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28" d="100"/>
          <a:sy n="28" d="100"/>
        </p:scale>
        <p:origin x="3306" y="-2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901573" y="1928818"/>
            <a:ext cx="10187638" cy="3578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The Desktop De-spooler.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Ryan Williams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Arnaud Marotin.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Engineering.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Engineering.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71236" y="6045317"/>
            <a:ext cx="6415087" cy="1515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dirty="0">
                <a:effectLst/>
                <a:latin typeface="Arial Nova Cond" panose="020B0604020202020204" pitchFamily="34" charset="0"/>
                <a:ea typeface="Calibri" panose="020F0502020204030204" pitchFamily="34" charset="0"/>
              </a:rPr>
              <a:t>Laser Wire Solutions is a small to medium size business, founded just over 10 years ago by its managing director Dr Paul Taylor. </a:t>
            </a:r>
            <a:endParaRPr lang="en-US" altLang="en-US" dirty="0">
              <a:latin typeface="Arial Nova Cond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dirty="0">
                <a:latin typeface="Arial Nova Cond" panose="020B0604020202020204" pitchFamily="34" charset="0"/>
                <a:ea typeface="Calibri" panose="020F0502020204030204" pitchFamily="34" charset="0"/>
              </a:rPr>
              <a:t>T</a:t>
            </a:r>
            <a:r>
              <a:rPr lang="en-GB" dirty="0">
                <a:effectLst/>
                <a:latin typeface="Arial Nova Cond" panose="020B0604020202020204" pitchFamily="34" charset="0"/>
                <a:ea typeface="Calibri" panose="020F0502020204030204" pitchFamily="34" charset="0"/>
              </a:rPr>
              <a:t>hey manufacture precision laser wire stripping and connection machines and turnkey solutions to aid the manufacture and processing of high value precision cable assemblies.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dirty="0">
                <a:effectLst/>
                <a:latin typeface="Arial Nova Cond" panose="020B0604020202020204" pitchFamily="34" charset="0"/>
                <a:ea typeface="Calibri" panose="020F0502020204030204" pitchFamily="34" charset="0"/>
              </a:rPr>
              <a:t>Laser Wire Solutions contract manufacturing department consisting of a suite of automated manufacturing solutions, produced </a:t>
            </a:r>
            <a:r>
              <a:rPr lang="en-GB" dirty="0">
                <a:latin typeface="Arial Nova Cond" panose="020B0604020202020204" pitchFamily="34" charset="0"/>
                <a:ea typeface="Calibri" panose="020F0502020204030204" pitchFamily="34" charset="0"/>
              </a:rPr>
              <a:t>by </a:t>
            </a:r>
            <a:r>
              <a:rPr lang="en-GB" dirty="0">
                <a:effectLst/>
                <a:latin typeface="Arial Nova Cond" panose="020B0604020202020204" pitchFamily="34" charset="0"/>
                <a:ea typeface="Calibri" panose="020F0502020204030204" pitchFamily="34" charset="0"/>
              </a:rPr>
              <a:t>production and optimised and operated by the skilled laser and wire experts. 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dirty="0">
                <a:effectLst/>
                <a:latin typeface="Arial Nova Cond" panose="020B0604020202020204" pitchFamily="34" charset="0"/>
                <a:ea typeface="Calibri" panose="020F0502020204030204" pitchFamily="34" charset="0"/>
              </a:rPr>
              <a:t>The contract manufacturing department offer a full production service to meet customers ablated wire requirements.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effectLst/>
                <a:latin typeface="Arial Nova Cond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wire is bought in large quantities on a master spool prior to processing.  An automated closed loop system machine is then used to load smaller spools, with a set amount of wire, from a larger master spool. The machine operator can define the length and tension with which the wire is de-spooled. </a:t>
            </a:r>
          </a:p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 Nova Cond" panose="020B0604020202020204" pitchFamily="34" charset="0"/>
                <a:ea typeface="Calibri" panose="020F0502020204030204" pitchFamily="34" charset="0"/>
              </a:rPr>
              <a:t>The machine is known within the company as the ‘desktop de-spooler machine’</a:t>
            </a:r>
            <a:endParaRPr lang="en-US" altLang="en-US" b="1" dirty="0">
              <a:latin typeface="Arial Nova Cond" panose="020B0604020202020204" pitchFamily="34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193221" y="21283320"/>
            <a:ext cx="6415087" cy="6905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Project Aims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Research into the control system used. 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Provide the company with deeper understanding of the control system. 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Provide the company with the opportunity to reproduce current machine. 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Provide the company with the opportunity to produce an improved\optimised machine. 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Cost analysis. 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b="1" dirty="0">
                <a:latin typeface="Arial Nova Cond" panose="020B0506020202020204" pitchFamily="34" charset="0"/>
                <a:cs typeface="Arial" panose="020B0604020202020204" pitchFamily="34" charset="0"/>
              </a:rPr>
              <a:t>Market research for re-spooling equipment. 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6991124" y="5933336"/>
            <a:ext cx="6415087" cy="10229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Control system and machine improvements</a:t>
            </a:r>
          </a:p>
          <a:p>
            <a:pPr>
              <a:spcBef>
                <a:spcPct val="50000"/>
              </a:spcBef>
            </a:pPr>
            <a:r>
              <a:rPr lang="en-AU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The machine uses a closed loop Dancer Arm tension control system, </a:t>
            </a: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t</a:t>
            </a:r>
            <a:r>
              <a:rPr lang="en-GB" dirty="0">
                <a:effectLst/>
                <a:latin typeface="Arial Nova Cond" panose="020B0506020202020204" pitchFamily="34" charset="0"/>
                <a:ea typeface="Calibri" panose="020F0502020204030204" pitchFamily="34" charset="0"/>
              </a:rPr>
              <a:t>ension control is an essential process in many manufacturing industries.</a:t>
            </a:r>
          </a:p>
          <a:p>
            <a:pPr>
              <a:spcBef>
                <a:spcPct val="50000"/>
              </a:spcBef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Machine improvements defined by contract manufacturing department: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Improved master spool loading\supporting.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New style drive motors or incorporate method of cooling current one used.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Incorporate system data printer. 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Optimise running wire tension of system.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Optimise wire length control system.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 Nova Cond" panose="020B0506020202020204" pitchFamily="34" charset="0"/>
                <a:cs typeface="Arial" panose="020B0604020202020204" pitchFamily="34" charset="0"/>
              </a:rPr>
              <a:t>Improve general aesthetics, design a complete saleable item. 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dirty="0">
              <a:latin typeface="Arial Nova Cond" panose="020B0506020202020204" pitchFamily="34" charset="0"/>
              <a:cs typeface="Arial" panose="020B0604020202020204" pitchFamily="34" charset="0"/>
            </a:endParaRP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dirty="0">
              <a:latin typeface="Arial Nova Cond" panose="020B0506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AU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001914" y="21005146"/>
            <a:ext cx="6415087" cy="8629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 Nova Cond" panose="020B0506020202020204" pitchFamily="34" charset="0"/>
              </a:rPr>
              <a:t>The project provided me with the opportunity to research and develop a better understanding of control systems. 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 Nova Cond" panose="020B0506020202020204" pitchFamily="34" charset="0"/>
              </a:rPr>
              <a:t>The company gained a better understanding of the control system.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Arial Nova Cond" panose="020B0506020202020204" pitchFamily="34" charset="0"/>
              </a:rPr>
              <a:t>The ability to reproduce the current machine.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Arial Nova Cond" panose="020B0506020202020204" pitchFamily="34" charset="0"/>
              </a:rPr>
              <a:t>The opportunity to produce the upgraded machine.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Arial Nova Cond" panose="020B0506020202020204" pitchFamily="34" charset="0"/>
              </a:rPr>
              <a:t>Retrospectively fit the optimised system to the current machine.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Arial Nova Cond" panose="020B0506020202020204" pitchFamily="34" charset="0"/>
              </a:rPr>
              <a:t>A greater understanding of the market of re-spooling equipment. </a:t>
            </a:r>
            <a:endParaRPr lang="en-US" altLang="en-US" sz="2800" dirty="0">
              <a:latin typeface="Arial Nova Cond" panose="020B0506020202020204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pic>
        <p:nvPicPr>
          <p:cNvPr id="11" name="Picture 10" descr="A blue and purple text on a black background&#10;&#10;Description automatically generated with low confidence">
            <a:extLst>
              <a:ext uri="{FF2B5EF4-FFF2-40B4-BE49-F238E27FC236}">
                <a16:creationId xmlns:a16="http://schemas.microsoft.com/office/drawing/2014/main" id="{35F5C35D-9AB2-3981-F40E-2224A5BDC6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596" y="28999336"/>
            <a:ext cx="6986030" cy="1249683"/>
          </a:xfrm>
          <a:prstGeom prst="rect">
            <a:avLst/>
          </a:prstGeom>
        </p:spPr>
      </p:pic>
      <p:pic>
        <p:nvPicPr>
          <p:cNvPr id="14" name="Picture 13" descr="A blue circle with a white line and a star&#10;&#10;Description automatically generated with low confidence">
            <a:extLst>
              <a:ext uri="{FF2B5EF4-FFF2-40B4-BE49-F238E27FC236}">
                <a16:creationId xmlns:a16="http://schemas.microsoft.com/office/drawing/2014/main" id="{577F53C2-A666-589E-6B33-2E42E0B27D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5845" y="235013"/>
            <a:ext cx="1498052" cy="1498052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6A9126AC-221C-1DC9-C603-A045A219A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402" y="2086259"/>
            <a:ext cx="3852552" cy="385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7ABAAFFC-71E7-A565-919F-CC2BDD3FEF23}"/>
              </a:ext>
            </a:extLst>
          </p:cNvPr>
          <p:cNvGrpSpPr/>
          <p:nvPr/>
        </p:nvGrpSpPr>
        <p:grpSpPr>
          <a:xfrm>
            <a:off x="6927000" y="14405337"/>
            <a:ext cx="6499359" cy="12845721"/>
            <a:chOff x="7011653" y="14934886"/>
            <a:chExt cx="6499359" cy="12845721"/>
          </a:xfrm>
        </p:grpSpPr>
        <p:sp>
          <p:nvSpPr>
            <p:cNvPr id="47" name="Text Box 6"/>
            <p:cNvSpPr txBox="1">
              <a:spLocks noChangeArrowheads="1"/>
            </p:cNvSpPr>
            <p:nvPr/>
          </p:nvSpPr>
          <p:spPr bwMode="auto">
            <a:xfrm>
              <a:off x="7095925" y="14934886"/>
              <a:ext cx="6415087" cy="128457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264744" tIns="264744" rIns="264744" bIns="264744">
              <a:spAutoFit/>
            </a:bodyPr>
            <a:lstStyle>
              <a:lvl1pPr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1pPr>
              <a:lvl2pPr marL="37931725" indent="-37474525" defTabSz="673100"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2pPr>
              <a:lvl3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3pPr>
              <a:lvl4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4pPr>
              <a:lvl5pPr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AU" altLang="en-US" sz="3600" b="1" dirty="0">
                  <a:latin typeface="Arial" panose="020B0604020202020204" pitchFamily="34" charset="0"/>
                  <a:cs typeface="Arial" panose="020B0604020202020204" pitchFamily="34" charset="0"/>
                </a:rPr>
                <a:t>Results</a:t>
              </a:r>
            </a:p>
            <a:p>
              <a:pPr>
                <a:spcBef>
                  <a:spcPct val="50000"/>
                </a:spcBef>
              </a:pPr>
              <a:r>
                <a:rPr lang="en-US" altLang="en-US" sz="2800" dirty="0">
                  <a:latin typeface="Arial Nova Cond" panose="020B0506020202020204" pitchFamily="34" charset="0"/>
                </a:rPr>
                <a:t>The control system was defined and will become a starting point for a machine maintenance manual. The existing machine was reverse engineered, and the upgrade machine was designed using 3d CAD software which in turn aided in performing a:</a:t>
              </a:r>
            </a:p>
            <a:p>
              <a:pPr marL="457200" indent="-457200">
                <a:spcBef>
                  <a:spcPct val="50000"/>
                </a:spcBef>
                <a:buFont typeface="Arial" panose="020B0604020202020204" pitchFamily="34" charset="0"/>
                <a:buChar char="•"/>
              </a:pPr>
              <a:r>
                <a:rPr lang="en-US" altLang="en-US" sz="2800" dirty="0">
                  <a:latin typeface="Arial Nova Cond" panose="020B0506020202020204" pitchFamily="34" charset="0"/>
                </a:rPr>
                <a:t>A cost analysis of current machine bill of materials.</a:t>
              </a:r>
            </a:p>
            <a:p>
              <a:pPr marL="457200" indent="-457200">
                <a:spcBef>
                  <a:spcPct val="50000"/>
                </a:spcBef>
                <a:buFont typeface="Arial" panose="020B0604020202020204" pitchFamily="34" charset="0"/>
                <a:buChar char="•"/>
              </a:pPr>
              <a:r>
                <a:rPr lang="en-US" altLang="en-US" sz="2800" dirty="0">
                  <a:latin typeface="Arial Nova Cond" panose="020B0506020202020204" pitchFamily="34" charset="0"/>
                </a:rPr>
                <a:t>A cost analysis the upgrade bill of materials.</a:t>
              </a:r>
            </a:p>
            <a:p>
              <a:pPr>
                <a:spcBef>
                  <a:spcPct val="50000"/>
                </a:spcBef>
              </a:pPr>
              <a:r>
                <a:rPr lang="en-US" altLang="en-US" sz="2800" dirty="0">
                  <a:latin typeface="Arial Nova Cond" panose="020B0506020202020204" pitchFamily="34" charset="0"/>
                </a:rPr>
                <a:t>The system was optimized by:</a:t>
              </a:r>
            </a:p>
            <a:p>
              <a:pPr marL="457200" indent="-457200">
                <a:spcBef>
                  <a:spcPct val="50000"/>
                </a:spcBef>
                <a:buFont typeface="Arial" panose="020B0604020202020204" pitchFamily="34" charset="0"/>
                <a:buChar char="•"/>
              </a:pPr>
              <a:r>
                <a:rPr lang="en-US" altLang="en-US" sz="2800" dirty="0">
                  <a:latin typeface="Arial Nova Cond" panose="020B0506020202020204" pitchFamily="34" charset="0"/>
                </a:rPr>
                <a:t>Performing an FEA analysis on preposed new design of loading shaft.</a:t>
              </a:r>
            </a:p>
            <a:p>
              <a:pPr>
                <a:spcBef>
                  <a:spcPct val="50000"/>
                </a:spcBef>
              </a:pPr>
              <a:endParaRPr lang="en-US" altLang="en-US" sz="2800" dirty="0"/>
            </a:p>
            <a:p>
              <a:pPr>
                <a:spcBef>
                  <a:spcPct val="50000"/>
                </a:spcBef>
              </a:pPr>
              <a:endParaRPr lang="en-US" altLang="en-US" sz="2800" dirty="0"/>
            </a:p>
            <a:p>
              <a:pPr>
                <a:spcBef>
                  <a:spcPct val="50000"/>
                </a:spcBef>
              </a:pPr>
              <a:endParaRPr lang="en-US" altLang="en-US" sz="2800" dirty="0"/>
            </a:p>
            <a:p>
              <a:pPr>
                <a:spcBef>
                  <a:spcPct val="50000"/>
                </a:spcBef>
              </a:pPr>
              <a:endParaRPr lang="en-US" altLang="en-US" sz="2800" dirty="0"/>
            </a:p>
            <a:p>
              <a:pPr>
                <a:spcBef>
                  <a:spcPct val="50000"/>
                </a:spcBef>
              </a:pPr>
              <a:endPara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>
                <a:spcBef>
                  <a:spcPct val="50000"/>
                </a:spcBef>
              </a:pPr>
              <a:r>
                <a:rPr lang="en-US" alt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(Picture of FEA analysis performed showing Von Mises Stress in shaft assembly)</a:t>
              </a:r>
            </a:p>
            <a:p>
              <a:pPr marL="457200" indent="-457200">
                <a:spcBef>
                  <a:spcPct val="50000"/>
                </a:spcBef>
                <a:buFont typeface="Arial" panose="020B0604020202020204" pitchFamily="34" charset="0"/>
                <a:buChar char="•"/>
              </a:pPr>
              <a:endParaRPr lang="en-US" altLang="en-US" sz="2800" dirty="0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9FB649A-1267-C718-F630-4346349027F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11653" y="23057160"/>
              <a:ext cx="6415088" cy="3052603"/>
            </a:xfrm>
            <a:prstGeom prst="rect">
              <a:avLst/>
            </a:prstGeom>
          </p:spPr>
        </p:pic>
      </p:grpSp>
      <p:pic>
        <p:nvPicPr>
          <p:cNvPr id="13" name="Picture 12" descr="A picture containing sky&#10;&#10;Description automatically generated">
            <a:extLst>
              <a:ext uri="{FF2B5EF4-FFF2-40B4-BE49-F238E27FC236}">
                <a16:creationId xmlns:a16="http://schemas.microsoft.com/office/drawing/2014/main" id="{920806F9-B107-40D6-2ED3-F6F699942C9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06859" y="12828973"/>
            <a:ext cx="7430537" cy="7144747"/>
          </a:xfrm>
          <a:prstGeom prst="rect">
            <a:avLst/>
          </a:prstGeom>
        </p:spPr>
      </p:pic>
      <p:pic>
        <p:nvPicPr>
          <p:cNvPr id="16" name="Picture 15" descr="A picture containing design&#10;&#10;Description automatically generated with medium confidence">
            <a:extLst>
              <a:ext uri="{FF2B5EF4-FFF2-40B4-BE49-F238E27FC236}">
                <a16:creationId xmlns:a16="http://schemas.microsoft.com/office/drawing/2014/main" id="{88B2981B-7AFF-7AD5-7DE0-8866346717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139160" y="6277036"/>
            <a:ext cx="7900517" cy="55292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08EC22F-664D-0AC0-B802-F74EC2751A84}"/>
              </a:ext>
            </a:extLst>
          </p:cNvPr>
          <p:cNvSpPr txBox="1"/>
          <p:nvPr/>
        </p:nvSpPr>
        <p:spPr>
          <a:xfrm>
            <a:off x="6802051" y="26757984"/>
            <a:ext cx="64150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>
                <a:latin typeface="Arial Nova Cond" panose="020B0506020202020204" pitchFamily="34" charset="0"/>
              </a:rPr>
              <a:t>Reducing the mass of system pulleys and encoder wheel</a:t>
            </a:r>
            <a:endParaRPr lang="en-GB" sz="2800" dirty="0">
              <a:latin typeface="Arial Nova Cond" panose="020B0506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0DBA698-FCB9-0240-A8C8-C969A9C886E3}"/>
              </a:ext>
            </a:extLst>
          </p:cNvPr>
          <p:cNvSpPr txBox="1"/>
          <p:nvPr/>
        </p:nvSpPr>
        <p:spPr>
          <a:xfrm>
            <a:off x="13219629" y="11944718"/>
            <a:ext cx="7774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(picture of reversed engineered 3d CAD of current machine)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ECA72B-8DA5-AAF5-B82C-9E6A8087ED7F}"/>
              </a:ext>
            </a:extLst>
          </p:cNvPr>
          <p:cNvSpPr txBox="1"/>
          <p:nvPr/>
        </p:nvSpPr>
        <p:spPr>
          <a:xfrm>
            <a:off x="13426359" y="20170451"/>
            <a:ext cx="78037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(picture of  upgraded machine design using 3d CAD, featuring proposed optimized system and aesthetic upgrades)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390</TotalTime>
  <Words>529</Words>
  <Application>Microsoft Office PowerPoint</Application>
  <PresentationFormat>Custom</PresentationFormat>
  <Paragraphs>53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Arial Nova Cond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Ryan Williams</cp:lastModifiedBy>
  <cp:revision>28</cp:revision>
  <dcterms:created xsi:type="dcterms:W3CDTF">2016-02-25T08:27:32Z</dcterms:created>
  <dcterms:modified xsi:type="dcterms:W3CDTF">2023-06-01T21:56:55Z</dcterms:modified>
</cp:coreProperties>
</file>