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330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20630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6700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33354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44538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849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296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4138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8695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46637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63825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050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FA5689-E031-4E81-BF0A-F65BD35D2ABC}" type="datetimeFigureOut">
              <a:rPr lang="en-GB" smtClean="0"/>
              <a:t>05/04/2026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307E28-4D8B-4AA8-9498-1675EE85A7D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0630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ea.org/reports/world-energy-outlook-2023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hyperlink" Target="https://www.tesla.com/" TargetMode="External"/><Relationship Id="rId4" Type="http://schemas.openxmlformats.org/officeDocument/2006/relationships/hyperlink" Target="https://www.statista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11480" y="1425476"/>
            <a:ext cx="31699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 smtClean="0"/>
              <a:t>Tesla </a:t>
            </a:r>
            <a:r>
              <a:rPr lang="en-GB" sz="1200" dirty="0"/>
              <a:t>is a multinational technology company that specialises in electric vehicles, renewable energy, and battery development, and is known to be sustainable and technologically advanced (Tesla, 2024).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The Smart Home Energy Hub by Tesla is the proposed brand extension.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It is a unified system that combines solar panels, energy management which is controlled by AI, and battery storage.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GB" sz="1200" dirty="0"/>
              <a:t>It expands the Tesla ecosystem to homes, which are intelligent and connected. </a:t>
            </a:r>
          </a:p>
        </p:txBody>
      </p:sp>
      <p:sp>
        <p:nvSpPr>
          <p:cNvPr id="10" name="Rectangle 9"/>
          <p:cNvSpPr/>
          <p:nvPr/>
        </p:nvSpPr>
        <p:spPr>
          <a:xfrm>
            <a:off x="377952" y="3698212"/>
            <a:ext cx="3203448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200" b="1" dirty="0" smtClean="0"/>
              <a:t>Market Appeal &amp; Emerging Trends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The extension is based on the increased demand of smart homes and energy saving solutions.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Consumer </a:t>
            </a:r>
            <a:r>
              <a:rPr lang="en-US" sz="1200" dirty="0" err="1" smtClean="0"/>
              <a:t>behaviour</a:t>
            </a:r>
            <a:r>
              <a:rPr lang="en-US" sz="1200" dirty="0" smtClean="0"/>
              <a:t> is being affected by the rising energy prices and climate consciousness.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The world market of smart homes and renewable energy is developing at a very fast rate (</a:t>
            </a:r>
            <a:r>
              <a:rPr lang="en-US" sz="1200" dirty="0" err="1" smtClean="0"/>
              <a:t>Statista</a:t>
            </a:r>
            <a:r>
              <a:rPr lang="en-US" sz="1200" dirty="0" smtClean="0"/>
              <a:t>, 2024; </a:t>
            </a:r>
            <a:r>
              <a:rPr lang="en-US" sz="1200" dirty="0" err="1" smtClean="0"/>
              <a:t>Kotler</a:t>
            </a:r>
            <a:r>
              <a:rPr lang="en-US" sz="1200" dirty="0" smtClean="0"/>
              <a:t> et al., 2024).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The product is appealing to customers and investors because of its strong brand and innovation of Tesla. </a:t>
            </a:r>
            <a:endParaRPr lang="en-US" sz="1200" dirty="0"/>
          </a:p>
        </p:txBody>
      </p:sp>
      <p:sp>
        <p:nvSpPr>
          <p:cNvPr id="11" name="Rectangle 10"/>
          <p:cNvSpPr/>
          <p:nvPr/>
        </p:nvSpPr>
        <p:spPr>
          <a:xfrm>
            <a:off x="457200" y="1113972"/>
            <a:ext cx="3200400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200" b="1" dirty="0" smtClean="0"/>
              <a:t>Company Introduction &amp; Brand Extension</a:t>
            </a:r>
            <a:endParaRPr lang="en-GB" sz="1200" b="1" dirty="0"/>
          </a:p>
        </p:txBody>
      </p:sp>
      <p:sp>
        <p:nvSpPr>
          <p:cNvPr id="12" name="Rectangle 11"/>
          <p:cNvSpPr/>
          <p:nvPr/>
        </p:nvSpPr>
        <p:spPr>
          <a:xfrm>
            <a:off x="3806952" y="3643753"/>
            <a:ext cx="282244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200" b="1" dirty="0" smtClean="0"/>
              <a:t>Sustainability Alignment &amp; Value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The system reduces carbon emissions through renewable energy use.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It encourages energy self-sufficiency and energy efficiency.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It is in line with the worldwide sustainability objectives and clean energy transitions (IEA, 2023). </a:t>
            </a:r>
          </a:p>
          <a:p>
            <a:pPr marL="171450" indent="-171450" algn="just">
              <a:buFont typeface="Arial" pitchFamily="34" charset="0"/>
              <a:buChar char="•"/>
            </a:pPr>
            <a:r>
              <a:rPr lang="en-US" sz="1200" dirty="0" smtClean="0"/>
              <a:t>Altogether, the extension can complement the mission of Tesla and provide long-term environmental and economic benefits.</a:t>
            </a:r>
            <a:endParaRPr lang="en-US" sz="1200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16680" y="1252472"/>
            <a:ext cx="2590800" cy="2273967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6807708" y="1633613"/>
            <a:ext cx="20574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1200" b="1" dirty="0" smtClean="0"/>
              <a:t>References</a:t>
            </a:r>
          </a:p>
          <a:p>
            <a:pPr algn="just"/>
            <a:r>
              <a:rPr lang="en-GB" sz="1200" dirty="0" smtClean="0"/>
              <a:t>International Energy Agency (IEA) (2023) </a:t>
            </a:r>
            <a:r>
              <a:rPr lang="en-GB" sz="1200" i="1" dirty="0" smtClean="0"/>
              <a:t>World Energy Outlook 2023</a:t>
            </a:r>
            <a:r>
              <a:rPr lang="en-GB" sz="1200" dirty="0" smtClean="0"/>
              <a:t>. Available at: </a:t>
            </a:r>
            <a:r>
              <a:rPr lang="en-GB" sz="1200" dirty="0" smtClean="0">
                <a:hlinkClick r:id="rId3"/>
              </a:rPr>
              <a:t>https://www.iea.org/reports/world-energy-outlook-2023</a:t>
            </a:r>
            <a:r>
              <a:rPr lang="en-GB" sz="1200" dirty="0" smtClean="0"/>
              <a:t> (Accessed: 30 March 2026). </a:t>
            </a:r>
          </a:p>
          <a:p>
            <a:pPr algn="just"/>
            <a:r>
              <a:rPr lang="en-GB" sz="1200" dirty="0" err="1" smtClean="0"/>
              <a:t>Kotler</a:t>
            </a:r>
            <a:r>
              <a:rPr lang="en-GB" sz="1200" dirty="0" smtClean="0"/>
              <a:t>, P., Keller, K.L. and </a:t>
            </a:r>
            <a:r>
              <a:rPr lang="en-GB" sz="1200" dirty="0" err="1" smtClean="0"/>
              <a:t>Chernev</a:t>
            </a:r>
            <a:r>
              <a:rPr lang="en-GB" sz="1200" dirty="0" smtClean="0"/>
              <a:t>, A. (2024) </a:t>
            </a:r>
            <a:r>
              <a:rPr lang="en-GB" sz="1200" i="1" dirty="0" smtClean="0"/>
              <a:t>Marketing Management</a:t>
            </a:r>
            <a:r>
              <a:rPr lang="en-GB" sz="1200" dirty="0" smtClean="0"/>
              <a:t>. 17th </a:t>
            </a:r>
            <a:r>
              <a:rPr lang="en-GB" sz="1200" dirty="0" err="1" smtClean="0"/>
              <a:t>edn</a:t>
            </a:r>
            <a:r>
              <a:rPr lang="en-GB" sz="1200" dirty="0" smtClean="0"/>
              <a:t>. Harlow: Pearson. </a:t>
            </a:r>
          </a:p>
          <a:p>
            <a:pPr algn="just"/>
            <a:r>
              <a:rPr lang="en-GB" sz="1200" dirty="0" err="1" smtClean="0"/>
              <a:t>Statista</a:t>
            </a:r>
            <a:r>
              <a:rPr lang="en-GB" sz="1200" dirty="0" smtClean="0"/>
              <a:t> (2024) </a:t>
            </a:r>
            <a:r>
              <a:rPr lang="en-GB" sz="1200" i="1" dirty="0" smtClean="0"/>
              <a:t>Smart home market revenue worldwide 2024</a:t>
            </a:r>
            <a:r>
              <a:rPr lang="en-GB" sz="1200" dirty="0" smtClean="0"/>
              <a:t>. Available at: </a:t>
            </a:r>
            <a:r>
              <a:rPr lang="en-GB" sz="1200" dirty="0" smtClean="0">
                <a:hlinkClick r:id="rId4"/>
              </a:rPr>
              <a:t>https://www.statista.com</a:t>
            </a:r>
            <a:r>
              <a:rPr lang="en-GB" sz="1200" dirty="0" smtClean="0"/>
              <a:t> (Accessed: 30 March 2026). </a:t>
            </a:r>
          </a:p>
          <a:p>
            <a:pPr algn="just"/>
            <a:r>
              <a:rPr lang="en-GB" sz="1200" dirty="0" smtClean="0"/>
              <a:t>Tesla (2024) </a:t>
            </a:r>
            <a:r>
              <a:rPr lang="en-GB" sz="1200" i="1" dirty="0" smtClean="0"/>
              <a:t>About Tesla</a:t>
            </a:r>
            <a:r>
              <a:rPr lang="en-GB" sz="1200" dirty="0" smtClean="0"/>
              <a:t>. Available at: </a:t>
            </a:r>
            <a:r>
              <a:rPr lang="en-GB" sz="1200" dirty="0" smtClean="0">
                <a:hlinkClick r:id="rId5"/>
              </a:rPr>
              <a:t>https://www.tesla.com</a:t>
            </a:r>
            <a:r>
              <a:rPr lang="en-GB" sz="1200" dirty="0" smtClean="0"/>
              <a:t> (Accessed: 30 March 2026).</a:t>
            </a:r>
            <a:endParaRPr lang="en-GB" sz="1200" dirty="0"/>
          </a:p>
        </p:txBody>
      </p:sp>
      <p:sp>
        <p:nvSpPr>
          <p:cNvPr id="15" name="Rectangle 14"/>
          <p:cNvSpPr/>
          <p:nvPr/>
        </p:nvSpPr>
        <p:spPr>
          <a:xfrm>
            <a:off x="2235708" y="152400"/>
            <a:ext cx="4572000" cy="73866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400" b="1" dirty="0" smtClean="0"/>
              <a:t>Tesla Smart Energy Hub: The Future of Sustainable Homes</a:t>
            </a:r>
          </a:p>
          <a:p>
            <a:pPr algn="ctr"/>
            <a:r>
              <a:rPr lang="en-US" sz="1400" b="1" dirty="0" smtClean="0"/>
              <a:t>Student Name</a:t>
            </a:r>
            <a:r>
              <a:rPr lang="en-US" sz="1400" b="1" dirty="0"/>
              <a:t>:</a:t>
            </a:r>
            <a:r>
              <a:rPr lang="en-US" sz="1400" b="1" dirty="0" smtClean="0"/>
              <a:t> </a:t>
            </a:r>
            <a:r>
              <a:rPr lang="en-US" sz="1400" b="1" dirty="0" err="1" smtClean="0"/>
              <a:t>Ikhtear</a:t>
            </a:r>
            <a:r>
              <a:rPr lang="en-US" sz="1400" b="1" dirty="0" smtClean="0"/>
              <a:t> </a:t>
            </a:r>
            <a:r>
              <a:rPr lang="en-US" sz="1400" b="1" dirty="0" err="1" smtClean="0"/>
              <a:t>Mahbub</a:t>
            </a:r>
            <a:endParaRPr lang="en-US" sz="1400" b="1" dirty="0" smtClean="0"/>
          </a:p>
          <a:p>
            <a:pPr algn="ctr"/>
            <a:r>
              <a:rPr lang="en-US" sz="1400" b="1" dirty="0" smtClean="0"/>
              <a:t>Student ID: 2527585</a:t>
            </a:r>
            <a:endParaRPr lang="en-GB" sz="1400" b="1" dirty="0"/>
          </a:p>
        </p:txBody>
      </p:sp>
    </p:spTree>
    <p:extLst>
      <p:ext uri="{BB962C8B-B14F-4D97-AF65-F5344CB8AC3E}">
        <p14:creationId xmlns:p14="http://schemas.microsoft.com/office/powerpoint/2010/main" val="3576335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342</Words>
  <Application>Microsoft Office PowerPoint</Application>
  <PresentationFormat>On-screen Show (4:3)</PresentationFormat>
  <Paragraphs>23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cp:lastModifiedBy/>
  <cp:revision>1</cp:revision>
  <dcterms:created xsi:type="dcterms:W3CDTF">2026-04-04T22:55:59Z</dcterms:created>
  <dcterms:modified xsi:type="dcterms:W3CDTF">2026-04-04T22:56:25Z</dcterms:modified>
</cp:coreProperties>
</file>