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9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52" d="100"/>
          <a:sy n="52" d="100"/>
        </p:scale>
        <p:origin x="96" y="4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3/8/2026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DCF5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EcoHome Essentials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dirty="0"/>
              <a:t>“</a:t>
            </a:r>
            <a:r>
              <a:rPr lang="en-GB" b="1" dirty="0"/>
              <a:t>Dyson </a:t>
            </a:r>
            <a:r>
              <a:rPr lang="en-GB" b="1" dirty="0" err="1"/>
              <a:t>EcoHome</a:t>
            </a:r>
            <a:r>
              <a:rPr lang="en-GB" b="1" dirty="0"/>
              <a:t> Essentials</a:t>
            </a:r>
            <a:br>
              <a:rPr lang="en-GB" dirty="0"/>
            </a:br>
            <a:r>
              <a:rPr lang="en-GB" i="1" dirty="0"/>
              <a:t>“Sustainable Living, Everyday”</a:t>
            </a:r>
            <a:endParaRPr lang="en-GB" dirty="0"/>
          </a:p>
          <a:p>
            <a:r>
              <a:rPr lang="en-GB" dirty="0"/>
              <a:t>Entrepreneurship – BMS508</a:t>
            </a:r>
            <a:br>
              <a:rPr lang="en-GB" dirty="0"/>
            </a:br>
            <a:r>
              <a:rPr lang="en-GB" dirty="0" err="1"/>
              <a:t>Vrenicu</a:t>
            </a:r>
            <a:r>
              <a:rPr lang="en-GB" dirty="0"/>
              <a:t> Beatrice Daniela</a:t>
            </a:r>
            <a:br>
              <a:rPr lang="en-GB" dirty="0"/>
            </a:br>
            <a:r>
              <a:rPr lang="en-GB" dirty="0"/>
              <a:t>Student ID – 2225538</a:t>
            </a:r>
          </a:p>
          <a:p>
            <a:r>
              <a:rPr lang="en-GB" dirty="0" err="1"/>
              <a:t>EcoHome</a:t>
            </a:r>
            <a:r>
              <a:rPr lang="en-GB" dirty="0"/>
              <a:t> Essentials is a </a:t>
            </a:r>
            <a:r>
              <a:rPr lang="en-GB" b="1" dirty="0"/>
              <a:t>brand extension of Dyson</a:t>
            </a:r>
            <a:r>
              <a:rPr lang="en-GB" dirty="0"/>
              <a:t>, designed to introduce sustainable household products that reduce plastic waste and promote environmentally responsible living.</a:t>
            </a:r>
          </a:p>
          <a:p>
            <a:endParaRPr dirty="0"/>
          </a:p>
        </p:txBody>
      </p:sp>
      <p:sp>
        <p:nvSpPr>
          <p:cNvPr id="5" name="Oval 4"/>
          <p:cNvSpPr/>
          <p:nvPr/>
        </p:nvSpPr>
        <p:spPr>
          <a:xfrm>
            <a:off x="7315200" y="274320"/>
            <a:ext cx="1097280" cy="1097280"/>
          </a:xfrm>
          <a:prstGeom prst="ellipse">
            <a:avLst/>
          </a:prstGeom>
          <a:solidFill>
            <a:srgbClr val="228B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0" y="6217920"/>
            <a:ext cx="9144000" cy="640080"/>
          </a:xfrm>
          <a:prstGeom prst="rect">
            <a:avLst/>
          </a:prstGeom>
          <a:solidFill>
            <a:srgbClr val="3CA0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DCF5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t>EcoHome Essentials is a company that offers zero‑waste household products designed to support sustainable living. Our products support daily activities such as eco‑friendly cleaning, gardening, sustainable laundry and outdoor activities.</a:t>
            </a:r>
          </a:p>
          <a:p>
            <a:endParaRPr/>
          </a:p>
          <a:p>
            <a:r>
              <a:t>All products are made from natural materials that are recyclable, biodegradable, compostable and plastic‑free. By using eco‑friendly alternatives, consumers can reduce plastic consumption and lower their carbon footprint.</a:t>
            </a:r>
          </a:p>
        </p:txBody>
      </p:sp>
      <p:sp>
        <p:nvSpPr>
          <p:cNvPr id="5" name="Oval 4"/>
          <p:cNvSpPr/>
          <p:nvPr/>
        </p:nvSpPr>
        <p:spPr>
          <a:xfrm>
            <a:off x="7315200" y="274320"/>
            <a:ext cx="1097280" cy="1097280"/>
          </a:xfrm>
          <a:prstGeom prst="ellipse">
            <a:avLst/>
          </a:prstGeom>
          <a:solidFill>
            <a:srgbClr val="228B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0" y="6217920"/>
            <a:ext cx="9144000" cy="640080"/>
          </a:xfrm>
          <a:prstGeom prst="rect">
            <a:avLst/>
          </a:prstGeom>
          <a:solidFill>
            <a:srgbClr val="3CA0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DCF5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Type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•</a:t>
            </a:r>
            <a:r>
              <a:rPr lang="en-GB" dirty="0" err="1"/>
              <a:t>EcoHome</a:t>
            </a:r>
            <a:r>
              <a:rPr lang="en-GB" dirty="0"/>
              <a:t> Essentials is a sustainable retail company and social enterprise.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•Purpose:</a:t>
            </a:r>
          </a:p>
          <a:p>
            <a:pPr marL="0" indent="0">
              <a:buNone/>
            </a:pPr>
            <a:r>
              <a:rPr lang="en-GB" dirty="0"/>
              <a:t>• Minimise household plastic waste and promote sustainable living.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•Business Model:</a:t>
            </a:r>
          </a:p>
          <a:p>
            <a:pPr marL="0" indent="0">
              <a:buNone/>
            </a:pPr>
            <a:r>
              <a:rPr lang="en-GB" dirty="0"/>
              <a:t>•Selling green household products directly to eco‑friendly consumers.</a:t>
            </a:r>
          </a:p>
          <a:p>
            <a:endParaRPr dirty="0"/>
          </a:p>
        </p:txBody>
      </p:sp>
      <p:sp>
        <p:nvSpPr>
          <p:cNvPr id="5" name="Oval 4"/>
          <p:cNvSpPr/>
          <p:nvPr/>
        </p:nvSpPr>
        <p:spPr>
          <a:xfrm>
            <a:off x="7315200" y="274320"/>
            <a:ext cx="1097280" cy="1097280"/>
          </a:xfrm>
          <a:prstGeom prst="ellipse">
            <a:avLst/>
          </a:prstGeom>
          <a:solidFill>
            <a:srgbClr val="228B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0" y="6217920"/>
            <a:ext cx="9144000" cy="640080"/>
          </a:xfrm>
          <a:prstGeom prst="rect">
            <a:avLst/>
          </a:prstGeom>
          <a:solidFill>
            <a:srgbClr val="3CA0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26609" y="186397"/>
            <a:ext cx="9144000" cy="6858000"/>
          </a:xfrm>
          <a:prstGeom prst="rect">
            <a:avLst/>
          </a:prstGeom>
          <a:solidFill>
            <a:srgbClr val="DCF5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dirty="0"/>
              <a:t>Product / Service Description</a:t>
            </a:r>
          </a:p>
        </p:txBody>
      </p:sp>
      <p:sp>
        <p:nvSpPr>
          <p:cNvPr id="5" name="Oval 4"/>
          <p:cNvSpPr/>
          <p:nvPr/>
        </p:nvSpPr>
        <p:spPr>
          <a:xfrm>
            <a:off x="7315200" y="274320"/>
            <a:ext cx="1097280" cy="1097280"/>
          </a:xfrm>
          <a:prstGeom prst="ellipse">
            <a:avLst/>
          </a:prstGeom>
          <a:solidFill>
            <a:srgbClr val="228B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0" y="6217920"/>
            <a:ext cx="9144000" cy="640080"/>
          </a:xfrm>
          <a:prstGeom prst="rect">
            <a:avLst/>
          </a:prstGeom>
          <a:solidFill>
            <a:srgbClr val="3CA0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6DD6F961-C68B-C840-08CB-A03AFB1B91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26609" y="1354803"/>
            <a:ext cx="9017391" cy="50167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Essentials offers a variety of environmentally friendly household necessities,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</a:t>
            </a:r>
            <a:r>
              <a:rPr lang="en-US" altLang="en-US" dirty="0" err="1">
                <a:latin typeface="Arial" panose="020B0604020202020204" pitchFamily="34" charset="0"/>
              </a:rPr>
              <a:t>EcoHome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as: Eco-friendly cleaning supplies • Reusable kitchenware 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• Eco-friendly laundry products 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• Biodegradable home furnishings 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USP: Reasonably priced, fashionable, plastic-free substitutes that are ethically and regionally supplied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DCF5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Business Objectives</a:t>
            </a:r>
          </a:p>
        </p:txBody>
      </p:sp>
      <p:sp>
        <p:nvSpPr>
          <p:cNvPr id="5" name="Oval 4"/>
          <p:cNvSpPr/>
          <p:nvPr/>
        </p:nvSpPr>
        <p:spPr>
          <a:xfrm>
            <a:off x="7315200" y="274320"/>
            <a:ext cx="1097280" cy="1097280"/>
          </a:xfrm>
          <a:prstGeom prst="ellipse">
            <a:avLst/>
          </a:prstGeom>
          <a:solidFill>
            <a:srgbClr val="228B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0" y="6217920"/>
            <a:ext cx="9144000" cy="640080"/>
          </a:xfrm>
          <a:prstGeom prst="rect">
            <a:avLst/>
          </a:prstGeom>
          <a:solidFill>
            <a:srgbClr val="3CA0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2DED9BC2-A467-C01B-93C9-BB7CAB01F62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201" y="3001835"/>
            <a:ext cx="8686800" cy="25545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Decrease home plastic waste Promote eco-friendly consumer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; expand the supply of eco-friendly products; and establish a strong, enduring brand. • Attain consistent business expansion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DCF5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Market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Demand for sustainable products is increasing as consumers become more environmentally aware.</a:t>
            </a:r>
          </a:p>
          <a:p>
            <a:endParaRPr/>
          </a:p>
          <a:p>
            <a:r>
              <a:t>Key trends:</a:t>
            </a:r>
          </a:p>
          <a:p>
            <a:r>
              <a:t>• Growing concern about plastic pollution</a:t>
            </a:r>
          </a:p>
          <a:p>
            <a:r>
              <a:t>• Demand for sustainable alternatives</a:t>
            </a:r>
          </a:p>
          <a:p>
            <a:r>
              <a:t>• Increased support for eco‑friendly brands.</a:t>
            </a:r>
          </a:p>
        </p:txBody>
      </p:sp>
      <p:sp>
        <p:nvSpPr>
          <p:cNvPr id="5" name="Oval 4"/>
          <p:cNvSpPr/>
          <p:nvPr/>
        </p:nvSpPr>
        <p:spPr>
          <a:xfrm>
            <a:off x="7315200" y="274320"/>
            <a:ext cx="1097280" cy="1097280"/>
          </a:xfrm>
          <a:prstGeom prst="ellipse">
            <a:avLst/>
          </a:prstGeom>
          <a:solidFill>
            <a:srgbClr val="228B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0" y="6217920"/>
            <a:ext cx="9144000" cy="640080"/>
          </a:xfrm>
          <a:prstGeom prst="rect">
            <a:avLst/>
          </a:prstGeom>
          <a:solidFill>
            <a:srgbClr val="3CA0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DCF5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Operational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t>EcoHome Essentials operates using a sustainable supply chain.</a:t>
            </a:r>
          </a:p>
          <a:p>
            <a:endParaRPr/>
          </a:p>
          <a:p>
            <a:r>
              <a:t>Key activities:</a:t>
            </a:r>
          </a:p>
          <a:p>
            <a:r>
              <a:t>• Ethical sourcing of eco materials</a:t>
            </a:r>
          </a:p>
          <a:p>
            <a:r>
              <a:t>• Environmentally friendly production</a:t>
            </a:r>
          </a:p>
          <a:p>
            <a:r>
              <a:t>• Online and retail distribution</a:t>
            </a:r>
          </a:p>
          <a:p>
            <a:r>
              <a:t>• Recyclable packaging.</a:t>
            </a:r>
          </a:p>
        </p:txBody>
      </p:sp>
      <p:sp>
        <p:nvSpPr>
          <p:cNvPr id="5" name="Oval 4"/>
          <p:cNvSpPr/>
          <p:nvPr/>
        </p:nvSpPr>
        <p:spPr>
          <a:xfrm>
            <a:off x="7315200" y="274320"/>
            <a:ext cx="1097280" cy="1097280"/>
          </a:xfrm>
          <a:prstGeom prst="ellipse">
            <a:avLst/>
          </a:prstGeom>
          <a:solidFill>
            <a:srgbClr val="228B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0" y="6217920"/>
            <a:ext cx="9144000" cy="640080"/>
          </a:xfrm>
          <a:prstGeom prst="rect">
            <a:avLst/>
          </a:prstGeom>
          <a:solidFill>
            <a:srgbClr val="3CA0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DCF5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Growth 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Expand product range</a:t>
            </a:r>
          </a:p>
          <a:p>
            <a:r>
              <a:t>• Increase online sales and e‑commerce presence</a:t>
            </a:r>
          </a:p>
          <a:p>
            <a:r>
              <a:t>• Develop partnerships with eco‑friendly suppliers</a:t>
            </a:r>
          </a:p>
          <a:p>
            <a:r>
              <a:t>• Enter new markets</a:t>
            </a:r>
          </a:p>
          <a:p>
            <a:r>
              <a:t>• Strengthen brand recognition.</a:t>
            </a:r>
          </a:p>
        </p:txBody>
      </p:sp>
      <p:sp>
        <p:nvSpPr>
          <p:cNvPr id="5" name="Oval 4"/>
          <p:cNvSpPr/>
          <p:nvPr/>
        </p:nvSpPr>
        <p:spPr>
          <a:xfrm>
            <a:off x="7315200" y="274320"/>
            <a:ext cx="1097280" cy="1097280"/>
          </a:xfrm>
          <a:prstGeom prst="ellipse">
            <a:avLst/>
          </a:prstGeom>
          <a:solidFill>
            <a:srgbClr val="228B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0" y="6217920"/>
            <a:ext cx="9144000" cy="640080"/>
          </a:xfrm>
          <a:prstGeom prst="rect">
            <a:avLst/>
          </a:prstGeom>
          <a:solidFill>
            <a:srgbClr val="3CA0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DCF5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Financial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Revenue is generated through retail sales of eco‑friendly products.</a:t>
            </a:r>
          </a:p>
          <a:p>
            <a:endParaRPr/>
          </a:p>
          <a:p>
            <a:r>
              <a:t>Financial strategy:</a:t>
            </a:r>
          </a:p>
          <a:p>
            <a:r>
              <a:t>• Sustainable supply chain cost management</a:t>
            </a:r>
          </a:p>
          <a:p>
            <a:r>
              <a:t>• Government sustainability grants</a:t>
            </a:r>
          </a:p>
          <a:p>
            <a:r>
              <a:t>• Investment in eco product development.</a:t>
            </a:r>
          </a:p>
        </p:txBody>
      </p:sp>
      <p:sp>
        <p:nvSpPr>
          <p:cNvPr id="5" name="Oval 4"/>
          <p:cNvSpPr/>
          <p:nvPr/>
        </p:nvSpPr>
        <p:spPr>
          <a:xfrm>
            <a:off x="7315200" y="274320"/>
            <a:ext cx="1097280" cy="1097280"/>
          </a:xfrm>
          <a:prstGeom prst="ellipse">
            <a:avLst/>
          </a:prstGeom>
          <a:solidFill>
            <a:srgbClr val="228B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0" y="6217920"/>
            <a:ext cx="9144000" cy="640080"/>
          </a:xfrm>
          <a:prstGeom prst="rect">
            <a:avLst/>
          </a:prstGeom>
          <a:solidFill>
            <a:srgbClr val="3CA0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DCF5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Justification and Viability</a:t>
            </a:r>
          </a:p>
        </p:txBody>
      </p:sp>
      <p:sp>
        <p:nvSpPr>
          <p:cNvPr id="5" name="Oval 4"/>
          <p:cNvSpPr/>
          <p:nvPr/>
        </p:nvSpPr>
        <p:spPr>
          <a:xfrm>
            <a:off x="7315200" y="274320"/>
            <a:ext cx="1097280" cy="1097280"/>
          </a:xfrm>
          <a:prstGeom prst="ellipse">
            <a:avLst/>
          </a:prstGeom>
          <a:solidFill>
            <a:srgbClr val="228B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0" y="6217920"/>
            <a:ext cx="9144000" cy="640080"/>
          </a:xfrm>
          <a:prstGeom prst="rect">
            <a:avLst/>
          </a:prstGeom>
          <a:solidFill>
            <a:srgbClr val="3CA0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99235CC7-950C-62F9-A35E-EA1E139DF88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57199" y="2339688"/>
            <a:ext cx="8686801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0" indent="0" defTabSz="91440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  <a:r>
              <a:rPr lang="en-GB" altLang="en-US" dirty="0">
                <a:latin typeface="Arial" panose="020B0604020202020204" pitchFamily="34" charset="0"/>
              </a:rPr>
              <a:t> Sustainable businesses benefit from: • Government support for environmental initiatives• A decrease in operational costs through the use of efficient processes • An increase in sales due to consumers' growing environmental consciousness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DCF5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Call to Action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Join EcoHome Essentials in building a sustainable future.</a:t>
            </a:r>
          </a:p>
          <a:p>
            <a:endParaRPr/>
          </a:p>
          <a:p>
            <a:r>
              <a:t>Choose eco‑friendly products.</a:t>
            </a:r>
          </a:p>
          <a:p>
            <a:r>
              <a:t>Reduce plastic waste.</a:t>
            </a:r>
          </a:p>
          <a:p>
            <a:r>
              <a:t>Live sustainably every day.</a:t>
            </a:r>
          </a:p>
        </p:txBody>
      </p:sp>
      <p:sp>
        <p:nvSpPr>
          <p:cNvPr id="5" name="Oval 4"/>
          <p:cNvSpPr/>
          <p:nvPr/>
        </p:nvSpPr>
        <p:spPr>
          <a:xfrm>
            <a:off x="7315200" y="274320"/>
            <a:ext cx="1097280" cy="1097280"/>
          </a:xfrm>
          <a:prstGeom prst="ellipse">
            <a:avLst/>
          </a:prstGeom>
          <a:solidFill>
            <a:srgbClr val="228B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0" y="6217920"/>
            <a:ext cx="9144000" cy="640080"/>
          </a:xfrm>
          <a:prstGeom prst="rect">
            <a:avLst/>
          </a:prstGeom>
          <a:solidFill>
            <a:srgbClr val="3CA0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DCF5D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Brand Extension</a:t>
            </a:r>
            <a:endParaRPr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Dyson is a well-known technology company recognised for its innovative home appliances such as vacuum cleaners, air purifiers and hair technology.</a:t>
            </a:r>
          </a:p>
          <a:p>
            <a:r>
              <a:rPr lang="en-GB" dirty="0"/>
              <a:t>The </a:t>
            </a:r>
            <a:r>
              <a:rPr lang="en-GB" b="1" dirty="0" err="1"/>
              <a:t>EcoHome</a:t>
            </a:r>
            <a:r>
              <a:rPr lang="en-GB" b="1" dirty="0"/>
              <a:t> Essentials line</a:t>
            </a:r>
            <a:r>
              <a:rPr lang="en-GB" dirty="0"/>
              <a:t> represents a </a:t>
            </a:r>
            <a:r>
              <a:rPr lang="en-GB" b="1" dirty="0"/>
              <a:t>brand extension</a:t>
            </a:r>
            <a:r>
              <a:rPr lang="en-GB" dirty="0"/>
              <a:t>, expanding Dyson’s product range into sustainable household products.</a:t>
            </a:r>
          </a:p>
          <a:p>
            <a:r>
              <a:rPr lang="en-GB" dirty="0"/>
              <a:t>The new line focuses on:</a:t>
            </a:r>
          </a:p>
          <a:p>
            <a:r>
              <a:rPr lang="en-GB" dirty="0"/>
              <a:t>• Eco-friendly cleaning products</a:t>
            </a:r>
            <a:br>
              <a:rPr lang="en-GB" dirty="0"/>
            </a:br>
            <a:r>
              <a:rPr lang="en-GB" dirty="0"/>
              <a:t>• Reusable kitchen accessories</a:t>
            </a:r>
            <a:br>
              <a:rPr lang="en-GB" dirty="0"/>
            </a:br>
            <a:r>
              <a:rPr lang="en-GB" dirty="0"/>
              <a:t>• Sustainable laundry products</a:t>
            </a:r>
            <a:br>
              <a:rPr lang="en-GB" dirty="0"/>
            </a:br>
            <a:r>
              <a:rPr lang="en-GB" dirty="0"/>
              <a:t>• Biodegradable home items</a:t>
            </a:r>
          </a:p>
          <a:p>
            <a:endParaRPr dirty="0"/>
          </a:p>
        </p:txBody>
      </p:sp>
      <p:sp>
        <p:nvSpPr>
          <p:cNvPr id="5" name="Oval 4"/>
          <p:cNvSpPr/>
          <p:nvPr/>
        </p:nvSpPr>
        <p:spPr>
          <a:xfrm>
            <a:off x="7726680" y="373430"/>
            <a:ext cx="1097280" cy="1097280"/>
          </a:xfrm>
          <a:prstGeom prst="ellipse">
            <a:avLst/>
          </a:prstGeom>
          <a:solidFill>
            <a:srgbClr val="228B2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Rectangle 5"/>
          <p:cNvSpPr/>
          <p:nvPr/>
        </p:nvSpPr>
        <p:spPr>
          <a:xfrm>
            <a:off x="0" y="6217920"/>
            <a:ext cx="9144000" cy="640080"/>
          </a:xfrm>
          <a:prstGeom prst="rect">
            <a:avLst/>
          </a:prstGeom>
          <a:solidFill>
            <a:srgbClr val="3CA05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362D44EE-C852-4460-B8B5-C4F2BC2051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80ACC0-C66B-DE1B-0FFF-1E10318683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46037" y="739978"/>
            <a:ext cx="4001197" cy="3004145"/>
          </a:xfrm>
        </p:spPr>
        <p:txBody>
          <a:bodyPr>
            <a:normAutofit/>
          </a:bodyPr>
          <a:lstStyle/>
          <a:p>
            <a:r>
              <a:rPr lang="en-GB"/>
              <a:t>Why the Extension Fits the Market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6D1D07-DE41-6B92-CA2B-A087C7989D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46036" y="3836197"/>
            <a:ext cx="4001198" cy="2189214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1400" b="1"/>
              <a:t>Why This Brand Extension Appeals to the Market</a:t>
            </a:r>
            <a:endParaRPr lang="en-GB" sz="1400"/>
          </a:p>
          <a:p>
            <a:pPr>
              <a:lnSpc>
                <a:spcPct val="90000"/>
              </a:lnSpc>
            </a:pPr>
            <a:r>
              <a:rPr lang="en-GB" sz="1400"/>
              <a:t>The demand for sustainable products is growing rapidly as consumers become more environmentally conscious.</a:t>
            </a:r>
          </a:p>
          <a:p>
            <a:pPr>
              <a:lnSpc>
                <a:spcPct val="90000"/>
              </a:lnSpc>
            </a:pPr>
            <a:r>
              <a:rPr lang="en-GB" sz="1400"/>
              <a:t>Key trends include:</a:t>
            </a:r>
          </a:p>
          <a:p>
            <a:pPr>
              <a:lnSpc>
                <a:spcPct val="90000"/>
              </a:lnSpc>
            </a:pPr>
            <a:r>
              <a:rPr lang="en-GB" sz="1400"/>
              <a:t>• Increasing awareness of plastic pollution</a:t>
            </a:r>
            <a:br>
              <a:rPr lang="en-GB" sz="1400"/>
            </a:br>
            <a:r>
              <a:rPr lang="en-GB" sz="1400"/>
              <a:t>• Growth of eco-friendly lifestyles</a:t>
            </a:r>
            <a:br>
              <a:rPr lang="en-GB" sz="1400"/>
            </a:br>
            <a:r>
              <a:rPr lang="en-GB" sz="1400"/>
              <a:t>• Consumers supporting sustainable brands</a:t>
            </a:r>
            <a:br>
              <a:rPr lang="en-GB" sz="1400"/>
            </a:br>
            <a:r>
              <a:rPr lang="en-GB" sz="1400"/>
              <a:t>• Interest in innovative and environmentally responsible products</a:t>
            </a:r>
          </a:p>
          <a:p>
            <a:pPr>
              <a:lnSpc>
                <a:spcPct val="90000"/>
              </a:lnSpc>
            </a:pPr>
            <a:r>
              <a:rPr lang="en-GB" sz="1400"/>
              <a:t>By introducing </a:t>
            </a:r>
            <a:r>
              <a:rPr lang="en-GB" sz="1400" err="1"/>
              <a:t>EcoHome</a:t>
            </a:r>
            <a:r>
              <a:rPr lang="en-GB" sz="1400"/>
              <a:t> Essentials, Dyson can meet these trends while strengthening its reputation as an innovative and responsible brand.</a:t>
            </a:r>
          </a:p>
          <a:p>
            <a:pPr>
              <a:lnSpc>
                <a:spcPct val="90000"/>
              </a:lnSpc>
            </a:pPr>
            <a:endParaRPr lang="en-GB" sz="1400"/>
          </a:p>
        </p:txBody>
      </p:sp>
      <p:sp>
        <p:nvSpPr>
          <p:cNvPr id="16" name="Freeform: Shape 10">
            <a:extLst>
              <a:ext uri="{FF2B5EF4-FFF2-40B4-BE49-F238E27FC236}">
                <a16:creationId xmlns:a16="http://schemas.microsoft.com/office/drawing/2014/main" id="{658970D8-8D1D-4B5C-894B-E871CC865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7896" y="1"/>
            <a:ext cx="866357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227E5B6-9132-43CA-B503-37A18562A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261789" y="0"/>
            <a:ext cx="1303050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3C2051E-A88D-48E5-BACF-AAED178927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16245"/>
            <a:ext cx="119805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2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821A508-2985-4905-874A-527429BAAB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161135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D2929CB1-0E3C-4B2D-ADC5-0154FB33B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773320" y="5717906"/>
            <a:ext cx="1328707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EC23D0-D7CD-262B-7029-BFA303663C7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536" r="12464"/>
          <a:stretch>
            <a:fillRect/>
          </a:stretch>
        </p:blipFill>
        <p:spPr>
          <a:xfrm>
            <a:off x="473880" y="598720"/>
            <a:ext cx="3883686" cy="5178249"/>
          </a:xfrm>
          <a:custGeom>
            <a:avLst/>
            <a:gdLst/>
            <a:ahLst/>
            <a:cxnLst/>
            <a:rect l="l" t="t" r="r" b="b"/>
            <a:pathLst>
              <a:path w="3741748" h="3741748">
                <a:moveTo>
                  <a:pt x="1870874" y="0"/>
                </a:moveTo>
                <a:cubicBezTo>
                  <a:pt x="2904129" y="0"/>
                  <a:pt x="3741748" y="837619"/>
                  <a:pt x="3741748" y="1870874"/>
                </a:cubicBezTo>
                <a:cubicBezTo>
                  <a:pt x="3741748" y="2904129"/>
                  <a:pt x="2904129" y="3741748"/>
                  <a:pt x="1870874" y="3741748"/>
                </a:cubicBezTo>
                <a:cubicBezTo>
                  <a:pt x="837619" y="3741748"/>
                  <a:pt x="0" y="2904129"/>
                  <a:pt x="0" y="1870874"/>
                </a:cubicBezTo>
                <a:cubicBezTo>
                  <a:pt x="0" y="837619"/>
                  <a:pt x="837619" y="0"/>
                  <a:pt x="1870874" y="0"/>
                </a:cubicBezTo>
                <a:close/>
              </a:path>
            </a:pathLst>
          </a:cu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F2F0C84-BE8C-4DC2-A6D3-30349A801D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390384" y="6258756"/>
            <a:ext cx="1174455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8647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19FAB-520B-2BBF-D7FD-316DEBB2A9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531F0B9-5736-7A95-4673-F50BC9C3AA9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53044" y="1760259"/>
            <a:ext cx="1182727" cy="118272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FF2A8A6-F4CA-2CC6-0137-B2345DC3B4BF}"/>
              </a:ext>
            </a:extLst>
          </p:cNvPr>
          <p:cNvSpPr txBox="1"/>
          <p:nvPr/>
        </p:nvSpPr>
        <p:spPr>
          <a:xfrm>
            <a:off x="2286000" y="3102318"/>
            <a:ext cx="4572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Bankes (2018); Kunt &amp; Gunduz (2022); Patil (2022); Statista (2021); Yoh (2024).</a:t>
            </a:r>
          </a:p>
        </p:txBody>
      </p:sp>
    </p:spTree>
    <p:extLst>
      <p:ext uri="{BB962C8B-B14F-4D97-AF65-F5344CB8AC3E}">
        <p14:creationId xmlns:p14="http://schemas.microsoft.com/office/powerpoint/2010/main" val="1997850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625</Words>
  <Application>Microsoft Office PowerPoint</Application>
  <PresentationFormat>On-screen Show (4:3)</PresentationFormat>
  <Paragraphs>69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EcoHome Essentials</vt:lpstr>
      <vt:lpstr>Introduction</vt:lpstr>
      <vt:lpstr>Business Type</vt:lpstr>
      <vt:lpstr>Product / Service Description</vt:lpstr>
      <vt:lpstr>Business Objectives</vt:lpstr>
      <vt:lpstr>Market Research</vt:lpstr>
      <vt:lpstr>Operational Plan</vt:lpstr>
      <vt:lpstr>Growth Strategy</vt:lpstr>
      <vt:lpstr>Financial Information</vt:lpstr>
      <vt:lpstr>Justification and Viability</vt:lpstr>
      <vt:lpstr>Call to Action</vt:lpstr>
      <vt:lpstr>Brand Extension</vt:lpstr>
      <vt:lpstr>Why the Extension Fits the Market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marius20262026@outlook.com</cp:lastModifiedBy>
  <cp:revision>4</cp:revision>
  <dcterms:created xsi:type="dcterms:W3CDTF">2013-01-27T09:14:16Z</dcterms:created>
  <dcterms:modified xsi:type="dcterms:W3CDTF">2026-03-08T06:42:44Z</dcterms:modified>
  <cp:category/>
</cp:coreProperties>
</file>