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6" r:id="rId4"/>
  </p:sldMasterIdLst>
  <p:notesMasterIdLst>
    <p:notesMasterId r:id="rId27"/>
  </p:notesMasterIdLst>
  <p:sldIdLst>
    <p:sldId id="256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130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6B30F3F-B9FD-4709-B850-F9F43A342641}" type="datetimeFigureOut">
              <a:rPr lang="en-GB"/>
              <a:pPr>
                <a:defRPr/>
              </a:pPr>
              <a:t>24/01/2021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2243967-A01A-47F3-9E08-8BC4AFDED89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11988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5E53945-9BE4-42F7-8663-07D60AD576C1}" type="datetimeFigureOut">
              <a:rPr lang="en-GB" smtClean="0"/>
              <a:pPr>
                <a:defRPr/>
              </a:pPr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6EC0638-400B-47F2-92E4-031CEA5A851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16671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28D29-1ECB-41DF-951B-2A23F95AD026}" type="datetimeFigureOut">
              <a:rPr lang="en-US" dirty="0"/>
              <a:t>1/24/2021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E3F4F-51B2-42EE-AFA2-40C4572185C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51669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E3D1276-C170-4C02-8950-1F1BE3DD4046}" type="datetimeFigureOut">
              <a:rPr lang="en-GB" smtClean="0"/>
              <a:pPr>
                <a:defRPr/>
              </a:pPr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AE3EB2-00E2-445D-9793-871F198F554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31337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3FAF0C2-7B36-45DE-9159-07C1694A5800}" type="datetimeFigureOut">
              <a:rPr lang="en-GB" smtClean="0"/>
              <a:pPr>
                <a:defRPr/>
              </a:pPr>
              <a:t>24/01/2021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1E4F3E1-6D5F-40B4-9333-E34EF54271B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9108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41779B-5636-4F15-BC45-DFAF96E4EF40}" type="datetimeFigureOut">
              <a:rPr lang="en-GB" smtClean="0"/>
              <a:pPr>
                <a:defRPr/>
              </a:pPr>
              <a:t>24/01/2021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95EC59-258B-4658-AF10-EFFACFE164F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585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3191F38-32DA-49B1-B8A2-42BB27C8473E}" type="datetimeFigureOut">
              <a:rPr lang="en-GB" smtClean="0"/>
              <a:pPr>
                <a:defRPr/>
              </a:pPr>
              <a:t>24/01/2021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065AFE4-71E0-467B-95D4-F7B6B2F0925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0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556996-CB0D-4504-A09F-9A9B0A55A045}" type="datetimeFigureOut">
              <a:rPr lang="en-GB" smtClean="0"/>
              <a:pPr>
                <a:defRPr/>
              </a:pPr>
              <a:t>24/01/2021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4DB2A47-AF9B-412C-80B2-2A82F16736E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8179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10A3336C-88F8-4189-B63C-0FB207CEDC7B}" type="datetimeFigureOut">
              <a:rPr lang="en-GB" smtClean="0"/>
              <a:pPr>
                <a:defRPr/>
              </a:pPr>
              <a:t>24/01/2021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0C683F0F-96C4-408B-B402-16A80E6F12B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907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67626F4-2521-4CDE-B0FB-262A44A1F3C5}" type="datetimeFigureOut">
              <a:rPr lang="en-GB" smtClean="0"/>
              <a:pPr>
                <a:defRPr/>
              </a:pPr>
              <a:t>24/01/2021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52470BD-52ED-4A8A-95E8-1DA8EEBC3E7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523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C5E9BAB-0A87-4064-AD44-4C07CC7D6630}" type="datetimeFigureOut">
              <a:rPr lang="en-GB" smtClean="0"/>
              <a:pPr>
                <a:defRPr/>
              </a:pPr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F2F0EA3-8316-4626-ACAB-B46CD64B669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815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789507C-9145-4088-9844-1D58985072EF}" type="datetimeFigureOut">
              <a:rPr lang="en-GB" smtClean="0"/>
              <a:pPr>
                <a:defRPr/>
              </a:pPr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C45B2-F33D-4CD4-8DDE-B53952B7507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9311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67626F4-2521-4CDE-B0FB-262A44A1F3C5}" type="datetimeFigureOut">
              <a:rPr lang="en-GB" smtClean="0"/>
              <a:pPr>
                <a:defRPr/>
              </a:pPr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52470BD-52ED-4A8A-95E8-1DA8EEBC3E7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5097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7" r:id="rId1"/>
    <p:sldLayoutId id="2147483858" r:id="rId2"/>
    <p:sldLayoutId id="2147483859" r:id="rId3"/>
    <p:sldLayoutId id="2147483860" r:id="rId4"/>
    <p:sldLayoutId id="2147483861" r:id="rId5"/>
    <p:sldLayoutId id="2147483862" r:id="rId6"/>
    <p:sldLayoutId id="2147483863" r:id="rId7"/>
    <p:sldLayoutId id="2147483864" r:id="rId8"/>
    <p:sldLayoutId id="2147483865" r:id="rId9"/>
    <p:sldLayoutId id="2147483866" r:id="rId10"/>
    <p:sldLayoutId id="214748386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2200" y="1316435"/>
            <a:ext cx="7315200" cy="984250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/>
              <a:t>Database concepts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1419000" y="3127970"/>
            <a:ext cx="6442075" cy="889000"/>
          </a:xfrm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800" dirty="0"/>
              <a:t>Investigating and Analysing systems Phase 2 of a systems life cycle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6732240" y="5733256"/>
            <a:ext cx="1128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 Holland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548680"/>
            <a:ext cx="7521575" cy="549275"/>
          </a:xfrm>
        </p:spPr>
        <p:txBody>
          <a:bodyPr>
            <a:noAutofit/>
          </a:bodyPr>
          <a:lstStyle/>
          <a:p>
            <a:r>
              <a:rPr lang="en-GB" sz="2800" dirty="0"/>
              <a:t>The SDLC Phase 2: Systems Investigation and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2221" y="2204864"/>
            <a:ext cx="7372300" cy="341119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dirty="0"/>
              <a:t>Phase 2 of the SDLC involves determining how the existing system functions and assessing what users would like to see in a new system (system requirements).</a:t>
            </a:r>
          </a:p>
          <a:p>
            <a:pPr marL="0" indent="0">
              <a:buNone/>
            </a:pPr>
            <a:r>
              <a:rPr lang="en-GB" sz="2800" dirty="0"/>
              <a:t>An important (but not the only) result of systems analysis and design is application software, software designed to support a specific organizational function or process, such as inventory management, payroll, or market analysis. In addition to application software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2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13762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Systems Investigation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2276872"/>
            <a:ext cx="7543801" cy="4023360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The systems investigation is a detailed fact-finding exercise that finds out about the organisation’s current system and its problems, and determines what users want from the new system. </a:t>
            </a:r>
          </a:p>
        </p:txBody>
      </p:sp>
    </p:spTree>
    <p:extLst>
      <p:ext uri="{BB962C8B-B14F-4D97-AF65-F5344CB8AC3E}">
        <p14:creationId xmlns:p14="http://schemas.microsoft.com/office/powerpoint/2010/main" val="10194264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Systems Investigation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This stage of the study involves:</a:t>
            </a:r>
          </a:p>
          <a:p>
            <a:pPr lvl="1"/>
            <a:r>
              <a:rPr lang="en-GB" sz="2400" i="1" dirty="0"/>
              <a:t>Fact-finding</a:t>
            </a:r>
            <a:r>
              <a:rPr lang="en-GB" sz="2400" dirty="0"/>
              <a:t> by means of questionnaires, interviews, observation, reading existing organisational documents (such as handbooks, procedures manuals and standard operational forms, e.g. invoices, order forms, etc.).</a:t>
            </a:r>
          </a:p>
          <a:p>
            <a:pPr lvl="1"/>
            <a:r>
              <a:rPr lang="en-GB" sz="2400" i="1" dirty="0"/>
              <a:t>Fact recording </a:t>
            </a:r>
            <a:r>
              <a:rPr lang="en-GB" sz="2400" dirty="0"/>
              <a:t>using use case diagrams (CASE tools – computer –aided software engineering), data flow diagrams (DFD’s), decision tables, narrative descriptions, etc.</a:t>
            </a:r>
          </a:p>
          <a:p>
            <a:pPr lvl="1"/>
            <a:r>
              <a:rPr lang="en-GB" sz="2400" i="1" dirty="0"/>
              <a:t>Evaluation, </a:t>
            </a:r>
            <a:r>
              <a:rPr lang="en-GB" sz="2400" dirty="0"/>
              <a:t>assessing the strengths and weaknesses of the existing system.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4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104993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Systems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The analysis stage is aimed at identifying what the new system will do to overcome the weaknesses identified in the existing system. </a:t>
            </a:r>
          </a:p>
          <a:p>
            <a:pPr marL="0" indent="0">
              <a:buNone/>
            </a:pPr>
            <a:r>
              <a:rPr lang="en-GB" sz="2400" dirty="0"/>
              <a:t>This is based on an investigation into user requirements.</a:t>
            </a:r>
          </a:p>
          <a:p>
            <a:pPr marL="0" indent="0">
              <a:buNone/>
            </a:pPr>
            <a:r>
              <a:rPr lang="en-GB" sz="2400" dirty="0"/>
              <a:t>The outcome from this investigation/ analysis phase of the </a:t>
            </a:r>
          </a:p>
          <a:p>
            <a:pPr marL="0" indent="0">
              <a:buNone/>
            </a:pPr>
            <a:r>
              <a:rPr lang="en-GB" sz="2400" dirty="0"/>
              <a:t>SDLC is a document known as the </a:t>
            </a:r>
            <a:r>
              <a:rPr lang="en-GB" sz="2400" i="1" dirty="0"/>
              <a:t>requirements specification. 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5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4206188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Requirements Specification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The requirements specification describes:</a:t>
            </a:r>
          </a:p>
          <a:p>
            <a:endParaRPr lang="en-GB" sz="2400" dirty="0"/>
          </a:p>
          <a:p>
            <a:pPr lvl="1"/>
            <a:r>
              <a:rPr lang="en-GB" sz="2400" dirty="0"/>
              <a:t>The organisation’s </a:t>
            </a:r>
            <a:r>
              <a:rPr lang="en-GB" sz="2400" b="1" dirty="0"/>
              <a:t>existing</a:t>
            </a:r>
            <a:r>
              <a:rPr lang="en-GB" sz="2400" dirty="0"/>
              <a:t> system – how it works, and the problems associated with it. </a:t>
            </a:r>
          </a:p>
          <a:p>
            <a:pPr lvl="1"/>
            <a:endParaRPr lang="en-GB" sz="2400" dirty="0"/>
          </a:p>
          <a:p>
            <a:pPr lvl="1"/>
            <a:r>
              <a:rPr lang="en-GB" sz="2400" dirty="0"/>
              <a:t>The </a:t>
            </a:r>
            <a:r>
              <a:rPr lang="en-GB" sz="2400" b="1" dirty="0"/>
              <a:t>proposed</a:t>
            </a:r>
            <a:r>
              <a:rPr lang="en-GB" sz="2400" dirty="0"/>
              <a:t> system: what users want from the new system, what it must do.</a:t>
            </a:r>
          </a:p>
          <a:p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6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372898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 Existing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To discover how the organisation’s existing system works, the analyst will use various fact-finding techniques to gather information. </a:t>
            </a:r>
          </a:p>
          <a:p>
            <a:r>
              <a:rPr lang="en-GB" sz="2400" dirty="0"/>
              <a:t>The analyst must discover;</a:t>
            </a:r>
          </a:p>
          <a:p>
            <a:pPr lvl="1"/>
            <a:r>
              <a:rPr lang="en-GB" sz="2400" dirty="0"/>
              <a:t>what data flows through the system (the inputs and outputs)</a:t>
            </a:r>
          </a:p>
          <a:p>
            <a:pPr lvl="1"/>
            <a:r>
              <a:rPr lang="en-GB" sz="2400" dirty="0"/>
              <a:t>what processes the data undergoes, the sources and destinations of the data </a:t>
            </a:r>
          </a:p>
          <a:p>
            <a:pPr lvl="1"/>
            <a:r>
              <a:rPr lang="en-GB" sz="2400" dirty="0"/>
              <a:t>how the data is stored as it flows through the system.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7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08171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Key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2400" dirty="0"/>
              <a:t>What is being done? </a:t>
            </a:r>
          </a:p>
          <a:p>
            <a:pPr lvl="1"/>
            <a:r>
              <a:rPr lang="en-GB" sz="2400" dirty="0"/>
              <a:t>What separate processes (steps or activities) does the system involve? </a:t>
            </a:r>
          </a:p>
          <a:p>
            <a:pPr lvl="1"/>
            <a:r>
              <a:rPr lang="en-GB" sz="2400" dirty="0"/>
              <a:t>How is it being done? </a:t>
            </a:r>
          </a:p>
          <a:p>
            <a:pPr lvl="1"/>
            <a:r>
              <a:rPr lang="en-GB" sz="2400" dirty="0"/>
              <a:t>By whom?  </a:t>
            </a:r>
          </a:p>
          <a:p>
            <a:pPr lvl="1"/>
            <a:r>
              <a:rPr lang="en-GB" sz="2400" dirty="0"/>
              <a:t>How frequently does it occur? </a:t>
            </a:r>
          </a:p>
          <a:p>
            <a:pPr lvl="1"/>
            <a:r>
              <a:rPr lang="en-GB" sz="2400" dirty="0"/>
              <a:t>Is it cyclical/seasonal? </a:t>
            </a:r>
          </a:p>
          <a:p>
            <a:pPr lvl="1"/>
            <a:r>
              <a:rPr lang="en-GB" sz="2400" dirty="0"/>
              <a:t>How great is the volume of transactions?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8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646890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Key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 What triggers each process? </a:t>
            </a:r>
          </a:p>
          <a:p>
            <a:pPr lvl="1"/>
            <a:r>
              <a:rPr lang="en-GB" sz="2400" dirty="0"/>
              <a:t>What are the inputs to the process or activity?  </a:t>
            </a:r>
          </a:p>
          <a:p>
            <a:pPr lvl="1"/>
            <a:r>
              <a:rPr lang="en-GB" sz="2400" dirty="0"/>
              <a:t>What data is needed? </a:t>
            </a:r>
          </a:p>
          <a:p>
            <a:pPr lvl="1"/>
            <a:r>
              <a:rPr lang="en-GB" sz="2400" dirty="0"/>
              <a:t>In what form is it received? </a:t>
            </a:r>
          </a:p>
          <a:p>
            <a:pPr lvl="1"/>
            <a:r>
              <a:rPr lang="en-GB" sz="2400" dirty="0"/>
              <a:t>Where/who does it come from? </a:t>
            </a:r>
          </a:p>
          <a:p>
            <a:pPr lvl="1"/>
            <a:r>
              <a:rPr lang="en-GB" sz="2400" dirty="0"/>
              <a:t>How is it stored? </a:t>
            </a:r>
          </a:p>
          <a:p>
            <a:pPr lvl="1"/>
            <a:r>
              <a:rPr lang="en-GB" sz="2400" dirty="0"/>
              <a:t>Is the data accurate? </a:t>
            </a:r>
          </a:p>
          <a:p>
            <a:pPr lvl="1"/>
            <a:r>
              <a:rPr lang="en-GB" sz="2400" dirty="0"/>
              <a:t>Is there any data missing?  </a:t>
            </a:r>
          </a:p>
          <a:p>
            <a:pPr lvl="1"/>
            <a:r>
              <a:rPr lang="en-GB" sz="2400" dirty="0"/>
              <a:t>Is there unnecessary data?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9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098782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Key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000" dirty="0"/>
              <a:t>Why is the </a:t>
            </a:r>
            <a:r>
              <a:rPr lang="en-GB" sz="2400" dirty="0"/>
              <a:t>process</a:t>
            </a:r>
            <a:r>
              <a:rPr lang="en-GB" sz="2000" dirty="0"/>
              <a:t> done?  </a:t>
            </a:r>
          </a:p>
          <a:p>
            <a:pPr lvl="1"/>
            <a:r>
              <a:rPr lang="en-GB" sz="2000" dirty="0"/>
              <a:t>What is its purpose/objective? </a:t>
            </a:r>
          </a:p>
          <a:p>
            <a:pPr lvl="1"/>
            <a:r>
              <a:rPr lang="en-GB" sz="2000" dirty="0"/>
              <a:t>What are the results/outputs? </a:t>
            </a:r>
          </a:p>
          <a:p>
            <a:pPr lvl="1"/>
            <a:r>
              <a:rPr lang="en-GB" sz="2000" dirty="0"/>
              <a:t>In what form is the output? </a:t>
            </a:r>
          </a:p>
          <a:p>
            <a:pPr lvl="1"/>
            <a:r>
              <a:rPr lang="en-GB" sz="2000" dirty="0"/>
              <a:t>When is the output required? </a:t>
            </a:r>
          </a:p>
          <a:p>
            <a:pPr lvl="1"/>
            <a:r>
              <a:rPr lang="en-GB" sz="2000" dirty="0"/>
              <a:t>On demand/daily/weekly/monthly? </a:t>
            </a:r>
          </a:p>
          <a:p>
            <a:pPr lvl="1"/>
            <a:r>
              <a:rPr lang="en-GB" sz="2000" dirty="0"/>
              <a:t>Who uses the output from each process? </a:t>
            </a:r>
          </a:p>
          <a:p>
            <a:pPr lvl="1"/>
            <a:r>
              <a:rPr lang="en-GB" sz="2000" dirty="0"/>
              <a:t>What is it used for?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10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0366786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Key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 How long does each process take? </a:t>
            </a:r>
          </a:p>
          <a:p>
            <a:pPr lvl="1"/>
            <a:r>
              <a:rPr lang="en-GB" sz="3200" dirty="0"/>
              <a:t>What delays can occur? </a:t>
            </a:r>
          </a:p>
          <a:p>
            <a:pPr lvl="1"/>
            <a:r>
              <a:rPr lang="en-GB" sz="3200" dirty="0"/>
              <a:t> Who does this affect?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11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4761485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Key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2800" dirty="0"/>
              <a:t>How well is each process or task being performed? </a:t>
            </a:r>
          </a:p>
          <a:p>
            <a:pPr lvl="1"/>
            <a:r>
              <a:rPr lang="en-GB" sz="2800" dirty="0"/>
              <a:t>Does a problem exist?  </a:t>
            </a:r>
          </a:p>
          <a:p>
            <a:pPr lvl="1"/>
            <a:r>
              <a:rPr lang="en-GB" sz="2800" dirty="0"/>
              <a:t>If so, how serious is it? </a:t>
            </a:r>
          </a:p>
          <a:p>
            <a:pPr lvl="1"/>
            <a:r>
              <a:rPr lang="en-GB" sz="2800" dirty="0"/>
              <a:t>What is the underlying cause?  </a:t>
            </a:r>
          </a:p>
          <a:p>
            <a:pPr lvl="1"/>
            <a:r>
              <a:rPr lang="en-GB" sz="2800" dirty="0"/>
              <a:t>What control/security methods are currently used? </a:t>
            </a:r>
          </a:p>
          <a:p>
            <a:pPr lvl="1"/>
            <a:r>
              <a:rPr lang="en-GB" sz="2800" dirty="0"/>
              <a:t>What areas need more control or security?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12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437276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Key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 What are the costs of the system (often intangible)? </a:t>
            </a:r>
          </a:p>
          <a:p>
            <a:pPr lvl="1"/>
            <a:r>
              <a:rPr lang="en-GB" sz="2800" dirty="0"/>
              <a:t>Goods out of stock? </a:t>
            </a:r>
          </a:p>
          <a:p>
            <a:pPr lvl="1"/>
            <a:r>
              <a:rPr lang="en-GB" sz="2800" dirty="0"/>
              <a:t>Delays in production? </a:t>
            </a:r>
          </a:p>
          <a:p>
            <a:pPr lvl="1"/>
            <a:r>
              <a:rPr lang="en-GB" sz="2800" dirty="0"/>
              <a:t>Late delivery?  </a:t>
            </a:r>
          </a:p>
          <a:p>
            <a:pPr lvl="1"/>
            <a:r>
              <a:rPr lang="en-GB" sz="2800" dirty="0"/>
              <a:t>Loss of orders? </a:t>
            </a:r>
          </a:p>
          <a:p>
            <a:pPr lvl="1"/>
            <a:r>
              <a:rPr lang="en-GB" sz="2800" dirty="0"/>
              <a:t>Customer dissatisfaction?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13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830739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 Existing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The workings of the existing system are usually modelled graphically using use case diagrams, with supporting narratives to explain step-by-step each process and its problems.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14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878177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 Proposed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/>
            <a:r>
              <a:rPr lang="en-GB" dirty="0"/>
              <a:t>The analyst will also use fact-finding techniques to discover how the existing system can be improved</a:t>
            </a:r>
          </a:p>
          <a:p>
            <a:pPr marL="0" indent="0"/>
            <a:endParaRPr lang="en-GB" dirty="0"/>
          </a:p>
          <a:p>
            <a:pPr lvl="1"/>
            <a:r>
              <a:rPr lang="en-GB" sz="2000" dirty="0"/>
              <a:t>what users want from the new system, </a:t>
            </a:r>
          </a:p>
          <a:p>
            <a:pPr lvl="1"/>
            <a:r>
              <a:rPr lang="en-GB" sz="2000" dirty="0"/>
              <a:t>what it must do</a:t>
            </a:r>
          </a:p>
          <a:p>
            <a:pPr lvl="1"/>
            <a:r>
              <a:rPr lang="en-GB" sz="2000" dirty="0"/>
              <a:t>the requirements</a:t>
            </a:r>
          </a:p>
          <a:p>
            <a:pPr lvl="1"/>
            <a:endParaRPr lang="en-GB" sz="2000" dirty="0"/>
          </a:p>
          <a:p>
            <a:pPr marL="0" indent="0"/>
            <a:r>
              <a:rPr lang="en-GB" dirty="0"/>
              <a:t>A requirement is a new and different capability or feature that must be included in a system.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15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351702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 Proposed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5185" y="2132856"/>
            <a:ext cx="7521575" cy="3579812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These features may include: </a:t>
            </a:r>
          </a:p>
          <a:p>
            <a:pPr lvl="1"/>
            <a:r>
              <a:rPr lang="en-GB" sz="2000" dirty="0"/>
              <a:t>ways of capturing or processing information; </a:t>
            </a:r>
          </a:p>
          <a:p>
            <a:pPr lvl="1"/>
            <a:r>
              <a:rPr lang="en-GB" sz="2000" dirty="0"/>
              <a:t>methods of interacting with the system; a processing activity or result; </a:t>
            </a:r>
          </a:p>
          <a:p>
            <a:pPr lvl="1"/>
            <a:r>
              <a:rPr lang="en-GB" sz="2000" dirty="0"/>
              <a:t>a piece of information displayed or printed as a result of processing; </a:t>
            </a:r>
          </a:p>
          <a:p>
            <a:pPr lvl="1"/>
            <a:r>
              <a:rPr lang="en-GB" sz="2000" dirty="0"/>
              <a:t>a function that can be performed to safeguard data and information, etc. </a:t>
            </a:r>
          </a:p>
          <a:p>
            <a:r>
              <a:rPr lang="en-GB" sz="2000" dirty="0"/>
              <a:t>When specifying requirements, keep the analysis at the general business level.</a:t>
            </a:r>
          </a:p>
          <a:p>
            <a:r>
              <a:rPr lang="en-GB" sz="2000" dirty="0"/>
              <a:t>Do not prematurely express computer alternatives and technology details (</a:t>
            </a:r>
            <a:r>
              <a:rPr lang="en-GB" sz="2000" i="1" dirty="0"/>
              <a:t>what</a:t>
            </a:r>
            <a:r>
              <a:rPr lang="en-GB" sz="2000" dirty="0"/>
              <a:t> the system should do, not </a:t>
            </a:r>
            <a:r>
              <a:rPr lang="en-GB" sz="2000" i="1" dirty="0"/>
              <a:t>how</a:t>
            </a:r>
            <a:r>
              <a:rPr lang="en-GB" sz="2000" dirty="0"/>
              <a:t>).  </a:t>
            </a:r>
          </a:p>
          <a:p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16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657300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/>
            <a:r>
              <a:rPr lang="en-GB" sz="2800" dirty="0"/>
              <a:t>In documenting the system requirements an analyst may identify dozens of unique requirements for a new information system.  </a:t>
            </a:r>
          </a:p>
          <a:p>
            <a:pPr marL="0" indent="0"/>
            <a:r>
              <a:rPr lang="en-GB" sz="2800" dirty="0"/>
              <a:t>To simplify the presentation of requirements and make them more readable, understandable and traceable, requirements are often categorised as:</a:t>
            </a:r>
          </a:p>
          <a:p>
            <a:pPr lvl="1"/>
            <a:r>
              <a:rPr lang="en-GB" sz="2400" i="1" dirty="0"/>
              <a:t>functional</a:t>
            </a:r>
            <a:r>
              <a:rPr lang="en-GB" sz="2400" dirty="0"/>
              <a:t> requirements (what the system must </a:t>
            </a:r>
            <a:r>
              <a:rPr lang="en-GB" sz="2400" u="sng" dirty="0"/>
              <a:t>do</a:t>
            </a:r>
            <a:r>
              <a:rPr lang="en-GB" sz="2400" dirty="0"/>
              <a:t>), and</a:t>
            </a:r>
          </a:p>
          <a:p>
            <a:pPr lvl="1"/>
            <a:r>
              <a:rPr lang="en-GB" sz="2400" i="1" dirty="0"/>
              <a:t>non-functional</a:t>
            </a:r>
            <a:r>
              <a:rPr lang="en-GB" sz="2400" dirty="0"/>
              <a:t> requirements (how </a:t>
            </a:r>
            <a:r>
              <a:rPr lang="en-GB" sz="2400" u="sng" dirty="0"/>
              <a:t>well</a:t>
            </a:r>
            <a:r>
              <a:rPr lang="en-GB" sz="2400" dirty="0"/>
              <a:t> the system must do it).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17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775636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Functional 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5185" y="2060848"/>
            <a:ext cx="7521575" cy="357981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dirty="0"/>
              <a:t>A functional (or operations) requirement relates to what the system is expected to </a:t>
            </a:r>
            <a:r>
              <a:rPr lang="en-GB" sz="2800" u="sng" dirty="0"/>
              <a:t>do</a:t>
            </a:r>
            <a:r>
              <a:rPr lang="en-GB" sz="2800" dirty="0"/>
              <a:t>.  </a:t>
            </a:r>
          </a:p>
          <a:p>
            <a:pPr marL="0" indent="0">
              <a:buNone/>
            </a:pPr>
            <a:r>
              <a:rPr lang="en-GB" sz="2800" dirty="0"/>
              <a:t>It is an </a:t>
            </a:r>
            <a:r>
              <a:rPr lang="en-GB" sz="2800" u="sng" dirty="0"/>
              <a:t>action</a:t>
            </a:r>
            <a:r>
              <a:rPr lang="en-GB" sz="2800" dirty="0"/>
              <a:t> of the system and is usually written using an action verb (a doing word), such as ‘calculate’ or ‘capture’.  </a:t>
            </a:r>
          </a:p>
          <a:p>
            <a:pPr marL="0" indent="0">
              <a:buNone/>
            </a:pPr>
            <a:r>
              <a:rPr lang="en-GB" sz="2800" dirty="0"/>
              <a:t>The following are all examples of functional requirements:</a:t>
            </a:r>
          </a:p>
          <a:p>
            <a:pPr lvl="1"/>
            <a:r>
              <a:rPr lang="en-GB" sz="2200" dirty="0"/>
              <a:t>Record a current account deposit</a:t>
            </a:r>
          </a:p>
          <a:p>
            <a:pPr lvl="1"/>
            <a:r>
              <a:rPr lang="en-GB" sz="2200" dirty="0"/>
              <a:t>Calculate the grade point average for a student</a:t>
            </a:r>
          </a:p>
          <a:p>
            <a:pPr lvl="1"/>
            <a:r>
              <a:rPr lang="en-GB" sz="2200" dirty="0"/>
              <a:t>Capture the account holder identification information.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18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163333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Non-Functional 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dirty="0"/>
              <a:t>A non-functional requirement is a description of the features, characteristics and attributes of the system, as well as any constraints that may limit the system. </a:t>
            </a:r>
          </a:p>
          <a:p>
            <a:pPr marL="0" indent="0">
              <a:buNone/>
            </a:pPr>
            <a:r>
              <a:rPr lang="en-GB" sz="2800" dirty="0"/>
              <a:t>Examples of non-functional requirements include:</a:t>
            </a:r>
          </a:p>
          <a:p>
            <a:pPr marL="0" indent="0"/>
            <a:endParaRPr lang="en-GB" sz="2800" dirty="0"/>
          </a:p>
          <a:p>
            <a:pPr lvl="1"/>
            <a:r>
              <a:rPr lang="en-GB" sz="2400" dirty="0"/>
              <a:t>Be user friendly</a:t>
            </a:r>
          </a:p>
          <a:p>
            <a:pPr lvl="1"/>
            <a:r>
              <a:rPr lang="en-GB" sz="2400" dirty="0"/>
              <a:t>Be able to accommodate users at different physical locations</a:t>
            </a:r>
          </a:p>
          <a:p>
            <a:pPr lvl="1"/>
            <a:endParaRPr lang="en-GB" sz="2400" dirty="0"/>
          </a:p>
          <a:p>
            <a:pPr marL="0" indent="0">
              <a:buNone/>
            </a:pPr>
            <a:r>
              <a:rPr lang="en-GB" sz="2800" dirty="0"/>
              <a:t>Since these statements do not include a strong action verb, they are considered to be non-functional requirements.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19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936612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Requirements Specification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/>
            <a:r>
              <a:rPr lang="en-GB" sz="2000" dirty="0"/>
              <a:t>During the analysis phase, many inexperienced analysts make the mistake of looking for technical solutions.  </a:t>
            </a:r>
          </a:p>
          <a:p>
            <a:pPr marL="0" indent="0">
              <a:buNone/>
            </a:pPr>
            <a:r>
              <a:rPr lang="en-GB" sz="2000" dirty="0"/>
              <a:t>One of the most frequently cited errors in new information systems is illustrated in the statement, </a:t>
            </a:r>
          </a:p>
          <a:p>
            <a:pPr marL="0" indent="0" algn="ctr">
              <a:buNone/>
            </a:pPr>
            <a:r>
              <a:rPr lang="en-GB" sz="2000" i="1" dirty="0"/>
              <a:t>	</a:t>
            </a:r>
            <a:r>
              <a:rPr lang="en-GB" sz="1800" b="0" i="1" dirty="0"/>
              <a:t>‘sure the system works, and it is technically  impressive, but it just         doesn’t do what we needed it to do.</a:t>
            </a:r>
            <a:r>
              <a:rPr lang="en-GB" sz="1800" b="0" dirty="0"/>
              <a:t>’  </a:t>
            </a:r>
          </a:p>
          <a:p>
            <a:pPr marL="0" indent="0"/>
            <a:r>
              <a:rPr lang="en-GB" sz="2000" dirty="0"/>
              <a:t>The key in the analysis phase is to determine </a:t>
            </a:r>
            <a:r>
              <a:rPr lang="en-GB" sz="2000" i="1" dirty="0"/>
              <a:t>what</a:t>
            </a:r>
            <a:r>
              <a:rPr lang="en-GB" sz="2000" dirty="0"/>
              <a:t> not </a:t>
            </a:r>
            <a:r>
              <a:rPr lang="en-GB" sz="2000" i="1" dirty="0"/>
              <a:t>how</a:t>
            </a:r>
            <a:r>
              <a:rPr lang="en-GB" sz="2000" dirty="0"/>
              <a:t>.  </a:t>
            </a:r>
          </a:p>
          <a:p>
            <a:pPr marL="0" indent="0"/>
            <a:r>
              <a:rPr lang="en-GB" sz="2000" dirty="0"/>
              <a:t>Analysts are frequently so preoccupied with the technical solution that they inadequately define the users’ requirements. </a:t>
            </a:r>
          </a:p>
          <a:p>
            <a:endParaRPr lang="en-GB" sz="2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20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997109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Requirements Specification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/>
            <a:r>
              <a:rPr lang="en-GB" sz="2000" dirty="0"/>
              <a:t>It is important to correctly identify requirements because when requirements are wrong, any one of the following could happen (</a:t>
            </a:r>
            <a:r>
              <a:rPr lang="en-GB" sz="2000" b="1" i="1" dirty="0"/>
              <a:t>Whitten et al</a:t>
            </a:r>
            <a:r>
              <a:rPr lang="en-GB" sz="2000" dirty="0"/>
              <a:t>):</a:t>
            </a:r>
            <a:endParaRPr lang="en-GB" sz="2000" b="1" u="sng" dirty="0"/>
          </a:p>
          <a:p>
            <a:pPr lvl="1"/>
            <a:r>
              <a:rPr lang="en-GB" sz="1800" dirty="0"/>
              <a:t>The system may cost more than projected.</a:t>
            </a:r>
          </a:p>
          <a:p>
            <a:pPr lvl="1"/>
            <a:r>
              <a:rPr lang="en-GB" sz="1800" dirty="0"/>
              <a:t>The system may be delivered later than promised.</a:t>
            </a:r>
          </a:p>
          <a:p>
            <a:pPr lvl="1"/>
            <a:r>
              <a:rPr lang="en-GB" sz="1800" dirty="0"/>
              <a:t>The system may not meet the users’ expectations and that dissatisfaction may cause them not to use it.</a:t>
            </a:r>
          </a:p>
          <a:p>
            <a:pPr lvl="1"/>
            <a:r>
              <a:rPr lang="en-GB" sz="1800" dirty="0"/>
              <a:t>Once in production, the costs of maintaining and enhancing the system may be excessively high.</a:t>
            </a:r>
          </a:p>
          <a:p>
            <a:pPr lvl="1"/>
            <a:r>
              <a:rPr lang="en-GB" sz="1800" dirty="0"/>
              <a:t>The system may be unreliable and prone to errors and downtime.</a:t>
            </a:r>
          </a:p>
          <a:p>
            <a:pPr lvl="1"/>
            <a:r>
              <a:rPr lang="en-GB" sz="1800" dirty="0"/>
              <a:t>The reputation of the IT staff on the development team is tarnished because any failure, regardless of who is at fault, will be perceived as a mistake by the team.</a:t>
            </a:r>
          </a:p>
          <a:p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21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663507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Requirements Specification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/>
            <a:r>
              <a:rPr lang="en-GB" dirty="0"/>
              <a:t>Systems requirements are usually documented in a formal way to communicate the requirements to the key stakeholders of the system.  </a:t>
            </a:r>
          </a:p>
          <a:p>
            <a:pPr marL="0" indent="0"/>
            <a:r>
              <a:rPr lang="en-GB" dirty="0"/>
              <a:t>This document usually serves as the contract between the system owners and the development team on what is going to be provided in terms of a new system.</a:t>
            </a:r>
          </a:p>
          <a:p>
            <a:pPr lvl="1"/>
            <a:r>
              <a:rPr lang="en-GB" sz="1600" dirty="0"/>
              <a:t>Description of existing system:</a:t>
            </a:r>
          </a:p>
          <a:p>
            <a:pPr lvl="1"/>
            <a:r>
              <a:rPr lang="en-GB" sz="1600" dirty="0"/>
              <a:t>Description of the organisation</a:t>
            </a:r>
          </a:p>
          <a:p>
            <a:pPr lvl="1"/>
            <a:r>
              <a:rPr lang="en-GB" sz="1600" dirty="0"/>
              <a:t>Outline of existing system (narrative)</a:t>
            </a:r>
          </a:p>
          <a:p>
            <a:pPr lvl="1"/>
            <a:r>
              <a:rPr lang="en-GB" sz="1600" dirty="0"/>
              <a:t>Use case diagram/descriptions</a:t>
            </a:r>
          </a:p>
          <a:p>
            <a:pPr lvl="1"/>
            <a:r>
              <a:rPr lang="en-GB" sz="1600" dirty="0"/>
              <a:t>Proposed system requirements:</a:t>
            </a:r>
          </a:p>
          <a:p>
            <a:pPr lvl="1"/>
            <a:r>
              <a:rPr lang="en-GB" sz="1600" dirty="0"/>
              <a:t>Functional requirements</a:t>
            </a:r>
          </a:p>
          <a:p>
            <a:pPr lvl="1"/>
            <a:r>
              <a:rPr lang="en-GB" sz="1600" dirty="0"/>
              <a:t>Non-functional requirements:</a:t>
            </a:r>
          </a:p>
          <a:p>
            <a:pPr lvl="1"/>
            <a:r>
              <a:rPr lang="en-GB" sz="1600" dirty="0"/>
              <a:t>Schedule/update the project plan</a:t>
            </a:r>
          </a:p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22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08269279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28" ma:contentTypeDescription="Create a new document." ma:contentTypeScope="" ma:versionID="5b169922ceb80f5a3a07a825e08ce2c3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971197ecad49b1933eb8f92c4ace8e75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  <xsd:element ref="ns4:NotebookType" minOccurs="0"/>
                <xsd:element ref="ns4:FolderType" minOccurs="0"/>
                <xsd:element ref="ns4:CultureName" minOccurs="0"/>
                <xsd:element ref="ns4:AppVersion" minOccurs="0"/>
                <xsd:element ref="ns4:TeamsChannelId" minOccurs="0"/>
                <xsd:element ref="ns4:Owner" minOccurs="0"/>
                <xsd:element ref="ns4:Math_Settings" minOccurs="0"/>
                <xsd:element ref="ns4:DefaultSectionNames" minOccurs="0"/>
                <xsd:element ref="ns4:Templates" minOccurs="0"/>
                <xsd:element ref="ns4:Teachers" minOccurs="0"/>
                <xsd:element ref="ns4:Students" minOccurs="0"/>
                <xsd:element ref="ns4:Student_Groups" minOccurs="0"/>
                <xsd:element ref="ns4:Distribution_Groups" minOccurs="0"/>
                <xsd:element ref="ns4:LMS_Mapping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IsNotebookLocked" minOccurs="0"/>
                <xsd:element ref="ns4:Teams_Channel_Section_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NotebookType" ma:index="15" nillable="true" ma:displayName="Notebook Type" ma:internalName="NotebookType">
      <xsd:simpleType>
        <xsd:restriction base="dms:Text"/>
      </xsd:simpleType>
    </xsd:element>
    <xsd:element name="FolderType" ma:index="16" nillable="true" ma:displayName="Folder Type" ma:internalName="FolderType">
      <xsd:simpleType>
        <xsd:restriction base="dms:Text"/>
      </xsd:simpleType>
    </xsd:element>
    <xsd:element name="CultureName" ma:index="17" nillable="true" ma:displayName="Culture Name" ma:internalName="CultureName">
      <xsd:simpleType>
        <xsd:restriction base="dms:Text"/>
      </xsd:simpleType>
    </xsd:element>
    <xsd:element name="AppVersion" ma:index="18" nillable="true" ma:displayName="App Version" ma:internalName="AppVersion">
      <xsd:simpleType>
        <xsd:restriction base="dms:Text"/>
      </xsd:simpleType>
    </xsd:element>
    <xsd:element name="TeamsChannelId" ma:index="19" nillable="true" ma:displayName="Teams Channel Id" ma:internalName="TeamsChannelId">
      <xsd:simpleType>
        <xsd:restriction base="dms:Text"/>
      </xsd:simpleType>
    </xsd:element>
    <xsd:element name="Owner" ma:index="20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1" nillable="true" ma:displayName="Math Settings" ma:internalName="Math_Settings">
      <xsd:simpleType>
        <xsd:restriction base="dms:Text"/>
      </xsd:simpleType>
    </xsd:element>
    <xsd:element name="DefaultSectionNames" ma:index="22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3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4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5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6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7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8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29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0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1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2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3" nillable="true" ma:displayName="Is Collaboration Space Locked" ma:internalName="Is_Collaboration_Space_Locked">
      <xsd:simpleType>
        <xsd:restriction base="dms:Boolean"/>
      </xsd:simpleType>
    </xsd:element>
    <xsd:element name="IsNotebookLocked" ma:index="34" nillable="true" ma:displayName="Is Notebook Locked" ma:internalName="IsNotebookLocked">
      <xsd:simpleType>
        <xsd:restriction base="dms:Boolean"/>
      </xsd:simpleType>
    </xsd:element>
    <xsd:element name="Teams_Channel_Section_Location" ma:index="35" nillable="true" ma:displayName="Teams Channel Section Location" ma:internalName="Teams_Channel_Section_Location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FolderType xmlns="696490a5-0429-499a-a254-a60426c02ef0" xsi:nil="true"/>
    <Has_Teacher_Only_SectionGroup xmlns="696490a5-0429-499a-a254-a60426c02ef0" xsi:nil="true"/>
    <DefaultSectionNames xmlns="696490a5-0429-499a-a254-a60426c02ef0" xsi:nil="true"/>
    <TeamsChannelId xmlns="696490a5-0429-499a-a254-a60426c02ef0" xsi:nil="true"/>
    <CultureName xmlns="696490a5-0429-499a-a254-a60426c02ef0" xsi:nil="true"/>
    <Distribution_Groups xmlns="696490a5-0429-499a-a254-a60426c02ef0" xsi:nil="true"/>
    <Owner xmlns="696490a5-0429-499a-a254-a60426c02ef0">
      <UserInfo>
        <DisplayName/>
        <AccountId xsi:nil="true"/>
        <AccountType/>
      </UserInfo>
    </Owner>
    <Teams_Channel_Section_Location xmlns="696490a5-0429-499a-a254-a60426c02ef0" xsi:nil="true"/>
    <Invited_Teachers xmlns="696490a5-0429-499a-a254-a60426c02ef0" xsi:nil="true"/>
    <NotebookType xmlns="696490a5-0429-499a-a254-a60426c02ef0" xsi:nil="true"/>
    <Teachers xmlns="696490a5-0429-499a-a254-a60426c02ef0">
      <UserInfo>
        <DisplayName/>
        <AccountId xsi:nil="true"/>
        <AccountType/>
      </UserInfo>
    </Teachers>
    <Students xmlns="696490a5-0429-499a-a254-a60426c02ef0">
      <UserInfo>
        <DisplayName/>
        <AccountId xsi:nil="true"/>
        <AccountType/>
      </UserInfo>
    </Students>
    <Student_Groups xmlns="696490a5-0429-499a-a254-a60426c02ef0">
      <UserInfo>
        <DisplayName/>
        <AccountId xsi:nil="true"/>
        <AccountType/>
      </UserInfo>
    </Student_Groups>
    <Templates xmlns="696490a5-0429-499a-a254-a60426c02ef0" xsi:nil="true"/>
    <AppVersion xmlns="696490a5-0429-499a-a254-a60426c02ef0" xsi:nil="true"/>
    <Math_Settings xmlns="696490a5-0429-499a-a254-a60426c02ef0" xsi:nil="true"/>
    <Self_Registration_Enabled xmlns="696490a5-0429-499a-a254-a60426c02ef0" xsi:nil="true"/>
    <Is_Collaboration_Space_Locked xmlns="696490a5-0429-499a-a254-a60426c02ef0" xsi:nil="true"/>
    <LMS_Mappings xmlns="696490a5-0429-499a-a254-a60426c02ef0" xsi:nil="true"/>
    <Invited_Students xmlns="696490a5-0429-499a-a254-a60426c02ef0" xsi:nil="true"/>
    <IsNotebookLocked xmlns="696490a5-0429-499a-a254-a60426c02ef0" xsi:nil="true"/>
  </documentManagement>
</p:properties>
</file>

<file path=customXml/itemProps1.xml><?xml version="1.0" encoding="utf-8"?>
<ds:datastoreItem xmlns:ds="http://schemas.openxmlformats.org/officeDocument/2006/customXml" ds:itemID="{B312E441-C056-4168-A175-3CA965A33CC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887C691-ED2B-4B1D-B863-DA453E5AA5E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152D644-7712-49E4-A4EF-47E1D3D7F9B2}">
  <ds:schemaRefs>
    <ds:schemaRef ds:uri="http://schemas.microsoft.com/office/2006/metadata/properties"/>
    <ds:schemaRef ds:uri="http://www.w3.org/XML/1998/namespace"/>
    <ds:schemaRef ds:uri="http://purl.org/dc/terms/"/>
    <ds:schemaRef ds:uri="http://schemas.microsoft.com/office/2006/documentManagement/types"/>
    <ds:schemaRef ds:uri="d2d6d51c-be45-489c-bfaa-c0c3d4c0c982"/>
    <ds:schemaRef ds:uri="http://purl.org/dc/elements/1.1/"/>
    <ds:schemaRef ds:uri="696490a5-0429-499a-a254-a60426c02ef0"/>
    <ds:schemaRef ds:uri="http://schemas.microsoft.com/office/infopath/2007/PartnerControls"/>
    <ds:schemaRef ds:uri="http://schemas.openxmlformats.org/package/2006/metadata/core-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226</TotalTime>
  <Words>1347</Words>
  <Application>Microsoft Office PowerPoint</Application>
  <PresentationFormat>On-screen Show (4:3)</PresentationFormat>
  <Paragraphs>158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宋体</vt:lpstr>
      <vt:lpstr>Arial</vt:lpstr>
      <vt:lpstr>Calibri</vt:lpstr>
      <vt:lpstr>Calibri Light</vt:lpstr>
      <vt:lpstr>Retrospect</vt:lpstr>
      <vt:lpstr>Database concepts </vt:lpstr>
      <vt:lpstr>The SDLC Phase 2: Systems Investigation and Analysis</vt:lpstr>
      <vt:lpstr>Systems Investigation</vt:lpstr>
      <vt:lpstr>Systems Investigation</vt:lpstr>
      <vt:lpstr>Systems Analysis</vt:lpstr>
      <vt:lpstr>Requirements Specification</vt:lpstr>
      <vt:lpstr>The Existing System</vt:lpstr>
      <vt:lpstr>Key Questions</vt:lpstr>
      <vt:lpstr>Key Questions</vt:lpstr>
      <vt:lpstr>Key Questions</vt:lpstr>
      <vt:lpstr>Key Questions</vt:lpstr>
      <vt:lpstr>Key Questions</vt:lpstr>
      <vt:lpstr>Key Questions</vt:lpstr>
      <vt:lpstr>The Existing System</vt:lpstr>
      <vt:lpstr>The Proposed System</vt:lpstr>
      <vt:lpstr>The Proposed System</vt:lpstr>
      <vt:lpstr>Requirements</vt:lpstr>
      <vt:lpstr>Functional Requirements</vt:lpstr>
      <vt:lpstr>Non-Functional Requirements</vt:lpstr>
      <vt:lpstr>Requirements Specification</vt:lpstr>
      <vt:lpstr>Requirements Specification</vt:lpstr>
      <vt:lpstr>Requirements Specification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engineering</dc:title>
  <dc:creator>Holland, Beverley</dc:creator>
  <cp:lastModifiedBy>Beverley Holland</cp:lastModifiedBy>
  <cp:revision>11</cp:revision>
  <dcterms:created xsi:type="dcterms:W3CDTF">2014-10-07T09:01:01Z</dcterms:created>
  <dcterms:modified xsi:type="dcterms:W3CDTF">2021-01-24T18:58:38Z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