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712" r:id="rId4"/>
  </p:sldMasterIdLst>
  <p:notesMasterIdLst>
    <p:notesMasterId r:id="rId28"/>
  </p:notesMasterIdLst>
  <p:sldIdLst>
    <p:sldId id="257" r:id="rId5"/>
    <p:sldId id="805" r:id="rId6"/>
    <p:sldId id="733" r:id="rId7"/>
    <p:sldId id="710" r:id="rId8"/>
    <p:sldId id="712" r:id="rId9"/>
    <p:sldId id="708" r:id="rId10"/>
    <p:sldId id="737" r:id="rId11"/>
    <p:sldId id="806" r:id="rId12"/>
    <p:sldId id="741" r:id="rId13"/>
    <p:sldId id="713" r:id="rId14"/>
    <p:sldId id="739" r:id="rId15"/>
    <p:sldId id="715" r:id="rId16"/>
    <p:sldId id="740" r:id="rId17"/>
    <p:sldId id="717" r:id="rId18"/>
    <p:sldId id="718" r:id="rId19"/>
    <p:sldId id="727" r:id="rId20"/>
    <p:sldId id="719" r:id="rId21"/>
    <p:sldId id="722" r:id="rId22"/>
    <p:sldId id="720" r:id="rId23"/>
    <p:sldId id="723" r:id="rId24"/>
    <p:sldId id="724" r:id="rId25"/>
    <p:sldId id="726" r:id="rId26"/>
    <p:sldId id="779" r:id="rId2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24" autoAdjust="0"/>
    <p:restoredTop sz="94619" autoAdjust="0"/>
  </p:normalViewPr>
  <p:slideViewPr>
    <p:cSldViewPr snapToGrid="0">
      <p:cViewPr varScale="1">
        <p:scale>
          <a:sx n="83" d="100"/>
          <a:sy n="83" d="100"/>
        </p:scale>
        <p:origin x="547" y="7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D8303B2-6492-41C6-B72B-ADC2B32DB1E2}" type="datetimeFigureOut">
              <a:rPr lang="en-GB" smtClean="0"/>
              <a:t>01/06/2026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6B8B7B6-E3BA-4A0D-9A2A-6CFC733A398F}" type="slidenum">
              <a:rPr lang="en-GB" smtClean="0"/>
              <a:t>‹#›</a:t>
            </a:fld>
            <a:endParaRPr lang="en-GB"/>
          </a:p>
        </p:txBody>
      </p:sp>
    </p:spTree>
    <p:extLst>
      <p:ext uri="{BB962C8B-B14F-4D97-AF65-F5344CB8AC3E}">
        <p14:creationId xmlns:p14="http://schemas.microsoft.com/office/powerpoint/2010/main" val="36902176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446534" y="3085764"/>
            <a:ext cx="11298932" cy="3338149"/>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1"/>
          <p:cNvSpPr>
            <a:spLocks noGrp="1"/>
          </p:cNvSpPr>
          <p:nvPr>
            <p:ph type="ctrTitle"/>
          </p:nvPr>
        </p:nvSpPr>
        <p:spPr>
          <a:xfrm>
            <a:off x="581191" y="1020431"/>
            <a:ext cx="10993549" cy="1475013"/>
          </a:xfrm>
          <a:effectLst/>
        </p:spPr>
        <p:txBody>
          <a:bodyPr anchor="b">
            <a:normAutofit/>
          </a:bodyPr>
          <a:lstStyle>
            <a:lvl1pPr>
              <a:defRPr sz="3600">
                <a:solidFill>
                  <a:schemeClr val="tx1">
                    <a:lumMod val="75000"/>
                    <a:lumOff val="2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581194" y="2495445"/>
            <a:ext cx="10993546" cy="590321"/>
          </a:xfrm>
        </p:spPr>
        <p:txBody>
          <a:bodyPr anchor="t">
            <a:normAutofit/>
          </a:bodyPr>
          <a:lstStyle>
            <a:lvl1pPr marL="0" indent="0" algn="l">
              <a:buNone/>
              <a:defRPr sz="1600"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8" name="Date Placeholder 7">
            <a:extLst>
              <a:ext uri="{FF2B5EF4-FFF2-40B4-BE49-F238E27FC236}">
                <a16:creationId xmlns:a16="http://schemas.microsoft.com/office/drawing/2014/main" id="{7FA0ACE7-29A8-47D3-A7D9-257B711D8023}"/>
              </a:ext>
            </a:extLst>
          </p:cNvPr>
          <p:cNvSpPr>
            <a:spLocks noGrp="1"/>
          </p:cNvSpPr>
          <p:nvPr>
            <p:ph type="dt" sz="half" idx="10"/>
          </p:nvPr>
        </p:nvSpPr>
        <p:spPr/>
        <p:txBody>
          <a:bodyPr/>
          <a:lstStyle/>
          <a:p>
            <a:fld id="{224920DE-5A52-4E8B-9E59-8391DB272E65}" type="datetime1">
              <a:rPr lang="en-US" smtClean="0"/>
              <a:t>6/1/2026</a:t>
            </a:fld>
            <a:endParaRPr lang="en-US" dirty="0"/>
          </a:p>
        </p:txBody>
      </p:sp>
      <p:sp>
        <p:nvSpPr>
          <p:cNvPr id="9" name="Footer Placeholder 8">
            <a:extLst>
              <a:ext uri="{FF2B5EF4-FFF2-40B4-BE49-F238E27FC236}">
                <a16:creationId xmlns:a16="http://schemas.microsoft.com/office/drawing/2014/main" id="{DEC604B9-52E9-4810-8359-47206518D038}"/>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5898A89F-CA25-400F-B05A-AECBF2517E4F}"/>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4900175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81192" y="702156"/>
            <a:ext cx="11029616" cy="1188720"/>
          </a:xfrm>
        </p:spPr>
        <p:txBody>
          <a:bodyPr/>
          <a:lstStyle/>
          <a:p>
            <a:r>
              <a:rPr lang="en-US"/>
              <a:t>Click to edit Master title style</a:t>
            </a:r>
            <a:endParaRPr lang="en-US" dirty="0"/>
          </a:p>
        </p:txBody>
      </p:sp>
      <p:sp>
        <p:nvSpPr>
          <p:cNvPr id="3" name="Content Placeholder 2"/>
          <p:cNvSpPr>
            <a:spLocks noGrp="1"/>
          </p:cNvSpPr>
          <p:nvPr>
            <p:ph idx="1"/>
          </p:nvPr>
        </p:nvSpPr>
        <p:spPr>
          <a:xfrm>
            <a:off x="581192" y="2340864"/>
            <a:ext cx="11029615" cy="363448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a:extLst>
              <a:ext uri="{FF2B5EF4-FFF2-40B4-BE49-F238E27FC236}">
                <a16:creationId xmlns:a16="http://schemas.microsoft.com/office/drawing/2014/main" id="{770E6237-3456-439F-802D-3BA93FC7E3E5}"/>
              </a:ext>
            </a:extLst>
          </p:cNvPr>
          <p:cNvSpPr>
            <a:spLocks noGrp="1"/>
          </p:cNvSpPr>
          <p:nvPr>
            <p:ph type="dt" sz="half" idx="10"/>
          </p:nvPr>
        </p:nvSpPr>
        <p:spPr/>
        <p:txBody>
          <a:bodyPr/>
          <a:lstStyle/>
          <a:p>
            <a:fld id="{91D3F76D-149D-469F-A83C-0BFE296457DD}" type="datetime1">
              <a:rPr lang="en-US" smtClean="0"/>
              <a:t>6/1/2026</a:t>
            </a:fld>
            <a:endParaRPr lang="en-US" dirty="0"/>
          </a:p>
        </p:txBody>
      </p:sp>
      <p:sp>
        <p:nvSpPr>
          <p:cNvPr id="9" name="Footer Placeholder 8">
            <a:extLst>
              <a:ext uri="{FF2B5EF4-FFF2-40B4-BE49-F238E27FC236}">
                <a16:creationId xmlns:a16="http://schemas.microsoft.com/office/drawing/2014/main" id="{1356D3B5-6063-4A89-B88F-9D3043916FF8}"/>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02B78BF7-69D3-4CE0-A631-50EFD41EEEB8}"/>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8524434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8" name="Rectangle 7"/>
          <p:cNvSpPr>
            <a:spLocks noChangeAspect="1"/>
          </p:cNvSpPr>
          <p:nvPr/>
        </p:nvSpPr>
        <p:spPr>
          <a:xfrm>
            <a:off x="447817" y="5141974"/>
            <a:ext cx="11290860" cy="125882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2393950"/>
            <a:ext cx="11029615" cy="2147467"/>
          </a:xfrm>
        </p:spPr>
        <p:txBody>
          <a:bodyPr anchor="b">
            <a:normAutofit/>
          </a:bodyPr>
          <a:lstStyle>
            <a:lvl1pPr algn="l">
              <a:defRPr sz="3600" b="0" cap="all">
                <a:solidFill>
                  <a:schemeClr val="tx1">
                    <a:lumMod val="75000"/>
                    <a:lumOff val="2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581192" y="4541417"/>
            <a:ext cx="11029615" cy="600556"/>
          </a:xfrm>
        </p:spPr>
        <p:txBody>
          <a:bodyPr anchor="t">
            <a:normAutofit/>
          </a:bodyPr>
          <a:lstStyle>
            <a:lvl1pPr marL="0" indent="0" algn="l">
              <a:buNone/>
              <a:defRPr sz="18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7" name="Date Placeholder 6">
            <a:extLst>
              <a:ext uri="{FF2B5EF4-FFF2-40B4-BE49-F238E27FC236}">
                <a16:creationId xmlns:a16="http://schemas.microsoft.com/office/drawing/2014/main" id="{61582016-5696-4A93-887F-BBB3B9002FE5}"/>
              </a:ext>
            </a:extLst>
          </p:cNvPr>
          <p:cNvSpPr>
            <a:spLocks noGrp="1"/>
          </p:cNvSpPr>
          <p:nvPr>
            <p:ph type="dt" sz="half" idx="10"/>
          </p:nvPr>
        </p:nvSpPr>
        <p:spPr/>
        <p:txBody>
          <a:bodyPr/>
          <a:lstStyle/>
          <a:p>
            <a:fld id="{62096DB5-DD13-45D7-8DB7-2B3524211970}" type="datetime1">
              <a:rPr lang="en-US" smtClean="0"/>
              <a:t>6/1/2026</a:t>
            </a:fld>
            <a:endParaRPr lang="en-US" dirty="0"/>
          </a:p>
        </p:txBody>
      </p:sp>
      <p:sp>
        <p:nvSpPr>
          <p:cNvPr id="9" name="Footer Placeholder 8">
            <a:extLst>
              <a:ext uri="{FF2B5EF4-FFF2-40B4-BE49-F238E27FC236}">
                <a16:creationId xmlns:a16="http://schemas.microsoft.com/office/drawing/2014/main" id="{857CFCD5-1192-4E18-8A8F-29E153B44DA4}"/>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E39A109E-5018-4794-92B3-FD5E5BCD95E8}"/>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666809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581193" y="729658"/>
            <a:ext cx="11029616" cy="988332"/>
          </a:xfrm>
        </p:spPr>
        <p:txBody>
          <a:bodyPr/>
          <a:lstStyle/>
          <a:p>
            <a:r>
              <a:rPr lang="en-US"/>
              <a:t>Click to edit Master title style</a:t>
            </a:r>
            <a:endParaRPr lang="en-US" dirty="0"/>
          </a:p>
        </p:txBody>
      </p:sp>
      <p:sp>
        <p:nvSpPr>
          <p:cNvPr id="3" name="Content Placeholder 2"/>
          <p:cNvSpPr>
            <a:spLocks noGrp="1"/>
          </p:cNvSpPr>
          <p:nvPr>
            <p:ph sz="half" idx="1"/>
          </p:nvPr>
        </p:nvSpPr>
        <p:spPr>
          <a:xfrm>
            <a:off x="581193" y="2228003"/>
            <a:ext cx="5194767" cy="363304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6039" y="2228003"/>
            <a:ext cx="5194769" cy="363304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8414FA5-224A-4681-8940-4E5D3B8B918A}" type="datetime1">
              <a:rPr lang="en-US" smtClean="0"/>
              <a:t>6/1/2026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4833232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12" name="Title 1"/>
          <p:cNvSpPr>
            <a:spLocks noGrp="1"/>
          </p:cNvSpPr>
          <p:nvPr>
            <p:ph type="title"/>
          </p:nvPr>
        </p:nvSpPr>
        <p:spPr>
          <a:xfrm>
            <a:off x="581193" y="729658"/>
            <a:ext cx="11029616" cy="988332"/>
          </a:xfrm>
        </p:spPr>
        <p:txBody>
          <a:bodyPr/>
          <a:lstStyle/>
          <a:p>
            <a:r>
              <a:rPr lang="en-US"/>
              <a:t>Click to edit Master title style</a:t>
            </a:r>
            <a:endParaRPr lang="en-US" dirty="0"/>
          </a:p>
        </p:txBody>
      </p:sp>
      <p:sp>
        <p:nvSpPr>
          <p:cNvPr id="3" name="Text Placeholder 2"/>
          <p:cNvSpPr>
            <a:spLocks noGrp="1"/>
          </p:cNvSpPr>
          <p:nvPr>
            <p:ph type="body" idx="1"/>
          </p:nvPr>
        </p:nvSpPr>
        <p:spPr>
          <a:xfrm>
            <a:off x="581191" y="2250891"/>
            <a:ext cx="5194769" cy="557784"/>
          </a:xfrm>
        </p:spPr>
        <p:txBody>
          <a:bodyPr anchor="ctr">
            <a:noAutofit/>
          </a:bodyPr>
          <a:lstStyle>
            <a:lvl1pPr marL="0" indent="0">
              <a:buNone/>
              <a:defRPr sz="2000" b="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581194" y="2926052"/>
            <a:ext cx="5194766" cy="2934999"/>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16039" y="2250892"/>
            <a:ext cx="5194770" cy="553373"/>
          </a:xfrm>
        </p:spPr>
        <p:txBody>
          <a:bodyPr anchor="ctr">
            <a:noAutofit/>
          </a:bodyPr>
          <a:lstStyle>
            <a:lvl1pPr marL="0" marR="0" indent="0" algn="l" defTabSz="457200" rtl="0" eaLnBrk="1" fontAlgn="auto" latinLnBrk="0" hangingPunct="1">
              <a:lnSpc>
                <a:spcPct val="100000"/>
              </a:lnSpc>
              <a:spcBef>
                <a:spcPct val="20000"/>
              </a:spcBef>
              <a:spcAft>
                <a:spcPts val="600"/>
              </a:spcAft>
              <a:buClr>
                <a:schemeClr val="accent1"/>
              </a:buClr>
              <a:buSzPct val="92000"/>
              <a:buFont typeface="Wingdings 2" panose="05020102010507070707" pitchFamily="18" charset="2"/>
              <a:buNone/>
              <a:tabLst/>
              <a:defRPr sz="2000" b="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marR="0" lvl="0" indent="0" algn="l" defTabSz="457200" rtl="0" eaLnBrk="1" fontAlgn="auto" latinLnBrk="0" hangingPunct="1">
              <a:lnSpc>
                <a:spcPct val="100000"/>
              </a:lnSpc>
              <a:spcBef>
                <a:spcPct val="20000"/>
              </a:spcBef>
              <a:spcAft>
                <a:spcPts val="600"/>
              </a:spcAft>
              <a:buClr>
                <a:schemeClr val="accent1"/>
              </a:buClr>
              <a:buSzPct val="92000"/>
              <a:buFont typeface="Wingdings 2" panose="05020102010507070707" pitchFamily="18" charset="2"/>
              <a:buNone/>
              <a:tabLst/>
              <a:defRPr/>
            </a:pPr>
            <a:r>
              <a:rPr lang="en-US"/>
              <a:t>Click to edit Master text styles</a:t>
            </a:r>
          </a:p>
        </p:txBody>
      </p:sp>
      <p:sp>
        <p:nvSpPr>
          <p:cNvPr id="6" name="Content Placeholder 5"/>
          <p:cNvSpPr>
            <a:spLocks noGrp="1"/>
          </p:cNvSpPr>
          <p:nvPr>
            <p:ph sz="quarter" idx="4"/>
          </p:nvPr>
        </p:nvSpPr>
        <p:spPr>
          <a:xfrm>
            <a:off x="6416037" y="2926052"/>
            <a:ext cx="5194771" cy="2934999"/>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63C9E2B-3BF8-413B-94DD-2921A17D2527}" type="datetime1">
              <a:rPr lang="en-US" smtClean="0"/>
              <a:t>6/1/2026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7480465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8" name="Title 1"/>
          <p:cNvSpPr>
            <a:spLocks noGrp="1"/>
          </p:cNvSpPr>
          <p:nvPr>
            <p:ph type="title"/>
          </p:nvPr>
        </p:nvSpPr>
        <p:spPr>
          <a:xfrm>
            <a:off x="575894" y="729658"/>
            <a:ext cx="11029616" cy="988332"/>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CAD3037-50B7-40EB-9CC6-A9AE6C5A284B}" type="datetime1">
              <a:rPr lang="en-US" smtClean="0"/>
              <a:t>6/1/2026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129363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38BE852-0E8F-40C0-8B39-B122FDD16E46}" type="datetime1">
              <a:rPr lang="en-US" smtClean="0"/>
              <a:t>6/1/2026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1294949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9" name="Rectangle 8"/>
          <p:cNvSpPr>
            <a:spLocks noChangeAspect="1"/>
          </p:cNvSpPr>
          <p:nvPr/>
        </p:nvSpPr>
        <p:spPr>
          <a:xfrm>
            <a:off x="447817" y="601200"/>
            <a:ext cx="3682723" cy="5815475"/>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767857" y="933450"/>
            <a:ext cx="3031852" cy="1722419"/>
          </a:xfrm>
        </p:spPr>
        <p:txBody>
          <a:bodyPr anchor="b">
            <a:normAutofit/>
          </a:bodyPr>
          <a:lstStyle>
            <a:lvl1pPr algn="l">
              <a:defRPr sz="24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900928" y="1179829"/>
            <a:ext cx="6650991" cy="4658216"/>
          </a:xfrm>
        </p:spPr>
        <p:txBody>
          <a:bodyPr anchor="ctr">
            <a:normAutofit/>
          </a:bodyPr>
          <a:lstStyle>
            <a:lvl1pPr>
              <a:defRPr sz="2000">
                <a:solidFill>
                  <a:schemeClr val="tx2"/>
                </a:solidFill>
              </a:defRPr>
            </a:lvl1pPr>
            <a:lvl2pPr>
              <a:defRPr sz="1800">
                <a:solidFill>
                  <a:schemeClr val="tx2"/>
                </a:solidFill>
              </a:defRPr>
            </a:lvl2pPr>
            <a:lvl3pPr>
              <a:defRPr sz="1600">
                <a:solidFill>
                  <a:schemeClr val="tx2"/>
                </a:solidFill>
              </a:defRPr>
            </a:lvl3pPr>
            <a:lvl4pPr>
              <a:defRPr sz="1400">
                <a:solidFill>
                  <a:schemeClr val="tx2"/>
                </a:solidFill>
              </a:defRPr>
            </a:lvl4pPr>
            <a:lvl5pPr>
              <a:defRPr sz="1400">
                <a:solidFill>
                  <a:schemeClr val="tx2"/>
                </a:solidFill>
              </a:defRPr>
            </a:lvl5pPr>
            <a:lvl6pPr>
              <a:defRPr sz="1400">
                <a:solidFill>
                  <a:schemeClr val="tx2"/>
                </a:solidFill>
              </a:defRPr>
            </a:lvl6pPr>
            <a:lvl7pPr>
              <a:defRPr sz="1400">
                <a:solidFill>
                  <a:schemeClr val="tx2"/>
                </a:solidFill>
              </a:defRPr>
            </a:lvl7pPr>
            <a:lvl8pPr>
              <a:defRPr sz="1400">
                <a:solidFill>
                  <a:schemeClr val="tx2"/>
                </a:solidFill>
              </a:defRPr>
            </a:lvl8pPr>
            <a:lvl9pPr>
              <a:defRPr sz="1400">
                <a:solidFill>
                  <a:schemeClr val="tx2"/>
                </a:solidFill>
              </a:defRPr>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67857" y="2836654"/>
            <a:ext cx="3031852" cy="3001392"/>
          </a:xfrm>
        </p:spPr>
        <p:txBody>
          <a:bodyPr anchor="t">
            <a:normAutofit/>
          </a:bodyPr>
          <a:lstStyle>
            <a:lvl1pPr marL="0" indent="0" algn="l">
              <a:buNone/>
              <a:defRPr sz="1600">
                <a:solidFill>
                  <a:srgbClr val="FFFFFF"/>
                </a:solidFill>
              </a:defRPr>
            </a:lvl1pPr>
            <a:lvl2pPr marL="457200" indent="0">
              <a:buNone/>
              <a:defRPr sz="11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a:extLst>
              <a:ext uri="{FF2B5EF4-FFF2-40B4-BE49-F238E27FC236}">
                <a16:creationId xmlns:a16="http://schemas.microsoft.com/office/drawing/2014/main" id="{0B919CC2-2A65-446F-B538-9E6249035445}"/>
              </a:ext>
            </a:extLst>
          </p:cNvPr>
          <p:cNvSpPr>
            <a:spLocks noGrp="1"/>
          </p:cNvSpPr>
          <p:nvPr>
            <p:ph type="dt" sz="half" idx="10"/>
          </p:nvPr>
        </p:nvSpPr>
        <p:spPr>
          <a:xfrm>
            <a:off x="7605951" y="6456916"/>
            <a:ext cx="2844799" cy="365125"/>
          </a:xfrm>
        </p:spPr>
        <p:txBody>
          <a:bodyPr/>
          <a:lstStyle/>
          <a:p>
            <a:fld id="{605A881E-E600-45A1-B7F7-57381DC16BB4}" type="datetime1">
              <a:rPr lang="en-US" smtClean="0"/>
              <a:t>6/1/2026</a:t>
            </a:fld>
            <a:endParaRPr lang="en-US" dirty="0"/>
          </a:p>
        </p:txBody>
      </p:sp>
      <p:sp>
        <p:nvSpPr>
          <p:cNvPr id="10" name="Footer Placeholder 9">
            <a:extLst>
              <a:ext uri="{FF2B5EF4-FFF2-40B4-BE49-F238E27FC236}">
                <a16:creationId xmlns:a16="http://schemas.microsoft.com/office/drawing/2014/main" id="{B72412AE-119E-4982-8B24-63365EFCA796}"/>
              </a:ext>
            </a:extLst>
          </p:cNvPr>
          <p:cNvSpPr>
            <a:spLocks noGrp="1"/>
          </p:cNvSpPr>
          <p:nvPr>
            <p:ph type="ftr" sz="quarter" idx="11"/>
          </p:nvPr>
        </p:nvSpPr>
        <p:spPr>
          <a:xfrm>
            <a:off x="581192" y="6452590"/>
            <a:ext cx="6917210" cy="365125"/>
          </a:xfrm>
        </p:spPr>
        <p:txBody>
          <a:bodyPr/>
          <a:lstStyle/>
          <a:p>
            <a:endParaRPr lang="en-US" dirty="0"/>
          </a:p>
        </p:txBody>
      </p:sp>
      <p:sp>
        <p:nvSpPr>
          <p:cNvPr id="11" name="Slide Number Placeholder 10">
            <a:extLst>
              <a:ext uri="{FF2B5EF4-FFF2-40B4-BE49-F238E27FC236}">
                <a16:creationId xmlns:a16="http://schemas.microsoft.com/office/drawing/2014/main" id="{7FC4BB19-6AD1-45CF-9F99-00B109890FAB}"/>
              </a:ext>
            </a:extLst>
          </p:cNvPr>
          <p:cNvSpPr>
            <a:spLocks noGrp="1"/>
          </p:cNvSpPr>
          <p:nvPr>
            <p:ph type="sldNum" sz="quarter" idx="12"/>
          </p:nvPr>
        </p:nvSpPr>
        <p:spPr>
          <a:xfrm>
            <a:off x="10558300" y="6456916"/>
            <a:ext cx="1052510" cy="365125"/>
          </a:xfrm>
        </p:spPr>
        <p:txBody>
          <a:body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12617666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1193" y="4693389"/>
            <a:ext cx="11029616" cy="566738"/>
          </a:xfrm>
        </p:spPr>
        <p:txBody>
          <a:bodyPr anchor="b">
            <a:normAutofit/>
          </a:bodyPr>
          <a:lstStyle>
            <a:lvl1pPr algn="l">
              <a:defRPr sz="2400" b="0">
                <a:solidFill>
                  <a:schemeClr val="tx1">
                    <a:lumMod val="75000"/>
                    <a:lumOff val="25000"/>
                  </a:schemeClr>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447817" y="641350"/>
            <a:ext cx="11290859" cy="3651249"/>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581192" y="5260127"/>
            <a:ext cx="11029617" cy="998148"/>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1904E75-3EEB-44A1-8BFD-5EF793EFC1AB}" type="datetime1">
              <a:rPr lang="en-US" smtClean="0"/>
              <a:t>6/1/2026</a:t>
            </a:fld>
            <a:endParaRPr lang="en-US" dirty="0"/>
          </a:p>
        </p:txBody>
      </p:sp>
      <p:sp>
        <p:nvSpPr>
          <p:cNvPr id="6" name="Footer Placeholder 5"/>
          <p:cNvSpPr>
            <a:spLocks noGrp="1"/>
          </p:cNvSpPr>
          <p:nvPr>
            <p:ph type="ftr" sz="quarter" idx="11"/>
          </p:nvPr>
        </p:nvSpPr>
        <p:spPr/>
        <p:txBody>
          <a:bodyPr/>
          <a:lstStyle/>
          <a:p>
            <a:pPr algn="l"/>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5732895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9" name="Title 1"/>
          <p:cNvSpPr>
            <a:spLocks noGrp="1"/>
          </p:cNvSpPr>
          <p:nvPr>
            <p:ph type="title"/>
          </p:nvPr>
        </p:nvSpPr>
        <p:spPr>
          <a:xfrm>
            <a:off x="581192" y="702156"/>
            <a:ext cx="11029616" cy="1013800"/>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lvl1pPr algn="l">
              <a:defRPr/>
            </a:lvl1pPr>
            <a:lvl2pPr algn="l">
              <a:defRPr/>
            </a:lvl2pPr>
            <a:lvl3pPr algn="l">
              <a:defRPr/>
            </a:lvl3pPr>
            <a:lvl4pPr algn="l">
              <a:defRPr/>
            </a:lvl4pPr>
            <a:lvl5pPr algn="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D1CAEC3-DE29-4474-90D4-EC670E3DF8DD}" type="datetime1">
              <a:rPr lang="en-US" smtClean="0"/>
              <a:t>6/1/2026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2835911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a:spLocks noChangeAspect="1"/>
          </p:cNvSpPr>
          <p:nvPr/>
        </p:nvSpPr>
        <p:spPr>
          <a:xfrm>
            <a:off x="8058151" y="599725"/>
            <a:ext cx="3687316" cy="5816950"/>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204200" y="863600"/>
            <a:ext cx="3124200" cy="4807326"/>
          </a:xfrm>
        </p:spPr>
        <p:txBody>
          <a:bodyPr vert="eaVert" anchor="ctr"/>
          <a:lstStyle>
            <a:lvl1pPr>
              <a:defRPr>
                <a:solidFill>
                  <a:srgbClr val="FFFFFF"/>
                </a:solidFil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774923" y="863600"/>
            <a:ext cx="7161625" cy="4807326"/>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Rectangle 7">
            <a:extLst>
              <a:ext uri="{FF2B5EF4-FFF2-40B4-BE49-F238E27FC236}">
                <a16:creationId xmlns:a16="http://schemas.microsoft.com/office/drawing/2014/main" id="{F6423B97-A5D4-47B9-8861-73B3707A04CF}"/>
              </a:ext>
            </a:extLst>
          </p:cNvPr>
          <p:cNvSpPr/>
          <p:nvPr/>
        </p:nvSpPr>
        <p:spPr>
          <a:xfrm>
            <a:off x="446534" y="457200"/>
            <a:ext cx="3703320" cy="94997"/>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9" name="Rectangle 8">
            <a:extLst>
              <a:ext uri="{FF2B5EF4-FFF2-40B4-BE49-F238E27FC236}">
                <a16:creationId xmlns:a16="http://schemas.microsoft.com/office/drawing/2014/main" id="{1AEC0421-37B4-4481-A10D-69FDF5EC7909}"/>
              </a:ext>
            </a:extLst>
          </p:cNvPr>
          <p:cNvSpPr/>
          <p:nvPr/>
        </p:nvSpPr>
        <p:spPr>
          <a:xfrm>
            <a:off x="8042147" y="453643"/>
            <a:ext cx="3703320" cy="98554"/>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10" name="Rectangle 9">
            <a:extLst>
              <a:ext uri="{FF2B5EF4-FFF2-40B4-BE49-F238E27FC236}">
                <a16:creationId xmlns:a16="http://schemas.microsoft.com/office/drawing/2014/main" id="{5F7265B5-9F97-4F1E-99E9-74F7B7E62337}"/>
              </a:ext>
            </a:extLst>
          </p:cNvPr>
          <p:cNvSpPr/>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1" name="Date Placeholder 10">
            <a:extLst>
              <a:ext uri="{FF2B5EF4-FFF2-40B4-BE49-F238E27FC236}">
                <a16:creationId xmlns:a16="http://schemas.microsoft.com/office/drawing/2014/main" id="{5C74A470-3BD3-4F33-80E5-67E6E87FCBE7}"/>
              </a:ext>
            </a:extLst>
          </p:cNvPr>
          <p:cNvSpPr>
            <a:spLocks noGrp="1"/>
          </p:cNvSpPr>
          <p:nvPr>
            <p:ph type="dt" sz="half" idx="10"/>
          </p:nvPr>
        </p:nvSpPr>
        <p:spPr/>
        <p:txBody>
          <a:bodyPr/>
          <a:lstStyle/>
          <a:p>
            <a:fld id="{117A63FD-744A-403F-9C14-0782DAED1037}" type="datetime1">
              <a:rPr lang="en-US" smtClean="0"/>
              <a:t>6/1/2026</a:t>
            </a:fld>
            <a:endParaRPr lang="en-US" dirty="0"/>
          </a:p>
        </p:txBody>
      </p:sp>
      <p:sp>
        <p:nvSpPr>
          <p:cNvPr id="12" name="Footer Placeholder 11">
            <a:extLst>
              <a:ext uri="{FF2B5EF4-FFF2-40B4-BE49-F238E27FC236}">
                <a16:creationId xmlns:a16="http://schemas.microsoft.com/office/drawing/2014/main" id="{9A3A30BA-DB50-4D7D-BCDE-17D20FB354DF}"/>
              </a:ext>
            </a:extLst>
          </p:cNvPr>
          <p:cNvSpPr>
            <a:spLocks noGrp="1"/>
          </p:cNvSpPr>
          <p:nvPr>
            <p:ph type="ftr" sz="quarter" idx="11"/>
          </p:nvPr>
        </p:nvSpPr>
        <p:spPr/>
        <p:txBody>
          <a:bodyPr/>
          <a:lstStyle/>
          <a:p>
            <a:endParaRPr lang="en-US" dirty="0"/>
          </a:p>
        </p:txBody>
      </p:sp>
      <p:sp>
        <p:nvSpPr>
          <p:cNvPr id="13" name="Slide Number Placeholder 12">
            <a:extLst>
              <a:ext uri="{FF2B5EF4-FFF2-40B4-BE49-F238E27FC236}">
                <a16:creationId xmlns:a16="http://schemas.microsoft.com/office/drawing/2014/main" id="{76FF9E58-C0B2-436B-A21C-DB45A00D6515}"/>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3888496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81192" y="705124"/>
            <a:ext cx="11029616" cy="1189554"/>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581192" y="2336002"/>
            <a:ext cx="11029616" cy="3652047"/>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05951" y="6423914"/>
            <a:ext cx="2844799" cy="365125"/>
          </a:xfrm>
          <a:prstGeom prst="rect">
            <a:avLst/>
          </a:prstGeom>
        </p:spPr>
        <p:txBody>
          <a:bodyPr vert="horz" lIns="91440" tIns="45720" rIns="91440" bIns="45720" rtlCol="0" anchor="ctr"/>
          <a:lstStyle>
            <a:lvl1pPr algn="r">
              <a:defRPr sz="900">
                <a:solidFill>
                  <a:schemeClr val="tx1">
                    <a:lumMod val="75000"/>
                    <a:lumOff val="25000"/>
                  </a:schemeClr>
                </a:solidFill>
              </a:defRPr>
            </a:lvl1pPr>
          </a:lstStyle>
          <a:p>
            <a:fld id="{8AE4632D-170A-48CC-BD23-5D20B56EBA51}" type="datetime1">
              <a:rPr lang="en-US" smtClean="0"/>
              <a:t>6/1/2026</a:t>
            </a:fld>
            <a:endParaRPr lang="en-US" dirty="0"/>
          </a:p>
        </p:txBody>
      </p:sp>
      <p:sp>
        <p:nvSpPr>
          <p:cNvPr id="5" name="Footer Placeholder 4"/>
          <p:cNvSpPr>
            <a:spLocks noGrp="1"/>
          </p:cNvSpPr>
          <p:nvPr>
            <p:ph type="ftr" sz="quarter" idx="3"/>
          </p:nvPr>
        </p:nvSpPr>
        <p:spPr>
          <a:xfrm>
            <a:off x="581192" y="6423914"/>
            <a:ext cx="6917210" cy="365125"/>
          </a:xfrm>
          <a:prstGeom prst="rect">
            <a:avLst/>
          </a:prstGeom>
        </p:spPr>
        <p:txBody>
          <a:bodyPr vert="horz" lIns="91440" tIns="45720" rIns="91440" bIns="45720" rtlCol="0" anchor="ctr"/>
          <a:lstStyle>
            <a:lvl1pPr algn="l">
              <a:defRPr sz="900" cap="all">
                <a:solidFill>
                  <a:schemeClr val="tx1">
                    <a:lumMod val="75000"/>
                    <a:lumOff val="25000"/>
                  </a:schemeClr>
                </a:solidFill>
              </a:defRPr>
            </a:lvl1pPr>
          </a:lstStyle>
          <a:p>
            <a:endParaRPr lang="en-US" dirty="0"/>
          </a:p>
        </p:txBody>
      </p:sp>
      <p:sp>
        <p:nvSpPr>
          <p:cNvPr id="6" name="Slide Number Placeholder 5"/>
          <p:cNvSpPr>
            <a:spLocks noGrp="1"/>
          </p:cNvSpPr>
          <p:nvPr>
            <p:ph type="sldNum" sz="quarter" idx="4"/>
          </p:nvPr>
        </p:nvSpPr>
        <p:spPr>
          <a:xfrm>
            <a:off x="10558300" y="6423914"/>
            <a:ext cx="1052510" cy="365125"/>
          </a:xfrm>
          <a:prstGeom prst="rect">
            <a:avLst/>
          </a:prstGeom>
        </p:spPr>
        <p:txBody>
          <a:bodyPr vert="horz" lIns="91440" tIns="45720" rIns="91440" bIns="45720" rtlCol="0" anchor="ctr"/>
          <a:lstStyle>
            <a:lvl1pPr algn="r">
              <a:defRPr sz="900">
                <a:solidFill>
                  <a:schemeClr val="tx1">
                    <a:lumMod val="75000"/>
                    <a:lumOff val="25000"/>
                  </a:schemeClr>
                </a:solidFill>
              </a:defRPr>
            </a:lvl1pPr>
          </a:lstStyle>
          <a:p>
            <a:fld id="{3A98EE3D-8CD1-4C3F-BD1C-C98C9596463C}" type="slidenum">
              <a:rPr lang="en-US" smtClean="0"/>
              <a:t>‹#›</a:t>
            </a:fld>
            <a:endParaRPr lang="en-US" dirty="0"/>
          </a:p>
        </p:txBody>
      </p:sp>
      <p:sp>
        <p:nvSpPr>
          <p:cNvPr id="9" name="Rectangle 8"/>
          <p:cNvSpPr/>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0" name="Rectangle 9"/>
          <p:cNvSpPr/>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1" name="Rectangle 10"/>
          <p:cNvSpPr/>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3000897896"/>
      </p:ext>
    </p:extLst>
  </p:cSld>
  <p:clrMap bg1="lt1" tx1="dk1" bg2="lt2" tx2="dk2" accent1="accent1" accent2="accent2" accent3="accent3" accent4="accent4" accent5="accent5" accent6="accent6" hlink="hlink" folHlink="folHlink"/>
  <p:sldLayoutIdLst>
    <p:sldLayoutId id="2147483756" r:id="rId1"/>
    <p:sldLayoutId id="2147483757" r:id="rId2"/>
    <p:sldLayoutId id="2147483758" r:id="rId3"/>
    <p:sldLayoutId id="2147483759" r:id="rId4"/>
    <p:sldLayoutId id="2147483711" r:id="rId5"/>
    <p:sldLayoutId id="2147483760" r:id="rId6"/>
    <p:sldLayoutId id="2147483762" r:id="rId7"/>
    <p:sldLayoutId id="2147483706" r:id="rId8"/>
    <p:sldLayoutId id="2147483709" r:id="rId9"/>
    <p:sldLayoutId id="2147483707" r:id="rId10"/>
    <p:sldLayoutId id="2147483708" r:id="rId11"/>
  </p:sldLayoutIdLst>
  <p:hf hdr="0" dt="0"/>
  <p:txStyles>
    <p:titleStyle>
      <a:lvl1pPr algn="l" defTabSz="457200" rtl="0" eaLnBrk="1" latinLnBrk="0" hangingPunct="1">
        <a:lnSpc>
          <a:spcPct val="100000"/>
        </a:lnSpc>
        <a:spcBef>
          <a:spcPct val="0"/>
        </a:spcBef>
        <a:buNone/>
        <a:defRPr sz="2800" b="0" kern="1200" cap="all">
          <a:solidFill>
            <a:schemeClr val="tx1">
              <a:lumMod val="75000"/>
              <a:lumOff val="2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06000" indent="-306000" algn="l" defTabSz="457200" rtl="0" eaLnBrk="1" latinLnBrk="0" hangingPunct="1">
        <a:lnSpc>
          <a:spcPct val="110000"/>
        </a:lnSpc>
        <a:spcBef>
          <a:spcPct val="20000"/>
        </a:spcBef>
        <a:spcAft>
          <a:spcPts val="600"/>
        </a:spcAft>
        <a:buClr>
          <a:schemeClr val="accent1"/>
        </a:buClr>
        <a:buSzPct val="92000"/>
        <a:buFont typeface="Wingdings 2" panose="05020102010507070707" pitchFamily="18" charset="2"/>
        <a:buChar char=""/>
        <a:defRPr sz="1700" kern="1200">
          <a:solidFill>
            <a:schemeClr val="tx1">
              <a:lumMod val="75000"/>
              <a:lumOff val="25000"/>
            </a:schemeClr>
          </a:solidFill>
          <a:latin typeface="+mn-lt"/>
          <a:ea typeface="+mn-ea"/>
          <a:cs typeface="+mn-cs"/>
        </a:defRPr>
      </a:lvl1pPr>
      <a:lvl2pPr marL="630000" indent="-306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400" kern="1200">
          <a:solidFill>
            <a:schemeClr val="tx1">
              <a:lumMod val="75000"/>
              <a:lumOff val="25000"/>
            </a:schemeClr>
          </a:solidFill>
          <a:latin typeface="+mn-lt"/>
          <a:ea typeface="+mn-ea"/>
          <a:cs typeface="+mn-cs"/>
        </a:defRPr>
      </a:lvl2pPr>
      <a:lvl3pPr marL="900000" indent="-270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300" kern="1200">
          <a:solidFill>
            <a:schemeClr val="tx1">
              <a:lumMod val="75000"/>
              <a:lumOff val="25000"/>
            </a:schemeClr>
          </a:solidFill>
          <a:latin typeface="+mn-lt"/>
          <a:ea typeface="+mn-ea"/>
          <a:cs typeface="+mn-cs"/>
        </a:defRPr>
      </a:lvl3pPr>
      <a:lvl4pPr marL="1242000" indent="-234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100" kern="1200">
          <a:solidFill>
            <a:schemeClr val="tx1">
              <a:lumMod val="75000"/>
              <a:lumOff val="25000"/>
            </a:schemeClr>
          </a:solidFill>
          <a:latin typeface="+mn-lt"/>
          <a:ea typeface="+mn-ea"/>
          <a:cs typeface="+mn-cs"/>
        </a:defRPr>
      </a:lvl4pPr>
      <a:lvl5pPr marL="1602000" indent="-234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100" kern="1200">
          <a:solidFill>
            <a:schemeClr val="tx1">
              <a:lumMod val="75000"/>
              <a:lumOff val="25000"/>
            </a:schemeClr>
          </a:solidFill>
          <a:latin typeface="+mn-lt"/>
          <a:ea typeface="+mn-ea"/>
          <a:cs typeface="+mn-cs"/>
        </a:defRPr>
      </a:lvl5pPr>
      <a:lvl6pPr marL="19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6pPr>
      <a:lvl7pPr marL="22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7pPr>
      <a:lvl8pPr marL="25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8pPr>
      <a:lvl9pPr marL="28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s://youtu.be/Abl6b71H2Mc" TargetMode="External"/><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www.gov.uk/government/publications/government-science-and-engineering-profession-strategy-2026" TargetMode="External"/><Relationship Id="rId2" Type="http://schemas.openxmlformats.org/officeDocument/2006/relationships/hyperlink" Target="https://www.gov.uk/government/news" TargetMode="Externa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9" name="Rectangle 28">
            <a:extLst>
              <a:ext uri="{FF2B5EF4-FFF2-40B4-BE49-F238E27FC236}">
                <a16:creationId xmlns:a16="http://schemas.microsoft.com/office/drawing/2014/main" id="{26B4480E-B7FF-4481-890E-043A69AE6F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1" name="Group 30">
            <a:extLst>
              <a:ext uri="{FF2B5EF4-FFF2-40B4-BE49-F238E27FC236}">
                <a16:creationId xmlns:a16="http://schemas.microsoft.com/office/drawing/2014/main" id="{79394E1F-0B5F-497D-B2A6-8383A2A5483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38068" y="457200"/>
            <a:ext cx="3703320" cy="5935133"/>
            <a:chOff x="438068" y="457200"/>
            <a:chExt cx="3703320" cy="5935133"/>
          </a:xfrm>
        </p:grpSpPr>
        <p:sp>
          <p:nvSpPr>
            <p:cNvPr id="32" name="Rectangle 31">
              <a:extLst>
                <a:ext uri="{FF2B5EF4-FFF2-40B4-BE49-F238E27FC236}">
                  <a16:creationId xmlns:a16="http://schemas.microsoft.com/office/drawing/2014/main" id="{1F1FF39A-AC3C-4066-9D4C-519AA22812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38068" y="601201"/>
              <a:ext cx="3702134" cy="5791132"/>
            </a:xfrm>
            <a:prstGeom prst="rect">
              <a:avLst/>
            </a:prstGeom>
            <a:solidFill>
              <a:srgbClr val="465359">
                <a:alpha val="97000"/>
              </a:srgbClr>
            </a:solidFill>
            <a:ln w="6350" cmpd="sng">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3" name="Rectangle 32">
              <a:extLst>
                <a:ext uri="{FF2B5EF4-FFF2-40B4-BE49-F238E27FC236}">
                  <a16:creationId xmlns:a16="http://schemas.microsoft.com/office/drawing/2014/main" id="{64C13BAB-7C00-4D21-A857-E3D41C0A2A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38068"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1">
            <a:extLst>
              <a:ext uri="{FF2B5EF4-FFF2-40B4-BE49-F238E27FC236}">
                <a16:creationId xmlns:a16="http://schemas.microsoft.com/office/drawing/2014/main" id="{1C21E816-31F5-48BB-BD02-D15F2F18B48A}"/>
              </a:ext>
            </a:extLst>
          </p:cNvPr>
          <p:cNvSpPr>
            <a:spLocks noGrp="1"/>
          </p:cNvSpPr>
          <p:nvPr>
            <p:ph type="ctrTitle"/>
          </p:nvPr>
        </p:nvSpPr>
        <p:spPr>
          <a:xfrm>
            <a:off x="584200" y="1524001"/>
            <a:ext cx="3412067" cy="3478384"/>
          </a:xfrm>
        </p:spPr>
        <p:txBody>
          <a:bodyPr>
            <a:normAutofit/>
          </a:bodyPr>
          <a:lstStyle/>
          <a:p>
            <a:r>
              <a:rPr lang="en-GB" dirty="0">
                <a:solidFill>
                  <a:srgbClr val="FFFFFF"/>
                </a:solidFill>
              </a:rPr>
              <a:t>Strategic and Agile Business Management</a:t>
            </a:r>
            <a:r>
              <a:rPr lang="en-GB" b="0" i="0" dirty="0">
                <a:solidFill>
                  <a:srgbClr val="FFFFFF"/>
                </a:solidFill>
                <a:effectLst/>
                <a:latin typeface="Arial" panose="020B0604020202020204" pitchFamily="34" charset="0"/>
              </a:rPr>
              <a:t>BMMB7027</a:t>
            </a:r>
            <a:endParaRPr lang="en-US" dirty="0">
              <a:solidFill>
                <a:srgbClr val="FFFFFF"/>
              </a:solidFill>
            </a:endParaRPr>
          </a:p>
        </p:txBody>
      </p:sp>
      <p:sp>
        <p:nvSpPr>
          <p:cNvPr id="3" name="Subtitle 2">
            <a:extLst>
              <a:ext uri="{FF2B5EF4-FFF2-40B4-BE49-F238E27FC236}">
                <a16:creationId xmlns:a16="http://schemas.microsoft.com/office/drawing/2014/main" id="{835D6E6B-3353-491C-A3C6-F278D6CED8B3}"/>
              </a:ext>
            </a:extLst>
          </p:cNvPr>
          <p:cNvSpPr>
            <a:spLocks noGrp="1"/>
          </p:cNvSpPr>
          <p:nvPr>
            <p:ph type="subTitle" idx="1"/>
          </p:nvPr>
        </p:nvSpPr>
        <p:spPr>
          <a:xfrm>
            <a:off x="584200" y="5145513"/>
            <a:ext cx="3412067" cy="738820"/>
          </a:xfrm>
        </p:spPr>
        <p:txBody>
          <a:bodyPr>
            <a:normAutofit/>
          </a:bodyPr>
          <a:lstStyle/>
          <a:p>
            <a:r>
              <a:rPr lang="en-US" dirty="0">
                <a:solidFill>
                  <a:srgbClr val="FFFFFF">
                    <a:alpha val="75000"/>
                  </a:srgbClr>
                </a:solidFill>
              </a:rPr>
              <a:t>Daniela Hellyer</a:t>
            </a:r>
          </a:p>
          <a:p>
            <a:r>
              <a:rPr lang="en-US" dirty="0">
                <a:solidFill>
                  <a:srgbClr val="FFFFFF">
                    <a:alpha val="75000"/>
                  </a:srgbClr>
                </a:solidFill>
              </a:rPr>
              <a:t>May 2026</a:t>
            </a:r>
          </a:p>
        </p:txBody>
      </p:sp>
      <p:pic>
        <p:nvPicPr>
          <p:cNvPr id="5" name="Picture 4" descr="White bulbs with a yellow one standing out">
            <a:extLst>
              <a:ext uri="{FF2B5EF4-FFF2-40B4-BE49-F238E27FC236}">
                <a16:creationId xmlns:a16="http://schemas.microsoft.com/office/drawing/2014/main" id="{4667020F-7E64-66F2-1E53-1C5EAA4A0B3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765053" y="1159372"/>
            <a:ext cx="6764864" cy="4515546"/>
          </a:xfrm>
          <a:prstGeom prst="rect">
            <a:avLst/>
          </a:prstGeom>
        </p:spPr>
      </p:pic>
      <p:sp>
        <p:nvSpPr>
          <p:cNvPr id="9" name="TextBox 8">
            <a:extLst>
              <a:ext uri="{FF2B5EF4-FFF2-40B4-BE49-F238E27FC236}">
                <a16:creationId xmlns:a16="http://schemas.microsoft.com/office/drawing/2014/main" id="{C80E539C-4C1E-9B9A-5EAD-978A92102920}"/>
              </a:ext>
            </a:extLst>
          </p:cNvPr>
          <p:cNvSpPr txBox="1"/>
          <p:nvPr/>
        </p:nvSpPr>
        <p:spPr>
          <a:xfrm>
            <a:off x="4908884" y="4261282"/>
            <a:ext cx="6497053" cy="584775"/>
          </a:xfrm>
          <a:prstGeom prst="rect">
            <a:avLst/>
          </a:prstGeom>
          <a:noFill/>
        </p:spPr>
        <p:txBody>
          <a:bodyPr wrap="square" rtlCol="0">
            <a:spAutoFit/>
          </a:bodyPr>
          <a:lstStyle/>
          <a:p>
            <a:pPr algn="ctr"/>
            <a:r>
              <a:rPr lang="en-GB" sz="3200" b="1" dirty="0">
                <a:solidFill>
                  <a:srgbClr val="FFC000"/>
                </a:solidFill>
              </a:rPr>
              <a:t>Strategic Capabilities</a:t>
            </a:r>
          </a:p>
        </p:txBody>
      </p:sp>
    </p:spTree>
    <p:extLst>
      <p:ext uri="{BB962C8B-B14F-4D97-AF65-F5344CB8AC3E}">
        <p14:creationId xmlns:p14="http://schemas.microsoft.com/office/powerpoint/2010/main" val="24758055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3E4118-484F-A2D9-D0AE-6EFE9630D99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0B0BF61-0685-854A-8D66-B3E3E45AD18F}"/>
              </a:ext>
            </a:extLst>
          </p:cNvPr>
          <p:cNvSpPr>
            <a:spLocks noGrp="1"/>
          </p:cNvSpPr>
          <p:nvPr>
            <p:ph type="title"/>
          </p:nvPr>
        </p:nvSpPr>
        <p:spPr>
          <a:xfrm>
            <a:off x="575894" y="729658"/>
            <a:ext cx="11029616" cy="579590"/>
          </a:xfrm>
        </p:spPr>
        <p:txBody>
          <a:bodyPr/>
          <a:lstStyle/>
          <a:p>
            <a:r>
              <a:rPr lang="en-GB" dirty="0"/>
              <a:t>This week we will focus on…</a:t>
            </a:r>
          </a:p>
        </p:txBody>
      </p:sp>
      <p:sp>
        <p:nvSpPr>
          <p:cNvPr id="3" name="TextBox 2">
            <a:extLst>
              <a:ext uri="{FF2B5EF4-FFF2-40B4-BE49-F238E27FC236}">
                <a16:creationId xmlns:a16="http://schemas.microsoft.com/office/drawing/2014/main" id="{27CD96E2-2A9F-584A-12BC-643DBF5DA7B1}"/>
              </a:ext>
            </a:extLst>
          </p:cNvPr>
          <p:cNvSpPr txBox="1"/>
          <p:nvPr/>
        </p:nvSpPr>
        <p:spPr>
          <a:xfrm>
            <a:off x="764959" y="1490308"/>
            <a:ext cx="10662081" cy="2308324"/>
          </a:xfrm>
          <a:prstGeom prst="rect">
            <a:avLst/>
          </a:prstGeom>
          <a:noFill/>
        </p:spPr>
        <p:txBody>
          <a:bodyPr wrap="square" rtlCol="0">
            <a:spAutoFit/>
          </a:bodyPr>
          <a:lstStyle/>
          <a:p>
            <a:pPr marL="285750" indent="-285750">
              <a:buFont typeface="Arial" panose="020B0604020202020204" pitchFamily="34" charset="0"/>
              <a:buChar char="•"/>
            </a:pPr>
            <a:r>
              <a:rPr lang="en-GB" b="1" dirty="0">
                <a:solidFill>
                  <a:srgbClr val="0070C0"/>
                </a:solidFill>
              </a:rPr>
              <a:t>Topics:</a:t>
            </a:r>
          </a:p>
          <a:p>
            <a:pPr marL="285750" indent="-285750">
              <a:buFont typeface="Arial" panose="020B0604020202020204" pitchFamily="34" charset="0"/>
              <a:buChar char="•"/>
            </a:pPr>
            <a:endParaRPr lang="en-GB" b="1" dirty="0">
              <a:solidFill>
                <a:srgbClr val="0070C0"/>
              </a:solidFill>
            </a:endParaRPr>
          </a:p>
          <a:p>
            <a:pPr marL="800100" lvl="1" indent="-342900">
              <a:buFont typeface="+mj-lt"/>
              <a:buAutoNum type="arabicPeriod"/>
            </a:pPr>
            <a:r>
              <a:rPr lang="en-GB" dirty="0"/>
              <a:t>Welcome</a:t>
            </a:r>
          </a:p>
          <a:p>
            <a:pPr marL="800100" lvl="1" indent="-342900">
              <a:buFont typeface="+mj-lt"/>
              <a:buAutoNum type="arabicPeriod"/>
            </a:pPr>
            <a:r>
              <a:rPr lang="en-GB" dirty="0"/>
              <a:t>Introduction to strategy and strategic management</a:t>
            </a:r>
          </a:p>
          <a:p>
            <a:pPr marL="800100" lvl="1" indent="-342900">
              <a:buFont typeface="+mj-lt"/>
              <a:buAutoNum type="arabicPeriod"/>
            </a:pPr>
            <a:r>
              <a:rPr lang="en-GB" dirty="0"/>
              <a:t>Strategic analysis</a:t>
            </a:r>
          </a:p>
          <a:p>
            <a:pPr marL="800100" lvl="1" indent="-342900">
              <a:buFont typeface="+mj-lt"/>
              <a:buAutoNum type="arabicPeriod"/>
            </a:pPr>
            <a:r>
              <a:rPr lang="en-GB" dirty="0"/>
              <a:t>Competitive strategy</a:t>
            </a:r>
          </a:p>
          <a:p>
            <a:pPr marL="800100" lvl="1" indent="-342900">
              <a:buFont typeface="+mj-lt"/>
              <a:buAutoNum type="arabicPeriod"/>
            </a:pPr>
            <a:r>
              <a:rPr lang="en-GB" dirty="0"/>
              <a:t>Strategic capabilities</a:t>
            </a:r>
          </a:p>
          <a:p>
            <a:pPr marL="800100" lvl="1" indent="-342900">
              <a:buFont typeface="+mj-lt"/>
              <a:buAutoNum type="arabicPeriod"/>
            </a:pPr>
            <a:endParaRPr lang="en-GB" dirty="0"/>
          </a:p>
        </p:txBody>
      </p:sp>
      <p:sp>
        <p:nvSpPr>
          <p:cNvPr id="4" name="Footer Placeholder 3">
            <a:extLst>
              <a:ext uri="{FF2B5EF4-FFF2-40B4-BE49-F238E27FC236}">
                <a16:creationId xmlns:a16="http://schemas.microsoft.com/office/drawing/2014/main" id="{517877DA-5284-4DB3-EFB3-6255B725CE94}"/>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41C04C27-F0BB-ED71-BE55-96DB5E2D7A61}"/>
              </a:ext>
            </a:extLst>
          </p:cNvPr>
          <p:cNvSpPr>
            <a:spLocks noGrp="1"/>
          </p:cNvSpPr>
          <p:nvPr>
            <p:ph type="sldNum" sz="quarter" idx="12"/>
          </p:nvPr>
        </p:nvSpPr>
        <p:spPr/>
        <p:txBody>
          <a:bodyPr/>
          <a:lstStyle/>
          <a:p>
            <a:fld id="{3A98EE3D-8CD1-4C3F-BD1C-C98C9596463C}" type="slidenum">
              <a:rPr lang="en-US" smtClean="0"/>
              <a:t>2</a:t>
            </a:fld>
            <a:endParaRPr lang="en-US" dirty="0"/>
          </a:p>
        </p:txBody>
      </p:sp>
      <p:sp>
        <p:nvSpPr>
          <p:cNvPr id="6" name="Rectangle: Rounded Corners 5">
            <a:extLst>
              <a:ext uri="{FF2B5EF4-FFF2-40B4-BE49-F238E27FC236}">
                <a16:creationId xmlns:a16="http://schemas.microsoft.com/office/drawing/2014/main" id="{BA44F1CE-AFA5-F69A-7A48-7C9BF1220F52}"/>
              </a:ext>
            </a:extLst>
          </p:cNvPr>
          <p:cNvSpPr/>
          <p:nvPr/>
        </p:nvSpPr>
        <p:spPr>
          <a:xfrm>
            <a:off x="1002632" y="3186542"/>
            <a:ext cx="6352673" cy="280494"/>
          </a:xfrm>
          <a:prstGeom prst="roundRect">
            <a:avLst/>
          </a:prstGeom>
          <a:no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9751594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E9751CB9-7B25-4EB8-9A6F-82F822549F1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14" name="Rectangle 13">
            <a:extLst>
              <a:ext uri="{FF2B5EF4-FFF2-40B4-BE49-F238E27FC236}">
                <a16:creationId xmlns:a16="http://schemas.microsoft.com/office/drawing/2014/main" id="{E1317383-CF3B-4B02-9512-BECBEF6362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Rectangle 15">
            <a:extLst>
              <a:ext uri="{FF2B5EF4-FFF2-40B4-BE49-F238E27FC236}">
                <a16:creationId xmlns:a16="http://schemas.microsoft.com/office/drawing/2014/main" id="{B1D4C7A0-6DF2-4F2D-A45D-F111582974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Rectangle 17">
            <a:extLst>
              <a:ext uri="{FF2B5EF4-FFF2-40B4-BE49-F238E27FC236}">
                <a16:creationId xmlns:a16="http://schemas.microsoft.com/office/drawing/2014/main" id="{DBF3943D-BCB6-4B31-809D-A005686483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 name="Rectangle 19">
            <a:extLst>
              <a:ext uri="{FF2B5EF4-FFF2-40B4-BE49-F238E27FC236}">
                <a16:creationId xmlns:a16="http://schemas.microsoft.com/office/drawing/2014/main" id="{39373A6F-2E1F-4613-8E1D-D68057D29F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2377" y="601200"/>
            <a:ext cx="3707477" cy="5624979"/>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4F999B30-0CB8-06DA-ED11-998A5DE6EACA}"/>
              </a:ext>
            </a:extLst>
          </p:cNvPr>
          <p:cNvSpPr>
            <a:spLocks noGrp="1"/>
          </p:cNvSpPr>
          <p:nvPr>
            <p:ph type="title"/>
          </p:nvPr>
        </p:nvSpPr>
        <p:spPr>
          <a:xfrm>
            <a:off x="601255" y="702155"/>
            <a:ext cx="3409783" cy="1300365"/>
          </a:xfrm>
        </p:spPr>
        <p:txBody>
          <a:bodyPr>
            <a:normAutofit/>
          </a:bodyPr>
          <a:lstStyle/>
          <a:p>
            <a:r>
              <a:rPr lang="en-GB">
                <a:solidFill>
                  <a:srgbClr val="FFFFFF"/>
                </a:solidFill>
              </a:rPr>
              <a:t>Resources and capabilities</a:t>
            </a:r>
          </a:p>
        </p:txBody>
      </p:sp>
      <p:sp>
        <p:nvSpPr>
          <p:cNvPr id="3" name="Content Placeholder 2">
            <a:extLst>
              <a:ext uri="{FF2B5EF4-FFF2-40B4-BE49-F238E27FC236}">
                <a16:creationId xmlns:a16="http://schemas.microsoft.com/office/drawing/2014/main" id="{37E4D2BD-0DE5-D635-561A-D22BBC0A1CFF}"/>
              </a:ext>
            </a:extLst>
          </p:cNvPr>
          <p:cNvSpPr>
            <a:spLocks noGrp="1"/>
          </p:cNvSpPr>
          <p:nvPr>
            <p:ph idx="1"/>
          </p:nvPr>
        </p:nvSpPr>
        <p:spPr>
          <a:xfrm>
            <a:off x="601255" y="2177142"/>
            <a:ext cx="3409782" cy="3823607"/>
          </a:xfrm>
        </p:spPr>
        <p:txBody>
          <a:bodyPr>
            <a:normAutofit fontScale="92500" lnSpcReduction="10000"/>
          </a:bodyPr>
          <a:lstStyle/>
          <a:p>
            <a:pPr marL="0" indent="0" eaLnBrk="1" fontAlgn="auto" hangingPunct="1">
              <a:spcAft>
                <a:spcPts val="0"/>
              </a:spcAft>
              <a:buFont typeface="Arial" charset="0"/>
              <a:buNone/>
              <a:defRPr/>
            </a:pPr>
            <a:r>
              <a:rPr lang="en-GB" dirty="0">
                <a:solidFill>
                  <a:srgbClr val="FFFFFF"/>
                </a:solidFill>
                <a:latin typeface="Calibri" panose="020F0502020204030204" pitchFamily="34" charset="0"/>
              </a:rPr>
              <a:t>The </a:t>
            </a:r>
            <a:r>
              <a:rPr lang="en-GB" b="1" i="1" dirty="0">
                <a:solidFill>
                  <a:srgbClr val="00B0F0"/>
                </a:solidFill>
                <a:latin typeface="Calibri" panose="020F0502020204030204" pitchFamily="34" charset="0"/>
              </a:rPr>
              <a:t>resources and capabilities </a:t>
            </a:r>
            <a:r>
              <a:rPr lang="en-GB" dirty="0">
                <a:solidFill>
                  <a:srgbClr val="FFFFFF"/>
                </a:solidFill>
                <a:latin typeface="Calibri" panose="020F0502020204030204" pitchFamily="34" charset="0"/>
              </a:rPr>
              <a:t>of an organisation contribute to its long-term </a:t>
            </a:r>
            <a:r>
              <a:rPr lang="en-GB" b="1" i="1" dirty="0">
                <a:solidFill>
                  <a:srgbClr val="00B0F0"/>
                </a:solidFill>
                <a:latin typeface="Calibri" panose="020F0502020204030204" pitchFamily="34" charset="0"/>
              </a:rPr>
              <a:t>survival</a:t>
            </a:r>
            <a:r>
              <a:rPr lang="en-GB" dirty="0">
                <a:solidFill>
                  <a:srgbClr val="00B0F0"/>
                </a:solidFill>
                <a:latin typeface="Calibri" panose="020F0502020204030204" pitchFamily="34" charset="0"/>
              </a:rPr>
              <a:t> </a:t>
            </a:r>
            <a:r>
              <a:rPr lang="en-GB" dirty="0">
                <a:solidFill>
                  <a:srgbClr val="FFFFFF"/>
                </a:solidFill>
                <a:latin typeface="Calibri" panose="020F0502020204030204" pitchFamily="34" charset="0"/>
              </a:rPr>
              <a:t>and potentially to </a:t>
            </a:r>
            <a:r>
              <a:rPr lang="en-GB" b="1" i="1" dirty="0">
                <a:solidFill>
                  <a:srgbClr val="00B0F0"/>
                </a:solidFill>
                <a:latin typeface="Calibri" panose="020F0502020204030204" pitchFamily="34" charset="0"/>
              </a:rPr>
              <a:t>competitive advantage</a:t>
            </a:r>
            <a:r>
              <a:rPr lang="en-GB" b="1" i="1" dirty="0">
                <a:solidFill>
                  <a:srgbClr val="FFFFFF"/>
                </a:solidFill>
                <a:latin typeface="Calibri" panose="020F0502020204030204" pitchFamily="34" charset="0"/>
              </a:rPr>
              <a:t>.</a:t>
            </a:r>
          </a:p>
          <a:p>
            <a:pPr marL="0" indent="0" eaLnBrk="1" fontAlgn="auto" hangingPunct="1">
              <a:spcAft>
                <a:spcPts val="0"/>
              </a:spcAft>
              <a:buFont typeface="Arial" charset="0"/>
              <a:buNone/>
              <a:defRPr/>
            </a:pPr>
            <a:endParaRPr lang="en-GB" altLang="en-US" b="1" i="1" dirty="0">
              <a:solidFill>
                <a:srgbClr val="FFFFFF"/>
              </a:solidFill>
              <a:latin typeface="Calibri" panose="020F0502020204030204" pitchFamily="34" charset="0"/>
            </a:endParaRPr>
          </a:p>
          <a:p>
            <a:pPr marL="0" indent="0">
              <a:spcAft>
                <a:spcPts val="0"/>
              </a:spcAft>
              <a:buNone/>
              <a:defRPr/>
            </a:pPr>
            <a:r>
              <a:rPr lang="en-GB" altLang="en-US" b="1" i="1" dirty="0">
                <a:solidFill>
                  <a:srgbClr val="00B0F0"/>
                </a:solidFill>
                <a:latin typeface="Calibri" panose="020F0502020204030204" pitchFamily="34" charset="0"/>
              </a:rPr>
              <a:t>Resources</a:t>
            </a:r>
            <a:r>
              <a:rPr lang="en-GB" altLang="en-US" b="1" dirty="0">
                <a:solidFill>
                  <a:srgbClr val="FFFFFF"/>
                </a:solidFill>
                <a:latin typeface="Calibri" panose="020F0502020204030204" pitchFamily="34" charset="0"/>
              </a:rPr>
              <a:t> </a:t>
            </a:r>
            <a:r>
              <a:rPr lang="en-GB" altLang="en-US" dirty="0">
                <a:solidFill>
                  <a:srgbClr val="FFFFFF"/>
                </a:solidFill>
                <a:latin typeface="Calibri" panose="020F0502020204030204" pitchFamily="34" charset="0"/>
              </a:rPr>
              <a:t>are the assets that organisations have or can call upon (e.g. from partners or suppliers), that is</a:t>
            </a:r>
            <a:r>
              <a:rPr lang="en-GB" altLang="en-US" i="1" dirty="0">
                <a:solidFill>
                  <a:srgbClr val="FFFFFF"/>
                </a:solidFill>
                <a:latin typeface="Calibri" panose="020F0502020204030204" pitchFamily="34" charset="0"/>
              </a:rPr>
              <a:t> </a:t>
            </a:r>
            <a:r>
              <a:rPr lang="en-GB" altLang="en-US" b="1" i="1" dirty="0">
                <a:solidFill>
                  <a:srgbClr val="00B0F0"/>
                </a:solidFill>
                <a:latin typeface="Calibri" panose="020F0502020204030204" pitchFamily="34" charset="0"/>
              </a:rPr>
              <a:t>‘what we </a:t>
            </a:r>
            <a:r>
              <a:rPr lang="en-GB" altLang="en-US" b="1" i="1" u="sng" dirty="0">
                <a:solidFill>
                  <a:srgbClr val="00B0F0"/>
                </a:solidFill>
                <a:latin typeface="Calibri" panose="020F0502020204030204" pitchFamily="34" charset="0"/>
              </a:rPr>
              <a:t>have</a:t>
            </a:r>
            <a:r>
              <a:rPr lang="en-GB" altLang="en-US" b="1" dirty="0">
                <a:solidFill>
                  <a:srgbClr val="00B0F0"/>
                </a:solidFill>
                <a:latin typeface="Calibri" panose="020F0502020204030204" pitchFamily="34" charset="0"/>
              </a:rPr>
              <a:t>’</a:t>
            </a:r>
            <a:r>
              <a:rPr lang="en-GB" altLang="en-US" dirty="0">
                <a:solidFill>
                  <a:srgbClr val="00B0F0"/>
                </a:solidFill>
                <a:latin typeface="Calibri" panose="020F0502020204030204" pitchFamily="34" charset="0"/>
              </a:rPr>
              <a:t>.</a:t>
            </a:r>
            <a:r>
              <a:rPr lang="en-GB" altLang="en-US" b="1" dirty="0">
                <a:solidFill>
                  <a:srgbClr val="00B0F0"/>
                </a:solidFill>
                <a:latin typeface="Calibri" panose="020F0502020204030204" pitchFamily="34" charset="0"/>
              </a:rPr>
              <a:t> </a:t>
            </a:r>
          </a:p>
          <a:p>
            <a:pPr marL="0" indent="-304950">
              <a:spcAft>
                <a:spcPts val="0"/>
              </a:spcAft>
              <a:defRPr/>
            </a:pPr>
            <a:endParaRPr lang="en-GB" altLang="en-US" b="1" i="1" u="sng" dirty="0">
              <a:solidFill>
                <a:srgbClr val="FFFFFF"/>
              </a:solidFill>
              <a:latin typeface="Calibri" panose="020F0502020204030204" pitchFamily="34" charset="0"/>
            </a:endParaRPr>
          </a:p>
          <a:p>
            <a:pPr marL="0" indent="0">
              <a:spcAft>
                <a:spcPts val="0"/>
              </a:spcAft>
              <a:buNone/>
              <a:defRPr/>
            </a:pPr>
            <a:r>
              <a:rPr lang="en-GB" altLang="en-US" b="1" i="1" dirty="0">
                <a:solidFill>
                  <a:srgbClr val="00B0F0"/>
                </a:solidFill>
                <a:latin typeface="Calibri" panose="020F0502020204030204" pitchFamily="34" charset="0"/>
              </a:rPr>
              <a:t>Capabilities</a:t>
            </a:r>
            <a:r>
              <a:rPr lang="en-GB" altLang="en-US" b="1" i="1" dirty="0">
                <a:solidFill>
                  <a:srgbClr val="FFFFFF"/>
                </a:solidFill>
                <a:latin typeface="Calibri" panose="020F0502020204030204" pitchFamily="34" charset="0"/>
              </a:rPr>
              <a:t> </a:t>
            </a:r>
            <a:r>
              <a:rPr lang="en-GB" altLang="en-US" dirty="0">
                <a:solidFill>
                  <a:srgbClr val="FFFFFF"/>
                </a:solidFill>
                <a:latin typeface="Calibri" panose="020F0502020204030204" pitchFamily="34" charset="0"/>
              </a:rPr>
              <a:t>(sometimes referred to as </a:t>
            </a:r>
            <a:r>
              <a:rPr lang="en-GB" altLang="en-US" dirty="0">
                <a:solidFill>
                  <a:srgbClr val="00B0F0"/>
                </a:solidFill>
                <a:latin typeface="Calibri" panose="020F0502020204030204" pitchFamily="34" charset="0"/>
              </a:rPr>
              <a:t>competences</a:t>
            </a:r>
            <a:r>
              <a:rPr lang="en-GB" altLang="en-US" dirty="0">
                <a:solidFill>
                  <a:srgbClr val="FFFFFF"/>
                </a:solidFill>
                <a:latin typeface="Calibri" panose="020F0502020204030204" pitchFamily="34" charset="0"/>
              </a:rPr>
              <a:t>)</a:t>
            </a:r>
            <a:r>
              <a:rPr lang="en-GB" altLang="en-US" b="1" i="1" dirty="0">
                <a:solidFill>
                  <a:srgbClr val="FFFFFF"/>
                </a:solidFill>
                <a:latin typeface="Calibri" panose="020F0502020204030204" pitchFamily="34" charset="0"/>
              </a:rPr>
              <a:t> </a:t>
            </a:r>
            <a:r>
              <a:rPr lang="en-GB" altLang="en-US" dirty="0">
                <a:solidFill>
                  <a:srgbClr val="FFFFFF"/>
                </a:solidFill>
                <a:latin typeface="Calibri" panose="020F0502020204030204" pitchFamily="34" charset="0"/>
              </a:rPr>
              <a:t>are the ways those assets are used or deployed,</a:t>
            </a:r>
            <a:r>
              <a:rPr lang="en-GB" altLang="en-US" i="1" dirty="0">
                <a:solidFill>
                  <a:srgbClr val="FFFFFF"/>
                </a:solidFill>
                <a:latin typeface="Calibri" panose="020F0502020204030204" pitchFamily="34" charset="0"/>
              </a:rPr>
              <a:t> </a:t>
            </a:r>
            <a:r>
              <a:rPr lang="en-GB" altLang="en-US" dirty="0">
                <a:solidFill>
                  <a:srgbClr val="FFFFFF"/>
                </a:solidFill>
                <a:latin typeface="Calibri" panose="020F0502020204030204" pitchFamily="34" charset="0"/>
              </a:rPr>
              <a:t>that is</a:t>
            </a:r>
            <a:r>
              <a:rPr lang="en-GB" altLang="en-US" i="1" dirty="0">
                <a:solidFill>
                  <a:srgbClr val="FFFFFF"/>
                </a:solidFill>
                <a:latin typeface="Calibri" panose="020F0502020204030204" pitchFamily="34" charset="0"/>
              </a:rPr>
              <a:t> </a:t>
            </a:r>
            <a:r>
              <a:rPr lang="en-GB" altLang="en-US" b="1" i="1" dirty="0">
                <a:solidFill>
                  <a:srgbClr val="00B0F0"/>
                </a:solidFill>
                <a:latin typeface="Calibri" panose="020F0502020204030204" pitchFamily="34" charset="0"/>
              </a:rPr>
              <a:t>‘what we </a:t>
            </a:r>
            <a:r>
              <a:rPr lang="en-GB" altLang="en-US" b="1" i="1" u="sng" dirty="0">
                <a:solidFill>
                  <a:srgbClr val="00B0F0"/>
                </a:solidFill>
                <a:latin typeface="Calibri" panose="020F0502020204030204" pitchFamily="34" charset="0"/>
              </a:rPr>
              <a:t>do</a:t>
            </a:r>
            <a:r>
              <a:rPr lang="en-GB" altLang="en-US" b="1" i="1" dirty="0">
                <a:solidFill>
                  <a:srgbClr val="00B0F0"/>
                </a:solidFill>
                <a:latin typeface="Calibri" panose="020F0502020204030204" pitchFamily="34" charset="0"/>
              </a:rPr>
              <a:t> well’ </a:t>
            </a:r>
            <a:r>
              <a:rPr lang="en-GB" altLang="en-US" i="1" dirty="0">
                <a:solidFill>
                  <a:srgbClr val="00B0F0"/>
                </a:solidFill>
                <a:latin typeface="Calibri" panose="020F0502020204030204" pitchFamily="34" charset="0"/>
              </a:rPr>
              <a:t>.</a:t>
            </a:r>
            <a:endParaRPr lang="en-GB" dirty="0">
              <a:solidFill>
                <a:srgbClr val="00B0F0"/>
              </a:solidFill>
            </a:endParaRPr>
          </a:p>
        </p:txBody>
      </p:sp>
      <p:pic>
        <p:nvPicPr>
          <p:cNvPr id="7" name="Picture 6" descr="Green environment containing rocks with wind power turbines">
            <a:extLst>
              <a:ext uri="{FF2B5EF4-FFF2-40B4-BE49-F238E27FC236}">
                <a16:creationId xmlns:a16="http://schemas.microsoft.com/office/drawing/2014/main" id="{A8F8356B-7EF2-EB4C-205C-93D52E547ED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92231" y="1029267"/>
            <a:ext cx="6831503" cy="4782052"/>
          </a:xfrm>
          <a:prstGeom prst="rect">
            <a:avLst/>
          </a:prstGeom>
        </p:spPr>
      </p:pic>
      <p:sp>
        <p:nvSpPr>
          <p:cNvPr id="4" name="Footer Placeholder 3">
            <a:extLst>
              <a:ext uri="{FF2B5EF4-FFF2-40B4-BE49-F238E27FC236}">
                <a16:creationId xmlns:a16="http://schemas.microsoft.com/office/drawing/2014/main" id="{A2F33C0E-BAD0-D16E-630D-2AEC47B351EB}"/>
              </a:ext>
            </a:extLst>
          </p:cNvPr>
          <p:cNvSpPr>
            <a:spLocks noGrp="1"/>
          </p:cNvSpPr>
          <p:nvPr>
            <p:ph type="ftr" sz="quarter" idx="11"/>
          </p:nvPr>
        </p:nvSpPr>
        <p:spPr>
          <a:xfrm>
            <a:off x="581192" y="6400800"/>
            <a:ext cx="6917210" cy="365125"/>
          </a:xfrm>
        </p:spPr>
        <p:txBody>
          <a:bodyPr>
            <a:normAutofit/>
          </a:bodyPr>
          <a:lstStyle/>
          <a:p>
            <a:pPr marL="0" marR="0" lvl="0" indent="0" algn="l" defTabSz="914400" rtl="0" eaLnBrk="1" fontAlgn="auto" latinLnBrk="0" hangingPunct="1">
              <a:lnSpc>
                <a:spcPct val="100000"/>
              </a:lnSpc>
              <a:spcBef>
                <a:spcPts val="0"/>
              </a:spcBef>
              <a:spcAft>
                <a:spcPts val="600"/>
              </a:spcAft>
              <a:buClrTx/>
              <a:buSzTx/>
              <a:buFontTx/>
              <a:buNone/>
              <a:tabLst/>
              <a:defRPr/>
            </a:pPr>
            <a:r>
              <a:rPr kumimoji="0" lang="en-GB" altLang="en-US" sz="900" b="0" i="0" u="none" strike="noStrike" kern="1200" cap="all" spc="0" normalizeH="0" baseline="0" noProof="0">
                <a:ln>
                  <a:noFill/>
                </a:ln>
                <a:solidFill>
                  <a:srgbClr val="D23700"/>
                </a:solidFill>
                <a:effectLst/>
                <a:uLnTx/>
                <a:uFillTx/>
                <a:latin typeface="Franklin Gothic Book" panose="020B0502020104020203"/>
                <a:ea typeface="+mn-ea"/>
                <a:cs typeface="+mn-cs"/>
              </a:rPr>
              <a:t>(Johnson et al, 2017)</a:t>
            </a:r>
          </a:p>
        </p:txBody>
      </p:sp>
      <p:sp>
        <p:nvSpPr>
          <p:cNvPr id="5" name="Slide Number Placeholder 4">
            <a:extLst>
              <a:ext uri="{FF2B5EF4-FFF2-40B4-BE49-F238E27FC236}">
                <a16:creationId xmlns:a16="http://schemas.microsoft.com/office/drawing/2014/main" id="{C4DEF8C3-951D-73DB-1196-989F187A0AC7}"/>
              </a:ext>
            </a:extLst>
          </p:cNvPr>
          <p:cNvSpPr>
            <a:spLocks noGrp="1"/>
          </p:cNvSpPr>
          <p:nvPr>
            <p:ph type="sldNum" sz="quarter" idx="12"/>
          </p:nvPr>
        </p:nvSpPr>
        <p:spPr>
          <a:xfrm>
            <a:off x="10558300" y="6400800"/>
            <a:ext cx="1052508" cy="365125"/>
          </a:xfrm>
        </p:spPr>
        <p:txBody>
          <a:bodyPr>
            <a:norm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fld id="{3A98EE3D-8CD1-4C3F-BD1C-C98C9596463C}" type="slidenum">
              <a:rPr kumimoji="0" lang="en-US" sz="900" b="0" i="0" u="none" strike="noStrike" kern="1200" cap="none" spc="0" normalizeH="0" baseline="0" noProof="0">
                <a:ln>
                  <a:noFill/>
                </a:ln>
                <a:solidFill>
                  <a:srgbClr val="D23700"/>
                </a:solidFill>
                <a:effectLst/>
                <a:uLnTx/>
                <a:uFillTx/>
                <a:latin typeface="Franklin Gothic Book" panose="020B0502020104020203"/>
                <a:ea typeface="+mn-ea"/>
                <a:cs typeface="+mn-cs"/>
              </a:rPr>
              <a:pPr marL="0" marR="0" lvl="0" indent="0" algn="r" defTabSz="914400" rtl="0" eaLnBrk="1" fontAlgn="auto" latinLnBrk="0" hangingPunct="1">
                <a:lnSpc>
                  <a:spcPct val="100000"/>
                </a:lnSpc>
                <a:spcBef>
                  <a:spcPts val="0"/>
                </a:spcBef>
                <a:spcAft>
                  <a:spcPts val="600"/>
                </a:spcAft>
                <a:buClrTx/>
                <a:buSzTx/>
                <a:buFontTx/>
                <a:buNone/>
                <a:tabLst/>
                <a:defRPr/>
              </a:pPr>
              <a:t>3</a:t>
            </a:fld>
            <a:endParaRPr kumimoji="0" lang="en-US" sz="900" b="0" i="0" u="none" strike="noStrike" kern="1200" cap="none" spc="0" normalizeH="0" baseline="0" noProof="0">
              <a:ln>
                <a:noFill/>
              </a:ln>
              <a:solidFill>
                <a:srgbClr val="D23700"/>
              </a:solidFill>
              <a:effectLst/>
              <a:uLnTx/>
              <a:uFillTx/>
              <a:latin typeface="Franklin Gothic Book" panose="020B0502020104020203"/>
              <a:ea typeface="+mn-ea"/>
              <a:cs typeface="+mn-cs"/>
            </a:endParaRPr>
          </a:p>
        </p:txBody>
      </p:sp>
    </p:spTree>
    <p:extLst>
      <p:ext uri="{BB962C8B-B14F-4D97-AF65-F5344CB8AC3E}">
        <p14:creationId xmlns:p14="http://schemas.microsoft.com/office/powerpoint/2010/main" val="2593330806"/>
      </p:ext>
    </p:extLst>
  </p:cSld>
  <p:clrMapOvr>
    <a:overrideClrMapping bg1="dk1" tx1="lt1" bg2="dk2" tx2="lt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15B080-E6A0-93DF-09B0-C09881B76587}"/>
              </a:ext>
            </a:extLst>
          </p:cNvPr>
          <p:cNvSpPr>
            <a:spLocks noGrp="1"/>
          </p:cNvSpPr>
          <p:nvPr>
            <p:ph type="title"/>
          </p:nvPr>
        </p:nvSpPr>
        <p:spPr/>
        <p:txBody>
          <a:bodyPr/>
          <a:lstStyle/>
          <a:p>
            <a:r>
              <a:rPr lang="en-GB" dirty="0"/>
              <a:t>Strategic capabilities – resources &amp; competences</a:t>
            </a:r>
          </a:p>
        </p:txBody>
      </p:sp>
      <p:sp>
        <p:nvSpPr>
          <p:cNvPr id="4" name="Footer Placeholder 3">
            <a:extLst>
              <a:ext uri="{FF2B5EF4-FFF2-40B4-BE49-F238E27FC236}">
                <a16:creationId xmlns:a16="http://schemas.microsoft.com/office/drawing/2014/main" id="{C657F0B9-9182-CE60-23BA-6FF19DDB2655}"/>
              </a:ext>
            </a:extLst>
          </p:cNvPr>
          <p:cNvSpPr>
            <a:spLocks noGrp="1"/>
          </p:cNvSpPr>
          <p:nvPr>
            <p:ph type="ftr" sz="quarter" idx="11"/>
          </p:nvPr>
        </p:nvSpPr>
        <p:spPr/>
        <p:txBody>
          <a:bodyPr/>
          <a:lstStyle/>
          <a:p>
            <a:r>
              <a:rPr lang="en-GB" altLang="en-US" sz="900" dirty="0"/>
              <a:t>(Johnson et al (2011), 9e)</a:t>
            </a:r>
          </a:p>
        </p:txBody>
      </p:sp>
      <p:sp>
        <p:nvSpPr>
          <p:cNvPr id="5" name="Slide Number Placeholder 4">
            <a:extLst>
              <a:ext uri="{FF2B5EF4-FFF2-40B4-BE49-F238E27FC236}">
                <a16:creationId xmlns:a16="http://schemas.microsoft.com/office/drawing/2014/main" id="{1C900D6D-EA29-791E-572E-DA7611E7BA1D}"/>
              </a:ext>
            </a:extLst>
          </p:cNvPr>
          <p:cNvSpPr>
            <a:spLocks noGrp="1"/>
          </p:cNvSpPr>
          <p:nvPr>
            <p:ph type="sldNum" sz="quarter" idx="12"/>
          </p:nvPr>
        </p:nvSpPr>
        <p:spPr/>
        <p:txBody>
          <a:bodyPr/>
          <a:lstStyle/>
          <a:p>
            <a:fld id="{3A98EE3D-8CD1-4C3F-BD1C-C98C9596463C}" type="slidenum">
              <a:rPr lang="en-US" smtClean="0"/>
              <a:t>4</a:t>
            </a:fld>
            <a:endParaRPr lang="en-US" dirty="0"/>
          </a:p>
        </p:txBody>
      </p:sp>
      <p:pic>
        <p:nvPicPr>
          <p:cNvPr id="7" name="Picture 12" descr="Table-3-1">
            <a:extLst>
              <a:ext uri="{FF2B5EF4-FFF2-40B4-BE49-F238E27FC236}">
                <a16:creationId xmlns:a16="http://schemas.microsoft.com/office/drawing/2014/main" id="{B9CE8F3E-75D8-F775-FD2C-A75362060AAD}"/>
              </a:ext>
            </a:extLst>
          </p:cNvPr>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1309594" y="2015246"/>
            <a:ext cx="9572812" cy="42842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24797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F875149D-F692-45DA-8324-D5E0193D5F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C0B19935-C760-4698-9DD1-973C8A428D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Rectangle 15">
            <a:extLst>
              <a:ext uri="{FF2B5EF4-FFF2-40B4-BE49-F238E27FC236}">
                <a16:creationId xmlns:a16="http://schemas.microsoft.com/office/drawing/2014/main" id="{08990612-E008-4F02-AEBB-B140BE7535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Rectangle 17">
            <a:extLst>
              <a:ext uri="{FF2B5EF4-FFF2-40B4-BE49-F238E27FC236}">
                <a16:creationId xmlns:a16="http://schemas.microsoft.com/office/drawing/2014/main" id="{A310A41F-3A14-4150-B6CF-0A577DDDEA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 name="Rectangle 19">
            <a:extLst>
              <a:ext uri="{FF2B5EF4-FFF2-40B4-BE49-F238E27FC236}">
                <a16:creationId xmlns:a16="http://schemas.microsoft.com/office/drawing/2014/main" id="{7B89EEFD-93BC-4ACF-962C-E6279E72B0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1436" y="723899"/>
            <a:ext cx="3703320" cy="5666666"/>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477A9370-9CFD-ECFA-65CF-E7385037EEFF}"/>
              </a:ext>
            </a:extLst>
          </p:cNvPr>
          <p:cNvSpPr>
            <a:spLocks noGrp="1"/>
          </p:cNvSpPr>
          <p:nvPr>
            <p:ph type="title"/>
          </p:nvPr>
        </p:nvSpPr>
        <p:spPr>
          <a:xfrm>
            <a:off x="803189" y="1209184"/>
            <a:ext cx="3089189" cy="4734416"/>
          </a:xfrm>
        </p:spPr>
        <p:txBody>
          <a:bodyPr anchor="ctr">
            <a:normAutofit/>
          </a:bodyPr>
          <a:lstStyle/>
          <a:p>
            <a:r>
              <a:rPr lang="en-GB">
                <a:solidFill>
                  <a:srgbClr val="FFFFFF"/>
                </a:solidFill>
              </a:rPr>
              <a:t>Redundant capabilities</a:t>
            </a:r>
          </a:p>
        </p:txBody>
      </p:sp>
      <p:sp>
        <p:nvSpPr>
          <p:cNvPr id="3" name="Content Placeholder 2">
            <a:extLst>
              <a:ext uri="{FF2B5EF4-FFF2-40B4-BE49-F238E27FC236}">
                <a16:creationId xmlns:a16="http://schemas.microsoft.com/office/drawing/2014/main" id="{4B29D029-8F66-4B39-5FE5-A565E6EDF7D9}"/>
              </a:ext>
            </a:extLst>
          </p:cNvPr>
          <p:cNvSpPr>
            <a:spLocks noGrp="1"/>
          </p:cNvSpPr>
          <p:nvPr>
            <p:ph idx="1"/>
          </p:nvPr>
        </p:nvSpPr>
        <p:spPr>
          <a:xfrm>
            <a:off x="4561870" y="723900"/>
            <a:ext cx="7183597" cy="3152362"/>
          </a:xfrm>
        </p:spPr>
        <p:txBody>
          <a:bodyPr>
            <a:normAutofit/>
          </a:bodyPr>
          <a:lstStyle/>
          <a:p>
            <a:pPr marL="304800" indent="-304800" eaLnBrk="1" hangingPunct="1"/>
            <a:r>
              <a:rPr lang="en-GB" altLang="en-US" dirty="0"/>
              <a:t>Capabilities, however effective in the past, can become less relevant as industries evolve and change.</a:t>
            </a:r>
          </a:p>
          <a:p>
            <a:pPr marL="304800" indent="-304800" eaLnBrk="1" hangingPunct="1"/>
            <a:r>
              <a:rPr lang="en-GB" altLang="en-US" dirty="0"/>
              <a:t>Such ‘capabilities’ can become </a:t>
            </a:r>
            <a:r>
              <a:rPr lang="en-GB" altLang="en-US" b="1" i="1" dirty="0"/>
              <a:t>‘rigidities’</a:t>
            </a:r>
            <a:r>
              <a:rPr lang="en-GB" altLang="en-US" i="1" dirty="0"/>
              <a:t> </a:t>
            </a:r>
            <a:r>
              <a:rPr lang="en-GB" altLang="en-US" dirty="0"/>
              <a:t>that inhibit change and become a weakness.</a:t>
            </a:r>
          </a:p>
          <a:p>
            <a:pPr marL="304800" indent="-304800" eaLnBrk="1" hangingPunct="1"/>
            <a:r>
              <a:rPr lang="en-GB" dirty="0"/>
              <a:t>It is important for an organisation to recognise such redundant capabilities and to eliminate them.</a:t>
            </a:r>
          </a:p>
        </p:txBody>
      </p:sp>
      <p:pic>
        <p:nvPicPr>
          <p:cNvPr id="7" name="Picture 6" descr="Vintage yellow TV on top of a wood plank with blue background">
            <a:extLst>
              <a:ext uri="{FF2B5EF4-FFF2-40B4-BE49-F238E27FC236}">
                <a16:creationId xmlns:a16="http://schemas.microsoft.com/office/drawing/2014/main" id="{CAD61A94-5FC1-BB9F-4519-CB3FF00B26B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508097" y="4149588"/>
            <a:ext cx="3291143" cy="2196838"/>
          </a:xfrm>
          <a:prstGeom prst="rect">
            <a:avLst/>
          </a:prstGeom>
        </p:spPr>
      </p:pic>
      <p:sp>
        <p:nvSpPr>
          <p:cNvPr id="4" name="Footer Placeholder 3">
            <a:extLst>
              <a:ext uri="{FF2B5EF4-FFF2-40B4-BE49-F238E27FC236}">
                <a16:creationId xmlns:a16="http://schemas.microsoft.com/office/drawing/2014/main" id="{1A67AA3E-F7BB-8100-F98E-557BCE626B9F}"/>
              </a:ext>
            </a:extLst>
          </p:cNvPr>
          <p:cNvSpPr>
            <a:spLocks noGrp="1"/>
          </p:cNvSpPr>
          <p:nvPr>
            <p:ph type="ftr" sz="quarter" idx="11"/>
          </p:nvPr>
        </p:nvSpPr>
        <p:spPr>
          <a:xfrm>
            <a:off x="581192" y="6400800"/>
            <a:ext cx="6917210" cy="365125"/>
          </a:xfrm>
        </p:spPr>
        <p:txBody>
          <a:bodyPr>
            <a:normAutofit/>
          </a:bodyPr>
          <a:lstStyle/>
          <a:p>
            <a:pPr>
              <a:spcAft>
                <a:spcPts val="600"/>
              </a:spcAft>
            </a:pPr>
            <a:r>
              <a:rPr lang="en-GB" altLang="en-US">
                <a:solidFill>
                  <a:srgbClr val="ED9C1B"/>
                </a:solidFill>
              </a:rPr>
              <a:t>(Johnson et al, 2017)</a:t>
            </a:r>
          </a:p>
        </p:txBody>
      </p:sp>
      <p:sp>
        <p:nvSpPr>
          <p:cNvPr id="5" name="Slide Number Placeholder 4">
            <a:extLst>
              <a:ext uri="{FF2B5EF4-FFF2-40B4-BE49-F238E27FC236}">
                <a16:creationId xmlns:a16="http://schemas.microsoft.com/office/drawing/2014/main" id="{F90C5EDD-670B-6EFA-614C-BD256E121D1E}"/>
              </a:ext>
            </a:extLst>
          </p:cNvPr>
          <p:cNvSpPr>
            <a:spLocks noGrp="1"/>
          </p:cNvSpPr>
          <p:nvPr>
            <p:ph type="sldNum" sz="quarter" idx="12"/>
          </p:nvPr>
        </p:nvSpPr>
        <p:spPr>
          <a:xfrm>
            <a:off x="10558300" y="6400800"/>
            <a:ext cx="1052508" cy="365125"/>
          </a:xfrm>
        </p:spPr>
        <p:txBody>
          <a:bodyPr>
            <a:normAutofit/>
          </a:bodyPr>
          <a:lstStyle/>
          <a:p>
            <a:pPr>
              <a:spcAft>
                <a:spcPts val="600"/>
              </a:spcAft>
            </a:pPr>
            <a:fld id="{3A98EE3D-8CD1-4C3F-BD1C-C98C9596463C}" type="slidenum">
              <a:rPr lang="en-US" smtClean="0">
                <a:solidFill>
                  <a:srgbClr val="ED9C1B"/>
                </a:solidFill>
              </a:rPr>
              <a:pPr>
                <a:spcAft>
                  <a:spcPts val="600"/>
                </a:spcAft>
              </a:pPr>
              <a:t>5</a:t>
            </a:fld>
            <a:endParaRPr lang="en-US">
              <a:solidFill>
                <a:srgbClr val="ED9C1B"/>
              </a:solidFill>
            </a:endParaRPr>
          </a:p>
        </p:txBody>
      </p:sp>
    </p:spTree>
    <p:extLst>
      <p:ext uri="{BB962C8B-B14F-4D97-AF65-F5344CB8AC3E}">
        <p14:creationId xmlns:p14="http://schemas.microsoft.com/office/powerpoint/2010/main" val="18764931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2" name="Rectangle 11">
            <a:extLst>
              <a:ext uri="{FF2B5EF4-FFF2-40B4-BE49-F238E27FC236}">
                <a16:creationId xmlns:a16="http://schemas.microsoft.com/office/drawing/2014/main" id="{88C97474-5879-4DB5-B4F3-F0357104BC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13">
            <a:extLst>
              <a:ext uri="{FF2B5EF4-FFF2-40B4-BE49-F238E27FC236}">
                <a16:creationId xmlns:a16="http://schemas.microsoft.com/office/drawing/2014/main" id="{7D2AF00E-D433-4047-863F-BCB69CEC3C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1588" y="601200"/>
            <a:ext cx="7498616" cy="5789365"/>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EB237B37-B35A-1B57-3FEB-E3478207F6EB}"/>
              </a:ext>
            </a:extLst>
          </p:cNvPr>
          <p:cNvSpPr>
            <a:spLocks noGrp="1"/>
          </p:cNvSpPr>
          <p:nvPr>
            <p:ph type="title"/>
          </p:nvPr>
        </p:nvSpPr>
        <p:spPr>
          <a:xfrm>
            <a:off x="807559" y="938022"/>
            <a:ext cx="6647905" cy="1188720"/>
          </a:xfrm>
        </p:spPr>
        <p:txBody>
          <a:bodyPr>
            <a:normAutofit/>
          </a:bodyPr>
          <a:lstStyle/>
          <a:p>
            <a:r>
              <a:rPr lang="en-GB" dirty="0">
                <a:solidFill>
                  <a:srgbClr val="FFFFFF"/>
                </a:solidFill>
              </a:rPr>
              <a:t>Core competencies / capabilities</a:t>
            </a:r>
          </a:p>
        </p:txBody>
      </p:sp>
      <p:sp>
        <p:nvSpPr>
          <p:cNvPr id="24" name="Rectangle 15">
            <a:extLst>
              <a:ext uri="{FF2B5EF4-FFF2-40B4-BE49-F238E27FC236}">
                <a16:creationId xmlns:a16="http://schemas.microsoft.com/office/drawing/2014/main" id="{0997DBEA-6DFC-457A-9850-E53505354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5" name="Rectangle 17">
            <a:extLst>
              <a:ext uri="{FF2B5EF4-FFF2-40B4-BE49-F238E27FC236}">
                <a16:creationId xmlns:a16="http://schemas.microsoft.com/office/drawing/2014/main" id="{79446CF5-953A-4916-BFF4-F5558E5C235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6" name="Rectangle 19">
            <a:extLst>
              <a:ext uri="{FF2B5EF4-FFF2-40B4-BE49-F238E27FC236}">
                <a16:creationId xmlns:a16="http://schemas.microsoft.com/office/drawing/2014/main" id="{477B945C-B433-4DFF-9A67-A5C9257E47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 name="Content Placeholder 2">
            <a:extLst>
              <a:ext uri="{FF2B5EF4-FFF2-40B4-BE49-F238E27FC236}">
                <a16:creationId xmlns:a16="http://schemas.microsoft.com/office/drawing/2014/main" id="{7E8928F4-FDD4-21C2-F518-87B786BAF291}"/>
              </a:ext>
            </a:extLst>
          </p:cNvPr>
          <p:cNvSpPr>
            <a:spLocks noGrp="1"/>
          </p:cNvSpPr>
          <p:nvPr>
            <p:ph idx="1"/>
          </p:nvPr>
        </p:nvSpPr>
        <p:spPr>
          <a:xfrm>
            <a:off x="807559" y="2340864"/>
            <a:ext cx="6690843" cy="3793237"/>
          </a:xfrm>
        </p:spPr>
        <p:txBody>
          <a:bodyPr>
            <a:normAutofit/>
          </a:bodyPr>
          <a:lstStyle/>
          <a:p>
            <a:pPr eaLnBrk="1" hangingPunct="1">
              <a:buFontTx/>
              <a:buNone/>
            </a:pPr>
            <a:r>
              <a:rPr lang="en-GB" altLang="en-US" b="1" dirty="0">
                <a:solidFill>
                  <a:srgbClr val="00B0F0"/>
                </a:solidFill>
              </a:rPr>
              <a:t>Core competences</a:t>
            </a:r>
            <a:r>
              <a:rPr lang="en-GB" altLang="en-US" b="1" baseline="30000" dirty="0">
                <a:solidFill>
                  <a:srgbClr val="00B0F0"/>
                </a:solidFill>
              </a:rPr>
              <a:t>1</a:t>
            </a:r>
            <a:r>
              <a:rPr lang="en-GB" altLang="en-US" b="1" dirty="0">
                <a:solidFill>
                  <a:srgbClr val="00B0F0"/>
                </a:solidFill>
              </a:rPr>
              <a:t> </a:t>
            </a:r>
            <a:r>
              <a:rPr lang="en-GB" altLang="en-US" dirty="0">
                <a:solidFill>
                  <a:srgbClr val="FFFFFF"/>
                </a:solidFill>
              </a:rPr>
              <a:t>are the</a:t>
            </a:r>
            <a:r>
              <a:rPr lang="en-GB" altLang="en-US" i="1" dirty="0">
                <a:solidFill>
                  <a:srgbClr val="FFFFFF"/>
                </a:solidFill>
              </a:rPr>
              <a:t> </a:t>
            </a:r>
            <a:r>
              <a:rPr lang="en-GB" altLang="en-US" b="1" i="1" dirty="0">
                <a:solidFill>
                  <a:srgbClr val="FFFFFF"/>
                </a:solidFill>
              </a:rPr>
              <a:t>linked set </a:t>
            </a:r>
            <a:r>
              <a:rPr lang="en-GB" altLang="en-US" dirty="0">
                <a:solidFill>
                  <a:srgbClr val="FFFFFF"/>
                </a:solidFill>
              </a:rPr>
              <a:t>of skills, activities and resources that together:</a:t>
            </a:r>
          </a:p>
          <a:p>
            <a:pPr eaLnBrk="1" hangingPunct="1"/>
            <a:r>
              <a:rPr lang="en-GB" altLang="en-US" dirty="0">
                <a:solidFill>
                  <a:srgbClr val="FFFFFF"/>
                </a:solidFill>
              </a:rPr>
              <a:t>deliver customer value</a:t>
            </a:r>
          </a:p>
          <a:p>
            <a:pPr eaLnBrk="1" hangingPunct="1"/>
            <a:r>
              <a:rPr lang="en-GB" altLang="en-US" dirty="0">
                <a:solidFill>
                  <a:srgbClr val="FFFFFF"/>
                </a:solidFill>
              </a:rPr>
              <a:t>differentiate a business from its competitors</a:t>
            </a:r>
          </a:p>
          <a:p>
            <a:pPr eaLnBrk="1" hangingPunct="1"/>
            <a:r>
              <a:rPr lang="en-GB" altLang="en-US" dirty="0">
                <a:solidFill>
                  <a:srgbClr val="FFFFFF"/>
                </a:solidFill>
              </a:rPr>
              <a:t>potentially, can be extended and developed as markets change or new opportunities arise. </a:t>
            </a:r>
          </a:p>
          <a:p>
            <a:pPr eaLnBrk="1" hangingPunct="1">
              <a:buFontTx/>
              <a:buNone/>
            </a:pPr>
            <a:endParaRPr lang="en-GB" altLang="en-US" dirty="0">
              <a:solidFill>
                <a:srgbClr val="FFFFFF"/>
              </a:solidFill>
            </a:endParaRPr>
          </a:p>
          <a:p>
            <a:pPr eaLnBrk="1" hangingPunct="1">
              <a:buFontTx/>
              <a:buNone/>
            </a:pPr>
            <a:r>
              <a:rPr lang="en-GB" altLang="en-US" dirty="0">
                <a:solidFill>
                  <a:srgbClr val="FFFFFF"/>
                </a:solidFill>
              </a:rPr>
              <a:t>	</a:t>
            </a:r>
            <a:endParaRPr lang="en-GB" dirty="0">
              <a:solidFill>
                <a:srgbClr val="FFFFFF"/>
              </a:solidFill>
            </a:endParaRPr>
          </a:p>
        </p:txBody>
      </p:sp>
      <p:pic>
        <p:nvPicPr>
          <p:cNvPr id="7" name="Picture 6" descr="Long ladder glowing among shorter dull ladders">
            <a:extLst>
              <a:ext uri="{FF2B5EF4-FFF2-40B4-BE49-F238E27FC236}">
                <a16:creationId xmlns:a16="http://schemas.microsoft.com/office/drawing/2014/main" id="{E0EAB5C7-8686-B67A-73A2-B029924D358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476761" y="2431032"/>
            <a:ext cx="3053422" cy="2290066"/>
          </a:xfrm>
          <a:prstGeom prst="rect">
            <a:avLst/>
          </a:prstGeom>
        </p:spPr>
      </p:pic>
      <p:sp>
        <p:nvSpPr>
          <p:cNvPr id="4" name="Footer Placeholder 3">
            <a:extLst>
              <a:ext uri="{FF2B5EF4-FFF2-40B4-BE49-F238E27FC236}">
                <a16:creationId xmlns:a16="http://schemas.microsoft.com/office/drawing/2014/main" id="{22E6B89C-6B50-DAD6-857D-B195200839BA}"/>
              </a:ext>
            </a:extLst>
          </p:cNvPr>
          <p:cNvSpPr>
            <a:spLocks noGrp="1"/>
          </p:cNvSpPr>
          <p:nvPr>
            <p:ph type="ftr" sz="quarter" idx="11"/>
          </p:nvPr>
        </p:nvSpPr>
        <p:spPr>
          <a:xfrm>
            <a:off x="581192" y="6423914"/>
            <a:ext cx="7664450" cy="365125"/>
          </a:xfrm>
        </p:spPr>
        <p:txBody>
          <a:bodyPr>
            <a:normAutofit/>
          </a:bodyPr>
          <a:lstStyle/>
          <a:p>
            <a:r>
              <a:rPr lang="en-GB" dirty="0">
                <a:solidFill>
                  <a:schemeClr val="bg1">
                    <a:lumMod val="85000"/>
                    <a:lumOff val="15000"/>
                  </a:schemeClr>
                </a:solidFill>
              </a:rPr>
              <a:t>1G. Hamel and C.K. Prahalad, ‘The core competence of the corporation’, Harvard Business Review, vol. 68, no. 3 (1990), pp. 79–91.</a:t>
            </a:r>
          </a:p>
        </p:txBody>
      </p:sp>
      <p:sp>
        <p:nvSpPr>
          <p:cNvPr id="5" name="Slide Number Placeholder 4">
            <a:extLst>
              <a:ext uri="{FF2B5EF4-FFF2-40B4-BE49-F238E27FC236}">
                <a16:creationId xmlns:a16="http://schemas.microsoft.com/office/drawing/2014/main" id="{9213C506-06EB-FC1C-4A07-5AC3E17A8FC5}"/>
              </a:ext>
            </a:extLst>
          </p:cNvPr>
          <p:cNvSpPr>
            <a:spLocks noGrp="1"/>
          </p:cNvSpPr>
          <p:nvPr>
            <p:ph type="sldNum" sz="quarter" idx="12"/>
          </p:nvPr>
        </p:nvSpPr>
        <p:spPr>
          <a:xfrm>
            <a:off x="10558300" y="6423914"/>
            <a:ext cx="1052510" cy="365125"/>
          </a:xfrm>
        </p:spPr>
        <p:txBody>
          <a:bodyPr>
            <a:normAutofit/>
          </a:bodyPr>
          <a:lstStyle/>
          <a:p>
            <a:pPr>
              <a:spcAft>
                <a:spcPts val="600"/>
              </a:spcAft>
            </a:pPr>
            <a:fld id="{3A98EE3D-8CD1-4C3F-BD1C-C98C9596463C}" type="slidenum">
              <a:rPr lang="en-US">
                <a:solidFill>
                  <a:schemeClr val="bg1">
                    <a:lumMod val="85000"/>
                    <a:lumOff val="15000"/>
                  </a:schemeClr>
                </a:solidFill>
              </a:rPr>
              <a:pPr>
                <a:spcAft>
                  <a:spcPts val="600"/>
                </a:spcAft>
              </a:pPr>
              <a:t>6</a:t>
            </a:fld>
            <a:endParaRPr lang="en-US">
              <a:solidFill>
                <a:schemeClr val="bg1">
                  <a:lumMod val="85000"/>
                  <a:lumOff val="15000"/>
                </a:schemeClr>
              </a:solidFill>
            </a:endParaRPr>
          </a:p>
        </p:txBody>
      </p:sp>
    </p:spTree>
    <p:extLst>
      <p:ext uri="{BB962C8B-B14F-4D97-AF65-F5344CB8AC3E}">
        <p14:creationId xmlns:p14="http://schemas.microsoft.com/office/powerpoint/2010/main" val="1150860640"/>
      </p:ext>
    </p:extLst>
  </p:cSld>
  <p:clrMapOvr>
    <a:overrideClrMapping bg1="dk1" tx1="lt1" bg2="dk2" tx2="lt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FBB53F82-F191-4EEB-AB7B-F69E634FA3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2" name="Title 1">
            <a:extLst>
              <a:ext uri="{FF2B5EF4-FFF2-40B4-BE49-F238E27FC236}">
                <a16:creationId xmlns:a16="http://schemas.microsoft.com/office/drawing/2014/main" id="{F9EBEE3C-DDCD-7E9E-D5C1-9E3B37C855DE}"/>
              </a:ext>
            </a:extLst>
          </p:cNvPr>
          <p:cNvSpPr>
            <a:spLocks noGrp="1"/>
          </p:cNvSpPr>
          <p:nvPr>
            <p:ph type="title"/>
          </p:nvPr>
        </p:nvSpPr>
        <p:spPr>
          <a:xfrm>
            <a:off x="581192" y="702156"/>
            <a:ext cx="11029616" cy="1188720"/>
          </a:xfrm>
        </p:spPr>
        <p:txBody>
          <a:bodyPr>
            <a:normAutofit/>
          </a:bodyPr>
          <a:lstStyle/>
          <a:p>
            <a:r>
              <a:rPr lang="en-GB" dirty="0"/>
              <a:t>Finding your company’s Core competencies</a:t>
            </a:r>
          </a:p>
        </p:txBody>
      </p:sp>
      <p:sp>
        <p:nvSpPr>
          <p:cNvPr id="13" name="Rectangle 12">
            <a:extLst>
              <a:ext uri="{FF2B5EF4-FFF2-40B4-BE49-F238E27FC236}">
                <a16:creationId xmlns:a16="http://schemas.microsoft.com/office/drawing/2014/main" id="{8616AA08-3831-473D-B61B-89484A33CF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Rectangle 14">
            <a:extLst>
              <a:ext uri="{FF2B5EF4-FFF2-40B4-BE49-F238E27FC236}">
                <a16:creationId xmlns:a16="http://schemas.microsoft.com/office/drawing/2014/main" id="{8431B918-3A1C-46BA-9430-CAD97D9DA0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Rectangle 16">
            <a:extLst>
              <a:ext uri="{FF2B5EF4-FFF2-40B4-BE49-F238E27FC236}">
                <a16:creationId xmlns:a16="http://schemas.microsoft.com/office/drawing/2014/main" id="{8400935A-2F82-4DC4-A4E1-E12EFB8C27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Rectangle 18">
            <a:extLst>
              <a:ext uri="{FF2B5EF4-FFF2-40B4-BE49-F238E27FC236}">
                <a16:creationId xmlns:a16="http://schemas.microsoft.com/office/drawing/2014/main" id="{A3D5D599-1CAE-4C92-B5AE-8E51AF6D47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3" y="2180496"/>
            <a:ext cx="5404639" cy="4045683"/>
          </a:xfrm>
          <a:prstGeom prst="rect">
            <a:avLst/>
          </a:prstGeom>
          <a:solidFill>
            <a:schemeClr val="bg1"/>
          </a:solidFill>
          <a:ln w="38100">
            <a:solidFill>
              <a:srgbClr val="46535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pic>
        <p:nvPicPr>
          <p:cNvPr id="6" name="Picture 5">
            <a:extLst>
              <a:ext uri="{FF2B5EF4-FFF2-40B4-BE49-F238E27FC236}">
                <a16:creationId xmlns:a16="http://schemas.microsoft.com/office/drawing/2014/main" id="{41125B5B-8DB5-828B-1139-7B94F53FAB73}"/>
              </a:ext>
            </a:extLst>
          </p:cNvPr>
          <p:cNvPicPr>
            <a:picLocks noChangeAspect="1"/>
          </p:cNvPicPr>
          <p:nvPr/>
        </p:nvPicPr>
        <p:blipFill>
          <a:blip r:embed="rId2"/>
          <a:stretch>
            <a:fillRect/>
          </a:stretch>
        </p:blipFill>
        <p:spPr>
          <a:xfrm>
            <a:off x="774481" y="3055493"/>
            <a:ext cx="4748741" cy="2180690"/>
          </a:xfrm>
          <a:prstGeom prst="rect">
            <a:avLst/>
          </a:prstGeom>
        </p:spPr>
      </p:pic>
      <p:sp>
        <p:nvSpPr>
          <p:cNvPr id="3" name="Content Placeholder 2">
            <a:extLst>
              <a:ext uri="{FF2B5EF4-FFF2-40B4-BE49-F238E27FC236}">
                <a16:creationId xmlns:a16="http://schemas.microsoft.com/office/drawing/2014/main" id="{18454373-1A0F-64EE-BFA0-361EE26D6722}"/>
              </a:ext>
            </a:extLst>
          </p:cNvPr>
          <p:cNvSpPr>
            <a:spLocks noGrp="1"/>
          </p:cNvSpPr>
          <p:nvPr>
            <p:ph idx="1"/>
          </p:nvPr>
        </p:nvSpPr>
        <p:spPr>
          <a:xfrm>
            <a:off x="6335805" y="2180496"/>
            <a:ext cx="5275001" cy="4045683"/>
          </a:xfrm>
        </p:spPr>
        <p:txBody>
          <a:bodyPr>
            <a:normAutofit/>
          </a:bodyPr>
          <a:lstStyle/>
          <a:p>
            <a:r>
              <a:rPr lang="en-GB" dirty="0"/>
              <a:t>What are Core Competencies?</a:t>
            </a:r>
          </a:p>
          <a:p>
            <a:r>
              <a:rPr lang="en-GB" dirty="0"/>
              <a:t>Watch this video and take notes:</a:t>
            </a:r>
          </a:p>
          <a:p>
            <a:pPr lvl="1"/>
            <a:r>
              <a:rPr lang="en-GB" dirty="0"/>
              <a:t>What are the key messages that you take away from this?</a:t>
            </a:r>
          </a:p>
          <a:p>
            <a:pPr lvl="1"/>
            <a:r>
              <a:rPr lang="en-GB" dirty="0"/>
              <a:t>We will discuss this together after the video.</a:t>
            </a:r>
          </a:p>
          <a:p>
            <a:r>
              <a:rPr lang="en-GB" dirty="0">
                <a:hlinkClick r:id="rId3"/>
              </a:rPr>
              <a:t>https://youtu.be/Abl6b71H2Mc</a:t>
            </a:r>
            <a:endParaRPr lang="en-GB" dirty="0"/>
          </a:p>
          <a:p>
            <a:pPr marL="0" indent="0">
              <a:buNone/>
            </a:pPr>
            <a:endParaRPr lang="en-GB" dirty="0"/>
          </a:p>
          <a:p>
            <a:endParaRPr lang="en-GB" dirty="0"/>
          </a:p>
        </p:txBody>
      </p:sp>
      <p:sp>
        <p:nvSpPr>
          <p:cNvPr id="4" name="Footer Placeholder 3">
            <a:extLst>
              <a:ext uri="{FF2B5EF4-FFF2-40B4-BE49-F238E27FC236}">
                <a16:creationId xmlns:a16="http://schemas.microsoft.com/office/drawing/2014/main" id="{CDDECC10-77B6-D3CE-B6BD-8F23F410FE8D}"/>
              </a:ext>
            </a:extLst>
          </p:cNvPr>
          <p:cNvSpPr>
            <a:spLocks noGrp="1"/>
          </p:cNvSpPr>
          <p:nvPr>
            <p:ph type="ftr" sz="quarter" idx="11"/>
          </p:nvPr>
        </p:nvSpPr>
        <p:spPr>
          <a:xfrm>
            <a:off x="581192" y="6400800"/>
            <a:ext cx="6917210" cy="365125"/>
          </a:xfrm>
        </p:spPr>
        <p:txBody>
          <a:bodyP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all" spc="0" normalizeH="0" baseline="0" noProof="0" dirty="0">
                <a:ln>
                  <a:noFill/>
                </a:ln>
                <a:solidFill>
                  <a:srgbClr val="BD1F14"/>
                </a:solidFill>
                <a:effectLst/>
                <a:uLnTx/>
                <a:uFillTx/>
                <a:latin typeface="Franklin Gothic Book" panose="020B0502020104020203"/>
                <a:ea typeface="+mn-ea"/>
                <a:cs typeface="+mn-cs"/>
              </a:rPr>
              <a:t>2:15</a:t>
            </a:r>
          </a:p>
        </p:txBody>
      </p:sp>
      <p:sp>
        <p:nvSpPr>
          <p:cNvPr id="5" name="Slide Number Placeholder 4">
            <a:extLst>
              <a:ext uri="{FF2B5EF4-FFF2-40B4-BE49-F238E27FC236}">
                <a16:creationId xmlns:a16="http://schemas.microsoft.com/office/drawing/2014/main" id="{713D3442-880C-3F92-5B53-779107CACCD7}"/>
              </a:ext>
            </a:extLst>
          </p:cNvPr>
          <p:cNvSpPr>
            <a:spLocks noGrp="1"/>
          </p:cNvSpPr>
          <p:nvPr>
            <p:ph type="sldNum" sz="quarter" idx="12"/>
          </p:nvPr>
        </p:nvSpPr>
        <p:spPr>
          <a:xfrm>
            <a:off x="10558300" y="6400800"/>
            <a:ext cx="1052508" cy="365125"/>
          </a:xfrm>
        </p:spPr>
        <p:txBody>
          <a:bodyPr>
            <a:norm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fld id="{3A98EE3D-8CD1-4C3F-BD1C-C98C9596463C}" type="slidenum">
              <a:rPr kumimoji="0" lang="en-US" sz="900" b="0" i="0" u="none" strike="noStrike" kern="1200" cap="none" spc="0" normalizeH="0" baseline="0" noProof="0" smtClean="0">
                <a:ln>
                  <a:noFill/>
                </a:ln>
                <a:solidFill>
                  <a:srgbClr val="BD1F14"/>
                </a:solidFill>
                <a:effectLst/>
                <a:uLnTx/>
                <a:uFillTx/>
                <a:latin typeface="Franklin Gothic Book" panose="020B0502020104020203"/>
                <a:ea typeface="+mn-ea"/>
                <a:cs typeface="+mn-cs"/>
              </a:rPr>
              <a:pPr marL="0" marR="0" lvl="0" indent="0" algn="r" defTabSz="914400" rtl="0" eaLnBrk="1" fontAlgn="auto" latinLnBrk="0" hangingPunct="1">
                <a:lnSpc>
                  <a:spcPct val="100000"/>
                </a:lnSpc>
                <a:spcBef>
                  <a:spcPts val="0"/>
                </a:spcBef>
                <a:spcAft>
                  <a:spcPts val="600"/>
                </a:spcAft>
                <a:buClrTx/>
                <a:buSzTx/>
                <a:buFontTx/>
                <a:buNone/>
                <a:tabLst/>
                <a:defRPr/>
              </a:pPr>
              <a:t>7</a:t>
            </a:fld>
            <a:endParaRPr kumimoji="0" lang="en-US" sz="900" b="0" i="0" u="none" strike="noStrike" kern="1200" cap="none" spc="0" normalizeH="0" baseline="0" noProof="0">
              <a:ln>
                <a:noFill/>
              </a:ln>
              <a:solidFill>
                <a:srgbClr val="BD1F14"/>
              </a:solidFill>
              <a:effectLst/>
              <a:uLnTx/>
              <a:uFillTx/>
              <a:latin typeface="Franklin Gothic Book" panose="020B0502020104020203"/>
              <a:ea typeface="+mn-ea"/>
              <a:cs typeface="+mn-cs"/>
            </a:endParaRPr>
          </a:p>
        </p:txBody>
      </p:sp>
      <p:sp>
        <p:nvSpPr>
          <p:cNvPr id="8" name="TextBox 7">
            <a:extLst>
              <a:ext uri="{FF2B5EF4-FFF2-40B4-BE49-F238E27FC236}">
                <a16:creationId xmlns:a16="http://schemas.microsoft.com/office/drawing/2014/main" id="{7FEA211B-4580-FA1F-D435-117346114016}"/>
              </a:ext>
            </a:extLst>
          </p:cNvPr>
          <p:cNvSpPr txBox="1"/>
          <p:nvPr/>
        </p:nvSpPr>
        <p:spPr>
          <a:xfrm>
            <a:off x="2646395" y="6308725"/>
            <a:ext cx="8187859" cy="369332"/>
          </a:xfrm>
          <a:prstGeom prst="rect">
            <a:avLst/>
          </a:prstGeom>
          <a:noFill/>
        </p:spPr>
        <p:txBody>
          <a:bodyPr wrap="square">
            <a:spAutoFit/>
          </a:bodyPr>
          <a:lstStyle/>
          <a:p>
            <a:pPr algn="l"/>
            <a:r>
              <a:rPr lang="en-GB" b="1" i="0" dirty="0">
                <a:solidFill>
                  <a:srgbClr val="0F0F0F"/>
                </a:solidFill>
                <a:effectLst/>
                <a:latin typeface="Roboto" panose="02000000000000000000" pitchFamily="2" charset="0"/>
              </a:rPr>
              <a:t>The Explainer: Finding Your Company's Core Competencies</a:t>
            </a:r>
          </a:p>
        </p:txBody>
      </p:sp>
    </p:spTree>
    <p:extLst>
      <p:ext uri="{BB962C8B-B14F-4D97-AF65-F5344CB8AC3E}">
        <p14:creationId xmlns:p14="http://schemas.microsoft.com/office/powerpoint/2010/main" val="368540376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40BD8B-1431-B873-8CBC-03C5813C83D0}"/>
              </a:ext>
            </a:extLst>
          </p:cNvPr>
          <p:cNvSpPr>
            <a:spLocks noGrp="1"/>
          </p:cNvSpPr>
          <p:nvPr>
            <p:ph type="title"/>
          </p:nvPr>
        </p:nvSpPr>
        <p:spPr/>
        <p:txBody>
          <a:bodyPr>
            <a:normAutofit/>
          </a:bodyPr>
          <a:lstStyle/>
          <a:p>
            <a:r>
              <a:rPr lang="en-GB" b="1" dirty="0"/>
              <a:t>New strategy sets out future of science and engineering capability across government</a:t>
            </a:r>
            <a:endParaRPr lang="en-GB" dirty="0"/>
          </a:p>
        </p:txBody>
      </p:sp>
      <p:sp>
        <p:nvSpPr>
          <p:cNvPr id="3" name="Footer Placeholder 2">
            <a:extLst>
              <a:ext uri="{FF2B5EF4-FFF2-40B4-BE49-F238E27FC236}">
                <a16:creationId xmlns:a16="http://schemas.microsoft.com/office/drawing/2014/main" id="{2AEBA339-5213-B4A3-E752-A7EE182775DD}"/>
              </a:ext>
            </a:extLst>
          </p:cNvPr>
          <p:cNvSpPr>
            <a:spLocks noGrp="1"/>
          </p:cNvSpPr>
          <p:nvPr>
            <p:ph type="ftr" sz="quarter" idx="11"/>
          </p:nvPr>
        </p:nvSpPr>
        <p:spPr/>
        <p:txBody>
          <a:bodyPr/>
          <a:lstStyle/>
          <a:p>
            <a:r>
              <a:rPr lang="en-US" dirty="0"/>
              <a:t>Source: </a:t>
            </a:r>
            <a:r>
              <a:rPr lang="en-US" dirty="0">
                <a:hlinkClick r:id="rId2"/>
              </a:rPr>
              <a:t>https://www.gov.uk/government/news</a:t>
            </a:r>
            <a:r>
              <a:rPr lang="en-US" dirty="0"/>
              <a:t> published 27th April 2026</a:t>
            </a:r>
          </a:p>
        </p:txBody>
      </p:sp>
      <p:sp>
        <p:nvSpPr>
          <p:cNvPr id="4" name="Slide Number Placeholder 3">
            <a:extLst>
              <a:ext uri="{FF2B5EF4-FFF2-40B4-BE49-F238E27FC236}">
                <a16:creationId xmlns:a16="http://schemas.microsoft.com/office/drawing/2014/main" id="{10CF7AEB-4A04-2E76-0DC6-84347C3AD687}"/>
              </a:ext>
            </a:extLst>
          </p:cNvPr>
          <p:cNvSpPr>
            <a:spLocks noGrp="1"/>
          </p:cNvSpPr>
          <p:nvPr>
            <p:ph type="sldNum" sz="quarter" idx="12"/>
          </p:nvPr>
        </p:nvSpPr>
        <p:spPr/>
        <p:txBody>
          <a:bodyPr/>
          <a:lstStyle/>
          <a:p>
            <a:fld id="{3A98EE3D-8CD1-4C3F-BD1C-C98C9596463C}" type="slidenum">
              <a:rPr lang="en-US" smtClean="0"/>
              <a:t>8</a:t>
            </a:fld>
            <a:endParaRPr lang="en-US" dirty="0"/>
          </a:p>
        </p:txBody>
      </p:sp>
      <p:sp>
        <p:nvSpPr>
          <p:cNvPr id="11" name="Rectangle 3">
            <a:extLst>
              <a:ext uri="{FF2B5EF4-FFF2-40B4-BE49-F238E27FC236}">
                <a16:creationId xmlns:a16="http://schemas.microsoft.com/office/drawing/2014/main" id="{435189E1-6182-B650-0F30-8F4A21D073C9}"/>
              </a:ext>
            </a:extLst>
          </p:cNvPr>
          <p:cNvSpPr>
            <a:spLocks noChangeArrowheads="1"/>
          </p:cNvSpPr>
          <p:nvPr/>
        </p:nvSpPr>
        <p:spPr bwMode="auto">
          <a:xfrm>
            <a:off x="515837" y="2030342"/>
            <a:ext cx="11029615" cy="3970318"/>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a:ln>
                  <a:noFill/>
                </a:ln>
                <a:solidFill>
                  <a:srgbClr val="0B0C0C"/>
                </a:solidFill>
                <a:effectLst/>
                <a:latin typeface="GDS Transport"/>
              </a:rPr>
              <a:t>The </a:t>
            </a:r>
            <a:r>
              <a:rPr kumimoji="0" lang="en-US" altLang="en-US" b="0" i="0" u="none" strike="noStrike" cap="none" normalizeH="0" baseline="0" dirty="0">
                <a:ln>
                  <a:noFill/>
                </a:ln>
                <a:solidFill>
                  <a:srgbClr val="1D70B8"/>
                </a:solidFill>
                <a:effectLst/>
                <a:latin typeface="GDS Transport"/>
                <a:hlinkClick r:id="rId3"/>
              </a:rPr>
              <a:t>Government Science and Engineering profession strategy 2026</a:t>
            </a:r>
            <a:r>
              <a:rPr kumimoji="0" lang="en-US" altLang="en-US" b="0" i="0" u="none" strike="noStrike" cap="none" normalizeH="0" baseline="0" dirty="0">
                <a:ln>
                  <a:noFill/>
                </a:ln>
                <a:solidFill>
                  <a:srgbClr val="0B0C0C"/>
                </a:solidFill>
                <a:effectLst/>
                <a:latin typeface="GDS Transport"/>
              </a:rPr>
              <a:t> describes how the Government Science and Engineering (GSE) profession will </a:t>
            </a:r>
            <a:r>
              <a:rPr kumimoji="0" lang="en-US" altLang="en-US" b="1" i="1" u="none" strike="noStrike" cap="none" normalizeH="0" baseline="0" dirty="0">
                <a:ln>
                  <a:noFill/>
                </a:ln>
                <a:solidFill>
                  <a:srgbClr val="0B0C0C"/>
                </a:solidFill>
                <a:effectLst/>
                <a:latin typeface="GDS Transport"/>
              </a:rPr>
              <a:t>strengthen capability </a:t>
            </a:r>
            <a:r>
              <a:rPr kumimoji="0" lang="en-US" altLang="en-US" b="0" i="0" u="none" strike="noStrike" cap="none" normalizeH="0" baseline="0" dirty="0">
                <a:ln>
                  <a:noFill/>
                </a:ln>
                <a:solidFill>
                  <a:srgbClr val="0B0C0C"/>
                </a:solidFill>
                <a:effectLst/>
                <a:latin typeface="GDS Transport"/>
              </a:rPr>
              <a:t>and leadership across departments, building on progress made since the 2021 strategy. </a:t>
            </a:r>
            <a:endParaRPr kumimoji="0" lang="en-US" altLang="en-US"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a:ln>
                  <a:noFill/>
                </a:ln>
                <a:solidFill>
                  <a:srgbClr val="0B0C0C"/>
                </a:solidFill>
                <a:effectLst/>
                <a:latin typeface="GDS Transport"/>
              </a:rPr>
              <a:t>The new strategy places greater emphasis on </a:t>
            </a:r>
            <a:r>
              <a:rPr kumimoji="0" lang="en-US" altLang="en-US" b="1" i="1" u="none" strike="noStrike" cap="none" normalizeH="0" baseline="0" dirty="0">
                <a:ln>
                  <a:noFill/>
                </a:ln>
                <a:solidFill>
                  <a:srgbClr val="0B0C0C"/>
                </a:solidFill>
                <a:effectLst/>
                <a:latin typeface="GDS Transport"/>
              </a:rPr>
              <a:t>how science and engineering capability </a:t>
            </a:r>
            <a:r>
              <a:rPr kumimoji="0" lang="en-US" altLang="en-US" b="0" i="0" u="none" strike="noStrike" cap="none" normalizeH="0" baseline="0" dirty="0">
                <a:ln>
                  <a:noFill/>
                </a:ln>
                <a:solidFill>
                  <a:srgbClr val="0B0C0C"/>
                </a:solidFill>
                <a:effectLst/>
                <a:latin typeface="GDS Transport"/>
              </a:rPr>
              <a:t>is developed and sustained across government, with clearer priorities for existing </a:t>
            </a:r>
            <a:r>
              <a:rPr kumimoji="0" lang="en-US" altLang="en-US" b="0" i="0" u="none" strike="noStrike" cap="none" normalizeH="0" baseline="0" dirty="0" err="1">
                <a:ln>
                  <a:noFill/>
                </a:ln>
                <a:solidFill>
                  <a:srgbClr val="0B0C0C"/>
                </a:solidFill>
                <a:effectLst/>
                <a:latin typeface="GDS Transport"/>
              </a:rPr>
              <a:t>programmes</a:t>
            </a:r>
            <a:r>
              <a:rPr kumimoji="0" lang="en-US" altLang="en-US" b="0" i="0" u="none" strike="noStrike" cap="none" normalizeH="0" baseline="0" dirty="0">
                <a:ln>
                  <a:noFill/>
                </a:ln>
                <a:solidFill>
                  <a:srgbClr val="0B0C0C"/>
                </a:solidFill>
                <a:effectLst/>
                <a:latin typeface="GDS Transport"/>
              </a:rPr>
              <a:t>. </a:t>
            </a:r>
            <a:endParaRPr kumimoji="0" lang="en-US" altLang="en-US"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a:ln>
                  <a:noFill/>
                </a:ln>
                <a:solidFill>
                  <a:srgbClr val="0B0C0C"/>
                </a:solidFill>
                <a:effectLst/>
                <a:latin typeface="GDS Transport"/>
              </a:rPr>
              <a:t>Professor Dame Angela McLean, Government Chief Scientific Adviser and Head of the GSE profession, said: </a:t>
            </a:r>
            <a:endParaRPr kumimoji="0" lang="en-US" altLang="en-US"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a:ln>
                  <a:noFill/>
                </a:ln>
                <a:solidFill>
                  <a:schemeClr val="tx1"/>
                </a:solidFill>
                <a:effectLst/>
                <a:latin typeface="GDS Transport"/>
              </a:rPr>
              <a:t>Science and engineering equip us with the tools to help us understand our changing world and shape decisions to create a more resilient future for the United Kingdom. </a:t>
            </a:r>
            <a:endParaRPr kumimoji="0" lang="en-US" altLang="en-US"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a:ln>
                  <a:noFill/>
                </a:ln>
                <a:solidFill>
                  <a:schemeClr val="tx1"/>
                </a:solidFill>
                <a:effectLst/>
                <a:latin typeface="GDS Transport"/>
              </a:rPr>
              <a:t>This strategy sets out how the Government Science and Engineering profession will put science and engineering at the heart of government decision making, ensuring we have the very best expertise to ask the right questions, provide evidence, and make decisions that will stand the test of time.</a:t>
            </a:r>
            <a:endParaRPr kumimoji="0" lang="en-US" altLang="en-US"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a:ln>
                  <a:noFill/>
                </a:ln>
                <a:solidFill>
                  <a:srgbClr val="0B0C0C"/>
                </a:solidFill>
                <a:effectLst/>
                <a:latin typeface="GDS Transport"/>
              </a:rPr>
              <a:t>The strategy introduces new and strengthened initiatives, including a mid‑career leadership offer for scientists and engineers, work to improve skills, recognition and reward, and continued development of existing </a:t>
            </a:r>
            <a:r>
              <a:rPr kumimoji="0" lang="en-US" altLang="en-US" b="0" i="0" u="none" strike="noStrike" cap="none" normalizeH="0" baseline="0" dirty="0" err="1">
                <a:ln>
                  <a:noFill/>
                </a:ln>
                <a:solidFill>
                  <a:srgbClr val="0B0C0C"/>
                </a:solidFill>
                <a:effectLst/>
                <a:latin typeface="GDS Transport"/>
              </a:rPr>
              <a:t>programmes</a:t>
            </a:r>
            <a:r>
              <a:rPr kumimoji="0" lang="en-US" altLang="en-US" b="0" i="0" u="none" strike="noStrike" cap="none" normalizeH="0" baseline="0" dirty="0">
                <a:ln>
                  <a:noFill/>
                </a:ln>
                <a:solidFill>
                  <a:srgbClr val="0B0C0C"/>
                </a:solidFill>
                <a:effectLst/>
                <a:latin typeface="GDS Transport"/>
              </a:rPr>
              <a:t> such as the Science and Engineering Fast Stream. </a:t>
            </a:r>
            <a:endParaRPr kumimoji="0" lang="en-US" altLang="en-US" b="0" i="0" u="none" strike="noStrike" cap="none" normalizeH="0" baseline="0" dirty="0">
              <a:ln>
                <a:noFill/>
              </a:ln>
              <a:solidFill>
                <a:schemeClr val="tx1"/>
              </a:solidFill>
              <a:effectLst/>
            </a:endParaRPr>
          </a:p>
        </p:txBody>
      </p:sp>
    </p:spTree>
    <p:extLst>
      <p:ext uri="{BB962C8B-B14F-4D97-AF65-F5344CB8AC3E}">
        <p14:creationId xmlns:p14="http://schemas.microsoft.com/office/powerpoint/2010/main" val="246198854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88C97474-5879-4DB5-B4F3-F0357104BC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14" name="Rectangle 13">
            <a:extLst>
              <a:ext uri="{FF2B5EF4-FFF2-40B4-BE49-F238E27FC236}">
                <a16:creationId xmlns:a16="http://schemas.microsoft.com/office/drawing/2014/main" id="{7D2AF00E-D433-4047-863F-BCB69CEC3C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1588" y="601200"/>
            <a:ext cx="7498616" cy="5789365"/>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E045C3D9-DE2D-7652-7E5A-464C350B9034}"/>
              </a:ext>
            </a:extLst>
          </p:cNvPr>
          <p:cNvSpPr>
            <a:spLocks noGrp="1"/>
          </p:cNvSpPr>
          <p:nvPr>
            <p:ph type="title"/>
          </p:nvPr>
        </p:nvSpPr>
        <p:spPr>
          <a:xfrm>
            <a:off x="807559" y="938022"/>
            <a:ext cx="6647905" cy="1188720"/>
          </a:xfrm>
        </p:spPr>
        <p:txBody>
          <a:bodyPr>
            <a:normAutofit/>
          </a:bodyPr>
          <a:lstStyle/>
          <a:p>
            <a:r>
              <a:rPr lang="en-GB">
                <a:solidFill>
                  <a:srgbClr val="FFFFFF"/>
                </a:solidFill>
              </a:rPr>
              <a:t>benchmarking</a:t>
            </a:r>
          </a:p>
        </p:txBody>
      </p:sp>
      <p:sp>
        <p:nvSpPr>
          <p:cNvPr id="16" name="Rectangle 15">
            <a:extLst>
              <a:ext uri="{FF2B5EF4-FFF2-40B4-BE49-F238E27FC236}">
                <a16:creationId xmlns:a16="http://schemas.microsoft.com/office/drawing/2014/main" id="{0997DBEA-6DFC-457A-9850-E53505354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Rectangle 17">
            <a:extLst>
              <a:ext uri="{FF2B5EF4-FFF2-40B4-BE49-F238E27FC236}">
                <a16:creationId xmlns:a16="http://schemas.microsoft.com/office/drawing/2014/main" id="{79446CF5-953A-4916-BFF4-F5558E5C235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 name="Rectangle 19">
            <a:extLst>
              <a:ext uri="{FF2B5EF4-FFF2-40B4-BE49-F238E27FC236}">
                <a16:creationId xmlns:a16="http://schemas.microsoft.com/office/drawing/2014/main" id="{477B945C-B433-4DFF-9A67-A5C9257E47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 name="Content Placeholder 2">
            <a:extLst>
              <a:ext uri="{FF2B5EF4-FFF2-40B4-BE49-F238E27FC236}">
                <a16:creationId xmlns:a16="http://schemas.microsoft.com/office/drawing/2014/main" id="{D98EA138-8800-EF69-F7DA-F849DB92B5BB}"/>
              </a:ext>
            </a:extLst>
          </p:cNvPr>
          <p:cNvSpPr>
            <a:spLocks noGrp="1"/>
          </p:cNvSpPr>
          <p:nvPr>
            <p:ph idx="1"/>
          </p:nvPr>
        </p:nvSpPr>
        <p:spPr>
          <a:xfrm>
            <a:off x="807559" y="2340864"/>
            <a:ext cx="6690843" cy="3793237"/>
          </a:xfrm>
        </p:spPr>
        <p:txBody>
          <a:bodyPr>
            <a:normAutofit/>
          </a:bodyPr>
          <a:lstStyle/>
          <a:p>
            <a:pPr marL="0" indent="0" eaLnBrk="1" hangingPunct="1">
              <a:buFont typeface="Arial" charset="0"/>
              <a:buNone/>
              <a:defRPr/>
            </a:pPr>
            <a:r>
              <a:rPr lang="en-GB" altLang="en-US" b="1" i="1" dirty="0">
                <a:solidFill>
                  <a:srgbClr val="FFFFFF"/>
                </a:solidFill>
                <a:latin typeface="Calibri" panose="020F0502020204030204" pitchFamily="34" charset="0"/>
              </a:rPr>
              <a:t>Benchmarking</a:t>
            </a:r>
            <a:r>
              <a:rPr lang="en-GB" altLang="en-US" i="1" dirty="0">
                <a:solidFill>
                  <a:srgbClr val="FFFFFF"/>
                </a:solidFill>
                <a:latin typeface="Calibri" panose="020F0502020204030204" pitchFamily="34" charset="0"/>
              </a:rPr>
              <a:t> </a:t>
            </a:r>
            <a:r>
              <a:rPr lang="en-GB" altLang="en-US" dirty="0">
                <a:solidFill>
                  <a:srgbClr val="FFFFFF"/>
                </a:solidFill>
                <a:latin typeface="Calibri" panose="020F0502020204030204" pitchFamily="34" charset="0"/>
              </a:rPr>
              <a:t>is a means of understanding how an organisation compares with others – typically competitors.</a:t>
            </a:r>
          </a:p>
          <a:p>
            <a:pPr eaLnBrk="1" hangingPunct="1">
              <a:buFont typeface="Arial" charset="0"/>
              <a:buNone/>
              <a:defRPr/>
            </a:pPr>
            <a:r>
              <a:rPr lang="en-GB" altLang="en-US" dirty="0">
                <a:solidFill>
                  <a:srgbClr val="FFFFFF"/>
                </a:solidFill>
                <a:latin typeface="Calibri" panose="020F0502020204030204" pitchFamily="34" charset="0"/>
              </a:rPr>
              <a:t>Two approaches to benchmarking:</a:t>
            </a:r>
          </a:p>
          <a:p>
            <a:pPr marL="304800" indent="-304800" eaLnBrk="1" hangingPunct="1">
              <a:buFont typeface="Arial" charset="0"/>
              <a:buChar char="•"/>
              <a:defRPr/>
            </a:pPr>
            <a:r>
              <a:rPr lang="en-GB" altLang="en-US" b="1" i="1" dirty="0">
                <a:solidFill>
                  <a:srgbClr val="00B0F0"/>
                </a:solidFill>
                <a:latin typeface="Calibri" panose="020F0502020204030204" pitchFamily="34" charset="0"/>
              </a:rPr>
              <a:t>Industry/sector benchmarking </a:t>
            </a:r>
            <a:r>
              <a:rPr lang="en-GB" altLang="en-US" dirty="0">
                <a:solidFill>
                  <a:srgbClr val="FFFFFF"/>
                </a:solidFill>
                <a:latin typeface="Calibri" panose="020F0502020204030204" pitchFamily="34" charset="0"/>
              </a:rPr>
              <a:t>–</a:t>
            </a:r>
            <a:r>
              <a:rPr lang="en-GB" altLang="en-US" i="1" dirty="0">
                <a:solidFill>
                  <a:srgbClr val="FFFFFF"/>
                </a:solidFill>
                <a:latin typeface="Calibri" panose="020F0502020204030204" pitchFamily="34" charset="0"/>
              </a:rPr>
              <a:t> </a:t>
            </a:r>
            <a:r>
              <a:rPr lang="en-GB" altLang="en-US" dirty="0">
                <a:solidFill>
                  <a:srgbClr val="FFFFFF"/>
                </a:solidFill>
                <a:latin typeface="Calibri" panose="020F0502020204030204" pitchFamily="34" charset="0"/>
              </a:rPr>
              <a:t>comparing performance against other organisations in the same industry/sector against a set of performance indicators.</a:t>
            </a:r>
          </a:p>
          <a:p>
            <a:pPr marL="304800" indent="-304800" eaLnBrk="1" hangingPunct="1">
              <a:buFont typeface="Arial" charset="0"/>
              <a:buChar char="•"/>
              <a:defRPr/>
            </a:pPr>
            <a:r>
              <a:rPr lang="en-GB" altLang="en-US" b="1" i="1" dirty="0">
                <a:solidFill>
                  <a:srgbClr val="00B0F0"/>
                </a:solidFill>
                <a:latin typeface="Calibri" panose="020F0502020204030204" pitchFamily="34" charset="0"/>
              </a:rPr>
              <a:t>Best-in-class benchmarking </a:t>
            </a:r>
            <a:r>
              <a:rPr lang="en-GB" altLang="en-US" dirty="0">
                <a:solidFill>
                  <a:srgbClr val="FFFFFF"/>
                </a:solidFill>
                <a:latin typeface="Calibri" panose="020F0502020204030204" pitchFamily="34" charset="0"/>
              </a:rPr>
              <a:t>– comparing an organisation’s performance or capabilities against ‘best-in-</a:t>
            </a:r>
            <a:r>
              <a:rPr lang="en-GB" altLang="en-US" dirty="0" err="1">
                <a:solidFill>
                  <a:srgbClr val="FFFFFF"/>
                </a:solidFill>
                <a:latin typeface="Calibri" panose="020F0502020204030204" pitchFamily="34" charset="0"/>
              </a:rPr>
              <a:t>class’</a:t>
            </a:r>
            <a:r>
              <a:rPr lang="en-GB" altLang="en-US" dirty="0">
                <a:solidFill>
                  <a:srgbClr val="FFFFFF"/>
                </a:solidFill>
                <a:latin typeface="Calibri" panose="020F0502020204030204" pitchFamily="34" charset="0"/>
              </a:rPr>
              <a:t> performance – wherever that is found even in a very different industry. (e.g. BA benchmarked its refuelling operations against Formula 1).</a:t>
            </a:r>
          </a:p>
          <a:p>
            <a:endParaRPr lang="en-GB" dirty="0">
              <a:solidFill>
                <a:srgbClr val="FFFFFF"/>
              </a:solidFill>
            </a:endParaRPr>
          </a:p>
        </p:txBody>
      </p:sp>
      <p:pic>
        <p:nvPicPr>
          <p:cNvPr id="7" name="Picture 6" descr="City lights focused in magnifying glass">
            <a:extLst>
              <a:ext uri="{FF2B5EF4-FFF2-40B4-BE49-F238E27FC236}">
                <a16:creationId xmlns:a16="http://schemas.microsoft.com/office/drawing/2014/main" id="{ADCA481D-0DC7-366E-4077-40A40848A76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450128" y="2548108"/>
            <a:ext cx="3053422" cy="2038159"/>
          </a:xfrm>
          <a:prstGeom prst="rect">
            <a:avLst/>
          </a:prstGeom>
        </p:spPr>
      </p:pic>
      <p:sp>
        <p:nvSpPr>
          <p:cNvPr id="4" name="Footer Placeholder 3">
            <a:extLst>
              <a:ext uri="{FF2B5EF4-FFF2-40B4-BE49-F238E27FC236}">
                <a16:creationId xmlns:a16="http://schemas.microsoft.com/office/drawing/2014/main" id="{DE6BD1F7-732D-385C-8F82-2915FD3E1129}"/>
              </a:ext>
            </a:extLst>
          </p:cNvPr>
          <p:cNvSpPr>
            <a:spLocks noGrp="1"/>
          </p:cNvSpPr>
          <p:nvPr>
            <p:ph type="ftr" sz="quarter" idx="11"/>
          </p:nvPr>
        </p:nvSpPr>
        <p:spPr>
          <a:xfrm>
            <a:off x="581192" y="6423914"/>
            <a:ext cx="6917210" cy="365125"/>
          </a:xfrm>
        </p:spPr>
        <p:txBody>
          <a:bodyPr>
            <a:normAutofit/>
          </a:bodyPr>
          <a:lstStyle/>
          <a:p>
            <a:pPr marL="0" marR="0" lvl="0" indent="0" algn="l" defTabSz="914400" rtl="0" eaLnBrk="1" fontAlgn="auto" latinLnBrk="0" hangingPunct="1">
              <a:lnSpc>
                <a:spcPct val="100000"/>
              </a:lnSpc>
              <a:spcBef>
                <a:spcPts val="0"/>
              </a:spcBef>
              <a:spcAft>
                <a:spcPts val="600"/>
              </a:spcAft>
              <a:buClrTx/>
              <a:buSzTx/>
              <a:buFontTx/>
              <a:buNone/>
              <a:tabLst/>
              <a:defRPr/>
            </a:pPr>
            <a:r>
              <a:rPr kumimoji="0" lang="en-GB" altLang="en-US" sz="900" b="0" i="0" u="none" strike="noStrike" kern="1200" cap="all" spc="0" normalizeH="0" baseline="0" noProof="0">
                <a:ln>
                  <a:noFill/>
                </a:ln>
                <a:solidFill>
                  <a:prstClr val="black">
                    <a:lumMod val="85000"/>
                    <a:lumOff val="15000"/>
                  </a:prstClr>
                </a:solidFill>
                <a:effectLst/>
                <a:uLnTx/>
                <a:uFillTx/>
                <a:latin typeface="Franklin Gothic Book" panose="020B0502020104020203"/>
                <a:ea typeface="+mn-ea"/>
                <a:cs typeface="+mn-cs"/>
              </a:rPr>
              <a:t>(Johnson et al, 2017)</a:t>
            </a:r>
          </a:p>
        </p:txBody>
      </p:sp>
      <p:sp>
        <p:nvSpPr>
          <p:cNvPr id="5" name="Slide Number Placeholder 4">
            <a:extLst>
              <a:ext uri="{FF2B5EF4-FFF2-40B4-BE49-F238E27FC236}">
                <a16:creationId xmlns:a16="http://schemas.microsoft.com/office/drawing/2014/main" id="{5949B4A3-D3EE-82E0-E06E-27F9C42224AB}"/>
              </a:ext>
            </a:extLst>
          </p:cNvPr>
          <p:cNvSpPr>
            <a:spLocks noGrp="1"/>
          </p:cNvSpPr>
          <p:nvPr>
            <p:ph type="sldNum" sz="quarter" idx="12"/>
          </p:nvPr>
        </p:nvSpPr>
        <p:spPr>
          <a:xfrm>
            <a:off x="10558300" y="6423914"/>
            <a:ext cx="1052510" cy="365125"/>
          </a:xfrm>
        </p:spPr>
        <p:txBody>
          <a:bodyPr>
            <a:norm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fld id="{3A98EE3D-8CD1-4C3F-BD1C-C98C9596463C}" type="slidenum">
              <a:rPr kumimoji="0" lang="en-US" sz="900" b="0" i="0" u="none" strike="noStrike" kern="1200" cap="none" spc="0" normalizeH="0" baseline="0" noProof="0">
                <a:ln>
                  <a:noFill/>
                </a:ln>
                <a:solidFill>
                  <a:prstClr val="black">
                    <a:lumMod val="85000"/>
                    <a:lumOff val="15000"/>
                  </a:prstClr>
                </a:solidFill>
                <a:effectLst/>
                <a:uLnTx/>
                <a:uFillTx/>
                <a:latin typeface="Franklin Gothic Book" panose="020B0502020104020203"/>
                <a:ea typeface="+mn-ea"/>
                <a:cs typeface="+mn-cs"/>
              </a:rPr>
              <a:pPr marL="0" marR="0" lvl="0" indent="0" algn="r" defTabSz="914400" rtl="0" eaLnBrk="1" fontAlgn="auto" latinLnBrk="0" hangingPunct="1">
                <a:lnSpc>
                  <a:spcPct val="100000"/>
                </a:lnSpc>
                <a:spcBef>
                  <a:spcPts val="0"/>
                </a:spcBef>
                <a:spcAft>
                  <a:spcPts val="600"/>
                </a:spcAft>
                <a:buClrTx/>
                <a:buSzTx/>
                <a:buFontTx/>
                <a:buNone/>
                <a:tabLst/>
                <a:defRPr/>
              </a:pPr>
              <a:t>9</a:t>
            </a:fld>
            <a:endParaRPr kumimoji="0" lang="en-US" sz="900" b="0" i="0" u="none" strike="noStrike" kern="1200" cap="none" spc="0" normalizeH="0" baseline="0" noProof="0">
              <a:ln>
                <a:noFill/>
              </a:ln>
              <a:solidFill>
                <a:prstClr val="black">
                  <a:lumMod val="85000"/>
                  <a:lumOff val="15000"/>
                </a:prstClr>
              </a:solidFill>
              <a:effectLst/>
              <a:uLnTx/>
              <a:uFillTx/>
              <a:latin typeface="Franklin Gothic Book" panose="020B0502020104020203"/>
              <a:ea typeface="+mn-ea"/>
              <a:cs typeface="+mn-cs"/>
            </a:endParaRPr>
          </a:p>
        </p:txBody>
      </p:sp>
    </p:spTree>
    <p:extLst>
      <p:ext uri="{BB962C8B-B14F-4D97-AF65-F5344CB8AC3E}">
        <p14:creationId xmlns:p14="http://schemas.microsoft.com/office/powerpoint/2010/main" val="3965361112"/>
      </p:ext>
    </p:extLst>
  </p:cSld>
  <p:clrMapOvr>
    <a:overrideClrMapping bg1="dk1" tx1="lt1" bg2="dk2" tx2="lt2" accent1="accent1" accent2="accent2" accent3="accent3" accent4="accent4" accent5="accent5" accent6="accent6" hlink="hlink" folHlink="folHlink"/>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163F73-5EC8-8764-071D-3B3232EC9C36}"/>
              </a:ext>
            </a:extLst>
          </p:cNvPr>
          <p:cNvSpPr>
            <a:spLocks noGrp="1"/>
          </p:cNvSpPr>
          <p:nvPr>
            <p:ph type="title"/>
          </p:nvPr>
        </p:nvSpPr>
        <p:spPr/>
        <p:txBody>
          <a:bodyPr/>
          <a:lstStyle/>
          <a:p>
            <a:r>
              <a:rPr lang="en-GB" dirty="0"/>
              <a:t>The resource-based view (</a:t>
            </a:r>
            <a:r>
              <a:rPr lang="en-GB" dirty="0" err="1"/>
              <a:t>rbv</a:t>
            </a:r>
            <a:r>
              <a:rPr lang="en-GB" dirty="0"/>
              <a:t>) of strategy and</a:t>
            </a:r>
            <a:br>
              <a:rPr lang="en-GB" dirty="0"/>
            </a:br>
            <a:r>
              <a:rPr lang="en-GB" dirty="0"/>
              <a:t>Achieving sustainable competitive advantage</a:t>
            </a:r>
          </a:p>
        </p:txBody>
      </p:sp>
      <p:sp>
        <p:nvSpPr>
          <p:cNvPr id="3" name="Content Placeholder 2">
            <a:extLst>
              <a:ext uri="{FF2B5EF4-FFF2-40B4-BE49-F238E27FC236}">
                <a16:creationId xmlns:a16="http://schemas.microsoft.com/office/drawing/2014/main" id="{59B9294D-0ED0-44A0-8E72-704BE7EFAB09}"/>
              </a:ext>
            </a:extLst>
          </p:cNvPr>
          <p:cNvSpPr>
            <a:spLocks noGrp="1"/>
          </p:cNvSpPr>
          <p:nvPr>
            <p:ph idx="1"/>
          </p:nvPr>
        </p:nvSpPr>
        <p:spPr>
          <a:xfrm>
            <a:off x="581191" y="1957137"/>
            <a:ext cx="11029615" cy="4466777"/>
          </a:xfrm>
        </p:spPr>
        <p:txBody>
          <a:bodyPr>
            <a:noAutofit/>
          </a:bodyPr>
          <a:lstStyle/>
          <a:p>
            <a:pPr marL="0" indent="0">
              <a:lnSpc>
                <a:spcPct val="90000"/>
              </a:lnSpc>
              <a:buNone/>
              <a:tabLst>
                <a:tab pos="273050" algn="l"/>
              </a:tabLst>
              <a:defRPr/>
            </a:pPr>
            <a:r>
              <a:rPr lang="en-GB" altLang="en-US" sz="1600" b="1" i="1" dirty="0">
                <a:solidFill>
                  <a:srgbClr val="0070C0"/>
                </a:solidFill>
              </a:rPr>
              <a:t>The resource-based view (RBV) </a:t>
            </a:r>
            <a:r>
              <a:rPr lang="en-GB" altLang="en-US" sz="1600" dirty="0"/>
              <a:t>of strategy asserts that the competitive advantage and superior performance of an organisation is explained by the distinctiveness of its capabilities.</a:t>
            </a:r>
            <a:endParaRPr lang="en-GB" sz="1600" dirty="0"/>
          </a:p>
          <a:p>
            <a:pPr marL="0" indent="0" eaLnBrk="1" hangingPunct="1">
              <a:lnSpc>
                <a:spcPct val="90000"/>
              </a:lnSpc>
              <a:buFont typeface="Arial" charset="0"/>
              <a:buNone/>
              <a:tabLst>
                <a:tab pos="273050" algn="l"/>
              </a:tabLst>
              <a:defRPr/>
            </a:pPr>
            <a:endParaRPr lang="en-GB" altLang="en-US" sz="1600" dirty="0"/>
          </a:p>
          <a:p>
            <a:pPr marL="0" indent="0" eaLnBrk="1" hangingPunct="1">
              <a:lnSpc>
                <a:spcPct val="90000"/>
              </a:lnSpc>
              <a:buFont typeface="Arial" charset="0"/>
              <a:buNone/>
              <a:tabLst>
                <a:tab pos="273050" algn="l"/>
              </a:tabLst>
              <a:defRPr/>
            </a:pPr>
            <a:r>
              <a:rPr lang="en-GB" altLang="en-US" sz="1600" dirty="0"/>
              <a:t>The four </a:t>
            </a:r>
            <a:r>
              <a:rPr lang="en-GB" altLang="en-US" sz="1600" dirty="0">
                <a:solidFill>
                  <a:srgbClr val="0070C0"/>
                </a:solidFill>
              </a:rPr>
              <a:t>key criteria </a:t>
            </a:r>
            <a:r>
              <a:rPr lang="en-GB" altLang="en-US" sz="1600" dirty="0"/>
              <a:t>by which capabilities can be assessed in terms of providing a basis for achieving </a:t>
            </a:r>
            <a:r>
              <a:rPr lang="en-GB" altLang="en-US" sz="1600" b="1" i="1" dirty="0"/>
              <a:t>sustainable</a:t>
            </a:r>
            <a:r>
              <a:rPr lang="en-GB" altLang="en-US" sz="1600" dirty="0"/>
              <a:t> competitive advantage are: </a:t>
            </a:r>
          </a:p>
          <a:p>
            <a:pPr marL="85725" indent="187325" eaLnBrk="1" hangingPunct="1">
              <a:lnSpc>
                <a:spcPct val="90000"/>
              </a:lnSpc>
              <a:buFont typeface="Arial" charset="0"/>
              <a:buChar char="•"/>
              <a:tabLst>
                <a:tab pos="273050" algn="l"/>
              </a:tabLst>
              <a:defRPr/>
            </a:pPr>
            <a:r>
              <a:rPr lang="en-GB" altLang="en-US" sz="1600" b="1" i="1" dirty="0"/>
              <a:t>V – value </a:t>
            </a:r>
          </a:p>
          <a:p>
            <a:pPr marL="85725" indent="187325" eaLnBrk="1" hangingPunct="1">
              <a:lnSpc>
                <a:spcPct val="90000"/>
              </a:lnSpc>
              <a:buFont typeface="Arial" charset="0"/>
              <a:buChar char="•"/>
              <a:tabLst>
                <a:tab pos="273050" algn="l"/>
              </a:tabLst>
              <a:defRPr/>
            </a:pPr>
            <a:r>
              <a:rPr lang="en-GB" altLang="en-US" sz="1600" b="1" i="1" dirty="0"/>
              <a:t>R – rarity </a:t>
            </a:r>
          </a:p>
          <a:p>
            <a:pPr marL="85725" indent="187325" eaLnBrk="1" hangingPunct="1">
              <a:lnSpc>
                <a:spcPct val="90000"/>
              </a:lnSpc>
              <a:buFont typeface="Arial" charset="0"/>
              <a:buChar char="•"/>
              <a:tabLst>
                <a:tab pos="273050" algn="l"/>
              </a:tabLst>
              <a:defRPr/>
            </a:pPr>
            <a:r>
              <a:rPr lang="en-GB" altLang="en-US" sz="1600" b="1" i="1" dirty="0"/>
              <a:t>I – inimitability and </a:t>
            </a:r>
          </a:p>
          <a:p>
            <a:pPr marL="85725" indent="187325" eaLnBrk="1" hangingPunct="1">
              <a:lnSpc>
                <a:spcPct val="90000"/>
              </a:lnSpc>
              <a:buFont typeface="Arial" charset="0"/>
              <a:buChar char="•"/>
              <a:tabLst>
                <a:tab pos="273050" algn="l"/>
              </a:tabLst>
              <a:defRPr/>
            </a:pPr>
            <a:r>
              <a:rPr lang="en-GB" altLang="en-US" sz="1600" b="1" i="1" dirty="0"/>
              <a:t>O – organisational support</a:t>
            </a:r>
          </a:p>
          <a:p>
            <a:pPr marL="85725" indent="187325" eaLnBrk="1" hangingPunct="1">
              <a:lnSpc>
                <a:spcPct val="90000"/>
              </a:lnSpc>
              <a:buFont typeface="Arial" charset="0"/>
              <a:buChar char="•"/>
              <a:tabLst>
                <a:tab pos="273050" algn="l"/>
              </a:tabLst>
              <a:defRPr/>
            </a:pPr>
            <a:endParaRPr lang="en-GB" altLang="en-US" sz="1600" i="1" baseline="30000" dirty="0"/>
          </a:p>
        </p:txBody>
      </p:sp>
      <p:sp>
        <p:nvSpPr>
          <p:cNvPr id="4" name="Footer Placeholder 3">
            <a:extLst>
              <a:ext uri="{FF2B5EF4-FFF2-40B4-BE49-F238E27FC236}">
                <a16:creationId xmlns:a16="http://schemas.microsoft.com/office/drawing/2014/main" id="{11439B00-82C6-D64F-8837-8358F31F0C96}"/>
              </a:ext>
            </a:extLst>
          </p:cNvPr>
          <p:cNvSpPr>
            <a:spLocks noGrp="1"/>
          </p:cNvSpPr>
          <p:nvPr>
            <p:ph type="ftr" sz="quarter" idx="11"/>
          </p:nvPr>
        </p:nvSpPr>
        <p:spPr>
          <a:xfrm>
            <a:off x="581191" y="6423914"/>
            <a:ext cx="7383713" cy="365125"/>
          </a:xfrm>
        </p:spPr>
        <p:txBody>
          <a:bodyPr/>
          <a:lstStyle/>
          <a:p>
            <a:r>
              <a:rPr lang="en-GB" altLang="en-US" sz="1400" baseline="30000" dirty="0"/>
              <a:t>VRIO was developed in 1995 by Jay Barney</a:t>
            </a:r>
            <a:endParaRPr lang="en-GB" altLang="en-US" sz="1400" b="1" dirty="0"/>
          </a:p>
        </p:txBody>
      </p:sp>
      <p:sp>
        <p:nvSpPr>
          <p:cNvPr id="5" name="Slide Number Placeholder 4">
            <a:extLst>
              <a:ext uri="{FF2B5EF4-FFF2-40B4-BE49-F238E27FC236}">
                <a16:creationId xmlns:a16="http://schemas.microsoft.com/office/drawing/2014/main" id="{3F78F523-3A39-5CB7-11BF-E502CB461F8C}"/>
              </a:ext>
            </a:extLst>
          </p:cNvPr>
          <p:cNvSpPr>
            <a:spLocks noGrp="1"/>
          </p:cNvSpPr>
          <p:nvPr>
            <p:ph type="sldNum" sz="quarter" idx="12"/>
          </p:nvPr>
        </p:nvSpPr>
        <p:spPr/>
        <p:txBody>
          <a:bodyPr/>
          <a:lstStyle/>
          <a:p>
            <a:fld id="{3A98EE3D-8CD1-4C3F-BD1C-C98C9596463C}" type="slidenum">
              <a:rPr lang="en-US" smtClean="0"/>
              <a:t>10</a:t>
            </a:fld>
            <a:endParaRPr lang="en-US" dirty="0"/>
          </a:p>
        </p:txBody>
      </p:sp>
    </p:spTree>
    <p:extLst>
      <p:ext uri="{BB962C8B-B14F-4D97-AF65-F5344CB8AC3E}">
        <p14:creationId xmlns:p14="http://schemas.microsoft.com/office/powerpoint/2010/main" val="67954158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163F73-5EC8-8764-071D-3B3232EC9C36}"/>
              </a:ext>
            </a:extLst>
          </p:cNvPr>
          <p:cNvSpPr>
            <a:spLocks noGrp="1"/>
          </p:cNvSpPr>
          <p:nvPr>
            <p:ph type="title"/>
          </p:nvPr>
        </p:nvSpPr>
        <p:spPr/>
        <p:txBody>
          <a:bodyPr/>
          <a:lstStyle/>
          <a:p>
            <a:r>
              <a:rPr lang="en-GB" dirty="0"/>
              <a:t>Achieving sustainable competitive advantage</a:t>
            </a:r>
          </a:p>
        </p:txBody>
      </p:sp>
      <p:sp>
        <p:nvSpPr>
          <p:cNvPr id="4" name="Footer Placeholder 3">
            <a:extLst>
              <a:ext uri="{FF2B5EF4-FFF2-40B4-BE49-F238E27FC236}">
                <a16:creationId xmlns:a16="http://schemas.microsoft.com/office/drawing/2014/main" id="{11439B00-82C6-D64F-8837-8358F31F0C96}"/>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3F78F523-3A39-5CB7-11BF-E502CB461F8C}"/>
              </a:ext>
            </a:extLst>
          </p:cNvPr>
          <p:cNvSpPr>
            <a:spLocks noGrp="1"/>
          </p:cNvSpPr>
          <p:nvPr>
            <p:ph type="sldNum" sz="quarter" idx="12"/>
          </p:nvPr>
        </p:nvSpPr>
        <p:spPr/>
        <p:txBody>
          <a:bodyPr/>
          <a:lstStyle/>
          <a:p>
            <a:fld id="{3A98EE3D-8CD1-4C3F-BD1C-C98C9596463C}" type="slidenum">
              <a:rPr lang="en-US" smtClean="0"/>
              <a:t>11</a:t>
            </a:fld>
            <a:endParaRPr lang="en-US" dirty="0"/>
          </a:p>
        </p:txBody>
      </p:sp>
      <p:pic>
        <p:nvPicPr>
          <p:cNvPr id="7" name="Picture 4" descr="Y:\08VOL4\Graphics\Powerpoint\PE_UK\PE528-JOHNSON\Final files\GIF\ch04\M04NF002.gif">
            <a:extLst>
              <a:ext uri="{FF2B5EF4-FFF2-40B4-BE49-F238E27FC236}">
                <a16:creationId xmlns:a16="http://schemas.microsoft.com/office/drawing/2014/main" id="{81951B86-0A21-6EA3-E156-9A3E896B9443}"/>
              </a:ext>
            </a:extLst>
          </p:cNvPr>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1251759" y="2601157"/>
            <a:ext cx="9521666" cy="29564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5445326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F875149D-F692-45DA-8324-D5E0193D5F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C0B19935-C760-4698-9DD1-973C8A428D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Rectangle 15">
            <a:extLst>
              <a:ext uri="{FF2B5EF4-FFF2-40B4-BE49-F238E27FC236}">
                <a16:creationId xmlns:a16="http://schemas.microsoft.com/office/drawing/2014/main" id="{08990612-E008-4F02-AEBB-B140BE7535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Rectangle 17">
            <a:extLst>
              <a:ext uri="{FF2B5EF4-FFF2-40B4-BE49-F238E27FC236}">
                <a16:creationId xmlns:a16="http://schemas.microsoft.com/office/drawing/2014/main" id="{A310A41F-3A14-4150-B6CF-0A577DDDEA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 name="Rectangle 19">
            <a:extLst>
              <a:ext uri="{FF2B5EF4-FFF2-40B4-BE49-F238E27FC236}">
                <a16:creationId xmlns:a16="http://schemas.microsoft.com/office/drawing/2014/main" id="{7B89EEFD-93BC-4ACF-962C-E6279E72B0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1436" y="723899"/>
            <a:ext cx="3703320" cy="5666666"/>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53108341-C2AC-0FAB-BCC2-937544C630E3}"/>
              </a:ext>
            </a:extLst>
          </p:cNvPr>
          <p:cNvSpPr>
            <a:spLocks noGrp="1"/>
          </p:cNvSpPr>
          <p:nvPr>
            <p:ph type="title"/>
          </p:nvPr>
        </p:nvSpPr>
        <p:spPr>
          <a:xfrm>
            <a:off x="803189" y="1209184"/>
            <a:ext cx="3089189" cy="4734416"/>
          </a:xfrm>
        </p:spPr>
        <p:txBody>
          <a:bodyPr anchor="ctr">
            <a:normAutofit/>
          </a:bodyPr>
          <a:lstStyle/>
          <a:p>
            <a:r>
              <a:rPr lang="en-GB">
                <a:solidFill>
                  <a:srgbClr val="FFFFFF"/>
                </a:solidFill>
              </a:rPr>
              <a:t>V – Value</a:t>
            </a:r>
          </a:p>
        </p:txBody>
      </p:sp>
      <p:sp>
        <p:nvSpPr>
          <p:cNvPr id="3" name="Content Placeholder 2">
            <a:extLst>
              <a:ext uri="{FF2B5EF4-FFF2-40B4-BE49-F238E27FC236}">
                <a16:creationId xmlns:a16="http://schemas.microsoft.com/office/drawing/2014/main" id="{DF7574E4-67DB-4D72-51C6-9C5CFE95F1CE}"/>
              </a:ext>
            </a:extLst>
          </p:cNvPr>
          <p:cNvSpPr>
            <a:spLocks noGrp="1"/>
          </p:cNvSpPr>
          <p:nvPr>
            <p:ph idx="1"/>
          </p:nvPr>
        </p:nvSpPr>
        <p:spPr>
          <a:xfrm>
            <a:off x="4561870" y="723900"/>
            <a:ext cx="7183597" cy="3152362"/>
          </a:xfrm>
        </p:spPr>
        <p:txBody>
          <a:bodyPr>
            <a:normAutofit/>
          </a:bodyPr>
          <a:lstStyle/>
          <a:p>
            <a:pPr marL="0" indent="0" eaLnBrk="1" fontAlgn="auto" hangingPunct="1">
              <a:spcAft>
                <a:spcPts val="0"/>
              </a:spcAft>
              <a:buFont typeface="Arial" charset="0"/>
              <a:buNone/>
              <a:tabLst>
                <a:tab pos="284163" algn="l"/>
              </a:tabLst>
              <a:defRPr/>
            </a:pPr>
            <a:r>
              <a:rPr lang="en-GB" altLang="en-US" b="1" i="1" dirty="0">
                <a:solidFill>
                  <a:srgbClr val="0070C0"/>
                </a:solidFill>
              </a:rPr>
              <a:t>V – Value of resources and capabilities</a:t>
            </a:r>
          </a:p>
          <a:p>
            <a:pPr marL="0" indent="0" eaLnBrk="1" fontAlgn="auto" hangingPunct="1">
              <a:spcAft>
                <a:spcPts val="0"/>
              </a:spcAft>
              <a:buFont typeface="Arial" charset="0"/>
              <a:buNone/>
              <a:tabLst>
                <a:tab pos="284163" algn="l"/>
              </a:tabLst>
              <a:defRPr/>
            </a:pPr>
            <a:endParaRPr lang="en-GB" altLang="en-US" b="1" i="1" dirty="0"/>
          </a:p>
          <a:p>
            <a:pPr marL="0" indent="0" eaLnBrk="1" fontAlgn="auto" hangingPunct="1">
              <a:spcAft>
                <a:spcPts val="0"/>
              </a:spcAft>
              <a:buFont typeface="Arial" charset="0"/>
              <a:buNone/>
              <a:tabLst>
                <a:tab pos="284163" algn="l"/>
              </a:tabLst>
              <a:defRPr/>
            </a:pPr>
            <a:r>
              <a:rPr lang="en-GB" altLang="en-US" dirty="0"/>
              <a:t>Strategic capabilities are of value when they:</a:t>
            </a:r>
          </a:p>
          <a:p>
            <a:pPr marL="0" indent="0" eaLnBrk="1" fontAlgn="auto" hangingPunct="1">
              <a:spcAft>
                <a:spcPts val="0"/>
              </a:spcAft>
              <a:buFont typeface="Arial" charset="0"/>
              <a:buNone/>
              <a:tabLst>
                <a:tab pos="284163" algn="l"/>
              </a:tabLst>
              <a:defRPr/>
            </a:pPr>
            <a:r>
              <a:rPr lang="en-GB" altLang="en-US" dirty="0"/>
              <a:t> </a:t>
            </a:r>
          </a:p>
          <a:p>
            <a:pPr marL="76200" indent="-76200" eaLnBrk="1" fontAlgn="auto" hangingPunct="1">
              <a:spcAft>
                <a:spcPts val="0"/>
              </a:spcAft>
              <a:tabLst>
                <a:tab pos="284163" algn="l"/>
              </a:tabLst>
              <a:defRPr/>
            </a:pPr>
            <a:r>
              <a:rPr lang="en-GB" altLang="en-US" dirty="0"/>
              <a:t>	take</a:t>
            </a:r>
            <a:r>
              <a:rPr lang="en-GB" altLang="en-US" b="1" i="1" dirty="0"/>
              <a:t> </a:t>
            </a:r>
            <a:r>
              <a:rPr lang="en-GB" altLang="en-US" dirty="0"/>
              <a:t>advantage of </a:t>
            </a:r>
            <a:r>
              <a:rPr lang="en-GB" altLang="en-US" b="1" i="1" dirty="0"/>
              <a:t>opportunities </a:t>
            </a:r>
            <a:r>
              <a:rPr lang="en-GB" altLang="en-US" dirty="0"/>
              <a:t>and 	neutralise</a:t>
            </a:r>
            <a:r>
              <a:rPr lang="en-GB" altLang="en-US" b="1" i="1" dirty="0"/>
              <a:t> threats;</a:t>
            </a:r>
          </a:p>
          <a:p>
            <a:pPr marL="76200" indent="-76200" eaLnBrk="1" fontAlgn="auto" hangingPunct="1">
              <a:spcAft>
                <a:spcPts val="0"/>
              </a:spcAft>
              <a:tabLst>
                <a:tab pos="284163" algn="l"/>
              </a:tabLst>
              <a:defRPr/>
            </a:pPr>
            <a:r>
              <a:rPr lang="en-GB" altLang="en-US" dirty="0"/>
              <a:t>	provide </a:t>
            </a:r>
            <a:r>
              <a:rPr lang="en-GB" altLang="en-US" b="1" i="1" dirty="0"/>
              <a:t>value to customers;</a:t>
            </a:r>
          </a:p>
          <a:p>
            <a:pPr marL="76200" indent="-76200" eaLnBrk="1" fontAlgn="auto" hangingPunct="1">
              <a:spcAft>
                <a:spcPts val="0"/>
              </a:spcAft>
              <a:tabLst>
                <a:tab pos="284163" algn="l"/>
              </a:tabLst>
              <a:defRPr/>
            </a:pPr>
            <a:r>
              <a:rPr lang="en-GB" altLang="en-US" dirty="0"/>
              <a:t>	are provided at a </a:t>
            </a:r>
            <a:r>
              <a:rPr lang="en-GB" altLang="en-US" b="1" i="1" dirty="0"/>
              <a:t>cost</a:t>
            </a:r>
            <a:r>
              <a:rPr lang="en-GB" altLang="en-US" dirty="0"/>
              <a:t> that still allows an organisation to make an acceptable return.</a:t>
            </a:r>
          </a:p>
        </p:txBody>
      </p:sp>
      <p:pic>
        <p:nvPicPr>
          <p:cNvPr id="7" name="Picture 6" descr="Jars of coins">
            <a:extLst>
              <a:ext uri="{FF2B5EF4-FFF2-40B4-BE49-F238E27FC236}">
                <a16:creationId xmlns:a16="http://schemas.microsoft.com/office/drawing/2014/main" id="{F2142753-512A-7749-806F-7208958F656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508097" y="4149588"/>
            <a:ext cx="3291143" cy="2196838"/>
          </a:xfrm>
          <a:prstGeom prst="rect">
            <a:avLst/>
          </a:prstGeom>
        </p:spPr>
      </p:pic>
      <p:sp>
        <p:nvSpPr>
          <p:cNvPr id="4" name="Footer Placeholder 3">
            <a:extLst>
              <a:ext uri="{FF2B5EF4-FFF2-40B4-BE49-F238E27FC236}">
                <a16:creationId xmlns:a16="http://schemas.microsoft.com/office/drawing/2014/main" id="{0DF02B9F-6E9A-DDA2-BE97-766754D939B9}"/>
              </a:ext>
            </a:extLst>
          </p:cNvPr>
          <p:cNvSpPr>
            <a:spLocks noGrp="1"/>
          </p:cNvSpPr>
          <p:nvPr>
            <p:ph type="ftr" sz="quarter" idx="11"/>
          </p:nvPr>
        </p:nvSpPr>
        <p:spPr>
          <a:xfrm>
            <a:off x="581192" y="6400800"/>
            <a:ext cx="6917210" cy="365125"/>
          </a:xfrm>
        </p:spPr>
        <p:txBody>
          <a:bodyPr>
            <a:normAutofit/>
          </a:bodyPr>
          <a:lstStyle/>
          <a:p>
            <a:pPr>
              <a:spcAft>
                <a:spcPts val="600"/>
              </a:spcAft>
            </a:pPr>
            <a:r>
              <a:rPr lang="en-GB" altLang="en-US">
                <a:solidFill>
                  <a:srgbClr val="8E7654"/>
                </a:solidFill>
              </a:rPr>
              <a:t>(Johnson et al, 2017)</a:t>
            </a:r>
          </a:p>
        </p:txBody>
      </p:sp>
      <p:sp>
        <p:nvSpPr>
          <p:cNvPr id="5" name="Slide Number Placeholder 4">
            <a:extLst>
              <a:ext uri="{FF2B5EF4-FFF2-40B4-BE49-F238E27FC236}">
                <a16:creationId xmlns:a16="http://schemas.microsoft.com/office/drawing/2014/main" id="{B7B3449B-1558-1F3C-20F6-D234A5048335}"/>
              </a:ext>
            </a:extLst>
          </p:cNvPr>
          <p:cNvSpPr>
            <a:spLocks noGrp="1"/>
          </p:cNvSpPr>
          <p:nvPr>
            <p:ph type="sldNum" sz="quarter" idx="12"/>
          </p:nvPr>
        </p:nvSpPr>
        <p:spPr>
          <a:xfrm>
            <a:off x="10558300" y="6400800"/>
            <a:ext cx="1052508" cy="365125"/>
          </a:xfrm>
        </p:spPr>
        <p:txBody>
          <a:bodyPr>
            <a:normAutofit/>
          </a:bodyPr>
          <a:lstStyle/>
          <a:p>
            <a:pPr>
              <a:spcAft>
                <a:spcPts val="600"/>
              </a:spcAft>
            </a:pPr>
            <a:fld id="{3A98EE3D-8CD1-4C3F-BD1C-C98C9596463C}" type="slidenum">
              <a:rPr lang="en-US" smtClean="0">
                <a:solidFill>
                  <a:srgbClr val="8E7654"/>
                </a:solidFill>
              </a:rPr>
              <a:pPr>
                <a:spcAft>
                  <a:spcPts val="600"/>
                </a:spcAft>
              </a:pPr>
              <a:t>12</a:t>
            </a:fld>
            <a:endParaRPr lang="en-US">
              <a:solidFill>
                <a:srgbClr val="8E7654"/>
              </a:solidFill>
            </a:endParaRPr>
          </a:p>
        </p:txBody>
      </p:sp>
    </p:spTree>
    <p:extLst>
      <p:ext uri="{BB962C8B-B14F-4D97-AF65-F5344CB8AC3E}">
        <p14:creationId xmlns:p14="http://schemas.microsoft.com/office/powerpoint/2010/main" val="12134142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F875149D-F692-45DA-8324-D5E0193D5F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14" name="Rectangle 13">
            <a:extLst>
              <a:ext uri="{FF2B5EF4-FFF2-40B4-BE49-F238E27FC236}">
                <a16:creationId xmlns:a16="http://schemas.microsoft.com/office/drawing/2014/main" id="{C0B19935-C760-4698-9DD1-973C8A428D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Rectangle 15">
            <a:extLst>
              <a:ext uri="{FF2B5EF4-FFF2-40B4-BE49-F238E27FC236}">
                <a16:creationId xmlns:a16="http://schemas.microsoft.com/office/drawing/2014/main" id="{08990612-E008-4F02-AEBB-B140BE7535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Rectangle 17">
            <a:extLst>
              <a:ext uri="{FF2B5EF4-FFF2-40B4-BE49-F238E27FC236}">
                <a16:creationId xmlns:a16="http://schemas.microsoft.com/office/drawing/2014/main" id="{A310A41F-3A14-4150-B6CF-0A577DDDEA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 name="Rectangle 19">
            <a:extLst>
              <a:ext uri="{FF2B5EF4-FFF2-40B4-BE49-F238E27FC236}">
                <a16:creationId xmlns:a16="http://schemas.microsoft.com/office/drawing/2014/main" id="{7B89EEFD-93BC-4ACF-962C-E6279E72B0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1436" y="723899"/>
            <a:ext cx="3703320" cy="5666666"/>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58D622E2-C05C-1EBD-FAD3-43A60FF74699}"/>
              </a:ext>
            </a:extLst>
          </p:cNvPr>
          <p:cNvSpPr>
            <a:spLocks noGrp="1"/>
          </p:cNvSpPr>
          <p:nvPr>
            <p:ph type="title"/>
          </p:nvPr>
        </p:nvSpPr>
        <p:spPr>
          <a:xfrm>
            <a:off x="803189" y="1209184"/>
            <a:ext cx="3089189" cy="4734416"/>
          </a:xfrm>
        </p:spPr>
        <p:txBody>
          <a:bodyPr anchor="ctr">
            <a:normAutofit/>
          </a:bodyPr>
          <a:lstStyle/>
          <a:p>
            <a:r>
              <a:rPr lang="en-GB" dirty="0">
                <a:solidFill>
                  <a:srgbClr val="FFFFFF"/>
                </a:solidFill>
              </a:rPr>
              <a:t>R – rarity</a:t>
            </a:r>
          </a:p>
        </p:txBody>
      </p:sp>
      <p:sp>
        <p:nvSpPr>
          <p:cNvPr id="3" name="Content Placeholder 2">
            <a:extLst>
              <a:ext uri="{FF2B5EF4-FFF2-40B4-BE49-F238E27FC236}">
                <a16:creationId xmlns:a16="http://schemas.microsoft.com/office/drawing/2014/main" id="{54969EC9-07C4-81AD-B675-4306F87D6D47}"/>
              </a:ext>
            </a:extLst>
          </p:cNvPr>
          <p:cNvSpPr>
            <a:spLocks noGrp="1"/>
          </p:cNvSpPr>
          <p:nvPr>
            <p:ph idx="1"/>
          </p:nvPr>
        </p:nvSpPr>
        <p:spPr>
          <a:xfrm>
            <a:off x="4561870" y="723900"/>
            <a:ext cx="7183597" cy="3152362"/>
          </a:xfrm>
        </p:spPr>
        <p:txBody>
          <a:bodyPr>
            <a:normAutofit/>
          </a:bodyPr>
          <a:lstStyle/>
          <a:p>
            <a:pPr eaLnBrk="1" fontAlgn="auto" hangingPunct="1">
              <a:spcAft>
                <a:spcPts val="0"/>
              </a:spcAft>
              <a:buFont typeface="Arial" charset="0"/>
              <a:buNone/>
              <a:defRPr/>
            </a:pPr>
            <a:r>
              <a:rPr lang="en-GB" altLang="en-US" b="1" i="1" dirty="0">
                <a:solidFill>
                  <a:srgbClr val="0070C0"/>
                </a:solidFill>
              </a:rPr>
              <a:t>R – Rarity</a:t>
            </a:r>
          </a:p>
          <a:p>
            <a:pPr eaLnBrk="1" fontAlgn="auto" hangingPunct="1">
              <a:spcAft>
                <a:spcPts val="0"/>
              </a:spcAft>
              <a:buFont typeface="Arial" charset="0"/>
              <a:buNone/>
              <a:defRPr/>
            </a:pPr>
            <a:endParaRPr lang="en-GB" altLang="en-US" b="1" i="1" dirty="0">
              <a:solidFill>
                <a:srgbClr val="0070C0"/>
              </a:solidFill>
            </a:endParaRPr>
          </a:p>
          <a:p>
            <a:pPr marL="280988" indent="-280988" eaLnBrk="1" fontAlgn="auto" hangingPunct="1">
              <a:spcAft>
                <a:spcPts val="0"/>
              </a:spcAft>
              <a:defRPr/>
            </a:pPr>
            <a:r>
              <a:rPr lang="en-GB" altLang="en-US" b="1" i="1" dirty="0"/>
              <a:t>Rare capabilities are those possessed uniquely by one organisation</a:t>
            </a:r>
            <a:r>
              <a:rPr lang="en-GB" altLang="en-US" dirty="0"/>
              <a:t> or only by a few others. </a:t>
            </a:r>
            <a:br>
              <a:rPr lang="en-GB" altLang="en-US" dirty="0"/>
            </a:br>
            <a:r>
              <a:rPr lang="en-GB" altLang="en-US" sz="1400" dirty="0"/>
              <a:t>(e.g. a company may have patented products, have supremely talented people or a powerful brand.)</a:t>
            </a:r>
          </a:p>
          <a:p>
            <a:pPr marL="280988" indent="-280988" eaLnBrk="1" fontAlgn="auto" hangingPunct="1">
              <a:spcAft>
                <a:spcPts val="0"/>
              </a:spcAft>
              <a:defRPr/>
            </a:pPr>
            <a:r>
              <a:rPr lang="en-GB" altLang="en-US" b="1" i="1" dirty="0"/>
              <a:t>Rarity could be temporary</a:t>
            </a:r>
            <a:r>
              <a:rPr lang="en-GB" altLang="en-US" dirty="0"/>
              <a:t>.</a:t>
            </a:r>
          </a:p>
          <a:p>
            <a:pPr marL="280988" indent="-280988" eaLnBrk="1" fontAlgn="auto" hangingPunct="1">
              <a:spcAft>
                <a:spcPts val="0"/>
              </a:spcAft>
              <a:buFont typeface="Arial" charset="0"/>
              <a:buNone/>
              <a:defRPr/>
            </a:pPr>
            <a:r>
              <a:rPr lang="en-GB" altLang="en-US" dirty="0"/>
              <a:t>	</a:t>
            </a:r>
            <a:r>
              <a:rPr lang="en-GB" altLang="en-US" sz="1400" dirty="0"/>
              <a:t>(e.g. patents expire, key individuals can leave or brands can be de-valued by adverse publicity.)</a:t>
            </a:r>
            <a:endParaRPr lang="en-GB" sz="1400" dirty="0"/>
          </a:p>
        </p:txBody>
      </p:sp>
      <p:pic>
        <p:nvPicPr>
          <p:cNvPr id="7" name="Picture 6" descr="Sun shining through four-leaf clover">
            <a:extLst>
              <a:ext uri="{FF2B5EF4-FFF2-40B4-BE49-F238E27FC236}">
                <a16:creationId xmlns:a16="http://schemas.microsoft.com/office/drawing/2014/main" id="{680FC99D-B3CB-CEB3-AF2E-A0FA5ADBEEB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508097" y="4149588"/>
            <a:ext cx="3291143" cy="2196838"/>
          </a:xfrm>
          <a:prstGeom prst="rect">
            <a:avLst/>
          </a:prstGeom>
        </p:spPr>
      </p:pic>
      <p:sp>
        <p:nvSpPr>
          <p:cNvPr id="4" name="Footer Placeholder 3">
            <a:extLst>
              <a:ext uri="{FF2B5EF4-FFF2-40B4-BE49-F238E27FC236}">
                <a16:creationId xmlns:a16="http://schemas.microsoft.com/office/drawing/2014/main" id="{27F81D56-5477-B53E-CD86-529B23F96A68}"/>
              </a:ext>
            </a:extLst>
          </p:cNvPr>
          <p:cNvSpPr>
            <a:spLocks noGrp="1"/>
          </p:cNvSpPr>
          <p:nvPr>
            <p:ph type="ftr" sz="quarter" idx="11"/>
          </p:nvPr>
        </p:nvSpPr>
        <p:spPr>
          <a:xfrm>
            <a:off x="581192" y="6400800"/>
            <a:ext cx="6917210" cy="365125"/>
          </a:xfrm>
        </p:spPr>
        <p:txBody>
          <a:bodyPr>
            <a:normAutofit/>
          </a:bodyPr>
          <a:lstStyle/>
          <a:p>
            <a:pPr marL="0" marR="0" lvl="0" indent="0" algn="l" defTabSz="914400" rtl="0" eaLnBrk="1" fontAlgn="auto" latinLnBrk="0" hangingPunct="1">
              <a:lnSpc>
                <a:spcPct val="100000"/>
              </a:lnSpc>
              <a:spcBef>
                <a:spcPts val="0"/>
              </a:spcBef>
              <a:spcAft>
                <a:spcPts val="600"/>
              </a:spcAft>
              <a:buClrTx/>
              <a:buSzTx/>
              <a:buFontTx/>
              <a:buNone/>
              <a:tabLst/>
              <a:defRPr/>
            </a:pPr>
            <a:r>
              <a:rPr kumimoji="0" lang="en-GB" altLang="en-US" sz="900" b="0" i="0" u="none" strike="noStrike" kern="1200" cap="all" spc="0" normalizeH="0" baseline="0" noProof="0">
                <a:ln>
                  <a:noFill/>
                </a:ln>
                <a:solidFill>
                  <a:srgbClr val="B0771B"/>
                </a:solidFill>
                <a:effectLst/>
                <a:uLnTx/>
                <a:uFillTx/>
                <a:latin typeface="Franklin Gothic Book" panose="020B0502020104020203"/>
                <a:ea typeface="+mn-ea"/>
                <a:cs typeface="+mn-cs"/>
              </a:rPr>
              <a:t>(Johnson et al, 2017)</a:t>
            </a:r>
          </a:p>
        </p:txBody>
      </p:sp>
      <p:sp>
        <p:nvSpPr>
          <p:cNvPr id="5" name="Slide Number Placeholder 4">
            <a:extLst>
              <a:ext uri="{FF2B5EF4-FFF2-40B4-BE49-F238E27FC236}">
                <a16:creationId xmlns:a16="http://schemas.microsoft.com/office/drawing/2014/main" id="{5434EF76-1F1B-8A7C-8723-40D96F241611}"/>
              </a:ext>
            </a:extLst>
          </p:cNvPr>
          <p:cNvSpPr>
            <a:spLocks noGrp="1"/>
          </p:cNvSpPr>
          <p:nvPr>
            <p:ph type="sldNum" sz="quarter" idx="12"/>
          </p:nvPr>
        </p:nvSpPr>
        <p:spPr>
          <a:xfrm>
            <a:off x="10558300" y="6400800"/>
            <a:ext cx="1052508" cy="365125"/>
          </a:xfrm>
        </p:spPr>
        <p:txBody>
          <a:bodyPr>
            <a:norm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fld id="{3A98EE3D-8CD1-4C3F-BD1C-C98C9596463C}" type="slidenum">
              <a:rPr kumimoji="0" lang="en-US" sz="900" b="0" i="0" u="none" strike="noStrike" kern="1200" cap="none" spc="0" normalizeH="0" baseline="0" noProof="0" smtClean="0">
                <a:ln>
                  <a:noFill/>
                </a:ln>
                <a:solidFill>
                  <a:srgbClr val="B0771B"/>
                </a:solidFill>
                <a:effectLst/>
                <a:uLnTx/>
                <a:uFillTx/>
                <a:latin typeface="Franklin Gothic Book" panose="020B0502020104020203"/>
                <a:ea typeface="+mn-ea"/>
                <a:cs typeface="+mn-cs"/>
              </a:rPr>
              <a:pPr marL="0" marR="0" lvl="0" indent="0" algn="r" defTabSz="914400" rtl="0" eaLnBrk="1" fontAlgn="auto" latinLnBrk="0" hangingPunct="1">
                <a:lnSpc>
                  <a:spcPct val="100000"/>
                </a:lnSpc>
                <a:spcBef>
                  <a:spcPts val="0"/>
                </a:spcBef>
                <a:spcAft>
                  <a:spcPts val="600"/>
                </a:spcAft>
                <a:buClrTx/>
                <a:buSzTx/>
                <a:buFontTx/>
                <a:buNone/>
                <a:tabLst/>
                <a:defRPr/>
              </a:pPr>
              <a:t>13</a:t>
            </a:fld>
            <a:endParaRPr kumimoji="0" lang="en-US" sz="900" b="0" i="0" u="none" strike="noStrike" kern="1200" cap="none" spc="0" normalizeH="0" baseline="0" noProof="0">
              <a:ln>
                <a:noFill/>
              </a:ln>
              <a:solidFill>
                <a:srgbClr val="B0771B"/>
              </a:solidFill>
              <a:effectLst/>
              <a:uLnTx/>
              <a:uFillTx/>
              <a:latin typeface="Franklin Gothic Book" panose="020B0502020104020203"/>
              <a:ea typeface="+mn-ea"/>
              <a:cs typeface="+mn-cs"/>
            </a:endParaRPr>
          </a:p>
        </p:txBody>
      </p:sp>
    </p:spTree>
    <p:extLst>
      <p:ext uri="{BB962C8B-B14F-4D97-AF65-F5344CB8AC3E}">
        <p14:creationId xmlns:p14="http://schemas.microsoft.com/office/powerpoint/2010/main" val="95551882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2" name="Rectangle 31">
            <a:extLst>
              <a:ext uri="{FF2B5EF4-FFF2-40B4-BE49-F238E27FC236}">
                <a16:creationId xmlns:a16="http://schemas.microsoft.com/office/drawing/2014/main" id="{F875149D-F692-45DA-8324-D5E0193D5F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C0B19935-C760-4698-9DD1-973C8A428D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6" name="Rectangle 35">
            <a:extLst>
              <a:ext uri="{FF2B5EF4-FFF2-40B4-BE49-F238E27FC236}">
                <a16:creationId xmlns:a16="http://schemas.microsoft.com/office/drawing/2014/main" id="{08990612-E008-4F02-AEBB-B140BE7535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8" name="Rectangle 37">
            <a:extLst>
              <a:ext uri="{FF2B5EF4-FFF2-40B4-BE49-F238E27FC236}">
                <a16:creationId xmlns:a16="http://schemas.microsoft.com/office/drawing/2014/main" id="{A310A41F-3A14-4150-B6CF-0A577DDDEA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0" name="Rectangle 39">
            <a:extLst>
              <a:ext uri="{FF2B5EF4-FFF2-40B4-BE49-F238E27FC236}">
                <a16:creationId xmlns:a16="http://schemas.microsoft.com/office/drawing/2014/main" id="{7B89EEFD-93BC-4ACF-962C-E6279E72B0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1436" y="723899"/>
            <a:ext cx="3703320" cy="5666666"/>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3" name="Title 1">
            <a:extLst>
              <a:ext uri="{FF2B5EF4-FFF2-40B4-BE49-F238E27FC236}">
                <a16:creationId xmlns:a16="http://schemas.microsoft.com/office/drawing/2014/main" id="{F8DC1D0D-E529-2431-B798-BF19C2655C67}"/>
              </a:ext>
            </a:extLst>
          </p:cNvPr>
          <p:cNvSpPr txBox="1">
            <a:spLocks/>
          </p:cNvSpPr>
          <p:nvPr/>
        </p:nvSpPr>
        <p:spPr>
          <a:xfrm>
            <a:off x="803189" y="1209184"/>
            <a:ext cx="3089189" cy="4734416"/>
          </a:xfrm>
          <a:prstGeom prst="rect">
            <a:avLst/>
          </a:prstGeom>
        </p:spPr>
        <p:txBody>
          <a:bodyPr vert="horz" lIns="91440" tIns="45720" rIns="91440" bIns="45720" rtlCol="0" anchor="ctr">
            <a:normAutofit/>
          </a:bodyPr>
          <a:lstStyle>
            <a:lvl1pPr algn="l" defTabSz="457200" rtl="0" eaLnBrk="1" latinLnBrk="0" hangingPunct="1">
              <a:lnSpc>
                <a:spcPct val="100000"/>
              </a:lnSpc>
              <a:spcBef>
                <a:spcPct val="0"/>
              </a:spcBef>
              <a:buNone/>
              <a:defRPr sz="2800" b="0" kern="1200" cap="all">
                <a:solidFill>
                  <a:schemeClr val="tx1">
                    <a:lumMod val="75000"/>
                    <a:lumOff val="2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spcAft>
                <a:spcPts val="600"/>
              </a:spcAft>
            </a:pPr>
            <a:r>
              <a:rPr lang="en-US">
                <a:solidFill>
                  <a:srgbClr val="FFFFFF"/>
                </a:solidFill>
              </a:rPr>
              <a:t>I – inimitability</a:t>
            </a:r>
          </a:p>
        </p:txBody>
      </p:sp>
      <p:sp>
        <p:nvSpPr>
          <p:cNvPr id="25" name="Content Placeholder 2">
            <a:extLst>
              <a:ext uri="{FF2B5EF4-FFF2-40B4-BE49-F238E27FC236}">
                <a16:creationId xmlns:a16="http://schemas.microsoft.com/office/drawing/2014/main" id="{D0711120-464E-8C41-2BF2-009DB67E963E}"/>
              </a:ext>
            </a:extLst>
          </p:cNvPr>
          <p:cNvSpPr txBox="1">
            <a:spLocks/>
          </p:cNvSpPr>
          <p:nvPr/>
        </p:nvSpPr>
        <p:spPr>
          <a:xfrm>
            <a:off x="4561870" y="723900"/>
            <a:ext cx="7183597" cy="3152362"/>
          </a:xfrm>
          <a:prstGeom prst="rect">
            <a:avLst/>
          </a:prstGeom>
        </p:spPr>
        <p:txBody>
          <a:bodyPr vert="horz" lIns="91440" tIns="45720" rIns="91440" bIns="45720" rtlCol="0" anchor="ctr">
            <a:normAutofit/>
          </a:bodyPr>
          <a:lstStyle>
            <a:lvl1pPr marL="306000" indent="-306000" algn="l" defTabSz="457200" rtl="0" eaLnBrk="1" latinLnBrk="0" hangingPunct="1">
              <a:lnSpc>
                <a:spcPct val="110000"/>
              </a:lnSpc>
              <a:spcBef>
                <a:spcPct val="20000"/>
              </a:spcBef>
              <a:spcAft>
                <a:spcPts val="600"/>
              </a:spcAft>
              <a:buClr>
                <a:schemeClr val="accent1"/>
              </a:buClr>
              <a:buSzPct val="92000"/>
              <a:buFont typeface="Wingdings 2" panose="05020102010507070707" pitchFamily="18" charset="2"/>
              <a:buChar char=""/>
              <a:defRPr sz="1700" kern="1200">
                <a:solidFill>
                  <a:schemeClr val="tx1">
                    <a:lumMod val="75000"/>
                    <a:lumOff val="25000"/>
                  </a:schemeClr>
                </a:solidFill>
                <a:latin typeface="+mn-lt"/>
                <a:ea typeface="+mn-ea"/>
                <a:cs typeface="+mn-cs"/>
              </a:defRPr>
            </a:lvl1pPr>
            <a:lvl2pPr marL="630000" indent="-306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400" kern="1200">
                <a:solidFill>
                  <a:schemeClr val="tx1">
                    <a:lumMod val="75000"/>
                    <a:lumOff val="25000"/>
                  </a:schemeClr>
                </a:solidFill>
                <a:latin typeface="+mn-lt"/>
                <a:ea typeface="+mn-ea"/>
                <a:cs typeface="+mn-cs"/>
              </a:defRPr>
            </a:lvl2pPr>
            <a:lvl3pPr marL="900000" indent="-270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300" kern="1200">
                <a:solidFill>
                  <a:schemeClr val="tx1">
                    <a:lumMod val="75000"/>
                    <a:lumOff val="25000"/>
                  </a:schemeClr>
                </a:solidFill>
                <a:latin typeface="+mn-lt"/>
                <a:ea typeface="+mn-ea"/>
                <a:cs typeface="+mn-cs"/>
              </a:defRPr>
            </a:lvl3pPr>
            <a:lvl4pPr marL="1242000" indent="-234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100" kern="1200">
                <a:solidFill>
                  <a:schemeClr val="tx1">
                    <a:lumMod val="75000"/>
                    <a:lumOff val="25000"/>
                  </a:schemeClr>
                </a:solidFill>
                <a:latin typeface="+mn-lt"/>
                <a:ea typeface="+mn-ea"/>
                <a:cs typeface="+mn-cs"/>
              </a:defRPr>
            </a:lvl4pPr>
            <a:lvl5pPr marL="1602000" indent="-234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100" kern="1200">
                <a:solidFill>
                  <a:schemeClr val="tx1">
                    <a:lumMod val="75000"/>
                    <a:lumOff val="25000"/>
                  </a:schemeClr>
                </a:solidFill>
                <a:latin typeface="+mn-lt"/>
                <a:ea typeface="+mn-ea"/>
                <a:cs typeface="+mn-cs"/>
              </a:defRPr>
            </a:lvl5pPr>
            <a:lvl6pPr marL="19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6pPr>
            <a:lvl7pPr marL="22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7pPr>
            <a:lvl8pPr marL="25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8pPr>
            <a:lvl9pPr marL="28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9pPr>
          </a:lstStyle>
          <a:p>
            <a:pPr marL="306000" marR="0" lvl="0" indent="-306000" fontAlgn="auto">
              <a:lnSpc>
                <a:spcPct val="100000"/>
              </a:lnSpc>
              <a:tabLst/>
              <a:defRPr/>
            </a:pPr>
            <a:r>
              <a:rPr kumimoji="0" lang="en-US" altLang="en-US" sz="1600" b="1" i="1" u="none" strike="noStrike" cap="none" spc="0" normalizeH="0" baseline="0" noProof="0" dirty="0">
                <a:ln>
                  <a:noFill/>
                </a:ln>
                <a:solidFill>
                  <a:srgbClr val="0070C0"/>
                </a:solidFill>
                <a:effectLst/>
                <a:uLnTx/>
                <a:uFillTx/>
              </a:rPr>
              <a:t>I – Inimitability</a:t>
            </a:r>
          </a:p>
          <a:p>
            <a:pPr marL="306000" marR="0" lvl="0" indent="-306000" fontAlgn="auto">
              <a:lnSpc>
                <a:spcPct val="100000"/>
              </a:lnSpc>
              <a:tabLst/>
              <a:defRPr/>
            </a:pPr>
            <a:endParaRPr kumimoji="0" lang="en-US" altLang="en-US" sz="1600" b="1" i="1" u="none" strike="noStrike" cap="none" spc="0" normalizeH="0" baseline="0" noProof="0" dirty="0">
              <a:ln>
                <a:noFill/>
              </a:ln>
              <a:effectLst/>
              <a:uLnTx/>
              <a:uFillTx/>
            </a:endParaRPr>
          </a:p>
          <a:p>
            <a:pPr>
              <a:lnSpc>
                <a:spcPct val="100000"/>
              </a:lnSpc>
              <a:defRPr/>
            </a:pPr>
            <a:r>
              <a:rPr kumimoji="0" lang="en-US" altLang="en-US" sz="1600" b="1" i="1" u="none" strike="noStrike" cap="none" spc="0" normalizeH="0" baseline="0" noProof="0" dirty="0">
                <a:ln>
                  <a:noFill/>
                </a:ln>
                <a:effectLst/>
                <a:uLnTx/>
                <a:uFillTx/>
              </a:rPr>
              <a:t>Inimitable capabilities are those that competitors find difficult and costly to imitate</a:t>
            </a:r>
            <a:r>
              <a:rPr kumimoji="0" lang="en-US" altLang="en-US" sz="1600" u="none" strike="noStrike" cap="none" spc="0" normalizeH="0" baseline="0" noProof="0" dirty="0">
                <a:ln>
                  <a:noFill/>
                </a:ln>
                <a:effectLst/>
                <a:uLnTx/>
                <a:uFillTx/>
              </a:rPr>
              <a:t>, to obtain or to substitute.</a:t>
            </a:r>
          </a:p>
          <a:p>
            <a:pPr>
              <a:lnSpc>
                <a:spcPct val="100000"/>
              </a:lnSpc>
              <a:defRPr/>
            </a:pPr>
            <a:r>
              <a:rPr kumimoji="0" lang="en-US" altLang="en-US" sz="1600" b="1" i="1" u="none" strike="noStrike" cap="none" spc="0" normalizeH="0" baseline="0" noProof="0" dirty="0">
                <a:ln>
                  <a:noFill/>
                </a:ln>
                <a:effectLst/>
                <a:uLnTx/>
                <a:uFillTx/>
              </a:rPr>
              <a:t>Competitive advantage can be built on unique resources </a:t>
            </a:r>
            <a:r>
              <a:rPr kumimoji="0" lang="en-US" altLang="en-US" sz="1600" u="none" strike="noStrike" cap="none" spc="0" normalizeH="0" baseline="0" noProof="0" dirty="0">
                <a:ln>
                  <a:noFill/>
                </a:ln>
                <a:effectLst/>
                <a:uLnTx/>
                <a:uFillTx/>
              </a:rPr>
              <a:t>(a key individual or IT system) but these may not always be sustainable </a:t>
            </a:r>
            <a:r>
              <a:rPr kumimoji="0" lang="en-US" altLang="en-US" sz="1400" u="none" strike="noStrike" cap="none" spc="0" normalizeH="0" baseline="0" noProof="0" dirty="0">
                <a:ln>
                  <a:noFill/>
                </a:ln>
                <a:effectLst/>
                <a:uLnTx/>
                <a:uFillTx/>
              </a:rPr>
              <a:t>(key people leave or others acquire the same systems).</a:t>
            </a:r>
          </a:p>
          <a:p>
            <a:pPr>
              <a:lnSpc>
                <a:spcPct val="100000"/>
              </a:lnSpc>
              <a:defRPr/>
            </a:pPr>
            <a:r>
              <a:rPr kumimoji="0" lang="en-US" altLang="en-US" sz="1600" b="1" i="1" u="none" strike="noStrike" cap="none" spc="0" normalizeH="0" baseline="0" noProof="0" dirty="0">
                <a:ln>
                  <a:noFill/>
                </a:ln>
                <a:effectLst/>
                <a:uLnTx/>
                <a:uFillTx/>
              </a:rPr>
              <a:t>Sustainable advantage is more often found in competences </a:t>
            </a:r>
            <a:r>
              <a:rPr kumimoji="0" lang="en-US" altLang="en-US" sz="1600" u="none" strike="noStrike" cap="none" spc="0" normalizeH="0" baseline="0" noProof="0" dirty="0">
                <a:ln>
                  <a:noFill/>
                </a:ln>
                <a:effectLst/>
                <a:uLnTx/>
                <a:uFillTx/>
              </a:rPr>
              <a:t>(the way resources are managed, developed and deployed) and the way competences are linked together and integrated.</a:t>
            </a:r>
          </a:p>
        </p:txBody>
      </p:sp>
      <p:pic>
        <p:nvPicPr>
          <p:cNvPr id="27" name="Picture 26" descr="Father and son putting on clothes">
            <a:extLst>
              <a:ext uri="{FF2B5EF4-FFF2-40B4-BE49-F238E27FC236}">
                <a16:creationId xmlns:a16="http://schemas.microsoft.com/office/drawing/2014/main" id="{D29DFE2E-F432-8DBD-C64B-074543A2E98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508097" y="4149588"/>
            <a:ext cx="3291143" cy="2196838"/>
          </a:xfrm>
          <a:prstGeom prst="rect">
            <a:avLst/>
          </a:prstGeom>
        </p:spPr>
      </p:pic>
      <p:sp>
        <p:nvSpPr>
          <p:cNvPr id="4" name="Footer Placeholder 3">
            <a:extLst>
              <a:ext uri="{FF2B5EF4-FFF2-40B4-BE49-F238E27FC236}">
                <a16:creationId xmlns:a16="http://schemas.microsoft.com/office/drawing/2014/main" id="{528AA459-2F9D-04A7-AD82-54BE5A71A805}"/>
              </a:ext>
            </a:extLst>
          </p:cNvPr>
          <p:cNvSpPr>
            <a:spLocks noGrp="1"/>
          </p:cNvSpPr>
          <p:nvPr>
            <p:ph type="ftr" sz="quarter" idx="11"/>
          </p:nvPr>
        </p:nvSpPr>
        <p:spPr>
          <a:xfrm>
            <a:off x="581192" y="6400800"/>
            <a:ext cx="6917210" cy="365125"/>
          </a:xfrm>
        </p:spPr>
        <p:txBody>
          <a:bodyPr vert="horz" lIns="91440" tIns="45720" rIns="91440" bIns="45720" rtlCol="0" anchor="ctr">
            <a:normAutofit/>
          </a:bodyPr>
          <a:lstStyle/>
          <a:p>
            <a:pPr defTabSz="457200">
              <a:spcAft>
                <a:spcPts val="600"/>
              </a:spcAft>
            </a:pPr>
            <a:r>
              <a:rPr lang="en-US" altLang="en-US" kern="1200" cap="all">
                <a:solidFill>
                  <a:srgbClr val="B7BA6A"/>
                </a:solidFill>
                <a:latin typeface="+mn-lt"/>
                <a:ea typeface="+mn-ea"/>
                <a:cs typeface="+mn-cs"/>
              </a:rPr>
              <a:t>(Johnson et al, 2017)</a:t>
            </a:r>
          </a:p>
        </p:txBody>
      </p:sp>
      <p:sp>
        <p:nvSpPr>
          <p:cNvPr id="5" name="Slide Number Placeholder 4">
            <a:extLst>
              <a:ext uri="{FF2B5EF4-FFF2-40B4-BE49-F238E27FC236}">
                <a16:creationId xmlns:a16="http://schemas.microsoft.com/office/drawing/2014/main" id="{634734AC-4EC6-E08C-1D1A-D36E45051CBE}"/>
              </a:ext>
            </a:extLst>
          </p:cNvPr>
          <p:cNvSpPr>
            <a:spLocks noGrp="1"/>
          </p:cNvSpPr>
          <p:nvPr>
            <p:ph type="sldNum" sz="quarter" idx="12"/>
          </p:nvPr>
        </p:nvSpPr>
        <p:spPr>
          <a:xfrm>
            <a:off x="10558300" y="6400800"/>
            <a:ext cx="1052508" cy="365125"/>
          </a:xfrm>
        </p:spPr>
        <p:txBody>
          <a:bodyPr vert="horz" lIns="91440" tIns="45720" rIns="91440" bIns="45720" rtlCol="0" anchor="ctr">
            <a:normAutofit/>
          </a:bodyPr>
          <a:lstStyle/>
          <a:p>
            <a:pPr defTabSz="457200">
              <a:spcAft>
                <a:spcPts val="600"/>
              </a:spcAft>
            </a:pPr>
            <a:fld id="{3A98EE3D-8CD1-4C3F-BD1C-C98C9596463C}" type="slidenum">
              <a:rPr lang="en-US">
                <a:solidFill>
                  <a:srgbClr val="B7BA6A"/>
                </a:solidFill>
              </a:rPr>
              <a:pPr defTabSz="457200">
                <a:spcAft>
                  <a:spcPts val="600"/>
                </a:spcAft>
              </a:pPr>
              <a:t>14</a:t>
            </a:fld>
            <a:endParaRPr lang="en-US">
              <a:solidFill>
                <a:srgbClr val="B7BA6A"/>
              </a:solidFill>
            </a:endParaRPr>
          </a:p>
        </p:txBody>
      </p:sp>
    </p:spTree>
    <p:extLst>
      <p:ext uri="{BB962C8B-B14F-4D97-AF65-F5344CB8AC3E}">
        <p14:creationId xmlns:p14="http://schemas.microsoft.com/office/powerpoint/2010/main" val="175855845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F875149D-F692-45DA-8324-D5E0193D5F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C0B19935-C760-4698-9DD1-973C8A428D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Rectangle 15">
            <a:extLst>
              <a:ext uri="{FF2B5EF4-FFF2-40B4-BE49-F238E27FC236}">
                <a16:creationId xmlns:a16="http://schemas.microsoft.com/office/drawing/2014/main" id="{08990612-E008-4F02-AEBB-B140BE7535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Rectangle 17">
            <a:extLst>
              <a:ext uri="{FF2B5EF4-FFF2-40B4-BE49-F238E27FC236}">
                <a16:creationId xmlns:a16="http://schemas.microsoft.com/office/drawing/2014/main" id="{A310A41F-3A14-4150-B6CF-0A577DDDEA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 name="Rectangle 19">
            <a:extLst>
              <a:ext uri="{FF2B5EF4-FFF2-40B4-BE49-F238E27FC236}">
                <a16:creationId xmlns:a16="http://schemas.microsoft.com/office/drawing/2014/main" id="{7B89EEFD-93BC-4ACF-962C-E6279E72B0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1436" y="723899"/>
            <a:ext cx="3703320" cy="5666666"/>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C79B36E3-6149-7F4A-854E-531B74F0723C}"/>
              </a:ext>
            </a:extLst>
          </p:cNvPr>
          <p:cNvSpPr>
            <a:spLocks noGrp="1"/>
          </p:cNvSpPr>
          <p:nvPr>
            <p:ph type="title"/>
          </p:nvPr>
        </p:nvSpPr>
        <p:spPr>
          <a:xfrm>
            <a:off x="803189" y="1209184"/>
            <a:ext cx="3089189" cy="4734416"/>
          </a:xfrm>
        </p:spPr>
        <p:txBody>
          <a:bodyPr anchor="ctr">
            <a:normAutofit/>
          </a:bodyPr>
          <a:lstStyle/>
          <a:p>
            <a:r>
              <a:rPr lang="en-GB">
                <a:solidFill>
                  <a:srgbClr val="FFFFFF"/>
                </a:solidFill>
              </a:rPr>
              <a:t>O – organisational support</a:t>
            </a:r>
          </a:p>
        </p:txBody>
      </p:sp>
      <p:sp>
        <p:nvSpPr>
          <p:cNvPr id="3" name="Content Placeholder 2">
            <a:extLst>
              <a:ext uri="{FF2B5EF4-FFF2-40B4-BE49-F238E27FC236}">
                <a16:creationId xmlns:a16="http://schemas.microsoft.com/office/drawing/2014/main" id="{099B212F-BC82-7DFF-0F66-B70DF4A0EC01}"/>
              </a:ext>
            </a:extLst>
          </p:cNvPr>
          <p:cNvSpPr>
            <a:spLocks noGrp="1"/>
          </p:cNvSpPr>
          <p:nvPr>
            <p:ph idx="1"/>
          </p:nvPr>
        </p:nvSpPr>
        <p:spPr>
          <a:xfrm>
            <a:off x="4561870" y="723900"/>
            <a:ext cx="7183597" cy="3152362"/>
          </a:xfrm>
        </p:spPr>
        <p:txBody>
          <a:bodyPr>
            <a:normAutofit/>
          </a:bodyPr>
          <a:lstStyle/>
          <a:p>
            <a:pPr eaLnBrk="1" hangingPunct="1">
              <a:lnSpc>
                <a:spcPct val="100000"/>
              </a:lnSpc>
              <a:buFontTx/>
              <a:buNone/>
            </a:pPr>
            <a:r>
              <a:rPr lang="en-GB" altLang="en-US" sz="1600" b="1" i="1" dirty="0">
                <a:solidFill>
                  <a:srgbClr val="0070C0"/>
                </a:solidFill>
              </a:rPr>
              <a:t>O – Organisational support</a:t>
            </a:r>
          </a:p>
          <a:p>
            <a:pPr eaLnBrk="1" hangingPunct="1">
              <a:lnSpc>
                <a:spcPct val="100000"/>
              </a:lnSpc>
              <a:buFontTx/>
              <a:buNone/>
            </a:pPr>
            <a:r>
              <a:rPr lang="en-GB" altLang="en-US" sz="1400" dirty="0"/>
              <a:t>	The organisation must be suitably organised to support the valuable, rare and inimitable capabilities that it has. This includes appropriate processes and systems.</a:t>
            </a:r>
          </a:p>
          <a:p>
            <a:pPr eaLnBrk="1" hangingPunct="1">
              <a:lnSpc>
                <a:spcPct val="100000"/>
              </a:lnSpc>
              <a:buFontTx/>
              <a:buNone/>
            </a:pPr>
            <a:endParaRPr lang="en-GB" altLang="en-US" sz="1400" b="1" dirty="0"/>
          </a:p>
          <a:p>
            <a:pPr>
              <a:lnSpc>
                <a:spcPct val="100000"/>
              </a:lnSpc>
              <a:spcBef>
                <a:spcPct val="15000"/>
              </a:spcBef>
            </a:pPr>
            <a:r>
              <a:rPr lang="en-GB" altLang="en-US" sz="1400" b="1" i="1" dirty="0">
                <a:latin typeface="Calibri" panose="020F0502020204030204" pitchFamily="34" charset="0"/>
              </a:rPr>
              <a:t>Organisational knowledge </a:t>
            </a:r>
            <a:r>
              <a:rPr lang="en-GB" altLang="en-US" sz="1400" dirty="0">
                <a:latin typeface="Calibri" panose="020F0502020204030204" pitchFamily="34" charset="0"/>
              </a:rPr>
              <a:t>is organisation-specific, collective intelligence, accumulated through both formal systems and people’s shared experience.</a:t>
            </a:r>
          </a:p>
          <a:p>
            <a:pPr>
              <a:lnSpc>
                <a:spcPct val="100000"/>
              </a:lnSpc>
              <a:spcBef>
                <a:spcPct val="15000"/>
              </a:spcBef>
            </a:pPr>
            <a:r>
              <a:rPr lang="en-GB" altLang="en-US" sz="1400" b="1" i="1" dirty="0">
                <a:latin typeface="Calibri" panose="020F0502020204030204" pitchFamily="34" charset="0"/>
              </a:rPr>
              <a:t>‘Explicit’ knowledge </a:t>
            </a:r>
            <a:r>
              <a:rPr lang="en-GB" altLang="en-US" sz="1400" dirty="0">
                <a:latin typeface="Calibri" panose="020F0502020204030204" pitchFamily="34" charset="0"/>
              </a:rPr>
              <a:t>or ‘objective’ knowledge is transmitted in formal systematic ways, e.g. systems manuals or market research.</a:t>
            </a:r>
            <a:endParaRPr lang="en-GB" altLang="en-US" sz="1400" b="1" i="1" dirty="0">
              <a:latin typeface="Calibri" panose="020F0502020204030204" pitchFamily="34" charset="0"/>
            </a:endParaRPr>
          </a:p>
          <a:p>
            <a:pPr>
              <a:lnSpc>
                <a:spcPct val="100000"/>
              </a:lnSpc>
              <a:spcBef>
                <a:spcPct val="15000"/>
              </a:spcBef>
            </a:pPr>
            <a:r>
              <a:rPr lang="en-GB" altLang="en-US" sz="1400" b="1" i="1" dirty="0">
                <a:latin typeface="Calibri" panose="020F0502020204030204" pitchFamily="34" charset="0"/>
              </a:rPr>
              <a:t>‘Tacit’ knowledge </a:t>
            </a:r>
            <a:r>
              <a:rPr lang="en-GB" altLang="en-US" sz="1400" dirty="0">
                <a:latin typeface="Calibri" panose="020F0502020204030204" pitchFamily="34" charset="0"/>
              </a:rPr>
              <a:t>is more personal, context-specific, hard to formalise and communicate and is difficult to imitate, e.g. the knowledge and relationships in a top R&amp;D team. </a:t>
            </a:r>
            <a:endParaRPr lang="en-GB" sz="1400" dirty="0"/>
          </a:p>
        </p:txBody>
      </p:sp>
      <p:pic>
        <p:nvPicPr>
          <p:cNvPr id="7" name="Picture 6" descr="Rowers carrying boat over heads on a dock">
            <a:extLst>
              <a:ext uri="{FF2B5EF4-FFF2-40B4-BE49-F238E27FC236}">
                <a16:creationId xmlns:a16="http://schemas.microsoft.com/office/drawing/2014/main" id="{8B56A520-2BD6-EEC1-7CFA-8BFA67637FF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020816" y="4149588"/>
            <a:ext cx="4265704" cy="2196838"/>
          </a:xfrm>
          <a:prstGeom prst="rect">
            <a:avLst/>
          </a:prstGeom>
        </p:spPr>
      </p:pic>
      <p:sp>
        <p:nvSpPr>
          <p:cNvPr id="4" name="Footer Placeholder 3">
            <a:extLst>
              <a:ext uri="{FF2B5EF4-FFF2-40B4-BE49-F238E27FC236}">
                <a16:creationId xmlns:a16="http://schemas.microsoft.com/office/drawing/2014/main" id="{7687FE86-AC19-6DD0-77EE-E1721D3136C9}"/>
              </a:ext>
            </a:extLst>
          </p:cNvPr>
          <p:cNvSpPr>
            <a:spLocks noGrp="1"/>
          </p:cNvSpPr>
          <p:nvPr>
            <p:ph type="ftr" sz="quarter" idx="11"/>
          </p:nvPr>
        </p:nvSpPr>
        <p:spPr>
          <a:xfrm>
            <a:off x="581192" y="6400800"/>
            <a:ext cx="6917210" cy="365125"/>
          </a:xfrm>
        </p:spPr>
        <p:txBody>
          <a:bodyPr>
            <a:normAutofit/>
          </a:bodyPr>
          <a:lstStyle/>
          <a:p>
            <a:pPr>
              <a:spcAft>
                <a:spcPts val="600"/>
              </a:spcAft>
            </a:pPr>
            <a:r>
              <a:rPr lang="en-GB" altLang="en-US">
                <a:solidFill>
                  <a:srgbClr val="FFF474"/>
                </a:solidFill>
              </a:rPr>
              <a:t>(Johnson et al, 2017)</a:t>
            </a:r>
          </a:p>
        </p:txBody>
      </p:sp>
      <p:sp>
        <p:nvSpPr>
          <p:cNvPr id="5" name="Slide Number Placeholder 4">
            <a:extLst>
              <a:ext uri="{FF2B5EF4-FFF2-40B4-BE49-F238E27FC236}">
                <a16:creationId xmlns:a16="http://schemas.microsoft.com/office/drawing/2014/main" id="{B5C0A257-7129-316E-2976-BB58A14AEBE7}"/>
              </a:ext>
            </a:extLst>
          </p:cNvPr>
          <p:cNvSpPr>
            <a:spLocks noGrp="1"/>
          </p:cNvSpPr>
          <p:nvPr>
            <p:ph type="sldNum" sz="quarter" idx="12"/>
          </p:nvPr>
        </p:nvSpPr>
        <p:spPr>
          <a:xfrm>
            <a:off x="10558300" y="6400800"/>
            <a:ext cx="1052508" cy="365125"/>
          </a:xfrm>
        </p:spPr>
        <p:txBody>
          <a:bodyPr>
            <a:normAutofit/>
          </a:bodyPr>
          <a:lstStyle/>
          <a:p>
            <a:pPr>
              <a:spcAft>
                <a:spcPts val="600"/>
              </a:spcAft>
            </a:pPr>
            <a:fld id="{3A98EE3D-8CD1-4C3F-BD1C-C98C9596463C}" type="slidenum">
              <a:rPr lang="en-US" smtClean="0">
                <a:solidFill>
                  <a:srgbClr val="FFF474"/>
                </a:solidFill>
              </a:rPr>
              <a:pPr>
                <a:spcAft>
                  <a:spcPts val="600"/>
                </a:spcAft>
              </a:pPr>
              <a:t>15</a:t>
            </a:fld>
            <a:endParaRPr lang="en-US">
              <a:solidFill>
                <a:srgbClr val="FFF474"/>
              </a:solidFill>
            </a:endParaRPr>
          </a:p>
        </p:txBody>
      </p:sp>
    </p:spTree>
    <p:extLst>
      <p:ext uri="{BB962C8B-B14F-4D97-AF65-F5344CB8AC3E}">
        <p14:creationId xmlns:p14="http://schemas.microsoft.com/office/powerpoint/2010/main" val="167379794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6" name="Rectangle 25">
            <a:extLst>
              <a:ext uri="{FF2B5EF4-FFF2-40B4-BE49-F238E27FC236}">
                <a16:creationId xmlns:a16="http://schemas.microsoft.com/office/drawing/2014/main" id="{7D541204-B666-420C-9DF1-C06950D2F0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0C44A9A-0789-0C85-6EBC-C1A8B1EE507F}"/>
              </a:ext>
            </a:extLst>
          </p:cNvPr>
          <p:cNvSpPr>
            <a:spLocks noGrp="1"/>
          </p:cNvSpPr>
          <p:nvPr>
            <p:ph type="title"/>
          </p:nvPr>
        </p:nvSpPr>
        <p:spPr>
          <a:xfrm>
            <a:off x="581192" y="702155"/>
            <a:ext cx="3424138" cy="1500131"/>
          </a:xfrm>
        </p:spPr>
        <p:txBody>
          <a:bodyPr vert="horz" lIns="91440" tIns="45720" rIns="91440" bIns="45720" rtlCol="0" anchor="b">
            <a:normAutofit/>
          </a:bodyPr>
          <a:lstStyle/>
          <a:p>
            <a:pPr>
              <a:lnSpc>
                <a:spcPct val="90000"/>
              </a:lnSpc>
            </a:pPr>
            <a:r>
              <a:rPr lang="en-US" sz="2400" b="0" kern="1200" cap="all" dirty="0">
                <a:solidFill>
                  <a:schemeClr val="tx1">
                    <a:lumMod val="75000"/>
                    <a:lumOff val="25000"/>
                  </a:schemeClr>
                </a:solidFill>
                <a:latin typeface="+mj-lt"/>
                <a:ea typeface="+mj-ea"/>
                <a:cs typeface="+mj-cs"/>
              </a:rPr>
              <a:t>Vrio framework – levels of competitive advantage</a:t>
            </a:r>
          </a:p>
        </p:txBody>
      </p:sp>
      <p:sp>
        <p:nvSpPr>
          <p:cNvPr id="28" name="Rectangle 27">
            <a:extLst>
              <a:ext uri="{FF2B5EF4-FFF2-40B4-BE49-F238E27FC236}">
                <a16:creationId xmlns:a16="http://schemas.microsoft.com/office/drawing/2014/main" id="{0C0E6C8D-508A-44F8-BB9B-7911B0118D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3" y="453643"/>
            <a:ext cx="3703320" cy="98554"/>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0" name="Rectangle 29">
            <a:extLst>
              <a:ext uri="{FF2B5EF4-FFF2-40B4-BE49-F238E27FC236}">
                <a16:creationId xmlns:a16="http://schemas.microsoft.com/office/drawing/2014/main" id="{C84847AE-0FEA-43E8-8AA1-4169A6FDB9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685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2" name="Rectangle 31">
            <a:extLst>
              <a:ext uri="{FF2B5EF4-FFF2-40B4-BE49-F238E27FC236}">
                <a16:creationId xmlns:a16="http://schemas.microsoft.com/office/drawing/2014/main" id="{C487790A-E9D7-438A-90BB-9361BEF14B2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7200"/>
            <a:ext cx="3703320" cy="94997"/>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7" name="Picture 2" descr="Image result for vrio framework images">
            <a:extLst>
              <a:ext uri="{FF2B5EF4-FFF2-40B4-BE49-F238E27FC236}">
                <a16:creationId xmlns:a16="http://schemas.microsoft.com/office/drawing/2014/main" id="{F5130FC6-6085-5DD1-1533-454AC47C92F9}"/>
              </a:ext>
            </a:extLst>
          </p:cNvPr>
          <p:cNvPicPr>
            <a:picLocks noChangeAspect="1" noChangeArrowheads="1"/>
          </p:cNvPicPr>
          <p:nvPr/>
        </p:nvPicPr>
        <p:blipFill>
          <a:blip r:embed="rId2" cstate="email">
            <a:extLst>
              <a:ext uri="{28A0092B-C50C-407E-A947-70E740481C1C}">
                <a14:useLocalDpi xmlns:a14="http://schemas.microsoft.com/office/drawing/2010/main"/>
              </a:ext>
            </a:extLst>
          </a:blip>
          <a:stretch>
            <a:fillRect/>
          </a:stretch>
        </p:blipFill>
        <p:spPr>
          <a:xfrm>
            <a:off x="1792371" y="2333807"/>
            <a:ext cx="5825935" cy="4092720"/>
          </a:xfrm>
          <a:prstGeom prst="rect">
            <a:avLst/>
          </a:prstGeom>
          <a:noFill/>
        </p:spPr>
      </p:pic>
      <p:pic>
        <p:nvPicPr>
          <p:cNvPr id="6" name="Picture 2" descr="VRIO Framework is illustrated, which tests if a resource or capability is valuable, rare, costly to imitate and if a company is organized to catpure value from it. If an answer is yes to all of the questions than the resource can bring sustained competitive advantage.">
            <a:extLst>
              <a:ext uri="{FF2B5EF4-FFF2-40B4-BE49-F238E27FC236}">
                <a16:creationId xmlns:a16="http://schemas.microsoft.com/office/drawing/2014/main" id="{B1BBF2A2-E98B-EA49-41AD-90A1AC9AFE9D}"/>
              </a:ext>
            </a:extLst>
          </p:cNvPr>
          <p:cNvPicPr>
            <a:picLocks noChangeAspect="1" noChangeArrowheads="1"/>
          </p:cNvPicPr>
          <p:nvPr/>
        </p:nvPicPr>
        <p:blipFill>
          <a:blip r:embed="rId3" cstate="email">
            <a:extLst>
              <a:ext uri="{28A0092B-C50C-407E-A947-70E740481C1C}">
                <a14:useLocalDpi xmlns:a14="http://schemas.microsoft.com/office/drawing/2010/main"/>
              </a:ext>
            </a:extLst>
          </a:blip>
          <a:stretch>
            <a:fillRect/>
          </a:stretch>
        </p:blipFill>
        <p:spPr bwMode="auto">
          <a:xfrm>
            <a:off x="8079594" y="702155"/>
            <a:ext cx="3069928" cy="5749462"/>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Footer Placeholder 3">
            <a:extLst>
              <a:ext uri="{FF2B5EF4-FFF2-40B4-BE49-F238E27FC236}">
                <a16:creationId xmlns:a16="http://schemas.microsoft.com/office/drawing/2014/main" id="{BCCAF2A4-719C-7617-E87E-539B0681C17C}"/>
              </a:ext>
            </a:extLst>
          </p:cNvPr>
          <p:cNvSpPr>
            <a:spLocks noGrp="1"/>
          </p:cNvSpPr>
          <p:nvPr>
            <p:ph type="ftr" sz="quarter" idx="11"/>
          </p:nvPr>
        </p:nvSpPr>
        <p:spPr>
          <a:xfrm>
            <a:off x="581192" y="6423914"/>
            <a:ext cx="6917210" cy="365125"/>
          </a:xfrm>
        </p:spPr>
        <p:txBody>
          <a:bodyPr vert="horz" lIns="91440" tIns="45720" rIns="91440" bIns="45720" rtlCol="0" anchor="ctr">
            <a:normAutofit/>
          </a:bodyPr>
          <a:lstStyle/>
          <a:p>
            <a:pPr defTabSz="457200"/>
            <a:endParaRPr lang="en-US" sz="900" kern="1200" cap="all">
              <a:solidFill>
                <a:schemeClr val="tx1">
                  <a:lumMod val="75000"/>
                  <a:lumOff val="25000"/>
                </a:schemeClr>
              </a:solidFill>
              <a:latin typeface="+mn-lt"/>
              <a:ea typeface="+mn-ea"/>
              <a:cs typeface="+mn-cs"/>
            </a:endParaRPr>
          </a:p>
        </p:txBody>
      </p:sp>
      <p:sp>
        <p:nvSpPr>
          <p:cNvPr id="5" name="Slide Number Placeholder 4">
            <a:extLst>
              <a:ext uri="{FF2B5EF4-FFF2-40B4-BE49-F238E27FC236}">
                <a16:creationId xmlns:a16="http://schemas.microsoft.com/office/drawing/2014/main" id="{98B12D5F-D2F4-8FED-0545-649A4E28496D}"/>
              </a:ext>
            </a:extLst>
          </p:cNvPr>
          <p:cNvSpPr>
            <a:spLocks noGrp="1"/>
          </p:cNvSpPr>
          <p:nvPr>
            <p:ph type="sldNum" sz="quarter" idx="12"/>
          </p:nvPr>
        </p:nvSpPr>
        <p:spPr>
          <a:xfrm>
            <a:off x="10558300" y="6423914"/>
            <a:ext cx="1052510" cy="365125"/>
          </a:xfrm>
        </p:spPr>
        <p:txBody>
          <a:bodyPr vert="horz" lIns="91440" tIns="45720" rIns="91440" bIns="45720" rtlCol="0" anchor="ctr">
            <a:normAutofit/>
          </a:bodyPr>
          <a:lstStyle/>
          <a:p>
            <a:pPr defTabSz="457200">
              <a:spcAft>
                <a:spcPts val="600"/>
              </a:spcAft>
            </a:pPr>
            <a:fld id="{3A98EE3D-8CD1-4C3F-BD1C-C98C9596463C}" type="slidenum">
              <a:rPr lang="en-US"/>
              <a:pPr defTabSz="457200">
                <a:spcAft>
                  <a:spcPts val="600"/>
                </a:spcAft>
              </a:pPr>
              <a:t>16</a:t>
            </a:fld>
            <a:endParaRPr lang="en-US"/>
          </a:p>
        </p:txBody>
      </p:sp>
      <p:sp>
        <p:nvSpPr>
          <p:cNvPr id="12" name="TextBox 11">
            <a:extLst>
              <a:ext uri="{FF2B5EF4-FFF2-40B4-BE49-F238E27FC236}">
                <a16:creationId xmlns:a16="http://schemas.microsoft.com/office/drawing/2014/main" id="{489118BB-23C6-EDC7-E8D8-71CF8CC12E65}"/>
              </a:ext>
            </a:extLst>
          </p:cNvPr>
          <p:cNvSpPr txBox="1"/>
          <p:nvPr/>
        </p:nvSpPr>
        <p:spPr>
          <a:xfrm>
            <a:off x="581193" y="4064877"/>
            <a:ext cx="3415074" cy="616453"/>
          </a:xfrm>
          <a:prstGeom prst="rect">
            <a:avLst/>
          </a:prstGeom>
        </p:spPr>
        <p:txBody>
          <a:bodyPr vert="horz" lIns="91440" tIns="45720" rIns="91440" bIns="45720" rtlCol="0" anchor="ctr">
            <a:normAutofit/>
          </a:bodyPr>
          <a:lstStyle/>
          <a:p>
            <a:pPr marL="285750" indent="-285750" defTabSz="457200">
              <a:spcBef>
                <a:spcPct val="20000"/>
              </a:spcBef>
              <a:spcAft>
                <a:spcPts val="600"/>
              </a:spcAft>
              <a:buClr>
                <a:schemeClr val="accent1"/>
              </a:buClr>
              <a:buSzPct val="92000"/>
              <a:buFont typeface="Arial" panose="020B0604020202020204" pitchFamily="34" charset="0"/>
              <a:buChar char="•"/>
            </a:pPr>
            <a:endParaRPr lang="en-US" dirty="0">
              <a:solidFill>
                <a:srgbClr val="FFFFFF"/>
              </a:solidFill>
            </a:endParaRPr>
          </a:p>
        </p:txBody>
      </p:sp>
      <p:sp>
        <p:nvSpPr>
          <p:cNvPr id="14" name="TextBox 13">
            <a:extLst>
              <a:ext uri="{FF2B5EF4-FFF2-40B4-BE49-F238E27FC236}">
                <a16:creationId xmlns:a16="http://schemas.microsoft.com/office/drawing/2014/main" id="{C2D7B539-9015-F296-B0B9-C5A8B1F3A5FF}"/>
              </a:ext>
            </a:extLst>
          </p:cNvPr>
          <p:cNvSpPr txBox="1"/>
          <p:nvPr/>
        </p:nvSpPr>
        <p:spPr>
          <a:xfrm>
            <a:off x="3112585" y="1853910"/>
            <a:ext cx="4449574" cy="369332"/>
          </a:xfrm>
          <a:prstGeom prst="rect">
            <a:avLst/>
          </a:prstGeom>
          <a:noFill/>
        </p:spPr>
        <p:txBody>
          <a:bodyPr wrap="square">
            <a:spAutoFit/>
          </a:bodyPr>
          <a:lstStyle/>
          <a:p>
            <a:pPr defTabSz="457200">
              <a:spcBef>
                <a:spcPct val="20000"/>
              </a:spcBef>
              <a:spcAft>
                <a:spcPts val="600"/>
              </a:spcAft>
              <a:buClr>
                <a:schemeClr val="accent1"/>
              </a:buClr>
              <a:buSzPct val="92000"/>
            </a:pPr>
            <a:r>
              <a:rPr lang="en-US" b="1" dirty="0">
                <a:solidFill>
                  <a:srgbClr val="0070C0"/>
                </a:solidFill>
              </a:rPr>
              <a:t>Example of framework applied to Starbucks</a:t>
            </a:r>
          </a:p>
        </p:txBody>
      </p:sp>
    </p:spTree>
    <p:extLst>
      <p:ext uri="{BB962C8B-B14F-4D97-AF65-F5344CB8AC3E}">
        <p14:creationId xmlns:p14="http://schemas.microsoft.com/office/powerpoint/2010/main" val="28145373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4"/>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 name="Rectangle 10">
            <a:extLst>
              <a:ext uri="{FF2B5EF4-FFF2-40B4-BE49-F238E27FC236}">
                <a16:creationId xmlns:a16="http://schemas.microsoft.com/office/drawing/2014/main" id="{E9751CB9-7B25-4EB8-9A6F-82F822549F1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12">
            <a:extLst>
              <a:ext uri="{FF2B5EF4-FFF2-40B4-BE49-F238E27FC236}">
                <a16:creationId xmlns:a16="http://schemas.microsoft.com/office/drawing/2014/main" id="{E1317383-CF3B-4B02-9512-BECBEF6362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3" name="Rectangle 14">
            <a:extLst>
              <a:ext uri="{FF2B5EF4-FFF2-40B4-BE49-F238E27FC236}">
                <a16:creationId xmlns:a16="http://schemas.microsoft.com/office/drawing/2014/main" id="{B1D4C7A0-6DF2-4F2D-A45D-F111582974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4" name="Rectangle 16">
            <a:extLst>
              <a:ext uri="{FF2B5EF4-FFF2-40B4-BE49-F238E27FC236}">
                <a16:creationId xmlns:a16="http://schemas.microsoft.com/office/drawing/2014/main" id="{DBF3943D-BCB6-4B31-809D-A005686483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5" name="Rectangle 18">
            <a:extLst>
              <a:ext uri="{FF2B5EF4-FFF2-40B4-BE49-F238E27FC236}">
                <a16:creationId xmlns:a16="http://schemas.microsoft.com/office/drawing/2014/main" id="{39373A6F-2E1F-4613-8E1D-D68057D29F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2377" y="601200"/>
            <a:ext cx="3707477" cy="5624979"/>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49E55810-D9E9-6C43-2AC2-58D8905E559D}"/>
              </a:ext>
            </a:extLst>
          </p:cNvPr>
          <p:cNvSpPr>
            <a:spLocks noGrp="1"/>
          </p:cNvSpPr>
          <p:nvPr>
            <p:ph type="title"/>
          </p:nvPr>
        </p:nvSpPr>
        <p:spPr>
          <a:xfrm>
            <a:off x="601255" y="702155"/>
            <a:ext cx="3409783" cy="1300365"/>
          </a:xfrm>
        </p:spPr>
        <p:txBody>
          <a:bodyPr>
            <a:normAutofit/>
          </a:bodyPr>
          <a:lstStyle/>
          <a:p>
            <a:r>
              <a:rPr lang="en-GB">
                <a:solidFill>
                  <a:srgbClr val="FFFFFF"/>
                </a:solidFill>
              </a:rPr>
              <a:t>The value chain</a:t>
            </a:r>
          </a:p>
        </p:txBody>
      </p:sp>
      <p:sp>
        <p:nvSpPr>
          <p:cNvPr id="3" name="Content Placeholder 2">
            <a:extLst>
              <a:ext uri="{FF2B5EF4-FFF2-40B4-BE49-F238E27FC236}">
                <a16:creationId xmlns:a16="http://schemas.microsoft.com/office/drawing/2014/main" id="{8A9F6ADB-F4B7-C0C8-0DF5-BB8591468ABC}"/>
              </a:ext>
            </a:extLst>
          </p:cNvPr>
          <p:cNvSpPr>
            <a:spLocks noGrp="1"/>
          </p:cNvSpPr>
          <p:nvPr>
            <p:ph idx="1"/>
          </p:nvPr>
        </p:nvSpPr>
        <p:spPr>
          <a:xfrm>
            <a:off x="601255" y="2177142"/>
            <a:ext cx="3409782" cy="3823607"/>
          </a:xfrm>
        </p:spPr>
        <p:txBody>
          <a:bodyPr>
            <a:normAutofit/>
          </a:bodyPr>
          <a:lstStyle/>
          <a:p>
            <a:pPr eaLnBrk="1" hangingPunct="1">
              <a:spcBef>
                <a:spcPct val="50000"/>
              </a:spcBef>
              <a:buFontTx/>
              <a:buNone/>
            </a:pPr>
            <a:r>
              <a:rPr lang="en-GB" altLang="en-US" i="1" dirty="0">
                <a:solidFill>
                  <a:srgbClr val="FFFFFF"/>
                </a:solidFill>
                <a:cs typeface="Arial" panose="020B0604020202020204" pitchFamily="34" charset="0"/>
              </a:rPr>
              <a:t>Selling organisations compete for business by trying to offer enhanced value, and they do this through a coordinated chain of activities.</a:t>
            </a:r>
          </a:p>
          <a:p>
            <a:pPr eaLnBrk="1" hangingPunct="1">
              <a:spcBef>
                <a:spcPct val="50000"/>
              </a:spcBef>
              <a:buFontTx/>
              <a:buNone/>
            </a:pPr>
            <a:r>
              <a:rPr lang="en-GB" altLang="en-US" i="1" dirty="0">
                <a:solidFill>
                  <a:srgbClr val="FFFFFF"/>
                </a:solidFill>
                <a:cs typeface="Arial" panose="020B0604020202020204" pitchFamily="34" charset="0"/>
              </a:rPr>
              <a:t>These include product design, production, marketing, delivery and support. </a:t>
            </a:r>
          </a:p>
          <a:p>
            <a:pPr eaLnBrk="1" hangingPunct="1">
              <a:spcBef>
                <a:spcPct val="50000"/>
              </a:spcBef>
              <a:buFontTx/>
              <a:buNone/>
            </a:pPr>
            <a:r>
              <a:rPr lang="en-GB" altLang="en-US" i="1" dirty="0">
                <a:solidFill>
                  <a:srgbClr val="FFFFFF"/>
                </a:solidFill>
                <a:cs typeface="Arial" panose="020B0604020202020204" pitchFamily="34" charset="0"/>
              </a:rPr>
              <a:t>Porter (1985) referred these activities as the Value Chain.</a:t>
            </a:r>
          </a:p>
          <a:p>
            <a:endParaRPr lang="en-GB" dirty="0">
              <a:solidFill>
                <a:srgbClr val="FFFFFF"/>
              </a:solidFill>
            </a:endParaRPr>
          </a:p>
        </p:txBody>
      </p:sp>
      <p:pic>
        <p:nvPicPr>
          <p:cNvPr id="6" name="Picture 7" descr="fig15_1">
            <a:extLst>
              <a:ext uri="{FF2B5EF4-FFF2-40B4-BE49-F238E27FC236}">
                <a16:creationId xmlns:a16="http://schemas.microsoft.com/office/drawing/2014/main" id="{8CD4D416-08E3-7673-C4E4-3950A5ED183B}"/>
              </a:ext>
            </a:extLst>
          </p:cNvPr>
          <p:cNvPicPr>
            <a:picLocks noChangeAspect="1" noChangeArrowheads="1"/>
          </p:cNvPicPr>
          <p:nvPr/>
        </p:nvPicPr>
        <p:blipFill>
          <a:blip r:embed="rId2" cstate="email">
            <a:extLst>
              <a:ext uri="{28A0092B-C50C-407E-A947-70E740481C1C}">
                <a14:useLocalDpi xmlns:a14="http://schemas.microsoft.com/office/drawing/2010/main"/>
              </a:ext>
            </a:extLst>
          </a:blip>
          <a:stretch>
            <a:fillRect/>
          </a:stretch>
        </p:blipFill>
        <p:spPr bwMode="auto">
          <a:xfrm>
            <a:off x="4330915" y="1532021"/>
            <a:ext cx="7512786" cy="3793957"/>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Footer Placeholder 3">
            <a:extLst>
              <a:ext uri="{FF2B5EF4-FFF2-40B4-BE49-F238E27FC236}">
                <a16:creationId xmlns:a16="http://schemas.microsoft.com/office/drawing/2014/main" id="{EEB56272-BA80-64C5-5C49-3420E31DA357}"/>
              </a:ext>
            </a:extLst>
          </p:cNvPr>
          <p:cNvSpPr>
            <a:spLocks noGrp="1"/>
          </p:cNvSpPr>
          <p:nvPr>
            <p:ph type="ftr" sz="quarter" idx="11"/>
          </p:nvPr>
        </p:nvSpPr>
        <p:spPr>
          <a:xfrm>
            <a:off x="581192" y="6400800"/>
            <a:ext cx="6917210" cy="365125"/>
          </a:xfrm>
        </p:spPr>
        <p:txBody>
          <a:bodyPr>
            <a:normAutofit/>
          </a:bodyPr>
          <a:lstStyle/>
          <a:p>
            <a:pPr eaLnBrk="1" hangingPunct="1">
              <a:spcBef>
                <a:spcPct val="0"/>
              </a:spcBef>
              <a:spcAft>
                <a:spcPts val="600"/>
              </a:spcAft>
              <a:buFontTx/>
              <a:buNone/>
            </a:pPr>
            <a:r>
              <a:rPr lang="en-GB" altLang="en-US">
                <a:solidFill>
                  <a:srgbClr val="465359"/>
                </a:solidFill>
                <a:cs typeface="Arial" panose="020B0604020202020204" pitchFamily="34" charset="0"/>
              </a:rPr>
              <a:t>(Baines, Fill &amp; Page (2011))</a:t>
            </a:r>
          </a:p>
        </p:txBody>
      </p:sp>
      <p:sp>
        <p:nvSpPr>
          <p:cNvPr id="5" name="Slide Number Placeholder 4">
            <a:extLst>
              <a:ext uri="{FF2B5EF4-FFF2-40B4-BE49-F238E27FC236}">
                <a16:creationId xmlns:a16="http://schemas.microsoft.com/office/drawing/2014/main" id="{59CFD052-C45B-B7EB-2AAF-8F46B0C36E93}"/>
              </a:ext>
            </a:extLst>
          </p:cNvPr>
          <p:cNvSpPr>
            <a:spLocks noGrp="1"/>
          </p:cNvSpPr>
          <p:nvPr>
            <p:ph type="sldNum" sz="quarter" idx="12"/>
          </p:nvPr>
        </p:nvSpPr>
        <p:spPr>
          <a:xfrm>
            <a:off x="10558300" y="6400800"/>
            <a:ext cx="1052508" cy="365125"/>
          </a:xfrm>
        </p:spPr>
        <p:txBody>
          <a:bodyPr>
            <a:normAutofit/>
          </a:bodyPr>
          <a:lstStyle/>
          <a:p>
            <a:pPr>
              <a:spcAft>
                <a:spcPts val="600"/>
              </a:spcAft>
            </a:pPr>
            <a:fld id="{3A98EE3D-8CD1-4C3F-BD1C-C98C9596463C}" type="slidenum">
              <a:rPr lang="en-US">
                <a:solidFill>
                  <a:srgbClr val="465359"/>
                </a:solidFill>
              </a:rPr>
              <a:pPr>
                <a:spcAft>
                  <a:spcPts val="600"/>
                </a:spcAft>
              </a:pPr>
              <a:t>17</a:t>
            </a:fld>
            <a:endParaRPr lang="en-US">
              <a:solidFill>
                <a:srgbClr val="465359"/>
              </a:solidFill>
            </a:endParaRPr>
          </a:p>
        </p:txBody>
      </p:sp>
    </p:spTree>
    <p:extLst>
      <p:ext uri="{BB962C8B-B14F-4D97-AF65-F5344CB8AC3E}">
        <p14:creationId xmlns:p14="http://schemas.microsoft.com/office/powerpoint/2010/main" val="3797297105"/>
      </p:ext>
    </p:extLst>
  </p:cSld>
  <p:clrMapOvr>
    <a:overrideClrMapping bg1="dk1" tx1="lt1" bg2="dk2" tx2="lt2" accent1="accent1" accent2="accent2" accent3="accent3" accent4="accent4" accent5="accent5" accent6="accent6" hlink="hlink" folHlink="folHlink"/>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9751CB9-7B25-4EB8-9A6F-82F822549F1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E1317383-CF3B-4B02-9512-BECBEF6362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Rectangle 14">
            <a:extLst>
              <a:ext uri="{FF2B5EF4-FFF2-40B4-BE49-F238E27FC236}">
                <a16:creationId xmlns:a16="http://schemas.microsoft.com/office/drawing/2014/main" id="{B1D4C7A0-6DF2-4F2D-A45D-F111582974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Rectangle 16">
            <a:extLst>
              <a:ext uri="{FF2B5EF4-FFF2-40B4-BE49-F238E27FC236}">
                <a16:creationId xmlns:a16="http://schemas.microsoft.com/office/drawing/2014/main" id="{DBF3943D-BCB6-4B31-809D-A005686483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Rectangle 18">
            <a:extLst>
              <a:ext uri="{FF2B5EF4-FFF2-40B4-BE49-F238E27FC236}">
                <a16:creationId xmlns:a16="http://schemas.microsoft.com/office/drawing/2014/main" id="{39373A6F-2E1F-4613-8E1D-D68057D29F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2377" y="601200"/>
            <a:ext cx="3707477" cy="5624979"/>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49E55810-D9E9-6C43-2AC2-58D8905E559D}"/>
              </a:ext>
            </a:extLst>
          </p:cNvPr>
          <p:cNvSpPr>
            <a:spLocks noGrp="1"/>
          </p:cNvSpPr>
          <p:nvPr>
            <p:ph type="title"/>
          </p:nvPr>
        </p:nvSpPr>
        <p:spPr>
          <a:xfrm>
            <a:off x="601255" y="702155"/>
            <a:ext cx="3409783" cy="1300365"/>
          </a:xfrm>
        </p:spPr>
        <p:txBody>
          <a:bodyPr>
            <a:normAutofit/>
          </a:bodyPr>
          <a:lstStyle/>
          <a:p>
            <a:r>
              <a:rPr lang="en-GB">
                <a:solidFill>
                  <a:srgbClr val="FFFFFF"/>
                </a:solidFill>
              </a:rPr>
              <a:t>The value chain</a:t>
            </a:r>
          </a:p>
        </p:txBody>
      </p:sp>
      <p:sp>
        <p:nvSpPr>
          <p:cNvPr id="3" name="Content Placeholder 2">
            <a:extLst>
              <a:ext uri="{FF2B5EF4-FFF2-40B4-BE49-F238E27FC236}">
                <a16:creationId xmlns:a16="http://schemas.microsoft.com/office/drawing/2014/main" id="{8A9F6ADB-F4B7-C0C8-0DF5-BB8591468ABC}"/>
              </a:ext>
            </a:extLst>
          </p:cNvPr>
          <p:cNvSpPr>
            <a:spLocks noGrp="1"/>
          </p:cNvSpPr>
          <p:nvPr>
            <p:ph idx="1"/>
          </p:nvPr>
        </p:nvSpPr>
        <p:spPr>
          <a:xfrm>
            <a:off x="601255" y="2177142"/>
            <a:ext cx="3409782" cy="3823607"/>
          </a:xfrm>
        </p:spPr>
        <p:txBody>
          <a:bodyPr>
            <a:normAutofit/>
          </a:bodyPr>
          <a:lstStyle/>
          <a:p>
            <a:pPr marL="390525" indent="-304800" eaLnBrk="1" hangingPunct="1">
              <a:lnSpc>
                <a:spcPct val="100000"/>
              </a:lnSpc>
            </a:pPr>
            <a:r>
              <a:rPr lang="en-GB" altLang="en-US" sz="1400" b="1" dirty="0">
                <a:solidFill>
                  <a:srgbClr val="FFFFFF"/>
                </a:solidFill>
              </a:rPr>
              <a:t>D</a:t>
            </a:r>
            <a:r>
              <a:rPr lang="en-GB" altLang="en-US" sz="1400" dirty="0">
                <a:solidFill>
                  <a:srgbClr val="FFFFFF"/>
                </a:solidFill>
              </a:rPr>
              <a:t>escribes the categories of activities within an organisation, which, together, create a product or service.</a:t>
            </a:r>
          </a:p>
          <a:p>
            <a:pPr marL="390525" indent="-304800" eaLnBrk="1" hangingPunct="1">
              <a:lnSpc>
                <a:spcPct val="100000"/>
              </a:lnSpc>
            </a:pPr>
            <a:r>
              <a:rPr lang="en-GB" altLang="en-US" sz="1400" dirty="0">
                <a:solidFill>
                  <a:srgbClr val="FFFFFF"/>
                </a:solidFill>
              </a:rPr>
              <a:t>Consists of </a:t>
            </a:r>
            <a:r>
              <a:rPr lang="en-GB" altLang="en-US" sz="1400" b="1" i="1" dirty="0">
                <a:solidFill>
                  <a:srgbClr val="00B0F0"/>
                </a:solidFill>
              </a:rPr>
              <a:t>five primary activities </a:t>
            </a:r>
            <a:r>
              <a:rPr lang="en-GB" altLang="en-US" sz="1400" dirty="0">
                <a:solidFill>
                  <a:srgbClr val="FFFFFF"/>
                </a:solidFill>
              </a:rPr>
              <a:t>(which are directly concerned with the creation or delivery of a product or service) </a:t>
            </a:r>
          </a:p>
          <a:p>
            <a:pPr marL="390525" indent="-304800" eaLnBrk="1" hangingPunct="1">
              <a:lnSpc>
                <a:spcPct val="100000"/>
              </a:lnSpc>
            </a:pPr>
            <a:r>
              <a:rPr lang="en-GB" altLang="en-US" sz="1400" dirty="0">
                <a:solidFill>
                  <a:srgbClr val="FFFFFF"/>
                </a:solidFill>
              </a:rPr>
              <a:t>Also consists of </a:t>
            </a:r>
            <a:r>
              <a:rPr lang="en-GB" altLang="en-US" sz="1400" b="1" i="1" dirty="0">
                <a:solidFill>
                  <a:srgbClr val="00B0F0"/>
                </a:solidFill>
              </a:rPr>
              <a:t>four support activities </a:t>
            </a:r>
            <a:r>
              <a:rPr lang="en-GB" altLang="en-US" sz="1400" dirty="0">
                <a:solidFill>
                  <a:srgbClr val="FFFFFF"/>
                </a:solidFill>
              </a:rPr>
              <a:t>(which help to improve the effectiveness or efficiency of primary activities).</a:t>
            </a:r>
          </a:p>
          <a:p>
            <a:pPr marL="390525" indent="-304800" eaLnBrk="1" hangingPunct="1">
              <a:lnSpc>
                <a:spcPct val="100000"/>
              </a:lnSpc>
            </a:pPr>
            <a:r>
              <a:rPr lang="en-GB" altLang="en-US" sz="1400" dirty="0">
                <a:solidFill>
                  <a:srgbClr val="FFFFFF"/>
                </a:solidFill>
              </a:rPr>
              <a:t>Competitive advantage can be analysed in any of these activities.</a:t>
            </a:r>
            <a:endParaRPr lang="en-GB" sz="1400" dirty="0">
              <a:solidFill>
                <a:srgbClr val="FFFFFF"/>
              </a:solidFill>
            </a:endParaRPr>
          </a:p>
        </p:txBody>
      </p:sp>
      <p:pic>
        <p:nvPicPr>
          <p:cNvPr id="6" name="Picture 5">
            <a:extLst>
              <a:ext uri="{FF2B5EF4-FFF2-40B4-BE49-F238E27FC236}">
                <a16:creationId xmlns:a16="http://schemas.microsoft.com/office/drawing/2014/main" id="{ED065F01-BFBB-3080-E94E-D44CA9E10D47}"/>
              </a:ext>
            </a:extLst>
          </p:cNvPr>
          <p:cNvPicPr>
            <a:picLocks noChangeAspect="1"/>
          </p:cNvPicPr>
          <p:nvPr/>
        </p:nvPicPr>
        <p:blipFill>
          <a:blip r:embed="rId2"/>
          <a:stretch>
            <a:fillRect/>
          </a:stretch>
        </p:blipFill>
        <p:spPr>
          <a:xfrm>
            <a:off x="4411579" y="650949"/>
            <a:ext cx="7179166" cy="5815126"/>
          </a:xfrm>
          <a:prstGeom prst="rect">
            <a:avLst/>
          </a:prstGeom>
        </p:spPr>
      </p:pic>
      <p:sp>
        <p:nvSpPr>
          <p:cNvPr id="4" name="Footer Placeholder 3">
            <a:extLst>
              <a:ext uri="{FF2B5EF4-FFF2-40B4-BE49-F238E27FC236}">
                <a16:creationId xmlns:a16="http://schemas.microsoft.com/office/drawing/2014/main" id="{EEB56272-BA80-64C5-5C49-3420E31DA357}"/>
              </a:ext>
            </a:extLst>
          </p:cNvPr>
          <p:cNvSpPr>
            <a:spLocks noGrp="1"/>
          </p:cNvSpPr>
          <p:nvPr>
            <p:ph type="ftr" sz="quarter" idx="11"/>
          </p:nvPr>
        </p:nvSpPr>
        <p:spPr>
          <a:xfrm>
            <a:off x="581192" y="6400800"/>
            <a:ext cx="6917210" cy="365125"/>
          </a:xfrm>
        </p:spPr>
        <p:txBody>
          <a:bodyP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all" spc="0" normalizeH="0" baseline="0" noProof="0" dirty="0">
                <a:ln>
                  <a:noFill/>
                </a:ln>
                <a:solidFill>
                  <a:prstClr val="black">
                    <a:lumMod val="75000"/>
                    <a:lumOff val="25000"/>
                  </a:prstClr>
                </a:solidFill>
                <a:effectLst/>
                <a:uLnTx/>
                <a:uFillTx/>
                <a:latin typeface="Franklin Gothic Book" panose="020B0502020104020203"/>
                <a:ea typeface="+mn-ea"/>
                <a:cs typeface="+mn-cs"/>
              </a:rPr>
              <a:t>Source: online.hbs.edu</a:t>
            </a:r>
          </a:p>
        </p:txBody>
      </p:sp>
      <p:sp>
        <p:nvSpPr>
          <p:cNvPr id="5" name="Slide Number Placeholder 4">
            <a:extLst>
              <a:ext uri="{FF2B5EF4-FFF2-40B4-BE49-F238E27FC236}">
                <a16:creationId xmlns:a16="http://schemas.microsoft.com/office/drawing/2014/main" id="{59CFD052-C45B-B7EB-2AAF-8F46B0C36E93}"/>
              </a:ext>
            </a:extLst>
          </p:cNvPr>
          <p:cNvSpPr>
            <a:spLocks noGrp="1"/>
          </p:cNvSpPr>
          <p:nvPr>
            <p:ph type="sldNum" sz="quarter" idx="12"/>
          </p:nvPr>
        </p:nvSpPr>
        <p:spPr>
          <a:xfrm>
            <a:off x="10558300" y="6400800"/>
            <a:ext cx="1052508" cy="365125"/>
          </a:xfrm>
        </p:spPr>
        <p:txBody>
          <a:bodyPr>
            <a:normAutofit/>
          </a:bodyPr>
          <a:lstStyle/>
          <a:p>
            <a:pPr>
              <a:spcAft>
                <a:spcPts val="600"/>
              </a:spcAft>
            </a:pPr>
            <a:fld id="{3A98EE3D-8CD1-4C3F-BD1C-C98C9596463C}" type="slidenum">
              <a:rPr lang="en-US">
                <a:solidFill>
                  <a:srgbClr val="CF355C"/>
                </a:solidFill>
              </a:rPr>
              <a:pPr>
                <a:spcAft>
                  <a:spcPts val="600"/>
                </a:spcAft>
              </a:pPr>
              <a:t>18</a:t>
            </a:fld>
            <a:endParaRPr lang="en-US">
              <a:solidFill>
                <a:srgbClr val="CF355C"/>
              </a:solidFill>
            </a:endParaRPr>
          </a:p>
        </p:txBody>
      </p:sp>
    </p:spTree>
    <p:extLst>
      <p:ext uri="{BB962C8B-B14F-4D97-AF65-F5344CB8AC3E}">
        <p14:creationId xmlns:p14="http://schemas.microsoft.com/office/powerpoint/2010/main" val="1295765231"/>
      </p:ext>
    </p:extLst>
  </p:cSld>
  <p:clrMapOvr>
    <a:overrideClrMapping bg1="dk1" tx1="lt1" bg2="dk2" tx2="lt2" accent1="accent1" accent2="accent2" accent3="accent3" accent4="accent4" accent5="accent5" accent6="accent6" hlink="hlink" folHlink="folHlink"/>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CF6BE5-E09E-EC12-2D5A-3AD3DCF56FA3}"/>
              </a:ext>
            </a:extLst>
          </p:cNvPr>
          <p:cNvSpPr>
            <a:spLocks noGrp="1"/>
          </p:cNvSpPr>
          <p:nvPr>
            <p:ph type="title"/>
          </p:nvPr>
        </p:nvSpPr>
        <p:spPr/>
        <p:txBody>
          <a:bodyPr/>
          <a:lstStyle/>
          <a:p>
            <a:r>
              <a:rPr lang="en-GB" dirty="0"/>
              <a:t>Benefits of value chain analysis</a:t>
            </a:r>
          </a:p>
        </p:txBody>
      </p:sp>
      <p:sp>
        <p:nvSpPr>
          <p:cNvPr id="3" name="Content Placeholder 2">
            <a:extLst>
              <a:ext uri="{FF2B5EF4-FFF2-40B4-BE49-F238E27FC236}">
                <a16:creationId xmlns:a16="http://schemas.microsoft.com/office/drawing/2014/main" id="{C32ECE91-E3D5-6681-1B32-427344012E33}"/>
              </a:ext>
            </a:extLst>
          </p:cNvPr>
          <p:cNvSpPr>
            <a:spLocks noGrp="1"/>
          </p:cNvSpPr>
          <p:nvPr>
            <p:ph idx="1"/>
          </p:nvPr>
        </p:nvSpPr>
        <p:spPr/>
        <p:txBody>
          <a:bodyPr/>
          <a:lstStyle/>
          <a:p>
            <a:pPr marL="381000" indent="-285750">
              <a:lnSpc>
                <a:spcPts val="3000"/>
              </a:lnSpc>
            </a:pPr>
            <a:r>
              <a:rPr lang="en-GB" altLang="en-US" sz="1800" b="1" i="1" dirty="0">
                <a:latin typeface="Calibri" panose="020F0502020204030204" pitchFamily="34" charset="0"/>
              </a:rPr>
              <a:t>A generic description of activities </a:t>
            </a:r>
            <a:r>
              <a:rPr lang="en-GB" altLang="en-US" sz="1800" dirty="0">
                <a:latin typeface="Calibri" panose="020F0502020204030204" pitchFamily="34" charset="0"/>
              </a:rPr>
              <a:t>– understanding how the discrete activities (or clusters of linked activities) contribute to customer benefit.</a:t>
            </a:r>
          </a:p>
          <a:p>
            <a:pPr marL="381000" indent="-285750">
              <a:lnSpc>
                <a:spcPts val="3000"/>
              </a:lnSpc>
            </a:pPr>
            <a:r>
              <a:rPr lang="en-GB" altLang="en-US" sz="1800" b="1" i="1" dirty="0">
                <a:latin typeface="Calibri" panose="020F0502020204030204" pitchFamily="34" charset="0"/>
              </a:rPr>
              <a:t>Identifying activities </a:t>
            </a:r>
            <a:r>
              <a:rPr lang="en-GB" altLang="en-US" sz="1800" dirty="0">
                <a:latin typeface="Calibri" panose="020F0502020204030204" pitchFamily="34" charset="0"/>
              </a:rPr>
              <a:t>where the organisation has particular strengths or weaknesses.</a:t>
            </a:r>
          </a:p>
          <a:p>
            <a:pPr marL="381000" indent="-285750">
              <a:lnSpc>
                <a:spcPts val="3000"/>
              </a:lnSpc>
            </a:pPr>
            <a:r>
              <a:rPr lang="en-GB" altLang="en-US" sz="1800" b="1" i="1" dirty="0">
                <a:latin typeface="Calibri" panose="020F0502020204030204" pitchFamily="34" charset="0"/>
              </a:rPr>
              <a:t>Analysing the competitive position </a:t>
            </a:r>
            <a:r>
              <a:rPr lang="en-GB" altLang="en-US" sz="1800" dirty="0">
                <a:latin typeface="Calibri" panose="020F0502020204030204" pitchFamily="34" charset="0"/>
              </a:rPr>
              <a:t>of the organisation using the VRIO criteria – thus identifying sources of sustainable advantage.</a:t>
            </a:r>
          </a:p>
          <a:p>
            <a:pPr marL="381000" indent="-285750">
              <a:lnSpc>
                <a:spcPts val="3000"/>
              </a:lnSpc>
            </a:pPr>
            <a:r>
              <a:rPr lang="en-GB" altLang="en-US" sz="1800" dirty="0">
                <a:latin typeface="Calibri" panose="020F0502020204030204" pitchFamily="34" charset="0"/>
              </a:rPr>
              <a:t>Looking for ways to </a:t>
            </a:r>
            <a:r>
              <a:rPr lang="en-GB" altLang="en-US" sz="1800" b="1" i="1" dirty="0">
                <a:latin typeface="Calibri" panose="020F0502020204030204" pitchFamily="34" charset="0"/>
              </a:rPr>
              <a:t>enhance value or decrease cost </a:t>
            </a:r>
            <a:r>
              <a:rPr lang="en-GB" altLang="en-US" sz="1800" dirty="0">
                <a:latin typeface="Calibri" panose="020F0502020204030204" pitchFamily="34" charset="0"/>
              </a:rPr>
              <a:t>in value activities (e.g. outsourcing).</a:t>
            </a:r>
            <a:endParaRPr lang="en-GB" dirty="0"/>
          </a:p>
        </p:txBody>
      </p:sp>
      <p:sp>
        <p:nvSpPr>
          <p:cNvPr id="4" name="Footer Placeholder 3">
            <a:extLst>
              <a:ext uri="{FF2B5EF4-FFF2-40B4-BE49-F238E27FC236}">
                <a16:creationId xmlns:a16="http://schemas.microsoft.com/office/drawing/2014/main" id="{F19BE735-56CA-3244-149B-14717B222FE9}"/>
              </a:ext>
            </a:extLst>
          </p:cNvPr>
          <p:cNvSpPr>
            <a:spLocks noGrp="1"/>
          </p:cNvSpPr>
          <p:nvPr>
            <p:ph type="ftr" sz="quarter" idx="11"/>
          </p:nvPr>
        </p:nvSpPr>
        <p:spPr/>
        <p:txBody>
          <a:bodyPr/>
          <a:lstStyle/>
          <a:p>
            <a:r>
              <a:rPr lang="en-GB" altLang="en-US" sz="900" dirty="0"/>
              <a:t>(Johnson et al, 2017)</a:t>
            </a:r>
          </a:p>
        </p:txBody>
      </p:sp>
      <p:sp>
        <p:nvSpPr>
          <p:cNvPr id="5" name="Slide Number Placeholder 4">
            <a:extLst>
              <a:ext uri="{FF2B5EF4-FFF2-40B4-BE49-F238E27FC236}">
                <a16:creationId xmlns:a16="http://schemas.microsoft.com/office/drawing/2014/main" id="{4F888A02-8A45-B503-A3AE-B2CB80595ABA}"/>
              </a:ext>
            </a:extLst>
          </p:cNvPr>
          <p:cNvSpPr>
            <a:spLocks noGrp="1"/>
          </p:cNvSpPr>
          <p:nvPr>
            <p:ph type="sldNum" sz="quarter" idx="12"/>
          </p:nvPr>
        </p:nvSpPr>
        <p:spPr/>
        <p:txBody>
          <a:bodyPr/>
          <a:lstStyle/>
          <a:p>
            <a:fld id="{3A98EE3D-8CD1-4C3F-BD1C-C98C9596463C}" type="slidenum">
              <a:rPr lang="en-US" smtClean="0"/>
              <a:t>19</a:t>
            </a:fld>
            <a:endParaRPr lang="en-US" dirty="0"/>
          </a:p>
        </p:txBody>
      </p:sp>
      <p:pic>
        <p:nvPicPr>
          <p:cNvPr id="6" name="Picture 7" descr="fig15_1">
            <a:extLst>
              <a:ext uri="{FF2B5EF4-FFF2-40B4-BE49-F238E27FC236}">
                <a16:creationId xmlns:a16="http://schemas.microsoft.com/office/drawing/2014/main" id="{6A7BF424-D097-F09A-2F48-CCBAB10722D0}"/>
              </a:ext>
            </a:extLst>
          </p:cNvPr>
          <p:cNvPicPr>
            <a:picLocks noChangeAspect="1" noChangeArrowheads="1"/>
          </p:cNvPicPr>
          <p:nvPr/>
        </p:nvPicPr>
        <p:blipFill>
          <a:blip r:embed="rId2" cstate="email">
            <a:extLst>
              <a:ext uri="{28A0092B-C50C-407E-A947-70E740481C1C}">
                <a14:useLocalDpi xmlns:a14="http://schemas.microsoft.com/office/drawing/2010/main"/>
              </a:ext>
            </a:extLst>
          </a:blip>
          <a:stretch>
            <a:fillRect/>
          </a:stretch>
        </p:blipFill>
        <p:spPr bwMode="auto">
          <a:xfrm>
            <a:off x="8225079" y="702156"/>
            <a:ext cx="3618622" cy="1827404"/>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752081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9751CB9-7B25-4EB8-9A6F-82F822549F1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E1317383-CF3B-4B02-9512-BECBEF6362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Rectangle 14">
            <a:extLst>
              <a:ext uri="{FF2B5EF4-FFF2-40B4-BE49-F238E27FC236}">
                <a16:creationId xmlns:a16="http://schemas.microsoft.com/office/drawing/2014/main" id="{B1D4C7A0-6DF2-4F2D-A45D-F111582974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Rectangle 16">
            <a:extLst>
              <a:ext uri="{FF2B5EF4-FFF2-40B4-BE49-F238E27FC236}">
                <a16:creationId xmlns:a16="http://schemas.microsoft.com/office/drawing/2014/main" id="{DBF3943D-BCB6-4B31-809D-A005686483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Rectangle 18">
            <a:extLst>
              <a:ext uri="{FF2B5EF4-FFF2-40B4-BE49-F238E27FC236}">
                <a16:creationId xmlns:a16="http://schemas.microsoft.com/office/drawing/2014/main" id="{39373A6F-2E1F-4613-8E1D-D68057D29F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2377" y="601200"/>
            <a:ext cx="3707477" cy="5624979"/>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16BC518F-C0D3-63E9-3F8F-709D84A7F427}"/>
              </a:ext>
            </a:extLst>
          </p:cNvPr>
          <p:cNvSpPr>
            <a:spLocks noGrp="1"/>
          </p:cNvSpPr>
          <p:nvPr>
            <p:ph type="title"/>
          </p:nvPr>
        </p:nvSpPr>
        <p:spPr>
          <a:xfrm>
            <a:off x="601255" y="702155"/>
            <a:ext cx="3409783" cy="1300365"/>
          </a:xfrm>
        </p:spPr>
        <p:txBody>
          <a:bodyPr>
            <a:normAutofit/>
          </a:bodyPr>
          <a:lstStyle/>
          <a:p>
            <a:r>
              <a:rPr lang="en-GB">
                <a:solidFill>
                  <a:srgbClr val="FFFFFF"/>
                </a:solidFill>
              </a:rPr>
              <a:t>The value system</a:t>
            </a:r>
          </a:p>
        </p:txBody>
      </p:sp>
      <p:sp>
        <p:nvSpPr>
          <p:cNvPr id="3" name="Content Placeholder 2">
            <a:extLst>
              <a:ext uri="{FF2B5EF4-FFF2-40B4-BE49-F238E27FC236}">
                <a16:creationId xmlns:a16="http://schemas.microsoft.com/office/drawing/2014/main" id="{FA1F2B72-9D3B-76A3-94DF-6533147DFAF1}"/>
              </a:ext>
            </a:extLst>
          </p:cNvPr>
          <p:cNvSpPr>
            <a:spLocks noGrp="1"/>
          </p:cNvSpPr>
          <p:nvPr>
            <p:ph idx="1"/>
          </p:nvPr>
        </p:nvSpPr>
        <p:spPr>
          <a:xfrm>
            <a:off x="601255" y="2177142"/>
            <a:ext cx="3409782" cy="3823607"/>
          </a:xfrm>
        </p:spPr>
        <p:txBody>
          <a:bodyPr>
            <a:normAutofit/>
          </a:bodyPr>
          <a:lstStyle/>
          <a:p>
            <a:pPr marL="304800" indent="-304800" eaLnBrk="1" hangingPunct="1"/>
            <a:r>
              <a:rPr lang="en-GB" altLang="en-US" b="1" i="1" dirty="0">
                <a:solidFill>
                  <a:srgbClr val="FFFFFF"/>
                </a:solidFill>
                <a:latin typeface="Calibri" panose="020F0502020204030204" pitchFamily="34" charset="0"/>
              </a:rPr>
              <a:t>The value system </a:t>
            </a:r>
            <a:r>
              <a:rPr lang="en-GB" altLang="en-US" dirty="0">
                <a:solidFill>
                  <a:srgbClr val="FFFFFF"/>
                </a:solidFill>
                <a:latin typeface="Calibri" panose="020F0502020204030204" pitchFamily="34" charset="0"/>
              </a:rPr>
              <a:t>comprises the set of inter-organisational links and relationships that are necessary to create a product or service.</a:t>
            </a:r>
          </a:p>
          <a:p>
            <a:pPr marL="304800" indent="-304800" eaLnBrk="1" hangingPunct="1"/>
            <a:r>
              <a:rPr lang="en-GB" altLang="en-US" dirty="0">
                <a:solidFill>
                  <a:srgbClr val="FFFFFF"/>
                </a:solidFill>
                <a:latin typeface="Calibri" panose="020F0502020204030204" pitchFamily="34" charset="0"/>
              </a:rPr>
              <a:t>It looks at an organisation’s value chain in the context of links to other value chains.</a:t>
            </a:r>
          </a:p>
          <a:p>
            <a:pPr marL="304800" indent="-304800" eaLnBrk="1" hangingPunct="1"/>
            <a:r>
              <a:rPr lang="en-GB" altLang="en-US" dirty="0">
                <a:solidFill>
                  <a:srgbClr val="FFFFFF"/>
                </a:solidFill>
                <a:latin typeface="Calibri" panose="020F0502020204030204" pitchFamily="34" charset="0"/>
              </a:rPr>
              <a:t>Competitive advantage can be derived from </a:t>
            </a:r>
            <a:r>
              <a:rPr lang="en-GB" altLang="en-US" b="1" i="1" dirty="0">
                <a:solidFill>
                  <a:srgbClr val="FFFFFF"/>
                </a:solidFill>
                <a:latin typeface="Calibri" panose="020F0502020204030204" pitchFamily="34" charset="0"/>
              </a:rPr>
              <a:t>linkages</a:t>
            </a:r>
            <a:r>
              <a:rPr lang="en-GB" altLang="en-US" dirty="0">
                <a:solidFill>
                  <a:srgbClr val="FFFFFF"/>
                </a:solidFill>
                <a:latin typeface="Calibri" panose="020F0502020204030204" pitchFamily="34" charset="0"/>
              </a:rPr>
              <a:t> within the value system.</a:t>
            </a:r>
          </a:p>
          <a:p>
            <a:endParaRPr lang="en-GB" dirty="0">
              <a:solidFill>
                <a:srgbClr val="FFFFFF"/>
              </a:solidFill>
            </a:endParaRPr>
          </a:p>
        </p:txBody>
      </p:sp>
      <p:pic>
        <p:nvPicPr>
          <p:cNvPr id="6" name="Picture 11" descr="Shape, polygon&#10;&#10;Description automatically generated">
            <a:extLst>
              <a:ext uri="{FF2B5EF4-FFF2-40B4-BE49-F238E27FC236}">
                <a16:creationId xmlns:a16="http://schemas.microsoft.com/office/drawing/2014/main" id="{E2263D13-74B7-23E7-5156-E7D1F24A8737}"/>
              </a:ext>
            </a:extLst>
          </p:cNvPr>
          <p:cNvPicPr>
            <a:picLocks noChangeAspect="1" noChangeArrowheads="1"/>
          </p:cNvPicPr>
          <p:nvPr/>
        </p:nvPicPr>
        <p:blipFill>
          <a:blip r:embed="rId2" cstate="email">
            <a:extLst>
              <a:ext uri="{28A0092B-C50C-407E-A947-70E740481C1C}">
                <a14:useLocalDpi xmlns:a14="http://schemas.microsoft.com/office/drawing/2010/main"/>
              </a:ext>
            </a:extLst>
          </a:blip>
          <a:stretch>
            <a:fillRect/>
          </a:stretch>
        </p:blipFill>
        <p:spPr bwMode="auto">
          <a:xfrm>
            <a:off x="4592231" y="2167604"/>
            <a:ext cx="6831503" cy="3435814"/>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Footer Placeholder 3">
            <a:extLst>
              <a:ext uri="{FF2B5EF4-FFF2-40B4-BE49-F238E27FC236}">
                <a16:creationId xmlns:a16="http://schemas.microsoft.com/office/drawing/2014/main" id="{17027057-2334-4146-6318-333B7D09CB60}"/>
              </a:ext>
            </a:extLst>
          </p:cNvPr>
          <p:cNvSpPr>
            <a:spLocks noGrp="1"/>
          </p:cNvSpPr>
          <p:nvPr>
            <p:ph type="ftr" sz="quarter" idx="11"/>
          </p:nvPr>
        </p:nvSpPr>
        <p:spPr>
          <a:xfrm>
            <a:off x="581192" y="6400800"/>
            <a:ext cx="6917210" cy="365125"/>
          </a:xfrm>
        </p:spPr>
        <p:txBody>
          <a:bodyPr>
            <a:normAutofit/>
          </a:bodyPr>
          <a:lstStyle/>
          <a:p>
            <a:pPr>
              <a:spcAft>
                <a:spcPts val="600"/>
              </a:spcAft>
            </a:pPr>
            <a:r>
              <a:rPr lang="en-GB" altLang="en-US" dirty="0">
                <a:solidFill>
                  <a:schemeClr val="bg1"/>
                </a:solidFill>
              </a:rPr>
              <a:t>(Johnson et al, 2017)</a:t>
            </a:r>
          </a:p>
        </p:txBody>
      </p:sp>
      <p:sp>
        <p:nvSpPr>
          <p:cNvPr id="5" name="Slide Number Placeholder 4">
            <a:extLst>
              <a:ext uri="{FF2B5EF4-FFF2-40B4-BE49-F238E27FC236}">
                <a16:creationId xmlns:a16="http://schemas.microsoft.com/office/drawing/2014/main" id="{773BA63A-52C5-6432-6241-98DE3D6018A8}"/>
              </a:ext>
            </a:extLst>
          </p:cNvPr>
          <p:cNvSpPr>
            <a:spLocks noGrp="1"/>
          </p:cNvSpPr>
          <p:nvPr>
            <p:ph type="sldNum" sz="quarter" idx="12"/>
          </p:nvPr>
        </p:nvSpPr>
        <p:spPr>
          <a:xfrm>
            <a:off x="10558300" y="6400800"/>
            <a:ext cx="1052508" cy="365125"/>
          </a:xfrm>
        </p:spPr>
        <p:txBody>
          <a:bodyPr>
            <a:normAutofit/>
          </a:bodyPr>
          <a:lstStyle/>
          <a:p>
            <a:pPr>
              <a:spcAft>
                <a:spcPts val="600"/>
              </a:spcAft>
            </a:pPr>
            <a:fld id="{3A98EE3D-8CD1-4C3F-BD1C-C98C9596463C}" type="slidenum">
              <a:rPr lang="en-US">
                <a:solidFill>
                  <a:srgbClr val="02C6EB"/>
                </a:solidFill>
              </a:rPr>
              <a:pPr>
                <a:spcAft>
                  <a:spcPts val="600"/>
                </a:spcAft>
              </a:pPr>
              <a:t>20</a:t>
            </a:fld>
            <a:endParaRPr lang="en-US">
              <a:solidFill>
                <a:srgbClr val="02C6EB"/>
              </a:solidFill>
            </a:endParaRPr>
          </a:p>
        </p:txBody>
      </p:sp>
      <p:sp>
        <p:nvSpPr>
          <p:cNvPr id="8" name="TextBox 7">
            <a:extLst>
              <a:ext uri="{FF2B5EF4-FFF2-40B4-BE49-F238E27FC236}">
                <a16:creationId xmlns:a16="http://schemas.microsoft.com/office/drawing/2014/main" id="{BC91039B-6C17-1439-5448-830FF91815D2}"/>
              </a:ext>
            </a:extLst>
          </p:cNvPr>
          <p:cNvSpPr txBox="1"/>
          <p:nvPr/>
        </p:nvSpPr>
        <p:spPr>
          <a:xfrm>
            <a:off x="4500945" y="1005840"/>
            <a:ext cx="7244522" cy="923330"/>
          </a:xfrm>
          <a:prstGeom prst="rect">
            <a:avLst/>
          </a:prstGeom>
          <a:noFill/>
        </p:spPr>
        <p:txBody>
          <a:bodyPr wrap="square">
            <a:spAutoFit/>
          </a:bodyPr>
          <a:lstStyle/>
          <a:p>
            <a:pPr>
              <a:spcBef>
                <a:spcPct val="0"/>
              </a:spcBef>
              <a:buFontTx/>
              <a:buNone/>
            </a:pPr>
            <a:r>
              <a:rPr lang="en-GB" altLang="en-US" sz="1800" i="1" dirty="0">
                <a:solidFill>
                  <a:schemeClr val="bg1"/>
                </a:solidFill>
              </a:rPr>
              <a:t>Important to understand: </a:t>
            </a:r>
          </a:p>
          <a:p>
            <a:pPr>
              <a:spcBef>
                <a:spcPct val="0"/>
              </a:spcBef>
              <a:buFontTx/>
              <a:buNone/>
            </a:pPr>
            <a:r>
              <a:rPr lang="en-GB" altLang="en-US" b="1" i="1" dirty="0">
                <a:solidFill>
                  <a:schemeClr val="bg1"/>
                </a:solidFill>
              </a:rPr>
              <a:t>W</a:t>
            </a:r>
            <a:r>
              <a:rPr lang="en-GB" altLang="en-US" sz="1800" b="1" i="1" dirty="0">
                <a:solidFill>
                  <a:schemeClr val="bg1"/>
                </a:solidFill>
              </a:rPr>
              <a:t>hich activities need to be part of the Organisation’s value chain because they are key to achieving competitive advantage?</a:t>
            </a:r>
          </a:p>
        </p:txBody>
      </p:sp>
      <p:pic>
        <p:nvPicPr>
          <p:cNvPr id="10" name="Picture 9">
            <a:extLst>
              <a:ext uri="{FF2B5EF4-FFF2-40B4-BE49-F238E27FC236}">
                <a16:creationId xmlns:a16="http://schemas.microsoft.com/office/drawing/2014/main" id="{BC703EDB-E8A3-151D-AE5D-1CD5C742E7E9}"/>
              </a:ext>
            </a:extLst>
          </p:cNvPr>
          <p:cNvPicPr>
            <a:picLocks noChangeAspect="1"/>
          </p:cNvPicPr>
          <p:nvPr/>
        </p:nvPicPr>
        <p:blipFill>
          <a:blip r:embed="rId3"/>
          <a:stretch>
            <a:fillRect/>
          </a:stretch>
        </p:blipFill>
        <p:spPr>
          <a:xfrm>
            <a:off x="4308732" y="6022709"/>
            <a:ext cx="7115002" cy="353599"/>
          </a:xfrm>
          <a:prstGeom prst="rect">
            <a:avLst/>
          </a:prstGeom>
        </p:spPr>
      </p:pic>
    </p:spTree>
    <p:extLst>
      <p:ext uri="{BB962C8B-B14F-4D97-AF65-F5344CB8AC3E}">
        <p14:creationId xmlns:p14="http://schemas.microsoft.com/office/powerpoint/2010/main" val="3948861380"/>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8FC6DF-0CE2-145D-0B79-72B85CD8A509}"/>
              </a:ext>
            </a:extLst>
          </p:cNvPr>
          <p:cNvSpPr>
            <a:spLocks noGrp="1"/>
          </p:cNvSpPr>
          <p:nvPr>
            <p:ph type="title"/>
          </p:nvPr>
        </p:nvSpPr>
        <p:spPr/>
        <p:txBody>
          <a:bodyPr/>
          <a:lstStyle/>
          <a:p>
            <a:r>
              <a:rPr lang="en-GB" dirty="0"/>
              <a:t>Benefits of value system analysis</a:t>
            </a:r>
          </a:p>
        </p:txBody>
      </p:sp>
      <p:sp>
        <p:nvSpPr>
          <p:cNvPr id="3" name="Content Placeholder 2">
            <a:extLst>
              <a:ext uri="{FF2B5EF4-FFF2-40B4-BE49-F238E27FC236}">
                <a16:creationId xmlns:a16="http://schemas.microsoft.com/office/drawing/2014/main" id="{7617C1D9-7733-D255-9EC8-CE2392D2EDD5}"/>
              </a:ext>
            </a:extLst>
          </p:cNvPr>
          <p:cNvSpPr>
            <a:spLocks noGrp="1"/>
          </p:cNvSpPr>
          <p:nvPr>
            <p:ph idx="1"/>
          </p:nvPr>
        </p:nvSpPr>
        <p:spPr/>
        <p:txBody>
          <a:bodyPr/>
          <a:lstStyle/>
          <a:p>
            <a:pPr eaLnBrk="1" hangingPunct="1">
              <a:lnSpc>
                <a:spcPts val="3000"/>
              </a:lnSpc>
            </a:pPr>
            <a:r>
              <a:rPr lang="en-GB" altLang="en-US" sz="1800" b="1" i="1" dirty="0">
                <a:latin typeface="Calibri" panose="020F0502020204030204" pitchFamily="34" charset="0"/>
              </a:rPr>
              <a:t>Understanding cost/price structures </a:t>
            </a:r>
            <a:r>
              <a:rPr lang="en-GB" altLang="en-US" sz="1800" dirty="0">
                <a:latin typeface="Calibri" panose="020F0502020204030204" pitchFamily="34" charset="0"/>
              </a:rPr>
              <a:t>across the value system</a:t>
            </a:r>
            <a:r>
              <a:rPr lang="en-GB" altLang="en-US" sz="1800" i="1" dirty="0">
                <a:latin typeface="Calibri" panose="020F0502020204030204" pitchFamily="34" charset="0"/>
              </a:rPr>
              <a:t> </a:t>
            </a:r>
            <a:r>
              <a:rPr lang="en-GB" altLang="en-US" sz="1800" dirty="0">
                <a:latin typeface="Calibri" panose="020F0502020204030204" pitchFamily="34" charset="0"/>
              </a:rPr>
              <a:t>– analysing the best area of focus and the best business model.</a:t>
            </a:r>
          </a:p>
          <a:p>
            <a:pPr eaLnBrk="1" hangingPunct="1">
              <a:lnSpc>
                <a:spcPts val="3000"/>
              </a:lnSpc>
            </a:pPr>
            <a:r>
              <a:rPr lang="en-GB" altLang="en-US" sz="1800" b="1" i="1" dirty="0">
                <a:latin typeface="Calibri" panose="020F0502020204030204" pitchFamily="34" charset="0"/>
              </a:rPr>
              <a:t>Identifying ‘profit pools</a:t>
            </a:r>
            <a:r>
              <a:rPr lang="en-GB" altLang="en-US" sz="1800" b="1" dirty="0">
                <a:latin typeface="Calibri" panose="020F0502020204030204" pitchFamily="34" charset="0"/>
              </a:rPr>
              <a:t>’</a:t>
            </a:r>
            <a:r>
              <a:rPr lang="en-GB" altLang="en-US" sz="1800" dirty="0">
                <a:latin typeface="Calibri" panose="020F0502020204030204" pitchFamily="34" charset="0"/>
              </a:rPr>
              <a:t> (i.e. levels of profit in different parts of the system) – seeking ways to use existing capabilities in order to exploit these.</a:t>
            </a:r>
          </a:p>
          <a:p>
            <a:pPr eaLnBrk="1" hangingPunct="1">
              <a:lnSpc>
                <a:spcPts val="3000"/>
              </a:lnSpc>
            </a:pPr>
            <a:r>
              <a:rPr lang="en-GB" altLang="en-US" sz="1800" b="1" i="1" dirty="0">
                <a:latin typeface="Calibri" panose="020F0502020204030204" pitchFamily="34" charset="0"/>
              </a:rPr>
              <a:t>The ‘make or buy’ decision </a:t>
            </a:r>
            <a:r>
              <a:rPr lang="en-GB" altLang="en-US" sz="1600" dirty="0">
                <a:latin typeface="Calibri" panose="020F0502020204030204" pitchFamily="34" charset="0"/>
              </a:rPr>
              <a:t>–</a:t>
            </a:r>
            <a:r>
              <a:rPr lang="en-GB" altLang="en-US" sz="1800" dirty="0">
                <a:latin typeface="Calibri" panose="020F0502020204030204" pitchFamily="34" charset="0"/>
              </a:rPr>
              <a:t> which activities to do ‘in-house’ and which to outsource.</a:t>
            </a:r>
          </a:p>
          <a:p>
            <a:pPr eaLnBrk="1" hangingPunct="1">
              <a:lnSpc>
                <a:spcPts val="3000"/>
              </a:lnSpc>
            </a:pPr>
            <a:r>
              <a:rPr lang="en-GB" altLang="en-US" sz="1800" b="1" i="1" dirty="0">
                <a:latin typeface="Calibri" panose="020F0502020204030204" pitchFamily="34" charset="0"/>
              </a:rPr>
              <a:t>Partnering </a:t>
            </a:r>
            <a:r>
              <a:rPr lang="en-GB" altLang="en-US" sz="1800" dirty="0">
                <a:latin typeface="Calibri" panose="020F0502020204030204" pitchFamily="34" charset="0"/>
              </a:rPr>
              <a:t>– deciding who to work with and the nature of these relationships.</a:t>
            </a:r>
          </a:p>
          <a:p>
            <a:endParaRPr lang="en-GB" dirty="0"/>
          </a:p>
        </p:txBody>
      </p:sp>
      <p:sp>
        <p:nvSpPr>
          <p:cNvPr id="4" name="Footer Placeholder 3">
            <a:extLst>
              <a:ext uri="{FF2B5EF4-FFF2-40B4-BE49-F238E27FC236}">
                <a16:creationId xmlns:a16="http://schemas.microsoft.com/office/drawing/2014/main" id="{BE20C847-E8E1-8729-EBB0-04D555A10014}"/>
              </a:ext>
            </a:extLst>
          </p:cNvPr>
          <p:cNvSpPr>
            <a:spLocks noGrp="1"/>
          </p:cNvSpPr>
          <p:nvPr>
            <p:ph type="ftr" sz="quarter" idx="11"/>
          </p:nvPr>
        </p:nvSpPr>
        <p:spPr/>
        <p:txBody>
          <a:bodyPr/>
          <a:lstStyle/>
          <a:p>
            <a:r>
              <a:rPr lang="en-GB" altLang="en-US" sz="900" dirty="0"/>
              <a:t>(Johnson et al, 2017)</a:t>
            </a:r>
          </a:p>
        </p:txBody>
      </p:sp>
      <p:sp>
        <p:nvSpPr>
          <p:cNvPr id="5" name="Slide Number Placeholder 4">
            <a:extLst>
              <a:ext uri="{FF2B5EF4-FFF2-40B4-BE49-F238E27FC236}">
                <a16:creationId xmlns:a16="http://schemas.microsoft.com/office/drawing/2014/main" id="{6DE14290-9B44-2CD2-0EE0-A97CDCD2EAC4}"/>
              </a:ext>
            </a:extLst>
          </p:cNvPr>
          <p:cNvSpPr>
            <a:spLocks noGrp="1"/>
          </p:cNvSpPr>
          <p:nvPr>
            <p:ph type="sldNum" sz="quarter" idx="12"/>
          </p:nvPr>
        </p:nvSpPr>
        <p:spPr/>
        <p:txBody>
          <a:bodyPr/>
          <a:lstStyle/>
          <a:p>
            <a:fld id="{3A98EE3D-8CD1-4C3F-BD1C-C98C9596463C}" type="slidenum">
              <a:rPr lang="en-US" smtClean="0"/>
              <a:t>21</a:t>
            </a:fld>
            <a:endParaRPr lang="en-US" dirty="0"/>
          </a:p>
        </p:txBody>
      </p:sp>
      <p:pic>
        <p:nvPicPr>
          <p:cNvPr id="6" name="Picture 11" descr="Shape, polygon&#10;&#10;Description automatically generated">
            <a:extLst>
              <a:ext uri="{FF2B5EF4-FFF2-40B4-BE49-F238E27FC236}">
                <a16:creationId xmlns:a16="http://schemas.microsoft.com/office/drawing/2014/main" id="{46D510A6-5E7C-4A53-FBB1-406EC1BDA65F}"/>
              </a:ext>
            </a:extLst>
          </p:cNvPr>
          <p:cNvPicPr>
            <a:picLocks noChangeAspect="1" noChangeArrowheads="1"/>
          </p:cNvPicPr>
          <p:nvPr/>
        </p:nvPicPr>
        <p:blipFill>
          <a:blip r:embed="rId2" cstate="email">
            <a:extLst>
              <a:ext uri="{28A0092B-C50C-407E-A947-70E740481C1C}">
                <a14:useLocalDpi xmlns:a14="http://schemas.microsoft.com/office/drawing/2010/main"/>
              </a:ext>
            </a:extLst>
          </a:blip>
          <a:stretch>
            <a:fillRect/>
          </a:stretch>
        </p:blipFill>
        <p:spPr bwMode="auto">
          <a:xfrm>
            <a:off x="8863263" y="983973"/>
            <a:ext cx="2680907" cy="1348327"/>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1817208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3FF4F9-B2F0-F9B5-86BE-018EC3E66395}"/>
              </a:ext>
            </a:extLst>
          </p:cNvPr>
          <p:cNvSpPr>
            <a:spLocks noGrp="1"/>
          </p:cNvSpPr>
          <p:nvPr>
            <p:ph type="title"/>
          </p:nvPr>
        </p:nvSpPr>
        <p:spPr>
          <a:xfrm>
            <a:off x="581192" y="702156"/>
            <a:ext cx="11029616" cy="621933"/>
          </a:xfrm>
        </p:spPr>
        <p:txBody>
          <a:bodyPr/>
          <a:lstStyle/>
          <a:p>
            <a:r>
              <a:rPr lang="en-GB" dirty="0"/>
              <a:t>summary</a:t>
            </a:r>
          </a:p>
        </p:txBody>
      </p:sp>
      <p:sp>
        <p:nvSpPr>
          <p:cNvPr id="3" name="Content Placeholder 2">
            <a:extLst>
              <a:ext uri="{FF2B5EF4-FFF2-40B4-BE49-F238E27FC236}">
                <a16:creationId xmlns:a16="http://schemas.microsoft.com/office/drawing/2014/main" id="{20130AEE-954F-6B3E-CF28-418C6DA06E71}"/>
              </a:ext>
            </a:extLst>
          </p:cNvPr>
          <p:cNvSpPr>
            <a:spLocks noGrp="1"/>
          </p:cNvSpPr>
          <p:nvPr>
            <p:ph idx="1"/>
          </p:nvPr>
        </p:nvSpPr>
        <p:spPr>
          <a:xfrm>
            <a:off x="581192" y="1468583"/>
            <a:ext cx="11029615" cy="4687262"/>
          </a:xfrm>
        </p:spPr>
        <p:txBody>
          <a:bodyPr>
            <a:noAutofit/>
          </a:bodyPr>
          <a:lstStyle/>
          <a:p>
            <a:pPr marL="295275" indent="-295275" eaLnBrk="1" hangingPunct="1">
              <a:spcBef>
                <a:spcPct val="20000"/>
              </a:spcBef>
              <a:buClr>
                <a:schemeClr val="tx1"/>
              </a:buClr>
              <a:buFont typeface="Arial" charset="0"/>
              <a:buChar char="•"/>
              <a:defRPr/>
            </a:pPr>
            <a:r>
              <a:rPr lang="en-GB" altLang="en-US" sz="1800" dirty="0">
                <a:latin typeface="Calibri" panose="020F0502020204030204" pitchFamily="34" charset="0"/>
              </a:rPr>
              <a:t>To be able to achieve sustained competitive advantage resources / capabilities need to be </a:t>
            </a:r>
            <a:r>
              <a:rPr lang="en-GB" altLang="en-US" sz="1800" b="1" i="1" dirty="0">
                <a:latin typeface="Calibri" panose="020F0502020204030204" pitchFamily="34" charset="0"/>
              </a:rPr>
              <a:t>unique and distinctive. </a:t>
            </a:r>
            <a:endParaRPr lang="en-GB" altLang="en-US" sz="1800" dirty="0">
              <a:latin typeface="Calibri" panose="020F0502020204030204" pitchFamily="34" charset="0"/>
            </a:endParaRPr>
          </a:p>
          <a:p>
            <a:pPr marL="295275" indent="-295275" eaLnBrk="1" hangingPunct="1">
              <a:spcBef>
                <a:spcPct val="20000"/>
              </a:spcBef>
              <a:buClr>
                <a:schemeClr val="tx1"/>
              </a:buClr>
              <a:buFont typeface="Arial" charset="0"/>
              <a:buChar char="•"/>
              <a:defRPr/>
            </a:pPr>
            <a:r>
              <a:rPr lang="en-GB" altLang="en-US" sz="1800" dirty="0">
                <a:latin typeface="Calibri" panose="020F0502020204030204" pitchFamily="34" charset="0"/>
              </a:rPr>
              <a:t>To be distinctive and provide for sustainable competitive advantage, resources and capabilities need to fulfil the </a:t>
            </a:r>
            <a:r>
              <a:rPr lang="en-GB" altLang="en-US" sz="1800" b="1" i="1" dirty="0">
                <a:latin typeface="Calibri" panose="020F0502020204030204" pitchFamily="34" charset="0"/>
              </a:rPr>
              <a:t>VRIO criteria </a:t>
            </a:r>
            <a:r>
              <a:rPr lang="en-GB" altLang="en-US" sz="1800" dirty="0">
                <a:latin typeface="Calibri" panose="020F0502020204030204" pitchFamily="34" charset="0"/>
              </a:rPr>
              <a:t>of being </a:t>
            </a:r>
            <a:r>
              <a:rPr lang="en-GB" altLang="en-US" sz="1800" b="1" i="1" dirty="0">
                <a:latin typeface="Calibri" panose="020F0502020204030204" pitchFamily="34" charset="0"/>
              </a:rPr>
              <a:t>Valuable, Rare, Inimitable and supported by the Organisation.</a:t>
            </a:r>
          </a:p>
          <a:p>
            <a:pPr marL="295275" indent="-295275" eaLnBrk="1" hangingPunct="1">
              <a:spcBef>
                <a:spcPct val="20000"/>
              </a:spcBef>
              <a:buClr>
                <a:schemeClr val="tx1"/>
              </a:buClr>
              <a:buFont typeface="Arial" charset="0"/>
              <a:buChar char="•"/>
              <a:defRPr/>
            </a:pPr>
            <a:endParaRPr lang="en-GB" altLang="en-US" sz="1800" b="1" i="1" dirty="0">
              <a:latin typeface="Calibri" panose="020F0502020204030204" pitchFamily="34" charset="0"/>
            </a:endParaRPr>
          </a:p>
          <a:p>
            <a:pPr marL="0" indent="0" eaLnBrk="1" fontAlgn="auto" hangingPunct="1">
              <a:spcAft>
                <a:spcPts val="0"/>
              </a:spcAft>
              <a:buClr>
                <a:srgbClr val="0070C0"/>
              </a:buClr>
              <a:buFont typeface="Arial" charset="0"/>
              <a:buNone/>
              <a:defRPr/>
            </a:pPr>
            <a:r>
              <a:rPr lang="en-IN" altLang="en-US" sz="1800" b="1" i="1" dirty="0">
                <a:latin typeface="Calibri" panose="020F0502020204030204" pitchFamily="34" charset="0"/>
              </a:rPr>
              <a:t>Ways of diagnosing organisational resources and capabilities include: </a:t>
            </a:r>
          </a:p>
          <a:p>
            <a:pPr marL="314325" indent="-314325">
              <a:spcAft>
                <a:spcPts val="0"/>
              </a:spcAft>
              <a:buClr>
                <a:schemeClr val="tx1"/>
              </a:buClr>
              <a:defRPr/>
            </a:pPr>
            <a:r>
              <a:rPr lang="en-GB" altLang="en-US" sz="1800" b="1" i="1" dirty="0">
                <a:solidFill>
                  <a:srgbClr val="0070C0"/>
                </a:solidFill>
              </a:rPr>
              <a:t>The resource-based view (RBV) / </a:t>
            </a:r>
            <a:r>
              <a:rPr lang="en-GB" sz="1800" b="1" i="1" dirty="0">
                <a:latin typeface="Calibri" panose="020F0502020204030204" pitchFamily="34" charset="0"/>
              </a:rPr>
              <a:t>VRIO analysis</a:t>
            </a:r>
            <a:r>
              <a:rPr lang="en-GB" sz="1800" b="1" dirty="0">
                <a:latin typeface="Calibri" panose="020F0502020204030204" pitchFamily="34" charset="0"/>
              </a:rPr>
              <a:t> </a:t>
            </a:r>
            <a:r>
              <a:rPr lang="en-GB" sz="1800" dirty="0">
                <a:latin typeface="Calibri" panose="020F0502020204030204" pitchFamily="34" charset="0"/>
              </a:rPr>
              <a:t>of resources and capabilities to evaluate if they contribute to competitive advantage.</a:t>
            </a:r>
          </a:p>
          <a:p>
            <a:pPr marL="304800" indent="-304800" eaLnBrk="1" fontAlgn="auto" hangingPunct="1">
              <a:spcAft>
                <a:spcPts val="0"/>
              </a:spcAft>
              <a:defRPr/>
            </a:pPr>
            <a:r>
              <a:rPr lang="en-GB" sz="1800" dirty="0">
                <a:latin typeface="Calibri" panose="020F0502020204030204" pitchFamily="34" charset="0"/>
              </a:rPr>
              <a:t>Analysing an organisation’s </a:t>
            </a:r>
            <a:r>
              <a:rPr lang="en-GB" sz="1800" b="1" i="1" dirty="0">
                <a:latin typeface="Calibri" panose="020F0502020204030204" pitchFamily="34" charset="0"/>
              </a:rPr>
              <a:t>value chain</a:t>
            </a:r>
            <a:r>
              <a:rPr lang="en-GB" sz="1800" b="1" dirty="0">
                <a:latin typeface="Calibri" panose="020F0502020204030204" pitchFamily="34" charset="0"/>
              </a:rPr>
              <a:t> and </a:t>
            </a:r>
            <a:r>
              <a:rPr lang="en-GB" sz="1800" b="1" i="1" dirty="0">
                <a:latin typeface="Calibri" panose="020F0502020204030204" pitchFamily="34" charset="0"/>
              </a:rPr>
              <a:t>value system</a:t>
            </a:r>
            <a:r>
              <a:rPr lang="en-GB" sz="1800" b="1" dirty="0">
                <a:latin typeface="Calibri" panose="020F0502020204030204" pitchFamily="34" charset="0"/>
              </a:rPr>
              <a:t> </a:t>
            </a:r>
            <a:r>
              <a:rPr lang="en-GB" sz="1800" dirty="0">
                <a:latin typeface="Calibri" panose="020F0502020204030204" pitchFamily="34" charset="0"/>
              </a:rPr>
              <a:t>to understand how value to a customer is created and can be developed.</a:t>
            </a:r>
          </a:p>
          <a:p>
            <a:pPr marL="304800" indent="-304800" eaLnBrk="1" fontAlgn="auto" hangingPunct="1">
              <a:spcAft>
                <a:spcPts val="0"/>
              </a:spcAft>
              <a:defRPr/>
            </a:pPr>
            <a:r>
              <a:rPr lang="en-GB" sz="1800" b="1" i="1" dirty="0">
                <a:latin typeface="Calibri" panose="020F0502020204030204" pitchFamily="34" charset="0"/>
              </a:rPr>
              <a:t>Strategic analysis frameworks such as PESTEL, SWOT etc.</a:t>
            </a:r>
            <a:r>
              <a:rPr lang="en-GB" sz="1800" b="1" dirty="0">
                <a:latin typeface="Calibri" panose="020F0502020204030204" pitchFamily="34" charset="0"/>
              </a:rPr>
              <a:t> </a:t>
            </a:r>
            <a:r>
              <a:rPr lang="en-GB" sz="1800" dirty="0">
                <a:latin typeface="Calibri" panose="020F0502020204030204" pitchFamily="34" charset="0"/>
              </a:rPr>
              <a:t>drawing together an understanding of the strengths, weaknesses, opportunities and threats an organisation faces.</a:t>
            </a:r>
          </a:p>
          <a:p>
            <a:pPr marL="304800" indent="-304800" eaLnBrk="1" fontAlgn="auto" hangingPunct="1">
              <a:spcAft>
                <a:spcPts val="0"/>
              </a:spcAft>
              <a:defRPr/>
            </a:pPr>
            <a:r>
              <a:rPr lang="en-GB" sz="1800" b="1" i="1" dirty="0">
                <a:latin typeface="Calibri" panose="020F0502020204030204" pitchFamily="34" charset="0"/>
              </a:rPr>
              <a:t>Benchmarking</a:t>
            </a:r>
            <a:r>
              <a:rPr lang="en-GB" sz="1800" dirty="0">
                <a:latin typeface="Calibri" panose="020F0502020204030204" pitchFamily="34" charset="0"/>
              </a:rPr>
              <a:t> to understand the relative performance of organisations.</a:t>
            </a:r>
          </a:p>
          <a:p>
            <a:pPr marL="304800" indent="-304800">
              <a:spcAft>
                <a:spcPts val="0"/>
              </a:spcAft>
              <a:defRPr/>
            </a:pPr>
            <a:r>
              <a:rPr lang="en-GB" sz="1800" dirty="0"/>
              <a:t>It is important for an organisation to recognise such </a:t>
            </a:r>
            <a:r>
              <a:rPr lang="en-GB" sz="1800" b="1" i="1" dirty="0"/>
              <a:t>redundant capabilities </a:t>
            </a:r>
            <a:r>
              <a:rPr lang="en-GB" sz="1800" dirty="0"/>
              <a:t>and to eliminate them.</a:t>
            </a:r>
          </a:p>
        </p:txBody>
      </p:sp>
      <p:sp>
        <p:nvSpPr>
          <p:cNvPr id="4" name="Footer Placeholder 3">
            <a:extLst>
              <a:ext uri="{FF2B5EF4-FFF2-40B4-BE49-F238E27FC236}">
                <a16:creationId xmlns:a16="http://schemas.microsoft.com/office/drawing/2014/main" id="{166B5BE8-AF67-BAC1-3391-28F17768DCD2}"/>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62B1D88E-6219-DC6E-70F7-5344E4525FEA}"/>
              </a:ext>
            </a:extLst>
          </p:cNvPr>
          <p:cNvSpPr>
            <a:spLocks noGrp="1"/>
          </p:cNvSpPr>
          <p:nvPr>
            <p:ph type="sldNum" sz="quarter" idx="12"/>
          </p:nvPr>
        </p:nvSpPr>
        <p:spPr/>
        <p:txBody>
          <a:bodyPr/>
          <a:lstStyle/>
          <a:p>
            <a:fld id="{3A98EE3D-8CD1-4C3F-BD1C-C98C9596463C}" type="slidenum">
              <a:rPr lang="en-US" smtClean="0"/>
              <a:t>22</a:t>
            </a:fld>
            <a:endParaRPr lang="en-US" dirty="0"/>
          </a:p>
        </p:txBody>
      </p:sp>
    </p:spTree>
    <p:extLst>
      <p:ext uri="{BB962C8B-B14F-4D97-AF65-F5344CB8AC3E}">
        <p14:creationId xmlns:p14="http://schemas.microsoft.com/office/powerpoint/2010/main" val="319524938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44F2DD-E328-4EBE-F7BC-9EBAEED93F33}"/>
              </a:ext>
            </a:extLst>
          </p:cNvPr>
          <p:cNvSpPr>
            <a:spLocks noGrp="1"/>
          </p:cNvSpPr>
          <p:nvPr>
            <p:ph type="title"/>
          </p:nvPr>
        </p:nvSpPr>
        <p:spPr/>
        <p:txBody>
          <a:bodyPr/>
          <a:lstStyle/>
          <a:p>
            <a:pPr algn="ctr"/>
            <a:r>
              <a:rPr lang="en-GB" dirty="0"/>
              <a:t>This is the end of our</a:t>
            </a:r>
            <a:br>
              <a:rPr lang="en-GB"/>
            </a:br>
            <a:r>
              <a:rPr lang="en-GB"/>
              <a:t>session </a:t>
            </a:r>
            <a:r>
              <a:rPr lang="en-GB" dirty="0">
                <a:sym typeface="Wingdings" panose="05000000000000000000" pitchFamily="2" charset="2"/>
              </a:rPr>
              <a:t></a:t>
            </a:r>
            <a:endParaRPr lang="en-GB" dirty="0"/>
          </a:p>
        </p:txBody>
      </p:sp>
      <p:sp>
        <p:nvSpPr>
          <p:cNvPr id="3" name="Text Placeholder 2">
            <a:extLst>
              <a:ext uri="{FF2B5EF4-FFF2-40B4-BE49-F238E27FC236}">
                <a16:creationId xmlns:a16="http://schemas.microsoft.com/office/drawing/2014/main" id="{307D6C9B-2909-4164-3E9F-C472CBCD539C}"/>
              </a:ext>
            </a:extLst>
          </p:cNvPr>
          <p:cNvSpPr>
            <a:spLocks noGrp="1"/>
          </p:cNvSpPr>
          <p:nvPr>
            <p:ph type="body" idx="1"/>
          </p:nvPr>
        </p:nvSpPr>
        <p:spPr/>
        <p:txBody>
          <a:bodyPr/>
          <a:lstStyle/>
          <a:p>
            <a:endParaRPr lang="en-GB"/>
          </a:p>
        </p:txBody>
      </p:sp>
      <p:sp>
        <p:nvSpPr>
          <p:cNvPr id="4" name="Footer Placeholder 3">
            <a:extLst>
              <a:ext uri="{FF2B5EF4-FFF2-40B4-BE49-F238E27FC236}">
                <a16:creationId xmlns:a16="http://schemas.microsoft.com/office/drawing/2014/main" id="{4D30401E-C1DC-1403-D684-BC60FAA96910}"/>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052C887F-532C-63FC-5544-F5A956DE45C8}"/>
              </a:ext>
            </a:extLst>
          </p:cNvPr>
          <p:cNvSpPr>
            <a:spLocks noGrp="1"/>
          </p:cNvSpPr>
          <p:nvPr>
            <p:ph type="sldNum" sz="quarter" idx="12"/>
          </p:nvPr>
        </p:nvSpPr>
        <p:spPr/>
        <p:txBody>
          <a:bodyPr/>
          <a:lstStyle/>
          <a:p>
            <a:fld id="{3A98EE3D-8CD1-4C3F-BD1C-C98C9596463C}" type="slidenum">
              <a:rPr lang="en-US" smtClean="0"/>
              <a:t>23</a:t>
            </a:fld>
            <a:endParaRPr lang="en-US" dirty="0"/>
          </a:p>
        </p:txBody>
      </p:sp>
    </p:spTree>
    <p:extLst>
      <p:ext uri="{BB962C8B-B14F-4D97-AF65-F5344CB8AC3E}">
        <p14:creationId xmlns:p14="http://schemas.microsoft.com/office/powerpoint/2010/main" val="138252685"/>
      </p:ext>
    </p:extLst>
  </p:cSld>
  <p:clrMapOvr>
    <a:masterClrMapping/>
  </p:clrMapOvr>
</p:sld>
</file>

<file path=ppt/theme/theme1.xml><?xml version="1.0" encoding="utf-8"?>
<a:theme xmlns:a="http://schemas.openxmlformats.org/drawingml/2006/main" name="DividendVTI">
  <a:themeElements>
    <a:clrScheme name="Blue II">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EAC1C"/>
      </a:hlink>
      <a:folHlink>
        <a:srgbClr val="B26B02"/>
      </a:folHlink>
    </a:clrScheme>
    <a:fontScheme name="Dividend">
      <a:majorFont>
        <a:latin typeface="Franklin Gothic Demi"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Franklin Gothic Book"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Dividend">
      <a:fillStyleLst>
        <a:solidFill>
          <a:schemeClr val="phClr"/>
        </a:solidFill>
        <a:gradFill rotWithShape="1">
          <a:gsLst>
            <a:gs pos="0">
              <a:schemeClr val="phClr">
                <a:tint val="68000"/>
                <a:alpha val="90000"/>
                <a:lumMod val="100000"/>
              </a:schemeClr>
            </a:gs>
            <a:gs pos="100000">
              <a:schemeClr val="phClr">
                <a:tint val="90000"/>
                <a:lumMod val="95000"/>
              </a:schemeClr>
            </a:gs>
          </a:gsLst>
          <a:lin ang="5400000" scaled="1"/>
        </a:gradFill>
        <a:gradFill rotWithShape="1">
          <a:gsLst>
            <a:gs pos="0">
              <a:schemeClr val="phClr">
                <a:tint val="98000"/>
                <a:lumMod val="110000"/>
              </a:schemeClr>
            </a:gs>
            <a:gs pos="84000">
              <a:schemeClr val="phClr">
                <a:shade val="90000"/>
                <a:lumMod val="88000"/>
              </a:schemeClr>
            </a:gs>
          </a:gsLst>
          <a:lin ang="5400000" scaled="0"/>
        </a:gradFill>
      </a:fillStyleLst>
      <a:lnStyleLst>
        <a:ln w="12700" cap="rnd" cmpd="sng" algn="ctr">
          <a:solidFill>
            <a:schemeClr val="phClr">
              <a:lumMod val="90000"/>
            </a:schemeClr>
          </a:solidFill>
          <a:prstDash val="solid"/>
        </a:ln>
        <a:ln w="2222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55000"/>
              </a:srgbClr>
            </a:outerShdw>
          </a:effectLst>
        </a:effectStyle>
        <a:effectStyle>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a:effectStyle>
      </a:effectStyleLst>
      <a:bgFillStyleLst>
        <a:solidFill>
          <a:schemeClr val="phClr"/>
        </a:solidFill>
        <a:gradFill rotWithShape="1">
          <a:gsLst>
            <a:gs pos="0">
              <a:schemeClr val="phClr">
                <a:tint val="90000"/>
                <a:lumMod val="110000"/>
              </a:schemeClr>
            </a:gs>
            <a:gs pos="88000">
              <a:schemeClr val="phClr">
                <a:shade val="94000"/>
                <a:satMod val="110000"/>
                <a:lumMod val="88000"/>
              </a:schemeClr>
            </a:gs>
          </a:gsLst>
          <a:lin ang="5400000" scaled="0"/>
        </a:gradFill>
        <a:gradFill rotWithShape="1">
          <a:gsLst>
            <a:gs pos="0">
              <a:schemeClr val="phClr">
                <a:tint val="90000"/>
                <a:lumMod val="110000"/>
              </a:schemeClr>
            </a:gs>
            <a:gs pos="100000">
              <a:schemeClr val="phClr">
                <a:shade val="98000"/>
                <a:satMod val="110000"/>
                <a:lumMod val="8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DividendVTI" id="{97558BDE-0B66-457C-BB6F-7B1B22DAA9B8}" vid="{F53508A3-AC60-448A-AF37-934D5F1A0D5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2" ma:contentTypeDescription="Create a new document." ma:contentTypeScope="" ma:versionID="a410dd7f93c95333ffa1b60ed6adedd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a936d9baba76aa3866493feff160faab"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MediaServiceKeyPoints xmlns="71af3243-3dd4-4a8d-8c0d-dd76da1f02a5" xsi:nil="true"/>
  </documentManagement>
</p:properties>
</file>

<file path=customXml/itemProps1.xml><?xml version="1.0" encoding="utf-8"?>
<ds:datastoreItem xmlns:ds="http://schemas.openxmlformats.org/officeDocument/2006/customXml" ds:itemID="{927BD4C1-B6B1-4715-ABF9-E660A51A4EA0}">
  <ds:schemaRefs>
    <ds:schemaRef ds:uri="http://schemas.microsoft.com/sharepoint/v3/contenttype/forms"/>
  </ds:schemaRefs>
</ds:datastoreItem>
</file>

<file path=customXml/itemProps2.xml><?xml version="1.0" encoding="utf-8"?>
<ds:datastoreItem xmlns:ds="http://schemas.openxmlformats.org/officeDocument/2006/customXml" ds:itemID="{41E7CA09-9778-4414-AE97-8064B12DA30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8D289AE2-D2AE-49D1-AFAC-3A79F6794255}">
  <ds:schemaRefs>
    <ds:schemaRef ds:uri="http://schemas.microsoft.com/office/2006/metadata/properties"/>
    <ds:schemaRef ds:uri="http://schemas.microsoft.com/office/infopath/2007/PartnerControls"/>
    <ds:schemaRef ds:uri="71af3243-3dd4-4a8d-8c0d-dd76da1f02a5"/>
  </ds:schemaRefs>
</ds:datastoreItem>
</file>

<file path=docProps/app.xml><?xml version="1.0" encoding="utf-8"?>
<Properties xmlns="http://schemas.openxmlformats.org/officeDocument/2006/extended-properties" xmlns:vt="http://schemas.openxmlformats.org/officeDocument/2006/docPropsVTypes">
  <Template>{C2AA1F26-50D4-4A29-A703-40C744C528EE}tf33552983_win32</Template>
  <TotalTime>3768</TotalTime>
  <Words>1705</Words>
  <Application>Microsoft Office PowerPoint</Application>
  <PresentationFormat>Widescreen</PresentationFormat>
  <Paragraphs>162</Paragraphs>
  <Slides>23</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23</vt:i4>
      </vt:variant>
    </vt:vector>
  </HeadingPairs>
  <TitlesOfParts>
    <vt:vector size="32" baseType="lpstr">
      <vt:lpstr>Arial</vt:lpstr>
      <vt:lpstr>Calibri</vt:lpstr>
      <vt:lpstr>Franklin Gothic Book</vt:lpstr>
      <vt:lpstr>Franklin Gothic Demi</vt:lpstr>
      <vt:lpstr>GDS Transport</vt:lpstr>
      <vt:lpstr>Roboto</vt:lpstr>
      <vt:lpstr>Wingdings</vt:lpstr>
      <vt:lpstr>Wingdings 2</vt:lpstr>
      <vt:lpstr>DividendVTI</vt:lpstr>
      <vt:lpstr>Strategic and Agile Business ManagementBMMB7027</vt:lpstr>
      <vt:lpstr>This week we will focus on…</vt:lpstr>
      <vt:lpstr>Resources and capabilities</vt:lpstr>
      <vt:lpstr>Strategic capabilities – resources &amp; competences</vt:lpstr>
      <vt:lpstr>Redundant capabilities</vt:lpstr>
      <vt:lpstr>Core competencies / capabilities</vt:lpstr>
      <vt:lpstr>Finding your company’s Core competencies</vt:lpstr>
      <vt:lpstr>New strategy sets out future of science and engineering capability across government</vt:lpstr>
      <vt:lpstr>benchmarking</vt:lpstr>
      <vt:lpstr>The resource-based view (rbv) of strategy and Achieving sustainable competitive advantage</vt:lpstr>
      <vt:lpstr>Achieving sustainable competitive advantage</vt:lpstr>
      <vt:lpstr>V – Value</vt:lpstr>
      <vt:lpstr>R – rarity</vt:lpstr>
      <vt:lpstr>PowerPoint Presentation</vt:lpstr>
      <vt:lpstr>O – organisational support</vt:lpstr>
      <vt:lpstr>Vrio framework – levels of competitive advantage</vt:lpstr>
      <vt:lpstr>The value chain</vt:lpstr>
      <vt:lpstr>The value chain</vt:lpstr>
      <vt:lpstr>Benefits of value chain analysis</vt:lpstr>
      <vt:lpstr>The value system</vt:lpstr>
      <vt:lpstr>Benefits of value system analysis</vt:lpstr>
      <vt:lpstr>summary</vt:lpstr>
      <vt:lpstr>This is the end of our session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Lorem Ipsum</dc:title>
  <dc:creator>D Hellyer</dc:creator>
  <cp:lastModifiedBy>Daniela Hellyer</cp:lastModifiedBy>
  <cp:revision>233</cp:revision>
  <dcterms:created xsi:type="dcterms:W3CDTF">2021-11-30T09:35:50Z</dcterms:created>
  <dcterms:modified xsi:type="dcterms:W3CDTF">2026-06-01T12:16:16Z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