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470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598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94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705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621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081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430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825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32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12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794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353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6DDA3-FEE0-4392-A192-5495143BE6F5}" type="datetimeFigureOut">
              <a:rPr lang="en-GB" smtClean="0"/>
              <a:t>19/03/2013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71ADDF-403F-47F1-9A23-9B1795C8F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944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‘All in’ unit rate Example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‘Concrete Work’</a:t>
            </a:r>
          </a:p>
          <a:p>
            <a:r>
              <a:rPr lang="en-GB" dirty="0" smtClean="0"/>
              <a:t>Steve Tindall</a:t>
            </a:r>
          </a:p>
          <a:p>
            <a:r>
              <a:rPr lang="en-GB" dirty="0" err="1" smtClean="0"/>
              <a:t>FdSc</a:t>
            </a:r>
            <a:r>
              <a:rPr lang="en-GB" dirty="0" smtClean="0"/>
              <a:t> Yr.2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6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Concrete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 need to estimate a unit rate for concrete foundations work from the following data:</a:t>
            </a:r>
          </a:p>
          <a:p>
            <a:r>
              <a:rPr lang="en-GB" dirty="0" err="1" smtClean="0">
                <a:solidFill>
                  <a:srgbClr val="C00000"/>
                </a:solidFill>
              </a:rPr>
              <a:t>BofQ’s</a:t>
            </a:r>
            <a:r>
              <a:rPr lang="en-GB" dirty="0" smtClean="0">
                <a:solidFill>
                  <a:srgbClr val="C00000"/>
                </a:solidFill>
              </a:rPr>
              <a:t> SMM7 description: Foundations Gen 1 grade, 10mm aggregate 75mm slump, thickness not exceeding 450mm (unit m³)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The concrete will be delivered ready mixed in 6m³ lorries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Cost of concrete = £82.50 per m³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Wastage = 2%</a:t>
            </a:r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149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Cont.: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00000"/>
                </a:solidFill>
              </a:rPr>
              <a:t>Part load charges = £15.00 per m³ not delivered in wagon.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Volume required in the foundation = 22 m³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Two ground-workers will be required to place and compact the concrete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Output of one ground-worker = 1.5 m³ per hour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Cost of ground-worker = £12.00 per hour</a:t>
            </a:r>
          </a:p>
          <a:p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312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 Rate Calculation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Labour = Yes</a:t>
            </a:r>
          </a:p>
          <a:p>
            <a:r>
              <a:rPr lang="en-GB" dirty="0" smtClean="0"/>
              <a:t>Plant = No</a:t>
            </a:r>
          </a:p>
          <a:p>
            <a:r>
              <a:rPr lang="en-GB" dirty="0" smtClean="0"/>
              <a:t>Materials = Yes</a:t>
            </a:r>
          </a:p>
          <a:p>
            <a:r>
              <a:rPr lang="en-GB" dirty="0" smtClean="0"/>
              <a:t>LABOUR:</a:t>
            </a:r>
          </a:p>
          <a:p>
            <a:pPr marL="457200" lvl="1" indent="0">
              <a:buNone/>
            </a:pPr>
            <a:r>
              <a:rPr lang="en-GB" dirty="0" smtClean="0"/>
              <a:t>Ground-workers = 2 x £12.00 = </a:t>
            </a:r>
            <a:r>
              <a:rPr lang="en-GB" b="1" dirty="0" smtClean="0"/>
              <a:t>£24.00/hour</a:t>
            </a:r>
          </a:p>
          <a:p>
            <a:pPr marL="457200" lvl="1" indent="0">
              <a:buNone/>
            </a:pPr>
            <a:r>
              <a:rPr lang="en-GB" dirty="0" smtClean="0"/>
              <a:t>Output = 2 x 1.5 m³/ hour = </a:t>
            </a:r>
            <a:r>
              <a:rPr lang="en-GB" b="1" dirty="0" smtClean="0"/>
              <a:t>3m³/hour</a:t>
            </a:r>
          </a:p>
          <a:p>
            <a:pPr marL="457200" lvl="1" indent="0">
              <a:buNone/>
            </a:pPr>
            <a:r>
              <a:rPr lang="en-GB" dirty="0" smtClean="0"/>
              <a:t>Cost per m³ = £24.00/hour ÷ by 3m³/hour </a:t>
            </a:r>
          </a:p>
          <a:p>
            <a:pPr marL="457200" lvl="1" indent="0">
              <a:buNone/>
            </a:pPr>
            <a:r>
              <a:rPr lang="en-GB" dirty="0" smtClean="0"/>
              <a:t>= </a:t>
            </a:r>
            <a:r>
              <a:rPr lang="en-GB" b="1" u="sng" dirty="0" smtClean="0"/>
              <a:t>£8.00 per m³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72164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 Rate Calculation Cont</a:t>
            </a:r>
            <a:r>
              <a:rPr lang="en-GB" dirty="0"/>
              <a:t>.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MATERIALS:</a:t>
            </a:r>
          </a:p>
          <a:p>
            <a:pPr marL="457200" lvl="1" indent="0">
              <a:buNone/>
            </a:pPr>
            <a:r>
              <a:rPr lang="en-GB" dirty="0" smtClean="0"/>
              <a:t>Basic cost of concrete = 22 x £82.50 = £1815.00</a:t>
            </a:r>
          </a:p>
          <a:p>
            <a:pPr marL="457200" lvl="1" indent="0">
              <a:buNone/>
            </a:pPr>
            <a:r>
              <a:rPr lang="en-GB" dirty="0" smtClean="0"/>
              <a:t>Add wastage x 2% = £36.30</a:t>
            </a:r>
          </a:p>
          <a:p>
            <a:pPr marL="457200" lvl="1" indent="0">
              <a:buNone/>
            </a:pPr>
            <a:r>
              <a:rPr lang="en-GB" dirty="0" smtClean="0"/>
              <a:t>Part Load Charge = 2m³ x £15 = £30.00</a:t>
            </a:r>
          </a:p>
          <a:p>
            <a:pPr marL="457200" lvl="1" indent="0">
              <a:buNone/>
            </a:pPr>
            <a:r>
              <a:rPr lang="en-GB" dirty="0" smtClean="0"/>
              <a:t>Total Cost of concrete = </a:t>
            </a:r>
            <a:r>
              <a:rPr lang="en-GB" b="1" dirty="0" smtClean="0"/>
              <a:t>£1881.30</a:t>
            </a:r>
          </a:p>
          <a:p>
            <a:pPr marL="457200" lvl="1" indent="0">
              <a:buNone/>
            </a:pPr>
            <a:r>
              <a:rPr lang="en-GB" dirty="0" smtClean="0"/>
              <a:t>Unit Rate = £1881.30 ÷ 22m³ </a:t>
            </a:r>
          </a:p>
          <a:p>
            <a:pPr marL="457200" lvl="1" indent="0">
              <a:buNone/>
            </a:pPr>
            <a:r>
              <a:rPr lang="en-GB" dirty="0" smtClean="0"/>
              <a:t>= </a:t>
            </a:r>
            <a:r>
              <a:rPr lang="en-GB" b="1" u="sng" dirty="0" smtClean="0"/>
              <a:t>£85.51 per m³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77888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 Rate Calculation Cont.: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Concrete rate = Labour + Materials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£8.00 + £85.51 = </a:t>
            </a:r>
            <a:r>
              <a:rPr lang="en-GB" b="1" u="sng" dirty="0" smtClean="0"/>
              <a:t>£93.51 per m³</a:t>
            </a:r>
            <a:endParaRPr lang="en-GB" b="1" u="sng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1121814"/>
              </p:ext>
            </p:extLst>
          </p:nvPr>
        </p:nvGraphicFramePr>
        <p:xfrm>
          <a:off x="1547661" y="4149074"/>
          <a:ext cx="5961814" cy="16093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Worksheet" r:id="rId3" imgW="4968178" imgH="1341141" progId="Excel.Sheet.12">
                  <p:embed/>
                </p:oleObj>
              </mc:Choice>
              <mc:Fallback>
                <p:oleObj name="Worksheet" r:id="rId3" imgW="4968178" imgH="1341141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47661" y="4149074"/>
                        <a:ext cx="5961814" cy="160936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049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244</Words>
  <Application>Microsoft Office PowerPoint</Application>
  <PresentationFormat>On-screen Show (4:3)</PresentationFormat>
  <Paragraphs>37</Paragraphs>
  <Slides>6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Office Theme</vt:lpstr>
      <vt:lpstr>Microsoft Excel Worksheet</vt:lpstr>
      <vt:lpstr>‘All in’ unit rate Example </vt:lpstr>
      <vt:lpstr>Concrete Works</vt:lpstr>
      <vt:lpstr>Data Cont.:</vt:lpstr>
      <vt:lpstr>Unit Rate Calculation</vt:lpstr>
      <vt:lpstr>Unit Rate Calculation Cont.:</vt:lpstr>
      <vt:lpstr>Unit Rate Calculation Cont.:</vt:lpstr>
    </vt:vector>
  </TitlesOfParts>
  <Company>Pembrokeshire College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‘All in’ unit rate Example </dc:title>
  <dc:creator>Steve Tindall</dc:creator>
  <cp:lastModifiedBy>Steve Tindall</cp:lastModifiedBy>
  <cp:revision>7</cp:revision>
  <dcterms:created xsi:type="dcterms:W3CDTF">2013-03-18T14:51:00Z</dcterms:created>
  <dcterms:modified xsi:type="dcterms:W3CDTF">2013-03-19T10:11:10Z</dcterms:modified>
</cp:coreProperties>
</file>