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77" r:id="rId2"/>
    <p:sldId id="278" r:id="rId3"/>
    <p:sldId id="337" r:id="rId4"/>
    <p:sldId id="336" r:id="rId5"/>
    <p:sldId id="259" r:id="rId6"/>
    <p:sldId id="260" r:id="rId7"/>
    <p:sldId id="261" r:id="rId8"/>
    <p:sldId id="262" r:id="rId9"/>
    <p:sldId id="263" r:id="rId10"/>
    <p:sldId id="267" r:id="rId11"/>
    <p:sldId id="268" r:id="rId12"/>
    <p:sldId id="270" r:id="rId13"/>
    <p:sldId id="272" r:id="rId14"/>
    <p:sldId id="315" r:id="rId15"/>
    <p:sldId id="316" r:id="rId16"/>
    <p:sldId id="279" r:id="rId17"/>
    <p:sldId id="280" r:id="rId18"/>
    <p:sldId id="281" r:id="rId19"/>
    <p:sldId id="282" r:id="rId20"/>
    <p:sldId id="284" r:id="rId21"/>
    <p:sldId id="287" r:id="rId22"/>
    <p:sldId id="289" r:id="rId23"/>
    <p:sldId id="292" r:id="rId24"/>
    <p:sldId id="293" r:id="rId25"/>
    <p:sldId id="295" r:id="rId26"/>
    <p:sldId id="296" r:id="rId27"/>
    <p:sldId id="298" r:id="rId28"/>
    <p:sldId id="306" r:id="rId29"/>
    <p:sldId id="307" r:id="rId30"/>
    <p:sldId id="308" r:id="rId31"/>
    <p:sldId id="317" r:id="rId32"/>
    <p:sldId id="318" r:id="rId33"/>
    <p:sldId id="338" r:id="rId34"/>
    <p:sldId id="320" r:id="rId35"/>
    <p:sldId id="321" r:id="rId36"/>
    <p:sldId id="335" r:id="rId3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86A79-C644-4AB6-8107-CF442C461A59}" v="5" dt="2023-05-15T15:06:25.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BB1C444D-09E6-4E90-AD9F-E675EE01BDEF}"/>
    <pc:docChg chg="custSel addSld delSld modSld modMainMaster modNotesMaster">
      <pc:chgData name="Khaza Ahmed (PG Research)" userId="e606b0a9-72ee-43ac-a8f5-368b09304c72" providerId="ADAL" clId="{BB1C444D-09E6-4E90-AD9F-E675EE01BDEF}" dt="2022-09-12T10:17:30.070" v="132" actId="27636"/>
      <pc:docMkLst>
        <pc:docMk/>
      </pc:docMkLst>
      <pc:sldChg chg="del">
        <pc:chgData name="Khaza Ahmed (PG Research)" userId="e606b0a9-72ee-43ac-a8f5-368b09304c72" providerId="ADAL" clId="{BB1C444D-09E6-4E90-AD9F-E675EE01BDEF}" dt="2022-09-11T00:55:09.056" v="1" actId="47"/>
        <pc:sldMkLst>
          <pc:docMk/>
          <pc:sldMk cId="3701750734" sldId="257"/>
        </pc:sldMkLst>
      </pc:sldChg>
      <pc:sldChg chg="modSp add mod modTransition">
        <pc:chgData name="Khaza Ahmed (PG Research)" userId="e606b0a9-72ee-43ac-a8f5-368b09304c72" providerId="ADAL" clId="{BB1C444D-09E6-4E90-AD9F-E675EE01BDEF}" dt="2022-09-12T10:17:30.070" v="132" actId="27636"/>
        <pc:sldMkLst>
          <pc:docMk/>
          <pc:sldMk cId="1517392727" sldId="259"/>
        </pc:sldMkLst>
        <pc:spChg chg="mod">
          <ac:chgData name="Khaza Ahmed (PG Research)" userId="e606b0a9-72ee-43ac-a8f5-368b09304c72" providerId="ADAL" clId="{BB1C444D-09E6-4E90-AD9F-E675EE01BDEF}" dt="2022-09-12T10:17:30.070" v="132" actId="27636"/>
          <ac:spMkLst>
            <pc:docMk/>
            <pc:sldMk cId="1517392727" sldId="259"/>
            <ac:spMk id="3" creationId="{00000000-0000-0000-0000-000000000000}"/>
          </ac:spMkLst>
        </pc:spChg>
      </pc:sldChg>
      <pc:sldChg chg="modSp modTransition">
        <pc:chgData name="Khaza Ahmed (PG Research)" userId="e606b0a9-72ee-43ac-a8f5-368b09304c72" providerId="ADAL" clId="{BB1C444D-09E6-4E90-AD9F-E675EE01BDEF}" dt="2022-09-12T10:14:07.529" v="115"/>
        <pc:sldMkLst>
          <pc:docMk/>
          <pc:sldMk cId="3088952780" sldId="260"/>
        </pc:sldMkLst>
        <pc:spChg chg="mod">
          <ac:chgData name="Khaza Ahmed (PG Research)" userId="e606b0a9-72ee-43ac-a8f5-368b09304c72" providerId="ADAL" clId="{BB1C444D-09E6-4E90-AD9F-E675EE01BDEF}" dt="2022-09-12T08:22:13.870" v="40" actId="1076"/>
          <ac:spMkLst>
            <pc:docMk/>
            <pc:sldMk cId="3088952780" sldId="260"/>
            <ac:spMk id="5" creationId="{00000000-0000-0000-0000-000000000000}"/>
          </ac:spMkLst>
        </pc:spChg>
        <pc:spChg chg="mod">
          <ac:chgData name="Khaza Ahmed (PG Research)" userId="e606b0a9-72ee-43ac-a8f5-368b09304c72" providerId="ADAL" clId="{BB1C444D-09E6-4E90-AD9F-E675EE01BDEF}" dt="2022-09-12T08:22:10.920" v="39" actId="1076"/>
          <ac:spMkLst>
            <pc:docMk/>
            <pc:sldMk cId="3088952780" sldId="260"/>
            <ac:spMk id="7172" creationId="{00000000-0000-0000-0000-000000000000}"/>
          </ac:spMkLst>
        </pc:spChg>
      </pc:sldChg>
      <pc:sldChg chg="modSp mod modTransition">
        <pc:chgData name="Khaza Ahmed (PG Research)" userId="e606b0a9-72ee-43ac-a8f5-368b09304c72" providerId="ADAL" clId="{BB1C444D-09E6-4E90-AD9F-E675EE01BDEF}" dt="2022-09-12T10:14:07.529" v="115"/>
        <pc:sldMkLst>
          <pc:docMk/>
          <pc:sldMk cId="1953477084" sldId="261"/>
        </pc:sldMkLst>
        <pc:spChg chg="mod">
          <ac:chgData name="Khaza Ahmed (PG Research)" userId="e606b0a9-72ee-43ac-a8f5-368b09304c72" providerId="ADAL" clId="{BB1C444D-09E6-4E90-AD9F-E675EE01BDEF}" dt="2022-09-12T08:45:19.031" v="43" actId="1076"/>
          <ac:spMkLst>
            <pc:docMk/>
            <pc:sldMk cId="1953477084" sldId="261"/>
            <ac:spMk id="5" creationId="{00000000-0000-0000-0000-000000000000}"/>
          </ac:spMkLst>
        </pc:spChg>
        <pc:spChg chg="mod">
          <ac:chgData name="Khaza Ahmed (PG Research)" userId="e606b0a9-72ee-43ac-a8f5-368b09304c72" providerId="ADAL" clId="{BB1C444D-09E6-4E90-AD9F-E675EE01BDEF}" dt="2022-09-12T08:46:16.883" v="59" actId="122"/>
          <ac:spMkLst>
            <pc:docMk/>
            <pc:sldMk cId="1953477084" sldId="261"/>
            <ac:spMk id="7171" creationId="{00000000-0000-0000-0000-000000000000}"/>
          </ac:spMkLst>
        </pc:spChg>
        <pc:spChg chg="mod">
          <ac:chgData name="Khaza Ahmed (PG Research)" userId="e606b0a9-72ee-43ac-a8f5-368b09304c72" providerId="ADAL" clId="{BB1C444D-09E6-4E90-AD9F-E675EE01BDEF}" dt="2022-09-12T08:45:22.935" v="49" actId="1036"/>
          <ac:spMkLst>
            <pc:docMk/>
            <pc:sldMk cId="1953477084" sldId="261"/>
            <ac:spMk id="7172" creationId="{00000000-0000-0000-0000-000000000000}"/>
          </ac:spMkLst>
        </pc:spChg>
      </pc:sldChg>
      <pc:sldChg chg="delSp modSp mod modTransition">
        <pc:chgData name="Khaza Ahmed (PG Research)" userId="e606b0a9-72ee-43ac-a8f5-368b09304c72" providerId="ADAL" clId="{BB1C444D-09E6-4E90-AD9F-E675EE01BDEF}" dt="2022-09-12T10:14:07.529" v="115"/>
        <pc:sldMkLst>
          <pc:docMk/>
          <pc:sldMk cId="0" sldId="262"/>
        </pc:sldMkLst>
        <pc:spChg chg="del">
          <ac:chgData name="Khaza Ahmed (PG Research)" userId="e606b0a9-72ee-43ac-a8f5-368b09304c72" providerId="ADAL" clId="{BB1C444D-09E6-4E90-AD9F-E675EE01BDEF}" dt="2022-09-12T08:47:04.083" v="61" actId="478"/>
          <ac:spMkLst>
            <pc:docMk/>
            <pc:sldMk cId="0" sldId="262"/>
            <ac:spMk id="24"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1"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2"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3"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4"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5"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6"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7"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8"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09"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0"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1"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2"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3"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4"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5"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6"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7" creationId="{00000000-0000-0000-0000-000000000000}"/>
          </ac:spMkLst>
        </pc:spChg>
        <pc:spChg chg="mod">
          <ac:chgData name="Khaza Ahmed (PG Research)" userId="e606b0a9-72ee-43ac-a8f5-368b09304c72" providerId="ADAL" clId="{BB1C444D-09E6-4E90-AD9F-E675EE01BDEF}" dt="2022-09-12T08:47:07.896" v="62" actId="1076"/>
          <ac:spMkLst>
            <pc:docMk/>
            <pc:sldMk cId="0" sldId="262"/>
            <ac:spMk id="4118" creationId="{00000000-0000-0000-0000-000000000000}"/>
          </ac:spMkLst>
        </pc:spChg>
        <pc:grpChg chg="mod">
          <ac:chgData name="Khaza Ahmed (PG Research)" userId="e606b0a9-72ee-43ac-a8f5-368b09304c72" providerId="ADAL" clId="{BB1C444D-09E6-4E90-AD9F-E675EE01BDEF}" dt="2022-09-12T08:47:07.896" v="62" actId="1076"/>
          <ac:grpSpMkLst>
            <pc:docMk/>
            <pc:sldMk cId="0" sldId="262"/>
            <ac:grpSpMk id="3" creationId="{00000000-0000-0000-0000-000000000000}"/>
          </ac:grpSpMkLst>
        </pc:grpChg>
      </pc:sldChg>
      <pc:sldChg chg="delSp mod modTransition">
        <pc:chgData name="Khaza Ahmed (PG Research)" userId="e606b0a9-72ee-43ac-a8f5-368b09304c72" providerId="ADAL" clId="{BB1C444D-09E6-4E90-AD9F-E675EE01BDEF}" dt="2022-09-12T10:14:07.529" v="115"/>
        <pc:sldMkLst>
          <pc:docMk/>
          <pc:sldMk cId="332702187" sldId="263"/>
        </pc:sldMkLst>
        <pc:spChg chg="del">
          <ac:chgData name="Khaza Ahmed (PG Research)" userId="e606b0a9-72ee-43ac-a8f5-368b09304c72" providerId="ADAL" clId="{BB1C444D-09E6-4E90-AD9F-E675EE01BDEF}" dt="2022-09-12T08:54:57.505" v="64" actId="478"/>
          <ac:spMkLst>
            <pc:docMk/>
            <pc:sldMk cId="332702187" sldId="263"/>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3628397515" sldId="264"/>
        </pc:sldMkLst>
        <pc:spChg chg="del">
          <ac:chgData name="Khaza Ahmed (PG Research)" userId="e606b0a9-72ee-43ac-a8f5-368b09304c72" providerId="ADAL" clId="{BB1C444D-09E6-4E90-AD9F-E675EE01BDEF}" dt="2022-09-12T08:55:01.831" v="65" actId="478"/>
          <ac:spMkLst>
            <pc:docMk/>
            <pc:sldMk cId="3628397515" sldId="264"/>
            <ac:spMk id="24" creationId="{00000000-0000-0000-0000-000000000000}"/>
          </ac:spMkLst>
        </pc:spChg>
      </pc:sldChg>
      <pc:sldChg chg="delSp modSp mod modTransition">
        <pc:chgData name="Khaza Ahmed (PG Research)" userId="e606b0a9-72ee-43ac-a8f5-368b09304c72" providerId="ADAL" clId="{BB1C444D-09E6-4E90-AD9F-E675EE01BDEF}" dt="2022-09-12T10:14:07.529" v="115"/>
        <pc:sldMkLst>
          <pc:docMk/>
          <pc:sldMk cId="2013969046" sldId="265"/>
        </pc:sldMkLst>
        <pc:spChg chg="mod">
          <ac:chgData name="Khaza Ahmed (PG Research)" userId="e606b0a9-72ee-43ac-a8f5-368b09304c72" providerId="ADAL" clId="{BB1C444D-09E6-4E90-AD9F-E675EE01BDEF}" dt="2022-09-12T08:55:23.098" v="73" actId="122"/>
          <ac:spMkLst>
            <pc:docMk/>
            <pc:sldMk cId="2013969046" sldId="265"/>
            <ac:spMk id="4" creationId="{00000000-0000-0000-0000-000000000000}"/>
          </ac:spMkLst>
        </pc:spChg>
        <pc:spChg chg="del">
          <ac:chgData name="Khaza Ahmed (PG Research)" userId="e606b0a9-72ee-43ac-a8f5-368b09304c72" providerId="ADAL" clId="{BB1C444D-09E6-4E90-AD9F-E675EE01BDEF}" dt="2022-09-12T08:54:40.702" v="63" actId="478"/>
          <ac:spMkLst>
            <pc:docMk/>
            <pc:sldMk cId="2013969046" sldId="265"/>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401819798" sldId="266"/>
        </pc:sldMkLst>
        <pc:spChg chg="del">
          <ac:chgData name="Khaza Ahmed (PG Research)" userId="e606b0a9-72ee-43ac-a8f5-368b09304c72" providerId="ADAL" clId="{BB1C444D-09E6-4E90-AD9F-E675EE01BDEF}" dt="2022-09-12T08:55:35.624" v="74" actId="478"/>
          <ac:spMkLst>
            <pc:docMk/>
            <pc:sldMk cId="401819798" sldId="266"/>
            <ac:spMk id="24" creationId="{00000000-0000-0000-0000-000000000000}"/>
          </ac:spMkLst>
        </pc:spChg>
      </pc:sldChg>
      <pc:sldChg chg="delSp modSp mod modTransition">
        <pc:chgData name="Khaza Ahmed (PG Research)" userId="e606b0a9-72ee-43ac-a8f5-368b09304c72" providerId="ADAL" clId="{BB1C444D-09E6-4E90-AD9F-E675EE01BDEF}" dt="2022-09-12T10:14:07.529" v="115"/>
        <pc:sldMkLst>
          <pc:docMk/>
          <pc:sldMk cId="0" sldId="267"/>
        </pc:sldMkLst>
        <pc:spChg chg="del">
          <ac:chgData name="Khaza Ahmed (PG Research)" userId="e606b0a9-72ee-43ac-a8f5-368b09304c72" providerId="ADAL" clId="{BB1C444D-09E6-4E90-AD9F-E675EE01BDEF}" dt="2022-09-12T08:55:56.472" v="75" actId="478"/>
          <ac:spMkLst>
            <pc:docMk/>
            <pc:sldMk cId="0" sldId="267"/>
            <ac:spMk id="41" creationId="{00000000-0000-0000-0000-000000000000}"/>
          </ac:spMkLst>
        </pc:spChg>
        <pc:spChg chg="mod">
          <ac:chgData name="Khaza Ahmed (PG Research)" userId="e606b0a9-72ee-43ac-a8f5-368b09304c72" providerId="ADAL" clId="{BB1C444D-09E6-4E90-AD9F-E675EE01BDEF}" dt="2022-09-12T09:26:37.515" v="91" actId="1076"/>
          <ac:spMkLst>
            <pc:docMk/>
            <pc:sldMk cId="0" sldId="267"/>
            <ac:spMk id="5122"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105007543" sldId="268"/>
        </pc:sldMkLst>
        <pc:spChg chg="del">
          <ac:chgData name="Khaza Ahmed (PG Research)" userId="e606b0a9-72ee-43ac-a8f5-368b09304c72" providerId="ADAL" clId="{BB1C444D-09E6-4E90-AD9F-E675EE01BDEF}" dt="2022-09-12T08:56:25.831" v="76" actId="478"/>
          <ac:spMkLst>
            <pc:docMk/>
            <pc:sldMk cId="105007543" sldId="268"/>
            <ac:spMk id="24" creationId="{00000000-0000-0000-0000-000000000000}"/>
          </ac:spMkLst>
        </pc:spChg>
      </pc:sldChg>
      <pc:sldChg chg="delSp del mod">
        <pc:chgData name="Khaza Ahmed (PG Research)" userId="e606b0a9-72ee-43ac-a8f5-368b09304c72" providerId="ADAL" clId="{BB1C444D-09E6-4E90-AD9F-E675EE01BDEF}" dt="2022-09-12T08:56:40.489" v="78" actId="2696"/>
        <pc:sldMkLst>
          <pc:docMk/>
          <pc:sldMk cId="445820467" sldId="269"/>
        </pc:sldMkLst>
        <pc:spChg chg="del">
          <ac:chgData name="Khaza Ahmed (PG Research)" userId="e606b0a9-72ee-43ac-a8f5-368b09304c72" providerId="ADAL" clId="{BB1C444D-09E6-4E90-AD9F-E675EE01BDEF}" dt="2022-09-12T08:56:32.415" v="77" actId="478"/>
          <ac:spMkLst>
            <pc:docMk/>
            <pc:sldMk cId="445820467" sldId="269"/>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3462052095" sldId="270"/>
        </pc:sldMkLst>
        <pc:spChg chg="del">
          <ac:chgData name="Khaza Ahmed (PG Research)" userId="e606b0a9-72ee-43ac-a8f5-368b09304c72" providerId="ADAL" clId="{BB1C444D-09E6-4E90-AD9F-E675EE01BDEF}" dt="2022-09-12T08:56:54.304" v="79" actId="478"/>
          <ac:spMkLst>
            <pc:docMk/>
            <pc:sldMk cId="3462052095" sldId="270"/>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4179797386" sldId="271"/>
        </pc:sldMkLst>
        <pc:spChg chg="del">
          <ac:chgData name="Khaza Ahmed (PG Research)" userId="e606b0a9-72ee-43ac-a8f5-368b09304c72" providerId="ADAL" clId="{BB1C444D-09E6-4E90-AD9F-E675EE01BDEF}" dt="2022-09-12T08:57:13.935" v="80" actId="478"/>
          <ac:spMkLst>
            <pc:docMk/>
            <pc:sldMk cId="4179797386" sldId="271"/>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221560634" sldId="272"/>
        </pc:sldMkLst>
        <pc:spChg chg="del">
          <ac:chgData name="Khaza Ahmed (PG Research)" userId="e606b0a9-72ee-43ac-a8f5-368b09304c72" providerId="ADAL" clId="{BB1C444D-09E6-4E90-AD9F-E675EE01BDEF}" dt="2022-09-12T08:57:21.320" v="81" actId="478"/>
          <ac:spMkLst>
            <pc:docMk/>
            <pc:sldMk cId="221560634" sldId="272"/>
            <ac:spMk id="24" creationId="{00000000-0000-0000-0000-000000000000}"/>
          </ac:spMkLst>
        </pc:spChg>
      </pc:sldChg>
      <pc:sldChg chg="del">
        <pc:chgData name="Khaza Ahmed (PG Research)" userId="e606b0a9-72ee-43ac-a8f5-368b09304c72" providerId="ADAL" clId="{BB1C444D-09E6-4E90-AD9F-E675EE01BDEF}" dt="2022-09-12T08:57:56.334" v="82" actId="47"/>
        <pc:sldMkLst>
          <pc:docMk/>
          <pc:sldMk cId="0" sldId="273"/>
        </pc:sldMkLst>
      </pc:sldChg>
      <pc:sldChg chg="del">
        <pc:chgData name="Khaza Ahmed (PG Research)" userId="e606b0a9-72ee-43ac-a8f5-368b09304c72" providerId="ADAL" clId="{BB1C444D-09E6-4E90-AD9F-E675EE01BDEF}" dt="2022-09-12T08:58:43.814" v="83" actId="47"/>
        <pc:sldMkLst>
          <pc:docMk/>
          <pc:sldMk cId="3400979252" sldId="274"/>
        </pc:sldMkLst>
      </pc:sldChg>
      <pc:sldChg chg="del">
        <pc:chgData name="Khaza Ahmed (PG Research)" userId="e606b0a9-72ee-43ac-a8f5-368b09304c72" providerId="ADAL" clId="{BB1C444D-09E6-4E90-AD9F-E675EE01BDEF}" dt="2022-09-12T08:58:45.787" v="84" actId="47"/>
        <pc:sldMkLst>
          <pc:docMk/>
          <pc:sldMk cId="544471513" sldId="275"/>
        </pc:sldMkLst>
      </pc:sldChg>
      <pc:sldChg chg="modSp mod modTransition">
        <pc:chgData name="Khaza Ahmed (PG Research)" userId="e606b0a9-72ee-43ac-a8f5-368b09304c72" providerId="ADAL" clId="{BB1C444D-09E6-4E90-AD9F-E675EE01BDEF}" dt="2022-09-12T10:14:07.529" v="115"/>
        <pc:sldMkLst>
          <pc:docMk/>
          <pc:sldMk cId="0" sldId="277"/>
        </pc:sldMkLst>
        <pc:spChg chg="mod">
          <ac:chgData name="Khaza Ahmed (PG Research)" userId="e606b0a9-72ee-43ac-a8f5-368b09304c72" providerId="ADAL" clId="{BB1C444D-09E6-4E90-AD9F-E675EE01BDEF}" dt="2022-09-11T00:54:58.483" v="0"/>
          <ac:spMkLst>
            <pc:docMk/>
            <pc:sldMk cId="0" sldId="277"/>
            <ac:spMk id="6" creationId="{019F0EED-E6B1-48C9-BFDA-6191CC451C7C}"/>
          </ac:spMkLst>
        </pc:spChg>
        <pc:spChg chg="mod">
          <ac:chgData name="Khaza Ahmed (PG Research)" userId="e606b0a9-72ee-43ac-a8f5-368b09304c72" providerId="ADAL" clId="{BB1C444D-09E6-4E90-AD9F-E675EE01BDEF}" dt="2022-09-11T00:54:58.483" v="0"/>
          <ac:spMkLst>
            <pc:docMk/>
            <pc:sldMk cId="0" sldId="277"/>
            <ac:spMk id="6146" creationId="{00000000-0000-0000-0000-000000000000}"/>
          </ac:spMkLst>
        </pc:spChg>
        <pc:spChg chg="mod">
          <ac:chgData name="Khaza Ahmed (PG Research)" userId="e606b0a9-72ee-43ac-a8f5-368b09304c72" providerId="ADAL" clId="{BB1C444D-09E6-4E90-AD9F-E675EE01BDEF}" dt="2022-09-12T09:41:54.284" v="113" actId="20577"/>
          <ac:spMkLst>
            <pc:docMk/>
            <pc:sldMk cId="0" sldId="277"/>
            <ac:spMk id="6147" creationId="{00000000-0000-0000-0000-000000000000}"/>
          </ac:spMkLst>
        </pc:spChg>
        <pc:spChg chg="mod">
          <ac:chgData name="Khaza Ahmed (PG Research)" userId="e606b0a9-72ee-43ac-a8f5-368b09304c72" providerId="ADAL" clId="{BB1C444D-09E6-4E90-AD9F-E675EE01BDEF}" dt="2022-09-11T00:54:58.483" v="0"/>
          <ac:spMkLst>
            <pc:docMk/>
            <pc:sldMk cId="0" sldId="277"/>
            <ac:spMk id="6149" creationId="{00000000-0000-0000-0000-000000000000}"/>
          </ac:spMkLst>
        </pc:spChg>
      </pc:sldChg>
      <pc:sldChg chg="addSp modSp add mod modTransition">
        <pc:chgData name="Khaza Ahmed (PG Research)" userId="e606b0a9-72ee-43ac-a8f5-368b09304c72" providerId="ADAL" clId="{BB1C444D-09E6-4E90-AD9F-E675EE01BDEF}" dt="2022-09-12T10:14:49.448" v="118" actId="1076"/>
        <pc:sldMkLst>
          <pc:docMk/>
          <pc:sldMk cId="1930818008" sldId="278"/>
        </pc:sldMkLst>
        <pc:spChg chg="add mod">
          <ac:chgData name="Khaza Ahmed (PG Research)" userId="e606b0a9-72ee-43ac-a8f5-368b09304c72" providerId="ADAL" clId="{BB1C444D-09E6-4E90-AD9F-E675EE01BDEF}" dt="2022-09-12T10:14:49.448" v="118" actId="1076"/>
          <ac:spMkLst>
            <pc:docMk/>
            <pc:sldMk cId="1930818008" sldId="278"/>
            <ac:spMk id="7" creationId="{DF4FF184-D27B-44B6-909B-E824748EE1A2}"/>
          </ac:spMkLst>
        </pc:spChg>
        <pc:spChg chg="mod">
          <ac:chgData name="Khaza Ahmed (PG Research)" userId="e606b0a9-72ee-43ac-a8f5-368b09304c72" providerId="ADAL" clId="{BB1C444D-09E6-4E90-AD9F-E675EE01BDEF}" dt="2022-09-11T01:02:30.404" v="5" actId="20577"/>
          <ac:spMkLst>
            <pc:docMk/>
            <pc:sldMk cId="1930818008" sldId="278"/>
            <ac:spMk id="9" creationId="{E9D99EE6-A4EA-40A3-B60A-493DCD5185B8}"/>
          </ac:spMkLst>
        </pc:spChg>
      </pc:sldChg>
      <pc:sldChg chg="modTransition">
        <pc:chgData name="Khaza Ahmed (PG Research)" userId="e606b0a9-72ee-43ac-a8f5-368b09304c72" providerId="ADAL" clId="{BB1C444D-09E6-4E90-AD9F-E675EE01BDEF}" dt="2022-09-12T10:14:07.529" v="115"/>
        <pc:sldMkLst>
          <pc:docMk/>
          <pc:sldMk cId="2074703298" sldId="279"/>
        </pc:sldMkLst>
      </pc:sldChg>
      <pc:sldChg chg="modTransition">
        <pc:chgData name="Khaza Ahmed (PG Research)" userId="e606b0a9-72ee-43ac-a8f5-368b09304c72" providerId="ADAL" clId="{BB1C444D-09E6-4E90-AD9F-E675EE01BDEF}" dt="2022-09-12T10:14:07.529" v="115"/>
        <pc:sldMkLst>
          <pc:docMk/>
          <pc:sldMk cId="2320149451" sldId="280"/>
        </pc:sldMkLst>
      </pc:sldChg>
      <pc:sldChg chg="modTransition">
        <pc:chgData name="Khaza Ahmed (PG Research)" userId="e606b0a9-72ee-43ac-a8f5-368b09304c72" providerId="ADAL" clId="{BB1C444D-09E6-4E90-AD9F-E675EE01BDEF}" dt="2022-09-12T10:14:07.529" v="115"/>
        <pc:sldMkLst>
          <pc:docMk/>
          <pc:sldMk cId="1184236221" sldId="281"/>
        </pc:sldMkLst>
      </pc:sldChg>
      <pc:sldChg chg="modTransition">
        <pc:chgData name="Khaza Ahmed (PG Research)" userId="e606b0a9-72ee-43ac-a8f5-368b09304c72" providerId="ADAL" clId="{BB1C444D-09E6-4E90-AD9F-E675EE01BDEF}" dt="2022-09-12T10:14:07.529" v="115"/>
        <pc:sldMkLst>
          <pc:docMk/>
          <pc:sldMk cId="1271339984" sldId="282"/>
        </pc:sldMkLst>
      </pc:sldChg>
      <pc:sldChg chg="del">
        <pc:chgData name="Khaza Ahmed (PG Research)" userId="e606b0a9-72ee-43ac-a8f5-368b09304c72" providerId="ADAL" clId="{BB1C444D-09E6-4E90-AD9F-E675EE01BDEF}" dt="2022-09-12T08:59:20.635" v="85" actId="47"/>
        <pc:sldMkLst>
          <pc:docMk/>
          <pc:sldMk cId="1508742746" sldId="283"/>
        </pc:sldMkLst>
      </pc:sldChg>
      <pc:sldChg chg="delSp mod modTransition">
        <pc:chgData name="Khaza Ahmed (PG Research)" userId="e606b0a9-72ee-43ac-a8f5-368b09304c72" providerId="ADAL" clId="{BB1C444D-09E6-4E90-AD9F-E675EE01BDEF}" dt="2022-09-12T10:14:07.529" v="115"/>
        <pc:sldMkLst>
          <pc:docMk/>
          <pc:sldMk cId="2792629988" sldId="284"/>
        </pc:sldMkLst>
        <pc:spChg chg="del">
          <ac:chgData name="Khaza Ahmed (PG Research)" userId="e606b0a9-72ee-43ac-a8f5-368b09304c72" providerId="ADAL" clId="{BB1C444D-09E6-4E90-AD9F-E675EE01BDEF}" dt="2022-09-12T08:59:25.016" v="86" actId="478"/>
          <ac:spMkLst>
            <pc:docMk/>
            <pc:sldMk cId="2792629988" sldId="284"/>
            <ac:spMk id="24" creationId="{00000000-0000-0000-0000-000000000000}"/>
          </ac:spMkLst>
        </pc:spChg>
      </pc:sldChg>
      <pc:sldChg chg="delSp modSp mod modTransition">
        <pc:chgData name="Khaza Ahmed (PG Research)" userId="e606b0a9-72ee-43ac-a8f5-368b09304c72" providerId="ADAL" clId="{BB1C444D-09E6-4E90-AD9F-E675EE01BDEF}" dt="2022-09-12T10:14:07.529" v="115"/>
        <pc:sldMkLst>
          <pc:docMk/>
          <pc:sldMk cId="0" sldId="285"/>
        </pc:sldMkLst>
        <pc:spChg chg="del">
          <ac:chgData name="Khaza Ahmed (PG Research)" userId="e606b0a9-72ee-43ac-a8f5-368b09304c72" providerId="ADAL" clId="{BB1C444D-09E6-4E90-AD9F-E675EE01BDEF}" dt="2022-09-12T08:59:33.015" v="87" actId="478"/>
          <ac:spMkLst>
            <pc:docMk/>
            <pc:sldMk cId="0" sldId="285"/>
            <ac:spMk id="20"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45"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46"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47"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48"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49"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0"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1"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2"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3"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4"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5"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6"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7" creationId="{00000000-0000-0000-0000-000000000000}"/>
          </ac:spMkLst>
        </pc:spChg>
        <pc:spChg chg="mod">
          <ac:chgData name="Khaza Ahmed (PG Research)" userId="e606b0a9-72ee-43ac-a8f5-368b09304c72" providerId="ADAL" clId="{BB1C444D-09E6-4E90-AD9F-E675EE01BDEF}" dt="2022-09-12T08:59:38.294" v="88" actId="14100"/>
          <ac:spMkLst>
            <pc:docMk/>
            <pc:sldMk cId="0" sldId="285"/>
            <ac:spMk id="10258" creationId="{00000000-0000-0000-0000-000000000000}"/>
          </ac:spMkLst>
        </pc:spChg>
        <pc:grpChg chg="mod">
          <ac:chgData name="Khaza Ahmed (PG Research)" userId="e606b0a9-72ee-43ac-a8f5-368b09304c72" providerId="ADAL" clId="{BB1C444D-09E6-4E90-AD9F-E675EE01BDEF}" dt="2022-09-12T08:59:38.294" v="88" actId="14100"/>
          <ac:grpSpMkLst>
            <pc:docMk/>
            <pc:sldMk cId="0" sldId="285"/>
            <ac:grpSpMk id="3" creationId="{00000000-0000-0000-0000-000000000000}"/>
          </ac:grpSpMkLst>
        </pc:grpChg>
      </pc:sldChg>
      <pc:sldChg chg="delSp mod modTransition">
        <pc:chgData name="Khaza Ahmed (PG Research)" userId="e606b0a9-72ee-43ac-a8f5-368b09304c72" providerId="ADAL" clId="{BB1C444D-09E6-4E90-AD9F-E675EE01BDEF}" dt="2022-09-12T10:14:07.529" v="115"/>
        <pc:sldMkLst>
          <pc:docMk/>
          <pc:sldMk cId="3275417935" sldId="286"/>
        </pc:sldMkLst>
        <pc:spChg chg="del">
          <ac:chgData name="Khaza Ahmed (PG Research)" userId="e606b0a9-72ee-43ac-a8f5-368b09304c72" providerId="ADAL" clId="{BB1C444D-09E6-4E90-AD9F-E675EE01BDEF}" dt="2022-09-12T09:00:09.312" v="89" actId="478"/>
          <ac:spMkLst>
            <pc:docMk/>
            <pc:sldMk cId="3275417935" sldId="286"/>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0" sldId="287"/>
        </pc:sldMkLst>
        <pc:spChg chg="del">
          <ac:chgData name="Khaza Ahmed (PG Research)" userId="e606b0a9-72ee-43ac-a8f5-368b09304c72" providerId="ADAL" clId="{BB1C444D-09E6-4E90-AD9F-E675EE01BDEF}" dt="2022-09-12T09:00:38.926" v="90" actId="478"/>
          <ac:spMkLst>
            <pc:docMk/>
            <pc:sldMk cId="0" sldId="287"/>
            <ac:spMk id="35"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3887717831" sldId="288"/>
        </pc:sldMkLst>
        <pc:spChg chg="del">
          <ac:chgData name="Khaza Ahmed (PG Research)" userId="e606b0a9-72ee-43ac-a8f5-368b09304c72" providerId="ADAL" clId="{BB1C444D-09E6-4E90-AD9F-E675EE01BDEF}" dt="2022-09-12T09:31:14.380" v="92" actId="478"/>
          <ac:spMkLst>
            <pc:docMk/>
            <pc:sldMk cId="3887717831" sldId="288"/>
            <ac:spMk id="24"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3428865989" sldId="289"/>
        </pc:sldMkLst>
        <pc:spChg chg="del">
          <ac:chgData name="Khaza Ahmed (PG Research)" userId="e606b0a9-72ee-43ac-a8f5-368b09304c72" providerId="ADAL" clId="{BB1C444D-09E6-4E90-AD9F-E675EE01BDEF}" dt="2022-09-12T09:31:35.762" v="93" actId="478"/>
          <ac:spMkLst>
            <pc:docMk/>
            <pc:sldMk cId="3428865989" sldId="289"/>
            <ac:spMk id="24" creationId="{00000000-0000-0000-0000-000000000000}"/>
          </ac:spMkLst>
        </pc:spChg>
      </pc:sldChg>
      <pc:sldChg chg="delSp modTransition">
        <pc:chgData name="Khaza Ahmed (PG Research)" userId="e606b0a9-72ee-43ac-a8f5-368b09304c72" providerId="ADAL" clId="{BB1C444D-09E6-4E90-AD9F-E675EE01BDEF}" dt="2022-09-12T10:14:07.529" v="115"/>
        <pc:sldMkLst>
          <pc:docMk/>
          <pc:sldMk cId="0" sldId="290"/>
        </pc:sldMkLst>
        <pc:spChg chg="del">
          <ac:chgData name="Khaza Ahmed (PG Research)" userId="e606b0a9-72ee-43ac-a8f5-368b09304c72" providerId="ADAL" clId="{BB1C444D-09E6-4E90-AD9F-E675EE01BDEF}" dt="2022-09-12T09:31:41.596" v="94" actId="478"/>
          <ac:spMkLst>
            <pc:docMk/>
            <pc:sldMk cId="0" sldId="290"/>
            <ac:spMk id="12292" creationId="{00000000-0000-0000-0000-000000000000}"/>
          </ac:spMkLst>
        </pc:spChg>
      </pc:sldChg>
      <pc:sldChg chg="delSp modTransition">
        <pc:chgData name="Khaza Ahmed (PG Research)" userId="e606b0a9-72ee-43ac-a8f5-368b09304c72" providerId="ADAL" clId="{BB1C444D-09E6-4E90-AD9F-E675EE01BDEF}" dt="2022-09-12T10:14:07.529" v="115"/>
        <pc:sldMkLst>
          <pc:docMk/>
          <pc:sldMk cId="2950663716" sldId="291"/>
        </pc:sldMkLst>
        <pc:spChg chg="del">
          <ac:chgData name="Khaza Ahmed (PG Research)" userId="e606b0a9-72ee-43ac-a8f5-368b09304c72" providerId="ADAL" clId="{BB1C444D-09E6-4E90-AD9F-E675EE01BDEF}" dt="2022-09-12T09:33:29.715" v="99" actId="478"/>
          <ac:spMkLst>
            <pc:docMk/>
            <pc:sldMk cId="2950663716" sldId="291"/>
            <ac:spMk id="12292" creationId="{00000000-0000-0000-0000-000000000000}"/>
          </ac:spMkLst>
        </pc:spChg>
      </pc:sldChg>
      <pc:sldChg chg="delSp mod modTransition">
        <pc:chgData name="Khaza Ahmed (PG Research)" userId="e606b0a9-72ee-43ac-a8f5-368b09304c72" providerId="ADAL" clId="{BB1C444D-09E6-4E90-AD9F-E675EE01BDEF}" dt="2022-09-12T10:14:07.529" v="115"/>
        <pc:sldMkLst>
          <pc:docMk/>
          <pc:sldMk cId="3164912953" sldId="292"/>
        </pc:sldMkLst>
        <pc:spChg chg="del">
          <ac:chgData name="Khaza Ahmed (PG Research)" userId="e606b0a9-72ee-43ac-a8f5-368b09304c72" providerId="ADAL" clId="{BB1C444D-09E6-4E90-AD9F-E675EE01BDEF}" dt="2022-09-12T09:33:32.101" v="100" actId="478"/>
          <ac:spMkLst>
            <pc:docMk/>
            <pc:sldMk cId="3164912953" sldId="292"/>
            <ac:spMk id="24" creationId="{00000000-0000-0000-0000-000000000000}"/>
          </ac:spMkLst>
        </pc:spChg>
      </pc:sldChg>
      <pc:sldChg chg="delSp modSp mod modTransition">
        <pc:chgData name="Khaza Ahmed (PG Research)" userId="e606b0a9-72ee-43ac-a8f5-368b09304c72" providerId="ADAL" clId="{BB1C444D-09E6-4E90-AD9F-E675EE01BDEF}" dt="2022-09-12T10:14:07.529" v="115"/>
        <pc:sldMkLst>
          <pc:docMk/>
          <pc:sldMk cId="0" sldId="293"/>
        </pc:sldMkLst>
        <pc:spChg chg="mod">
          <ac:chgData name="Khaza Ahmed (PG Research)" userId="e606b0a9-72ee-43ac-a8f5-368b09304c72" providerId="ADAL" clId="{BB1C444D-09E6-4E90-AD9F-E675EE01BDEF}" dt="2022-09-12T09:32:27.107" v="95" actId="1076"/>
          <ac:spMkLst>
            <pc:docMk/>
            <pc:sldMk cId="0" sldId="293"/>
            <ac:spMk id="30" creationId="{00000000-0000-0000-0000-000000000000}"/>
          </ac:spMkLst>
        </pc:spChg>
        <pc:spChg chg="del">
          <ac:chgData name="Khaza Ahmed (PG Research)" userId="e606b0a9-72ee-43ac-a8f5-368b09304c72" providerId="ADAL" clId="{BB1C444D-09E6-4E90-AD9F-E675EE01BDEF}" dt="2022-09-12T09:33:34.933" v="101" actId="478"/>
          <ac:spMkLst>
            <pc:docMk/>
            <pc:sldMk cId="0" sldId="293"/>
            <ac:spMk id="31" creationId="{00000000-0000-0000-0000-000000000000}"/>
          </ac:spMkLst>
        </pc:spChg>
        <pc:spChg chg="mod">
          <ac:chgData name="Khaza Ahmed (PG Research)" userId="e606b0a9-72ee-43ac-a8f5-368b09304c72" providerId="ADAL" clId="{BB1C444D-09E6-4E90-AD9F-E675EE01BDEF}" dt="2022-09-12T09:32:32.426" v="96" actId="1076"/>
          <ac:spMkLst>
            <pc:docMk/>
            <pc:sldMk cId="0" sldId="293"/>
            <ac:spMk id="13314" creationId="{00000000-0000-0000-0000-000000000000}"/>
          </ac:spMkLst>
        </pc:spChg>
        <pc:spChg chg="mod">
          <ac:chgData name="Khaza Ahmed (PG Research)" userId="e606b0a9-72ee-43ac-a8f5-368b09304c72" providerId="ADAL" clId="{BB1C444D-09E6-4E90-AD9F-E675EE01BDEF}" dt="2022-09-12T09:32:50.442" v="98" actId="1076"/>
          <ac:spMkLst>
            <pc:docMk/>
            <pc:sldMk cId="0" sldId="293"/>
            <ac:spMk id="13316"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18"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19"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0"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1"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2"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3"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4"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5"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6"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7"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8"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29"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0"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1"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2"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3"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4"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5"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6"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7"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8"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39"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40" creationId="{00000000-0000-0000-0000-000000000000}"/>
          </ac:spMkLst>
        </pc:spChg>
        <pc:spChg chg="mod">
          <ac:chgData name="Khaza Ahmed (PG Research)" userId="e606b0a9-72ee-43ac-a8f5-368b09304c72" providerId="ADAL" clId="{BB1C444D-09E6-4E90-AD9F-E675EE01BDEF}" dt="2022-09-12T09:32:45.340" v="97" actId="1076"/>
          <ac:spMkLst>
            <pc:docMk/>
            <pc:sldMk cId="0" sldId="293"/>
            <ac:spMk id="13341" creationId="{00000000-0000-0000-0000-000000000000}"/>
          </ac:spMkLst>
        </pc:spChg>
        <pc:grpChg chg="mod">
          <ac:chgData name="Khaza Ahmed (PG Research)" userId="e606b0a9-72ee-43ac-a8f5-368b09304c72" providerId="ADAL" clId="{BB1C444D-09E6-4E90-AD9F-E675EE01BDEF}" dt="2022-09-12T09:32:45.340" v="97" actId="1076"/>
          <ac:grpSpMkLst>
            <pc:docMk/>
            <pc:sldMk cId="0" sldId="293"/>
            <ac:grpSpMk id="2" creationId="{00000000-0000-0000-0000-000000000000}"/>
          </ac:grpSpMkLst>
        </pc:grpChg>
      </pc:sldChg>
      <pc:sldChg chg="delSp modSp mod modTransition">
        <pc:chgData name="Khaza Ahmed (PG Research)" userId="e606b0a9-72ee-43ac-a8f5-368b09304c72" providerId="ADAL" clId="{BB1C444D-09E6-4E90-AD9F-E675EE01BDEF}" dt="2022-09-12T10:14:07.529" v="115"/>
        <pc:sldMkLst>
          <pc:docMk/>
          <pc:sldMk cId="438529066" sldId="294"/>
        </pc:sldMkLst>
        <pc:spChg chg="mod">
          <ac:chgData name="Khaza Ahmed (PG Research)" userId="e606b0a9-72ee-43ac-a8f5-368b09304c72" providerId="ADAL" clId="{BB1C444D-09E6-4E90-AD9F-E675EE01BDEF}" dt="2022-09-12T09:33:45.667" v="103" actId="5793"/>
          <ac:spMkLst>
            <pc:docMk/>
            <pc:sldMk cId="438529066" sldId="294"/>
            <ac:spMk id="4" creationId="{00000000-0000-0000-0000-000000000000}"/>
          </ac:spMkLst>
        </pc:spChg>
        <pc:spChg chg="del">
          <ac:chgData name="Khaza Ahmed (PG Research)" userId="e606b0a9-72ee-43ac-a8f5-368b09304c72" providerId="ADAL" clId="{BB1C444D-09E6-4E90-AD9F-E675EE01BDEF}" dt="2022-09-12T09:33:37.459" v="102" actId="478"/>
          <ac:spMkLst>
            <pc:docMk/>
            <pc:sldMk cId="438529066" sldId="294"/>
            <ac:spMk id="24" creationId="{00000000-0000-0000-0000-000000000000}"/>
          </ac:spMkLst>
        </pc:spChg>
      </pc:sldChg>
      <pc:sldChg chg="modTransition">
        <pc:chgData name="Khaza Ahmed (PG Research)" userId="e606b0a9-72ee-43ac-a8f5-368b09304c72" providerId="ADAL" clId="{BB1C444D-09E6-4E90-AD9F-E675EE01BDEF}" dt="2022-09-12T10:14:07.529" v="115"/>
        <pc:sldMkLst>
          <pc:docMk/>
          <pc:sldMk cId="1064790965" sldId="295"/>
        </pc:sldMkLst>
      </pc:sldChg>
      <pc:sldChg chg="modTransition">
        <pc:chgData name="Khaza Ahmed (PG Research)" userId="e606b0a9-72ee-43ac-a8f5-368b09304c72" providerId="ADAL" clId="{BB1C444D-09E6-4E90-AD9F-E675EE01BDEF}" dt="2022-09-12T10:14:07.529" v="115"/>
        <pc:sldMkLst>
          <pc:docMk/>
          <pc:sldMk cId="2429185304" sldId="296"/>
        </pc:sldMkLst>
      </pc:sldChg>
      <pc:sldChg chg="modTransition">
        <pc:chgData name="Khaza Ahmed (PG Research)" userId="e606b0a9-72ee-43ac-a8f5-368b09304c72" providerId="ADAL" clId="{BB1C444D-09E6-4E90-AD9F-E675EE01BDEF}" dt="2022-09-12T10:14:07.529" v="115"/>
        <pc:sldMkLst>
          <pc:docMk/>
          <pc:sldMk cId="0" sldId="297"/>
        </pc:sldMkLst>
      </pc:sldChg>
      <pc:sldChg chg="modTransition">
        <pc:chgData name="Khaza Ahmed (PG Research)" userId="e606b0a9-72ee-43ac-a8f5-368b09304c72" providerId="ADAL" clId="{BB1C444D-09E6-4E90-AD9F-E675EE01BDEF}" dt="2022-09-12T10:14:07.529" v="115"/>
        <pc:sldMkLst>
          <pc:docMk/>
          <pc:sldMk cId="3709453629" sldId="298"/>
        </pc:sldMkLst>
      </pc:sldChg>
      <pc:sldChg chg="delSp mod modTransition">
        <pc:chgData name="Khaza Ahmed (PG Research)" userId="e606b0a9-72ee-43ac-a8f5-368b09304c72" providerId="ADAL" clId="{BB1C444D-09E6-4E90-AD9F-E675EE01BDEF}" dt="2022-09-12T10:14:07.529" v="115"/>
        <pc:sldMkLst>
          <pc:docMk/>
          <pc:sldMk cId="0" sldId="299"/>
        </pc:sldMkLst>
        <pc:spChg chg="del">
          <ac:chgData name="Khaza Ahmed (PG Research)" userId="e606b0a9-72ee-43ac-a8f5-368b09304c72" providerId="ADAL" clId="{BB1C444D-09E6-4E90-AD9F-E675EE01BDEF}" dt="2022-09-12T09:34:35.541" v="104" actId="478"/>
          <ac:spMkLst>
            <pc:docMk/>
            <pc:sldMk cId="0" sldId="299"/>
            <ac:spMk id="23" creationId="{00000000-0000-0000-0000-000000000000}"/>
          </ac:spMkLst>
        </pc:spChg>
      </pc:sldChg>
      <pc:sldChg chg="modTransition">
        <pc:chgData name="Khaza Ahmed (PG Research)" userId="e606b0a9-72ee-43ac-a8f5-368b09304c72" providerId="ADAL" clId="{BB1C444D-09E6-4E90-AD9F-E675EE01BDEF}" dt="2022-09-12T10:14:07.529" v="115"/>
        <pc:sldMkLst>
          <pc:docMk/>
          <pc:sldMk cId="0" sldId="300"/>
        </pc:sldMkLst>
      </pc:sldChg>
      <pc:sldChg chg="modTransition">
        <pc:chgData name="Khaza Ahmed (PG Research)" userId="e606b0a9-72ee-43ac-a8f5-368b09304c72" providerId="ADAL" clId="{BB1C444D-09E6-4E90-AD9F-E675EE01BDEF}" dt="2022-09-12T10:14:07.529" v="115"/>
        <pc:sldMkLst>
          <pc:docMk/>
          <pc:sldMk cId="1369734730" sldId="301"/>
        </pc:sldMkLst>
      </pc:sldChg>
      <pc:sldChg chg="modTransition">
        <pc:chgData name="Khaza Ahmed (PG Research)" userId="e606b0a9-72ee-43ac-a8f5-368b09304c72" providerId="ADAL" clId="{BB1C444D-09E6-4E90-AD9F-E675EE01BDEF}" dt="2022-09-12T10:14:07.529" v="115"/>
        <pc:sldMkLst>
          <pc:docMk/>
          <pc:sldMk cId="2465942729" sldId="302"/>
        </pc:sldMkLst>
      </pc:sldChg>
      <pc:sldChg chg="modTransition">
        <pc:chgData name="Khaza Ahmed (PG Research)" userId="e606b0a9-72ee-43ac-a8f5-368b09304c72" providerId="ADAL" clId="{BB1C444D-09E6-4E90-AD9F-E675EE01BDEF}" dt="2022-09-12T10:14:07.529" v="115"/>
        <pc:sldMkLst>
          <pc:docMk/>
          <pc:sldMk cId="2809782490" sldId="303"/>
        </pc:sldMkLst>
      </pc:sldChg>
      <pc:sldChg chg="modTransition">
        <pc:chgData name="Khaza Ahmed (PG Research)" userId="e606b0a9-72ee-43ac-a8f5-368b09304c72" providerId="ADAL" clId="{BB1C444D-09E6-4E90-AD9F-E675EE01BDEF}" dt="2022-09-12T10:14:07.529" v="115"/>
        <pc:sldMkLst>
          <pc:docMk/>
          <pc:sldMk cId="345742975" sldId="304"/>
        </pc:sldMkLst>
      </pc:sldChg>
      <pc:sldChg chg="del">
        <pc:chgData name="Khaza Ahmed (PG Research)" userId="e606b0a9-72ee-43ac-a8f5-368b09304c72" providerId="ADAL" clId="{BB1C444D-09E6-4E90-AD9F-E675EE01BDEF}" dt="2022-09-12T09:35:48.752" v="105" actId="2696"/>
        <pc:sldMkLst>
          <pc:docMk/>
          <pc:sldMk cId="2627998805" sldId="305"/>
        </pc:sldMkLst>
      </pc:sldChg>
      <pc:sldChg chg="modTransition">
        <pc:chgData name="Khaza Ahmed (PG Research)" userId="e606b0a9-72ee-43ac-a8f5-368b09304c72" providerId="ADAL" clId="{BB1C444D-09E6-4E90-AD9F-E675EE01BDEF}" dt="2022-09-12T10:14:07.529" v="115"/>
        <pc:sldMkLst>
          <pc:docMk/>
          <pc:sldMk cId="0" sldId="306"/>
        </pc:sldMkLst>
      </pc:sldChg>
      <pc:sldChg chg="modTransition">
        <pc:chgData name="Khaza Ahmed (PG Research)" userId="e606b0a9-72ee-43ac-a8f5-368b09304c72" providerId="ADAL" clId="{BB1C444D-09E6-4E90-AD9F-E675EE01BDEF}" dt="2022-09-12T10:14:07.529" v="115"/>
        <pc:sldMkLst>
          <pc:docMk/>
          <pc:sldMk cId="0" sldId="307"/>
        </pc:sldMkLst>
      </pc:sldChg>
      <pc:sldChg chg="modTransition">
        <pc:chgData name="Khaza Ahmed (PG Research)" userId="e606b0a9-72ee-43ac-a8f5-368b09304c72" providerId="ADAL" clId="{BB1C444D-09E6-4E90-AD9F-E675EE01BDEF}" dt="2022-09-12T10:14:07.529" v="115"/>
        <pc:sldMkLst>
          <pc:docMk/>
          <pc:sldMk cId="0" sldId="308"/>
        </pc:sldMkLst>
      </pc:sldChg>
      <pc:sldChg chg="del">
        <pc:chgData name="Khaza Ahmed (PG Research)" userId="e606b0a9-72ee-43ac-a8f5-368b09304c72" providerId="ADAL" clId="{BB1C444D-09E6-4E90-AD9F-E675EE01BDEF}" dt="2022-09-12T09:36:43.068" v="106" actId="2696"/>
        <pc:sldMkLst>
          <pc:docMk/>
          <pc:sldMk cId="0" sldId="309"/>
        </pc:sldMkLst>
      </pc:sldChg>
      <pc:sldChg chg="modTransition">
        <pc:chgData name="Khaza Ahmed (PG Research)" userId="e606b0a9-72ee-43ac-a8f5-368b09304c72" providerId="ADAL" clId="{BB1C444D-09E6-4E90-AD9F-E675EE01BDEF}" dt="2022-09-12T10:14:07.529" v="115"/>
        <pc:sldMkLst>
          <pc:docMk/>
          <pc:sldMk cId="1738362184" sldId="310"/>
        </pc:sldMkLst>
      </pc:sldChg>
      <pc:sldChg chg="delSp del">
        <pc:chgData name="Khaza Ahmed (PG Research)" userId="e606b0a9-72ee-43ac-a8f5-368b09304c72" providerId="ADAL" clId="{BB1C444D-09E6-4E90-AD9F-E675EE01BDEF}" dt="2022-09-12T09:37:13.512" v="108" actId="2696"/>
        <pc:sldMkLst>
          <pc:docMk/>
          <pc:sldMk cId="0" sldId="311"/>
        </pc:sldMkLst>
        <pc:spChg chg="del">
          <ac:chgData name="Khaza Ahmed (PG Research)" userId="e606b0a9-72ee-43ac-a8f5-368b09304c72" providerId="ADAL" clId="{BB1C444D-09E6-4E90-AD9F-E675EE01BDEF}" dt="2022-09-12T09:36:53.834" v="107" actId="478"/>
          <ac:spMkLst>
            <pc:docMk/>
            <pc:sldMk cId="0" sldId="311"/>
            <ac:spMk id="22532" creationId="{00000000-0000-0000-0000-000000000000}"/>
          </ac:spMkLst>
        </pc:spChg>
      </pc:sldChg>
      <pc:sldChg chg="modTransition">
        <pc:chgData name="Khaza Ahmed (PG Research)" userId="e606b0a9-72ee-43ac-a8f5-368b09304c72" providerId="ADAL" clId="{BB1C444D-09E6-4E90-AD9F-E675EE01BDEF}" dt="2022-09-12T10:14:07.529" v="115"/>
        <pc:sldMkLst>
          <pc:docMk/>
          <pc:sldMk cId="0" sldId="312"/>
        </pc:sldMkLst>
      </pc:sldChg>
      <pc:sldChg chg="modSp add mod modTransition">
        <pc:chgData name="Khaza Ahmed (PG Research)" userId="e606b0a9-72ee-43ac-a8f5-368b09304c72" providerId="ADAL" clId="{BB1C444D-09E6-4E90-AD9F-E675EE01BDEF}" dt="2022-09-12T10:17:03.628" v="128" actId="20577"/>
        <pc:sldMkLst>
          <pc:docMk/>
          <pc:sldMk cId="1046714283" sldId="313"/>
        </pc:sldMkLst>
        <pc:spChg chg="mod">
          <ac:chgData name="Khaza Ahmed (PG Research)" userId="e606b0a9-72ee-43ac-a8f5-368b09304c72" providerId="ADAL" clId="{BB1C444D-09E6-4E90-AD9F-E675EE01BDEF}" dt="2022-09-12T10:17:03.628" v="128" actId="20577"/>
          <ac:spMkLst>
            <pc:docMk/>
            <pc:sldMk cId="1046714283" sldId="313"/>
            <ac:spMk id="7" creationId="{84F64EE3-DA46-4202-A0BE-539D920CE4E2}"/>
          </ac:spMkLst>
        </pc:spChg>
      </pc:sldChg>
      <pc:sldChg chg="modSp mod modTransition">
        <pc:chgData name="Khaza Ahmed (PG Research)" userId="e606b0a9-72ee-43ac-a8f5-368b09304c72" providerId="ADAL" clId="{BB1C444D-09E6-4E90-AD9F-E675EE01BDEF}" dt="2022-09-12T10:14:07.529" v="115"/>
        <pc:sldMkLst>
          <pc:docMk/>
          <pc:sldMk cId="2488628206" sldId="314"/>
        </pc:sldMkLst>
        <pc:spChg chg="mod">
          <ac:chgData name="Khaza Ahmed (PG Research)" userId="e606b0a9-72ee-43ac-a8f5-368b09304c72" providerId="ADAL" clId="{BB1C444D-09E6-4E90-AD9F-E675EE01BDEF}" dt="2022-09-12T08:19:17.172" v="36" actId="20577"/>
          <ac:spMkLst>
            <pc:docMk/>
            <pc:sldMk cId="2488628206" sldId="314"/>
            <ac:spMk id="7171" creationId="{00000000-0000-0000-0000-000000000000}"/>
          </ac:spMkLst>
        </pc:spChg>
        <pc:spChg chg="mod">
          <ac:chgData name="Khaza Ahmed (PG Research)" userId="e606b0a9-72ee-43ac-a8f5-368b09304c72" providerId="ADAL" clId="{BB1C444D-09E6-4E90-AD9F-E675EE01BDEF}" dt="2022-09-12T08:44:45.294" v="41" actId="1076"/>
          <ac:spMkLst>
            <pc:docMk/>
            <pc:sldMk cId="2488628206" sldId="314"/>
            <ac:spMk id="7172" creationId="{00000000-0000-0000-0000-000000000000}"/>
          </ac:spMkLst>
        </pc:spChg>
      </pc:sldChg>
      <pc:sldChg chg="modTransition">
        <pc:chgData name="Khaza Ahmed (PG Research)" userId="e606b0a9-72ee-43ac-a8f5-368b09304c72" providerId="ADAL" clId="{BB1C444D-09E6-4E90-AD9F-E675EE01BDEF}" dt="2022-09-12T10:14:07.529" v="115"/>
        <pc:sldMkLst>
          <pc:docMk/>
          <pc:sldMk cId="2989346454" sldId="315"/>
        </pc:sldMkLst>
      </pc:sldChg>
      <pc:sldChg chg="modTransition">
        <pc:chgData name="Khaza Ahmed (PG Research)" userId="e606b0a9-72ee-43ac-a8f5-368b09304c72" providerId="ADAL" clId="{BB1C444D-09E6-4E90-AD9F-E675EE01BDEF}" dt="2022-09-12T10:14:07.529" v="115"/>
        <pc:sldMkLst>
          <pc:docMk/>
          <pc:sldMk cId="1352747283" sldId="316"/>
        </pc:sldMkLst>
      </pc:sldChg>
      <pc:sldChg chg="modSp mod modTransition">
        <pc:chgData name="Khaza Ahmed (PG Research)" userId="e606b0a9-72ee-43ac-a8f5-368b09304c72" providerId="ADAL" clId="{BB1C444D-09E6-4E90-AD9F-E675EE01BDEF}" dt="2022-09-12T10:14:07.529" v="115"/>
        <pc:sldMkLst>
          <pc:docMk/>
          <pc:sldMk cId="0" sldId="317"/>
        </pc:sldMkLst>
        <pc:spChg chg="mod">
          <ac:chgData name="Khaza Ahmed (PG Research)" userId="e606b0a9-72ee-43ac-a8f5-368b09304c72" providerId="ADAL" clId="{BB1C444D-09E6-4E90-AD9F-E675EE01BDEF}" dt="2022-09-12T09:37:38.308" v="110" actId="1076"/>
          <ac:spMkLst>
            <pc:docMk/>
            <pc:sldMk cId="0" sldId="317"/>
            <ac:spMk id="2"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0"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1"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2"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3"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4"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5"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6"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7" creationId="{00000000-0000-0000-0000-000000000000}"/>
          </ac:spMkLst>
        </pc:spChg>
        <pc:spChg chg="mod">
          <ac:chgData name="Khaza Ahmed (PG Research)" userId="e606b0a9-72ee-43ac-a8f5-368b09304c72" providerId="ADAL" clId="{BB1C444D-09E6-4E90-AD9F-E675EE01BDEF}" dt="2022-09-12T09:37:33.449" v="109" actId="1076"/>
          <ac:spMkLst>
            <pc:docMk/>
            <pc:sldMk cId="0" sldId="317"/>
            <ac:spMk id="24588" creationId="{00000000-0000-0000-0000-000000000000}"/>
          </ac:spMkLst>
        </pc:spChg>
        <pc:grpChg chg="mod">
          <ac:chgData name="Khaza Ahmed (PG Research)" userId="e606b0a9-72ee-43ac-a8f5-368b09304c72" providerId="ADAL" clId="{BB1C444D-09E6-4E90-AD9F-E675EE01BDEF}" dt="2022-09-12T09:37:33.449" v="109" actId="1076"/>
          <ac:grpSpMkLst>
            <pc:docMk/>
            <pc:sldMk cId="0" sldId="317"/>
            <ac:grpSpMk id="3" creationId="{00000000-0000-0000-0000-000000000000}"/>
          </ac:grpSpMkLst>
        </pc:grpChg>
      </pc:sldChg>
      <pc:sldChg chg="modTransition">
        <pc:chgData name="Khaza Ahmed (PG Research)" userId="e606b0a9-72ee-43ac-a8f5-368b09304c72" providerId="ADAL" clId="{BB1C444D-09E6-4E90-AD9F-E675EE01BDEF}" dt="2022-09-12T10:14:07.529" v="115"/>
        <pc:sldMkLst>
          <pc:docMk/>
          <pc:sldMk cId="3670491254" sldId="318"/>
        </pc:sldMkLst>
      </pc:sldChg>
      <pc:sldChg chg="modTransition">
        <pc:chgData name="Khaza Ahmed (PG Research)" userId="e606b0a9-72ee-43ac-a8f5-368b09304c72" providerId="ADAL" clId="{BB1C444D-09E6-4E90-AD9F-E675EE01BDEF}" dt="2022-09-12T10:14:07.529" v="115"/>
        <pc:sldMkLst>
          <pc:docMk/>
          <pc:sldMk cId="2943837199" sldId="319"/>
        </pc:sldMkLst>
      </pc:sldChg>
      <pc:sldChg chg="modTransition">
        <pc:chgData name="Khaza Ahmed (PG Research)" userId="e606b0a9-72ee-43ac-a8f5-368b09304c72" providerId="ADAL" clId="{BB1C444D-09E6-4E90-AD9F-E675EE01BDEF}" dt="2022-09-12T10:14:07.529" v="115"/>
        <pc:sldMkLst>
          <pc:docMk/>
          <pc:sldMk cId="327058178" sldId="320"/>
        </pc:sldMkLst>
      </pc:sldChg>
      <pc:sldChg chg="modTransition">
        <pc:chgData name="Khaza Ahmed (PG Research)" userId="e606b0a9-72ee-43ac-a8f5-368b09304c72" providerId="ADAL" clId="{BB1C444D-09E6-4E90-AD9F-E675EE01BDEF}" dt="2022-09-12T10:14:07.529" v="115"/>
        <pc:sldMkLst>
          <pc:docMk/>
          <pc:sldMk cId="1216486483" sldId="321"/>
        </pc:sldMkLst>
      </pc:sldChg>
      <pc:sldChg chg="add modTransition">
        <pc:chgData name="Khaza Ahmed (PG Research)" userId="e606b0a9-72ee-43ac-a8f5-368b09304c72" providerId="ADAL" clId="{BB1C444D-09E6-4E90-AD9F-E675EE01BDEF}" dt="2022-09-12T10:14:07.529" v="115"/>
        <pc:sldMkLst>
          <pc:docMk/>
          <pc:sldMk cId="3856636025" sldId="335"/>
        </pc:sldMkLst>
      </pc:sldChg>
      <pc:sldMasterChg chg="modSp modSldLayout">
        <pc:chgData name="Khaza Ahmed (PG Research)" userId="e606b0a9-72ee-43ac-a8f5-368b09304c72" providerId="ADAL" clId="{BB1C444D-09E6-4E90-AD9F-E675EE01BDEF}" dt="2022-09-11T00:54:58.483" v="0"/>
        <pc:sldMasterMkLst>
          <pc:docMk/>
          <pc:sldMasterMk cId="3204300995" sldId="2147483660"/>
        </pc:sldMasterMkLst>
        <pc:spChg chg="mod">
          <ac:chgData name="Khaza Ahmed (PG Research)" userId="e606b0a9-72ee-43ac-a8f5-368b09304c72" providerId="ADAL" clId="{BB1C444D-09E6-4E90-AD9F-E675EE01BDEF}" dt="2022-09-11T00:54:58.483" v="0"/>
          <ac:spMkLst>
            <pc:docMk/>
            <pc:sldMasterMk cId="3204300995" sldId="2147483660"/>
            <ac:spMk id="4" creationId="{9C6041E6-F87D-4E72-B2F2-59F741FC8835}"/>
          </ac:spMkLst>
        </pc:spChg>
        <pc:spChg chg="mod">
          <ac:chgData name="Khaza Ahmed (PG Research)" userId="e606b0a9-72ee-43ac-a8f5-368b09304c72" providerId="ADAL" clId="{BB1C444D-09E6-4E90-AD9F-E675EE01BDEF}" dt="2022-09-11T00:54:58.483" v="0"/>
          <ac:spMkLst>
            <pc:docMk/>
            <pc:sldMasterMk cId="3204300995" sldId="2147483660"/>
            <ac:spMk id="6" creationId="{870D973B-9FE3-4237-AF7B-BFA9FEE09901}"/>
          </ac:spMkLst>
        </pc:spChg>
        <pc:spChg chg="mod">
          <ac:chgData name="Khaza Ahmed (PG Research)" userId="e606b0a9-72ee-43ac-a8f5-368b09304c72" providerId="ADAL" clId="{BB1C444D-09E6-4E90-AD9F-E675EE01BDEF}" dt="2022-09-11T00:54:58.483" v="0"/>
          <ac:spMkLst>
            <pc:docMk/>
            <pc:sldMasterMk cId="3204300995" sldId="2147483660"/>
            <ac:spMk id="1026"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ac:spMk id="1027" creationId="{00000000-0000-0000-0000-000000000000}"/>
          </ac:spMkLst>
        </pc:spChg>
        <pc:sldLayoutChg chg="modSp">
          <pc:chgData name="Khaza Ahmed (PG Research)" userId="e606b0a9-72ee-43ac-a8f5-368b09304c72" providerId="ADAL" clId="{BB1C444D-09E6-4E90-AD9F-E675EE01BDEF}" dt="2022-09-11T00:54:58.483" v="0"/>
          <pc:sldLayoutMkLst>
            <pc:docMk/>
            <pc:sldMasterMk cId="3204300995" sldId="2147483660"/>
            <pc:sldLayoutMk cId="3530122622" sldId="2147483661"/>
          </pc:sldLayoutMkLst>
          <pc:spChg chg="mod">
            <ac:chgData name="Khaza Ahmed (PG Research)" userId="e606b0a9-72ee-43ac-a8f5-368b09304c72" providerId="ADAL" clId="{BB1C444D-09E6-4E90-AD9F-E675EE01BDEF}" dt="2022-09-11T00:54:58.483" v="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BB1C444D-09E6-4E90-AD9F-E675EE01BDEF}" dt="2022-09-11T00:54:58.483" v="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1877085031" sldId="2147483662"/>
          </pc:sldLayoutMkLst>
          <pc:spChg chg="mod">
            <ac:chgData name="Khaza Ahmed (PG Research)" userId="e606b0a9-72ee-43ac-a8f5-368b09304c72" providerId="ADAL" clId="{BB1C444D-09E6-4E90-AD9F-E675EE01BDEF}" dt="2022-09-11T00:54:58.483" v="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3017684229" sldId="2147483663"/>
          </pc:sldLayoutMkLst>
          <pc:spChg chg="mod">
            <ac:chgData name="Khaza Ahmed (PG Research)" userId="e606b0a9-72ee-43ac-a8f5-368b09304c72" providerId="ADAL" clId="{BB1C444D-09E6-4E90-AD9F-E675EE01BDEF}" dt="2022-09-11T00:54:58.483" v="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2699619718" sldId="2147483664"/>
          </pc:sldLayoutMkLst>
          <pc:spChg chg="mod">
            <ac:chgData name="Khaza Ahmed (PG Research)" userId="e606b0a9-72ee-43ac-a8f5-368b09304c72" providerId="ADAL" clId="{BB1C444D-09E6-4E90-AD9F-E675EE01BDEF}" dt="2022-09-11T00:54:58.483" v="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3560442547" sldId="2147483665"/>
          </pc:sldLayoutMkLst>
          <pc:spChg chg="mod">
            <ac:chgData name="Khaza Ahmed (PG Research)" userId="e606b0a9-72ee-43ac-a8f5-368b09304c72" providerId="ADAL" clId="{BB1C444D-09E6-4E90-AD9F-E675EE01BDEF}" dt="2022-09-11T00:54:58.483" v="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2641499389" sldId="2147483668"/>
          </pc:sldLayoutMkLst>
          <pc:spChg chg="mod">
            <ac:chgData name="Khaza Ahmed (PG Research)" userId="e606b0a9-72ee-43ac-a8f5-368b09304c72" providerId="ADAL" clId="{BB1C444D-09E6-4E90-AD9F-E675EE01BDEF}" dt="2022-09-11T00:54:58.483" v="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2843004744" sldId="2147483669"/>
          </pc:sldLayoutMkLst>
          <pc:spChg chg="mod">
            <ac:chgData name="Khaza Ahmed (PG Research)" userId="e606b0a9-72ee-43ac-a8f5-368b09304c72" providerId="ADAL" clId="{BB1C444D-09E6-4E90-AD9F-E675EE01BDEF}" dt="2022-09-11T00:54:58.483" v="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BB1C444D-09E6-4E90-AD9F-E675EE01BDEF}" dt="2022-09-11T00:54:58.483" v="0"/>
          <pc:sldLayoutMkLst>
            <pc:docMk/>
            <pc:sldMasterMk cId="3204300995" sldId="2147483660"/>
            <pc:sldLayoutMk cId="4286854635" sldId="2147483671"/>
          </pc:sldLayoutMkLst>
          <pc:spChg chg="mod">
            <ac:chgData name="Khaza Ahmed (PG Research)" userId="e606b0a9-72ee-43ac-a8f5-368b09304c72" providerId="ADAL" clId="{BB1C444D-09E6-4E90-AD9F-E675EE01BDEF}" dt="2022-09-11T00:54:58.483" v="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BB1C444D-09E6-4E90-AD9F-E675EE01BDEF}" dt="2022-09-11T00:54:58.483" v="0"/>
            <ac:spMkLst>
              <pc:docMk/>
              <pc:sldMasterMk cId="3204300995" sldId="2147483660"/>
              <pc:sldLayoutMk cId="4286854635" sldId="2147483671"/>
              <ac:spMk id="3" creationId="{00000000-0000-0000-0000-000000000000}"/>
            </ac:spMkLst>
          </pc:spChg>
        </pc:sldLayoutChg>
      </pc:sldMasterChg>
    </pc:docChg>
  </pc:docChgLst>
  <pc:docChgLst>
    <pc:chgData name="Khaza Ahmed" userId="6208a464-c5ab-4937-94a9-9b4e1df3dac2" providerId="ADAL" clId="{56D86A79-C644-4AB6-8107-CF442C461A59}"/>
    <pc:docChg chg="undo custSel addSld delSld modSld sldOrd">
      <pc:chgData name="Khaza Ahmed" userId="6208a464-c5ab-4937-94a9-9b4e1df3dac2" providerId="ADAL" clId="{56D86A79-C644-4AB6-8107-CF442C461A59}" dt="2023-05-15T15:21:12.557" v="119" actId="6549"/>
      <pc:docMkLst>
        <pc:docMk/>
      </pc:docMkLst>
      <pc:sldChg chg="modSp mod ord">
        <pc:chgData name="Khaza Ahmed" userId="6208a464-c5ab-4937-94a9-9b4e1df3dac2" providerId="ADAL" clId="{56D86A79-C644-4AB6-8107-CF442C461A59}" dt="2023-05-15T15:21:12.557" v="119" actId="6549"/>
        <pc:sldMkLst>
          <pc:docMk/>
          <pc:sldMk cId="1517392727" sldId="259"/>
        </pc:sldMkLst>
        <pc:spChg chg="mod">
          <ac:chgData name="Khaza Ahmed" userId="6208a464-c5ab-4937-94a9-9b4e1df3dac2" providerId="ADAL" clId="{56D86A79-C644-4AB6-8107-CF442C461A59}" dt="2023-05-15T15:21:12.557" v="119" actId="6549"/>
          <ac:spMkLst>
            <pc:docMk/>
            <pc:sldMk cId="1517392727" sldId="259"/>
            <ac:spMk id="3" creationId="{00000000-0000-0000-0000-000000000000}"/>
          </ac:spMkLst>
        </pc:spChg>
      </pc:sldChg>
      <pc:sldChg chg="modSp mod">
        <pc:chgData name="Khaza Ahmed" userId="6208a464-c5ab-4937-94a9-9b4e1df3dac2" providerId="ADAL" clId="{56D86A79-C644-4AB6-8107-CF442C461A59}" dt="2023-05-15T15:06:25.616" v="16" actId="1076"/>
        <pc:sldMkLst>
          <pc:docMk/>
          <pc:sldMk cId="105007543" sldId="268"/>
        </pc:sldMkLst>
        <pc:spChg chg="mod">
          <ac:chgData name="Khaza Ahmed" userId="6208a464-c5ab-4937-94a9-9b4e1df3dac2" providerId="ADAL" clId="{56D86A79-C644-4AB6-8107-CF442C461A59}" dt="2023-05-15T15:05:53.866" v="15" actId="20577"/>
          <ac:spMkLst>
            <pc:docMk/>
            <pc:sldMk cId="105007543" sldId="268"/>
            <ac:spMk id="4" creationId="{00000000-0000-0000-0000-000000000000}"/>
          </ac:spMkLst>
        </pc:spChg>
        <pc:spChg chg="mod">
          <ac:chgData name="Khaza Ahmed" userId="6208a464-c5ab-4937-94a9-9b4e1df3dac2" providerId="ADAL" clId="{56D86A79-C644-4AB6-8107-CF442C461A59}" dt="2023-05-15T15:06:25.616" v="16" actId="1076"/>
          <ac:spMkLst>
            <pc:docMk/>
            <pc:sldMk cId="105007543" sldId="268"/>
            <ac:spMk id="4098" creationId="{00000000-0000-0000-0000-000000000000}"/>
          </ac:spMkLst>
        </pc:spChg>
      </pc:sldChg>
      <pc:sldChg chg="modSp mod">
        <pc:chgData name="Khaza Ahmed" userId="6208a464-c5ab-4937-94a9-9b4e1df3dac2" providerId="ADAL" clId="{56D86A79-C644-4AB6-8107-CF442C461A59}" dt="2023-05-15T15:13:04.123" v="61" actId="113"/>
        <pc:sldMkLst>
          <pc:docMk/>
          <pc:sldMk cId="3462052095" sldId="270"/>
        </pc:sldMkLst>
        <pc:spChg chg="mod">
          <ac:chgData name="Khaza Ahmed" userId="6208a464-c5ab-4937-94a9-9b4e1df3dac2" providerId="ADAL" clId="{56D86A79-C644-4AB6-8107-CF442C461A59}" dt="2023-05-15T15:13:04.123" v="61" actId="113"/>
          <ac:spMkLst>
            <pc:docMk/>
            <pc:sldMk cId="3462052095" sldId="270"/>
            <ac:spMk id="4" creationId="{00000000-0000-0000-0000-000000000000}"/>
          </ac:spMkLst>
        </pc:spChg>
      </pc:sldChg>
      <pc:sldChg chg="delSp mod">
        <pc:chgData name="Khaza Ahmed" userId="6208a464-c5ab-4937-94a9-9b4e1df3dac2" providerId="ADAL" clId="{56D86A79-C644-4AB6-8107-CF442C461A59}" dt="2023-05-15T14:35:23.375" v="0" actId="478"/>
        <pc:sldMkLst>
          <pc:docMk/>
          <pc:sldMk cId="1930818008" sldId="278"/>
        </pc:sldMkLst>
        <pc:spChg chg="del">
          <ac:chgData name="Khaza Ahmed" userId="6208a464-c5ab-4937-94a9-9b4e1df3dac2" providerId="ADAL" clId="{56D86A79-C644-4AB6-8107-CF442C461A59}" dt="2023-05-15T14:35:23.375" v="0" actId="478"/>
          <ac:spMkLst>
            <pc:docMk/>
            <pc:sldMk cId="1930818008" sldId="278"/>
            <ac:spMk id="7" creationId="{DF4FF184-D27B-44B6-909B-E824748EE1A2}"/>
          </ac:spMkLst>
        </pc:spChg>
      </pc:sldChg>
      <pc:sldChg chg="del">
        <pc:chgData name="Khaza Ahmed" userId="6208a464-c5ab-4937-94a9-9b4e1df3dac2" providerId="ADAL" clId="{56D86A79-C644-4AB6-8107-CF442C461A59}" dt="2023-05-15T14:52:03.961" v="5" actId="47"/>
        <pc:sldMkLst>
          <pc:docMk/>
          <pc:sldMk cId="2488628206" sldId="314"/>
        </pc:sldMkLst>
      </pc:sldChg>
      <pc:sldChg chg="modSp mod">
        <pc:chgData name="Khaza Ahmed" userId="6208a464-c5ab-4937-94a9-9b4e1df3dac2" providerId="ADAL" clId="{56D86A79-C644-4AB6-8107-CF442C461A59}" dt="2023-05-15T15:20:25.602" v="118" actId="5793"/>
        <pc:sldMkLst>
          <pc:docMk/>
          <pc:sldMk cId="3670491254" sldId="318"/>
        </pc:sldMkLst>
        <pc:spChg chg="mod">
          <ac:chgData name="Khaza Ahmed" userId="6208a464-c5ab-4937-94a9-9b4e1df3dac2" providerId="ADAL" clId="{56D86A79-C644-4AB6-8107-CF442C461A59}" dt="2023-05-15T15:20:25.602" v="118" actId="5793"/>
          <ac:spMkLst>
            <pc:docMk/>
            <pc:sldMk cId="3670491254" sldId="318"/>
            <ac:spMk id="14" creationId="{00000000-0000-0000-0000-000000000000}"/>
          </ac:spMkLst>
        </pc:spChg>
        <pc:spChg chg="mod">
          <ac:chgData name="Khaza Ahmed" userId="6208a464-c5ab-4937-94a9-9b4e1df3dac2" providerId="ADAL" clId="{56D86A79-C644-4AB6-8107-CF442C461A59}" dt="2023-05-15T15:18:54.344" v="111" actId="20577"/>
          <ac:spMkLst>
            <pc:docMk/>
            <pc:sldMk cId="3670491254" sldId="318"/>
            <ac:spMk id="24588" creationId="{00000000-0000-0000-0000-000000000000}"/>
          </ac:spMkLst>
        </pc:spChg>
      </pc:sldChg>
      <pc:sldChg chg="ord">
        <pc:chgData name="Khaza Ahmed" userId="6208a464-c5ab-4937-94a9-9b4e1df3dac2" providerId="ADAL" clId="{56D86A79-C644-4AB6-8107-CF442C461A59}" dt="2023-05-15T14:51:39.115" v="4"/>
        <pc:sldMkLst>
          <pc:docMk/>
          <pc:sldMk cId="2072666809" sldId="336"/>
        </pc:sldMkLst>
      </pc:sldChg>
      <pc:sldChg chg="ord">
        <pc:chgData name="Khaza Ahmed" userId="6208a464-c5ab-4937-94a9-9b4e1df3dac2" providerId="ADAL" clId="{56D86A79-C644-4AB6-8107-CF442C461A59}" dt="2023-05-15T14:51:39.115" v="4"/>
        <pc:sldMkLst>
          <pc:docMk/>
          <pc:sldMk cId="1648617752" sldId="337"/>
        </pc:sldMkLst>
      </pc:sldChg>
      <pc:sldChg chg="modSp add mod">
        <pc:chgData name="Khaza Ahmed" userId="6208a464-c5ab-4937-94a9-9b4e1df3dac2" providerId="ADAL" clId="{56D86A79-C644-4AB6-8107-CF442C461A59}" dt="2023-05-15T15:18:39.257" v="92" actId="20577"/>
        <pc:sldMkLst>
          <pc:docMk/>
          <pc:sldMk cId="338592923" sldId="338"/>
        </pc:sldMkLst>
        <pc:spChg chg="mod">
          <ac:chgData name="Khaza Ahmed" userId="6208a464-c5ab-4937-94a9-9b4e1df3dac2" providerId="ADAL" clId="{56D86A79-C644-4AB6-8107-CF442C461A59}" dt="2023-05-15T15:17:57.077" v="63"/>
          <ac:spMkLst>
            <pc:docMk/>
            <pc:sldMk cId="338592923" sldId="338"/>
            <ac:spMk id="14" creationId="{00000000-0000-0000-0000-000000000000}"/>
          </ac:spMkLst>
        </pc:spChg>
        <pc:spChg chg="mod">
          <ac:chgData name="Khaza Ahmed" userId="6208a464-c5ab-4937-94a9-9b4e1df3dac2" providerId="ADAL" clId="{56D86A79-C644-4AB6-8107-CF442C461A59}" dt="2023-05-15T15:18:39.257" v="92" actId="20577"/>
          <ac:spMkLst>
            <pc:docMk/>
            <pc:sldMk cId="338592923" sldId="338"/>
            <ac:spMk id="2458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15/05/2023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8</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796713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9</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623356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There are various external sources of long-term and short-term finance available to a business.</a:t>
            </a: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0CC4051-4666-4430-9DC8-965AA3690E76}" type="slidenum">
              <a:rPr lang="en-US" altLang="en-US"/>
              <a:pPr eaLnBrk="1" hangingPunct="1"/>
              <a:t>10</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607766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11</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591260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12</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400990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13</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166241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14</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371701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15</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601734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16</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858923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17</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255749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18</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451726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59F21D-1F97-404C-AAC6-4D53D5EBBC74}" type="slidenum">
              <a:rPr lang="en-US" altLang="en-US"/>
              <a:pPr eaLnBrk="1" hangingPunct="1"/>
              <a:t>19</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191332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20</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466926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There are usually three parties to a hire purchase agreement. The financial institution will buy the asset from the supplier, who will then deliver it to the customer. The customer will pay an initial deposit and will agree to pay the balance to the financial institution through a series of regular instalments.</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6229E8-24EB-4274-85A5-A83BDBA7E30D}" type="slidenum">
              <a:rPr lang="en-US" altLang="en-US"/>
              <a:pPr eaLnBrk="1" hangingPunct="1"/>
              <a:t>21</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904878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22</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704571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23</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891603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There are three main parties to the factoring agreement. The client business will sell goods on credit and the factor will take responsibility for invoicing the customer and collecting the amount owing. The factor will then pay the client business the invoice amount, less fees and interest, in two stages. The first stage typically represents 80 per cent of the invoice value and will be paid immediately after the goods have been delivered to the customer. The second stage will represent the balance outstanding and will usually be paid when the customer has paid the factor the amount owing.</a:t>
            </a: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33B1090-85AE-4D3E-9252-A7A818A058CE}" type="slidenum">
              <a:rPr lang="en-US" altLang="en-US"/>
              <a:pPr eaLnBrk="1" hangingPunct="1"/>
              <a:t>24</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695294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25</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1912138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IN" altLang="en-US"/>
              <a:t>The major internal source of long-term finance is the earnings that are retained rather than distributed to shareholders. The major internal sources of short-term finance involve reducing the level of trade receivables and inventories and increasing the level of trade payables.</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4B8D2-4291-49CD-8688-8450E7588335}" type="slidenum">
              <a:rPr lang="en-US" altLang="en-US"/>
              <a:pPr eaLnBrk="1" hangingPunct="1"/>
              <a:t>26</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392454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DEFAD5-2328-46E6-B28B-EBEE2A22B650}" type="slidenum">
              <a:rPr lang="en-US" altLang="en-US"/>
              <a:pPr eaLnBrk="1" hangingPunct="1"/>
              <a:t>28</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581502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A6BC6F-348A-4CCB-9152-BB89283EDBC4}" type="slidenum">
              <a:rPr lang="en-US" altLang="en-US"/>
              <a:pPr eaLnBrk="1" hangingPunct="1"/>
              <a:t>29</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42694238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7C767E-1FDE-47D5-A666-C0053C66AD0B}" type="slidenum">
              <a:rPr lang="en-US" altLang="en-US"/>
              <a:pPr eaLnBrk="1" hangingPunct="1"/>
              <a:t>30</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1086442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1C81C8-041B-4335-BFE3-C593F7763CBC}" type="slidenum">
              <a:rPr lang="en-US" altLang="en-US"/>
              <a:pPr eaLnBrk="1" hangingPunct="1"/>
              <a:t>31</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364048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1C81C8-041B-4335-BFE3-C593F7763CBC}" type="slidenum">
              <a:rPr lang="en-US" altLang="en-US"/>
              <a:pPr eaLnBrk="1" hangingPunct="1"/>
              <a:t>32</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0987688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1C81C8-041B-4335-BFE3-C593F7763CBC}" type="slidenum">
              <a:rPr lang="en-US" altLang="en-US"/>
              <a:pPr eaLnBrk="1" hangingPunct="1"/>
              <a:t>33</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9137278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1C81C8-041B-4335-BFE3-C593F7763CBC}" type="slidenum">
              <a:rPr lang="en-US" altLang="en-US"/>
              <a:pPr eaLnBrk="1" hangingPunct="1"/>
              <a:t>34</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12541991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DEFAD5-2328-46E6-B28B-EBEE2A22B650}" type="slidenum">
              <a:rPr lang="en-US" altLang="en-US"/>
              <a:pPr eaLnBrk="1" hangingPunct="1"/>
              <a:t>35</a:t>
            </a:fld>
            <a:endParaRPr lang="en-US" altLang="en-US"/>
          </a:p>
        </p:txBody>
      </p:sp>
      <p:sp>
        <p:nvSpPr>
          <p:cNvPr id="2" name="Footer Placeholder 1"/>
          <p:cNvSpPr>
            <a:spLocks noGrp="1"/>
          </p:cNvSpPr>
          <p:nvPr>
            <p:ph type="ftr" sz="quarter" idx="10"/>
          </p:nvPr>
        </p:nvSpPr>
        <p:spPr/>
        <p:txBody>
          <a:bodyPr/>
          <a:lstStyle/>
          <a:p>
            <a:pPr>
              <a:defRPr/>
            </a:pPr>
            <a:endParaRPr lang="en-US"/>
          </a:p>
        </p:txBody>
      </p:sp>
    </p:spTree>
    <p:extLst>
      <p:ext uri="{BB962C8B-B14F-4D97-AF65-F5344CB8AC3E}">
        <p14:creationId xmlns:p14="http://schemas.microsoft.com/office/powerpoint/2010/main" val="2104058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1638B167-AF2D-4628-8539-B95C283AAC02}" type="datetime1">
              <a:rPr lang="en-GB" smtClean="0"/>
              <a:t>15/05/2023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13D2538A-10BB-4D0E-877D-FBE7ED47A327}" type="datetime1">
              <a:rPr lang="en-GB" smtClean="0"/>
              <a:t>15/05/2023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1574ED6E-2633-4ADE-B0CD-AC8D1FF7DBFD}"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675B8D7-CAA3-4747-A9B3-B5E930ED8058}"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1EC138C4-C789-487D-839F-E8218DDAB606}" type="datetime1">
              <a:rPr lang="en-GB" smtClean="0"/>
              <a:t>15/05/2023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3229B88-64BB-4F8C-BF26-EA47D7721877}" type="datetime1">
              <a:rPr lang="en-GB" smtClean="0"/>
              <a:t>15/05/2023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24EBC9E-7A81-49C9-8312-3A920225160A}" type="datetime1">
              <a:rPr lang="en-GB" smtClean="0"/>
              <a:t>15/05/2023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1EA7654D-862D-4EBA-94AC-089025FEA2BA}"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2E75D6A-A942-4C5D-B1E9-97FA30FE017D}"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DFE8135E-5951-4C76-AF7F-278B206F0D4A}"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E14FF970-272A-4B5D-BFDA-218AB3F4F7C3}"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8D3059B2-D0D8-4372-A634-829374E607EA}"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vestopedia.com/terms/e/eurobond.as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ankofengland.co.uk/explainers/what-is-islamic-finance"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hyperlink" Target="https://www.investopedia.com/articles/07/islamic_investing.asp"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2</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Sources of Financing Business</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473617"/>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76C47225-A03B-4FF1-990B-E8176E3D2A92}" type="datetime1">
              <a:rPr lang="en-GB" smtClean="0"/>
              <a:t>15/05/2023</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EE03-8FB5-48A0-9BF9-D90DC3909E3F}"/>
              </a:ext>
            </a:extLst>
          </p:cNvPr>
          <p:cNvSpPr>
            <a:spLocks noGrp="1"/>
          </p:cNvSpPr>
          <p:nvPr>
            <p:ph type="title"/>
          </p:nvPr>
        </p:nvSpPr>
        <p:spPr/>
        <p:txBody>
          <a:bodyPr/>
          <a:lstStyle/>
          <a:p>
            <a:r>
              <a:rPr lang="en-GB" b="1" dirty="0"/>
              <a:t>Recap</a:t>
            </a:r>
          </a:p>
        </p:txBody>
      </p:sp>
      <p:sp>
        <p:nvSpPr>
          <p:cNvPr id="4" name="Date Placeholder 3">
            <a:extLst>
              <a:ext uri="{FF2B5EF4-FFF2-40B4-BE49-F238E27FC236}">
                <a16:creationId xmlns:a16="http://schemas.microsoft.com/office/drawing/2014/main" id="{622EF0F3-62AD-4AB0-BBFD-52017B95E85A}"/>
              </a:ext>
            </a:extLst>
          </p:cNvPr>
          <p:cNvSpPr>
            <a:spLocks noGrp="1"/>
          </p:cNvSpPr>
          <p:nvPr>
            <p:ph type="dt" sz="half" idx="10"/>
          </p:nvPr>
        </p:nvSpPr>
        <p:spPr/>
        <p:txBody>
          <a:bodyPr/>
          <a:lstStyle/>
          <a:p>
            <a:fld id="{37DAABC7-9189-40D9-B60B-38FC7A0305F1}" type="datetime1">
              <a:rPr lang="en-GB" smtClean="0"/>
              <a:t>15/05/2023</a:t>
            </a:fld>
            <a:endParaRPr lang="en-GB"/>
          </a:p>
        </p:txBody>
      </p:sp>
      <p:sp>
        <p:nvSpPr>
          <p:cNvPr id="6" name="Slide Number Placeholder 5">
            <a:extLst>
              <a:ext uri="{FF2B5EF4-FFF2-40B4-BE49-F238E27FC236}">
                <a16:creationId xmlns:a16="http://schemas.microsoft.com/office/drawing/2014/main" id="{D9C776C6-7597-4593-8745-B83F57A0E4D5}"/>
              </a:ext>
            </a:extLst>
          </p:cNvPr>
          <p:cNvSpPr>
            <a:spLocks noGrp="1"/>
          </p:cNvSpPr>
          <p:nvPr>
            <p:ph type="sldNum" sz="quarter" idx="12"/>
          </p:nvPr>
        </p:nvSpPr>
        <p:spPr/>
        <p:txBody>
          <a:bodyPr/>
          <a:lstStyle/>
          <a:p>
            <a:fld id="{F4BD6A3A-4F9D-41E3-A65D-BCC7D77E66B6}" type="slidenum">
              <a:rPr lang="en-GB" smtClean="0"/>
              <a:t>2</a:t>
            </a:fld>
            <a:endParaRPr lang="en-GB"/>
          </a:p>
        </p:txBody>
      </p:sp>
      <p:sp>
        <p:nvSpPr>
          <p:cNvPr id="9" name="Content Placeholder 2">
            <a:extLst>
              <a:ext uri="{FF2B5EF4-FFF2-40B4-BE49-F238E27FC236}">
                <a16:creationId xmlns:a16="http://schemas.microsoft.com/office/drawing/2014/main" id="{E9D99EE6-A4EA-40A3-B60A-493DCD5185B8}"/>
              </a:ext>
            </a:extLst>
          </p:cNvPr>
          <p:cNvSpPr txBox="1">
            <a:spLocks/>
          </p:cNvSpPr>
          <p:nvPr/>
        </p:nvSpPr>
        <p:spPr>
          <a:xfrm>
            <a:off x="671119" y="1600201"/>
            <a:ext cx="8015681" cy="3989040"/>
          </a:xfrm>
          <a:prstGeom prst="rect">
            <a:avLst/>
          </a:prstGeom>
        </p:spPr>
        <p:txBody>
          <a:bodyPr wrap="square" anchor="t">
            <a:normAutofit/>
          </a:bodyPr>
          <a:lst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nSpc>
                <a:spcPct val="90000"/>
              </a:lnSpc>
              <a:buFont typeface="Arial" panose="020B0604020202020204" pitchFamily="34" charset="0"/>
              <a:buNone/>
            </a:pPr>
            <a:endParaRPr lang="en-US" sz="1600" dirty="0"/>
          </a:p>
          <a:p>
            <a:pPr marL="0" indent="0">
              <a:lnSpc>
                <a:spcPct val="90000"/>
              </a:lnSpc>
              <a:buFont typeface="Arial" panose="020B0604020202020204" pitchFamily="34" charset="0"/>
              <a:buNone/>
            </a:pPr>
            <a:endParaRPr lang="en-US" sz="1600" dirty="0"/>
          </a:p>
        </p:txBody>
      </p:sp>
    </p:spTree>
    <p:extLst>
      <p:ext uri="{BB962C8B-B14F-4D97-AF65-F5344CB8AC3E}">
        <p14:creationId xmlns:p14="http://schemas.microsoft.com/office/powerpoint/2010/main" val="19308180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0CB1-3B86-4B9D-8AD9-B1839F4A5149}"/>
              </a:ext>
            </a:extLst>
          </p:cNvPr>
          <p:cNvSpPr>
            <a:spLocks noGrp="1"/>
          </p:cNvSpPr>
          <p:nvPr>
            <p:ph type="title"/>
          </p:nvPr>
        </p:nvSpPr>
        <p:spPr>
          <a:xfrm>
            <a:off x="457200" y="274638"/>
            <a:ext cx="8229600" cy="1143000"/>
          </a:xfrm>
        </p:spPr>
        <p:txBody>
          <a:bodyPr wrap="square" anchor="ctr">
            <a:normAutofit/>
          </a:bodyPr>
          <a:lstStyle/>
          <a:p>
            <a:r>
              <a:rPr lang="en-GB" dirty="0"/>
              <a:t>Some basic financial management terms- 1</a:t>
            </a:r>
          </a:p>
        </p:txBody>
      </p:sp>
      <p:pic>
        <p:nvPicPr>
          <p:cNvPr id="6" name="table" descr="Table&#10;&#10;Description automatically generated">
            <a:extLst>
              <a:ext uri="{FF2B5EF4-FFF2-40B4-BE49-F238E27FC236}">
                <a16:creationId xmlns:a16="http://schemas.microsoft.com/office/drawing/2014/main" id="{1F6BE60A-D48A-4CFC-8877-B6F6EC93A7E3}"/>
              </a:ext>
            </a:extLst>
          </p:cNvPr>
          <p:cNvPicPr>
            <a:picLocks noChangeAspect="1"/>
          </p:cNvPicPr>
          <p:nvPr/>
        </p:nvPicPr>
        <p:blipFill>
          <a:blip r:embed="rId2"/>
          <a:stretch>
            <a:fillRect/>
          </a:stretch>
        </p:blipFill>
        <p:spPr>
          <a:xfrm>
            <a:off x="788747" y="1600201"/>
            <a:ext cx="7566506" cy="3917032"/>
          </a:xfrm>
          <a:prstGeom prst="rect">
            <a:avLst/>
          </a:prstGeom>
          <a:noFill/>
        </p:spPr>
      </p:pic>
      <p:sp>
        <p:nvSpPr>
          <p:cNvPr id="4" name="Date Placeholder 3">
            <a:extLst>
              <a:ext uri="{FF2B5EF4-FFF2-40B4-BE49-F238E27FC236}">
                <a16:creationId xmlns:a16="http://schemas.microsoft.com/office/drawing/2014/main" id="{957FEF6B-1EAB-4A27-A469-C0079D958328}"/>
              </a:ext>
            </a:extLst>
          </p:cNvPr>
          <p:cNvSpPr>
            <a:spLocks noGrp="1"/>
          </p:cNvSpPr>
          <p:nvPr>
            <p:ph type="dt" sz="half" idx="10"/>
          </p:nvPr>
        </p:nvSpPr>
        <p:spPr>
          <a:xfrm>
            <a:off x="250825" y="6524627"/>
            <a:ext cx="971550" cy="219075"/>
          </a:xfrm>
        </p:spPr>
        <p:txBody>
          <a:bodyPr anchor="ctr">
            <a:normAutofit/>
          </a:bodyPr>
          <a:lstStyle/>
          <a:p>
            <a:pPr>
              <a:spcAft>
                <a:spcPts val="600"/>
              </a:spcAft>
            </a:pPr>
            <a:fld id="{EC8A9B3F-EF95-46CF-A3C6-AEC3D21447E9}" type="datetime1">
              <a:rPr lang="en-GB" smtClean="0"/>
              <a:pPr>
                <a:spcAft>
                  <a:spcPts val="600"/>
                </a:spcAft>
              </a:pPr>
              <a:t>15/05/2023</a:t>
            </a:fld>
            <a:endParaRPr lang="en-GB"/>
          </a:p>
        </p:txBody>
      </p:sp>
      <p:sp>
        <p:nvSpPr>
          <p:cNvPr id="5" name="Slide Number Placeholder 4">
            <a:extLst>
              <a:ext uri="{FF2B5EF4-FFF2-40B4-BE49-F238E27FC236}">
                <a16:creationId xmlns:a16="http://schemas.microsoft.com/office/drawing/2014/main" id="{2E75E90A-A58E-4F3F-89A8-FC9DF661A4C7}"/>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3</a:t>
            </a:fld>
            <a:endParaRPr lang="en-GB"/>
          </a:p>
        </p:txBody>
      </p:sp>
    </p:spTree>
    <p:extLst>
      <p:ext uri="{BB962C8B-B14F-4D97-AF65-F5344CB8AC3E}">
        <p14:creationId xmlns:p14="http://schemas.microsoft.com/office/powerpoint/2010/main" val="1648617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FA96355-CB83-4771-A674-0F3B7CBAD0ED}"/>
              </a:ext>
            </a:extLst>
          </p:cNvPr>
          <p:cNvSpPr>
            <a:spLocks noGrp="1"/>
          </p:cNvSpPr>
          <p:nvPr>
            <p:ph type="title"/>
          </p:nvPr>
        </p:nvSpPr>
        <p:spPr>
          <a:xfrm>
            <a:off x="457200" y="274638"/>
            <a:ext cx="8229600" cy="1143000"/>
          </a:xfrm>
        </p:spPr>
        <p:txBody>
          <a:bodyPr wrap="square" anchor="ctr">
            <a:normAutofit/>
          </a:bodyPr>
          <a:lstStyle/>
          <a:p>
            <a:r>
              <a:rPr lang="en-GB" dirty="0"/>
              <a:t>Some basic financial management terms- 2</a:t>
            </a:r>
          </a:p>
        </p:txBody>
      </p:sp>
      <p:pic>
        <p:nvPicPr>
          <p:cNvPr id="7" name="table" descr="Table&#10;&#10;Description automatically generated">
            <a:extLst>
              <a:ext uri="{FF2B5EF4-FFF2-40B4-BE49-F238E27FC236}">
                <a16:creationId xmlns:a16="http://schemas.microsoft.com/office/drawing/2014/main" id="{7D3284C3-9D8B-49D7-ABDC-5E938B53AFEA}"/>
              </a:ext>
            </a:extLst>
          </p:cNvPr>
          <p:cNvPicPr>
            <a:picLocks noChangeAspect="1"/>
          </p:cNvPicPr>
          <p:nvPr/>
        </p:nvPicPr>
        <p:blipFill>
          <a:blip r:embed="rId2"/>
          <a:stretch>
            <a:fillRect/>
          </a:stretch>
        </p:blipFill>
        <p:spPr>
          <a:xfrm>
            <a:off x="874615" y="1600201"/>
            <a:ext cx="7394770" cy="3917032"/>
          </a:xfrm>
          <a:prstGeom prst="rect">
            <a:avLst/>
          </a:prstGeom>
          <a:noFill/>
        </p:spPr>
      </p:pic>
      <p:sp>
        <p:nvSpPr>
          <p:cNvPr id="4" name="Date Placeholder 3">
            <a:extLst>
              <a:ext uri="{FF2B5EF4-FFF2-40B4-BE49-F238E27FC236}">
                <a16:creationId xmlns:a16="http://schemas.microsoft.com/office/drawing/2014/main" id="{C9EE4E54-04F3-46BA-839B-F34450CD67CE}"/>
              </a:ext>
            </a:extLst>
          </p:cNvPr>
          <p:cNvSpPr>
            <a:spLocks noGrp="1"/>
          </p:cNvSpPr>
          <p:nvPr>
            <p:ph type="dt" sz="half" idx="10"/>
          </p:nvPr>
        </p:nvSpPr>
        <p:spPr>
          <a:xfrm>
            <a:off x="250825" y="6524627"/>
            <a:ext cx="971550" cy="219075"/>
          </a:xfrm>
        </p:spPr>
        <p:txBody>
          <a:bodyPr anchor="ctr">
            <a:normAutofit/>
          </a:bodyPr>
          <a:lstStyle/>
          <a:p>
            <a:pPr>
              <a:spcAft>
                <a:spcPts val="600"/>
              </a:spcAft>
            </a:pPr>
            <a:fld id="{EC8A9B3F-EF95-46CF-A3C6-AEC3D21447E9}" type="datetime1">
              <a:rPr lang="en-GB" smtClean="0"/>
              <a:pPr>
                <a:spcAft>
                  <a:spcPts val="600"/>
                </a:spcAft>
              </a:pPr>
              <a:t>15/05/2023</a:t>
            </a:fld>
            <a:endParaRPr lang="en-GB"/>
          </a:p>
        </p:txBody>
      </p:sp>
      <p:sp>
        <p:nvSpPr>
          <p:cNvPr id="5" name="Slide Number Placeholder 4">
            <a:extLst>
              <a:ext uri="{FF2B5EF4-FFF2-40B4-BE49-F238E27FC236}">
                <a16:creationId xmlns:a16="http://schemas.microsoft.com/office/drawing/2014/main" id="{6AD89DBD-26AB-4C3C-A972-E773F3F6A6A0}"/>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4</a:t>
            </a:fld>
            <a:endParaRPr lang="en-GB"/>
          </a:p>
        </p:txBody>
      </p:sp>
    </p:spTree>
    <p:extLst>
      <p:ext uri="{BB962C8B-B14F-4D97-AF65-F5344CB8AC3E}">
        <p14:creationId xmlns:p14="http://schemas.microsoft.com/office/powerpoint/2010/main" val="2072666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572000" y="1065402"/>
            <a:ext cx="4038600" cy="4221835"/>
          </a:xfrm>
        </p:spPr>
        <p:txBody>
          <a:bodyPr wrap="square" anchor="t">
            <a:normAutofit/>
          </a:bodyPr>
          <a:lstStyle/>
          <a:p>
            <a:pPr marL="0" indent="0">
              <a:lnSpc>
                <a:spcPct val="90000"/>
              </a:lnSpc>
              <a:buNone/>
            </a:pPr>
            <a:endParaRPr lang="en-US" sz="1600" dirty="0"/>
          </a:p>
          <a:p>
            <a:pPr>
              <a:lnSpc>
                <a:spcPct val="150000"/>
              </a:lnSpc>
              <a:buFont typeface="Wingdings" charset="2"/>
              <a:buChar char="§"/>
            </a:pPr>
            <a:r>
              <a:rPr lang="en-GB" sz="1800" dirty="0"/>
              <a:t>Identify the main sources of finance available to a business </a:t>
            </a:r>
          </a:p>
          <a:p>
            <a:pPr>
              <a:lnSpc>
                <a:spcPct val="150000"/>
              </a:lnSpc>
              <a:buFont typeface="Wingdings" charset="2"/>
              <a:buChar char="§"/>
            </a:pPr>
            <a:r>
              <a:rPr lang="en-GB" sz="1800" dirty="0"/>
              <a:t>Outline the ways in which share capital may be issued </a:t>
            </a:r>
          </a:p>
          <a:p>
            <a:pPr>
              <a:lnSpc>
                <a:spcPct val="150000"/>
              </a:lnSpc>
              <a:buFont typeface="Wingdings" charset="2"/>
              <a:buChar char="§"/>
            </a:pPr>
            <a:r>
              <a:rPr lang="en-GB" sz="1800"/>
              <a:t>Discuss </a:t>
            </a:r>
            <a:r>
              <a:rPr lang="en-GB" sz="1800" dirty="0"/>
              <a:t>the ways in which smaller businesses may raise finance</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7F79F86C-EC96-4287-B377-D77988D78FFA}" type="datetime1">
              <a:rPr lang="en-GB" smtClean="0"/>
              <a:t>15/05/2023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5</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2400" b="1" dirty="0"/>
              <a:t>Internal and external sources of finance</a:t>
            </a:r>
            <a:endParaRPr lang="en-GB" altLang="en-US" sz="2400" dirty="0"/>
          </a:p>
        </p:txBody>
      </p:sp>
      <p:sp>
        <p:nvSpPr>
          <p:cNvPr id="7171" name="Content Placeholder 2"/>
          <p:cNvSpPr>
            <a:spLocks noGrp="1"/>
          </p:cNvSpPr>
          <p:nvPr>
            <p:ph idx="1"/>
          </p:nvPr>
        </p:nvSpPr>
        <p:spPr/>
        <p:txBody>
          <a:bodyPr/>
          <a:lstStyle/>
          <a:p>
            <a:pPr marL="406004" indent="0">
              <a:buNone/>
            </a:pPr>
            <a:r>
              <a:rPr lang="en-US" sz="1500" dirty="0"/>
              <a:t>Internal sources of funds do not require the agreement of anyone beyond the directors of the business.</a:t>
            </a:r>
            <a:br>
              <a:rPr lang="en-US" sz="1500" dirty="0"/>
            </a:br>
            <a:r>
              <a:rPr lang="en-US" sz="1500" dirty="0"/>
              <a:t>	E.g. retained earnings</a:t>
            </a:r>
          </a:p>
          <a:p>
            <a:pPr marL="406004" indent="0">
              <a:buNone/>
            </a:pPr>
            <a:endParaRPr lang="en-US" altLang="en-US" sz="1500" dirty="0"/>
          </a:p>
          <a:p>
            <a:pPr marL="406004" indent="0">
              <a:buNone/>
            </a:pPr>
            <a:r>
              <a:rPr lang="en-US" sz="1500" dirty="0"/>
              <a:t>External sources require the agreement of persons beyond the directors of the business.</a:t>
            </a:r>
          </a:p>
          <a:p>
            <a:pPr marL="406004" indent="0">
              <a:buNone/>
            </a:pPr>
            <a:r>
              <a:rPr lang="en-US" sz="1500" dirty="0"/>
              <a:t>	E.g. new issue of ordinary shares</a:t>
            </a:r>
            <a:br>
              <a:rPr lang="en-US" sz="1500" dirty="0"/>
            </a:br>
            <a:endParaRPr lang="en-GB" altLang="en-US" sz="1500" dirty="0"/>
          </a:p>
          <a:p>
            <a:pPr marL="406004" indent="0">
              <a:buNone/>
            </a:pPr>
            <a:endParaRPr lang="en-GB" altLang="en-US" sz="1500" dirty="0"/>
          </a:p>
        </p:txBody>
      </p:sp>
      <p:sp>
        <p:nvSpPr>
          <p:cNvPr id="7172" name="AutoShape 14"/>
          <p:cNvSpPr>
            <a:spLocks noChangeArrowheads="1"/>
          </p:cNvSpPr>
          <p:nvPr/>
        </p:nvSpPr>
        <p:spPr bwMode="auto">
          <a:xfrm>
            <a:off x="457200" y="1736609"/>
            <a:ext cx="300038" cy="276225"/>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1800">
              <a:solidFill>
                <a:srgbClr val="CC0000"/>
              </a:solidFill>
              <a:latin typeface="Times New Roman" panose="02020603050405020304" pitchFamily="18" charset="0"/>
            </a:endParaRPr>
          </a:p>
        </p:txBody>
      </p:sp>
      <p:sp>
        <p:nvSpPr>
          <p:cNvPr id="5" name="AutoShape 14"/>
          <p:cNvSpPr>
            <a:spLocks noChangeArrowheads="1"/>
          </p:cNvSpPr>
          <p:nvPr/>
        </p:nvSpPr>
        <p:spPr bwMode="auto">
          <a:xfrm>
            <a:off x="457200" y="2671681"/>
            <a:ext cx="300038" cy="276225"/>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1800">
              <a:solidFill>
                <a:srgbClr val="CC0000"/>
              </a:solidFill>
              <a:latin typeface="Times New Roman" panose="02020603050405020304" pitchFamily="18" charset="0"/>
            </a:endParaRPr>
          </a:p>
        </p:txBody>
      </p:sp>
    </p:spTree>
    <p:extLst>
      <p:ext uri="{BB962C8B-B14F-4D97-AF65-F5344CB8AC3E}">
        <p14:creationId xmlns:p14="http://schemas.microsoft.com/office/powerpoint/2010/main" val="3088952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2400" b="1" dirty="0"/>
              <a:t>Short-term and long-term sources of finance</a:t>
            </a:r>
            <a:endParaRPr lang="en-GB" altLang="en-US" sz="2400" dirty="0"/>
          </a:p>
        </p:txBody>
      </p:sp>
      <p:sp>
        <p:nvSpPr>
          <p:cNvPr id="7171" name="Content Placeholder 2"/>
          <p:cNvSpPr>
            <a:spLocks noGrp="1"/>
          </p:cNvSpPr>
          <p:nvPr>
            <p:ph idx="1"/>
          </p:nvPr>
        </p:nvSpPr>
        <p:spPr/>
        <p:txBody>
          <a:bodyPr/>
          <a:lstStyle/>
          <a:p>
            <a:pPr marL="406004" indent="0">
              <a:buNone/>
            </a:pPr>
            <a:r>
              <a:rPr lang="en-US" sz="1500" dirty="0"/>
              <a:t>Short term – up to one year</a:t>
            </a:r>
          </a:p>
          <a:p>
            <a:pPr marL="406004" indent="0">
              <a:buNone/>
            </a:pPr>
            <a:endParaRPr lang="en-US" altLang="en-US" sz="1500" dirty="0"/>
          </a:p>
          <a:p>
            <a:pPr marL="406004" indent="0">
              <a:buNone/>
            </a:pPr>
            <a:r>
              <a:rPr lang="en-US" sz="1500" dirty="0"/>
              <a:t>Long term – more than one year</a:t>
            </a:r>
            <a:br>
              <a:rPr lang="en-US" sz="1500" dirty="0"/>
            </a:br>
            <a:endParaRPr lang="en-GB" sz="1500" dirty="0"/>
          </a:p>
          <a:p>
            <a:pPr marL="406004" indent="0">
              <a:buNone/>
            </a:pPr>
            <a:endParaRPr lang="en-GB" altLang="en-US" sz="1500" dirty="0"/>
          </a:p>
          <a:p>
            <a:pPr marL="406004" indent="0">
              <a:buNone/>
            </a:pPr>
            <a:endParaRPr lang="en-GB" altLang="en-US" sz="1500" dirty="0"/>
          </a:p>
          <a:p>
            <a:pPr marL="406004" indent="0" algn="ctr">
              <a:buNone/>
            </a:pPr>
            <a:r>
              <a:rPr lang="en-GB" altLang="en-US" sz="2000" b="1" dirty="0"/>
              <a:t>Class group discussion: </a:t>
            </a:r>
          </a:p>
          <a:p>
            <a:pPr marL="406004" indent="0">
              <a:buNone/>
            </a:pPr>
            <a:endParaRPr lang="en-GB" altLang="en-US" sz="2000" b="1" dirty="0"/>
          </a:p>
          <a:p>
            <a:pPr marL="748904" indent="-342900">
              <a:buFont typeface="+mj-lt"/>
              <a:buAutoNum type="arabicPeriod"/>
            </a:pPr>
            <a:r>
              <a:rPr lang="en-GB" altLang="en-US" sz="2000" b="1" dirty="0"/>
              <a:t>Examples of short and long term finance</a:t>
            </a:r>
          </a:p>
          <a:p>
            <a:pPr marL="748904" indent="-342900">
              <a:buFont typeface="+mj-lt"/>
              <a:buAutoNum type="arabicPeriod"/>
            </a:pPr>
            <a:r>
              <a:rPr lang="en-GB" altLang="en-US" sz="2000" b="1" dirty="0"/>
              <a:t>Factors influencing the choice of short or long term finance</a:t>
            </a:r>
          </a:p>
        </p:txBody>
      </p:sp>
      <p:sp>
        <p:nvSpPr>
          <p:cNvPr id="7172" name="AutoShape 14"/>
          <p:cNvSpPr>
            <a:spLocks noChangeArrowheads="1"/>
          </p:cNvSpPr>
          <p:nvPr/>
        </p:nvSpPr>
        <p:spPr bwMode="auto">
          <a:xfrm>
            <a:off x="359286" y="1680156"/>
            <a:ext cx="300038" cy="276225"/>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1800">
              <a:solidFill>
                <a:srgbClr val="CC0000"/>
              </a:solidFill>
              <a:latin typeface="Times New Roman" panose="02020603050405020304" pitchFamily="18" charset="0"/>
            </a:endParaRPr>
          </a:p>
        </p:txBody>
      </p:sp>
      <p:sp>
        <p:nvSpPr>
          <p:cNvPr id="5" name="AutoShape 14"/>
          <p:cNvSpPr>
            <a:spLocks noChangeArrowheads="1"/>
          </p:cNvSpPr>
          <p:nvPr/>
        </p:nvSpPr>
        <p:spPr bwMode="auto">
          <a:xfrm>
            <a:off x="359286" y="2263351"/>
            <a:ext cx="300038" cy="276225"/>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1800">
              <a:solidFill>
                <a:srgbClr val="CC0000"/>
              </a:solidFill>
              <a:latin typeface="Times New Roman" panose="02020603050405020304" pitchFamily="18" charset="0"/>
            </a:endParaRPr>
          </a:p>
        </p:txBody>
      </p:sp>
    </p:spTree>
    <p:extLst>
      <p:ext uri="{BB962C8B-B14F-4D97-AF65-F5344CB8AC3E}">
        <p14:creationId xmlns:p14="http://schemas.microsoft.com/office/powerpoint/2010/main" val="19534770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019175" y="906560"/>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Major internal sources of</a:t>
            </a:r>
            <a:r>
              <a:rPr lang="en-GB" altLang="en-US"/>
              <a:t> </a:t>
            </a:r>
            <a:r>
              <a:rPr lang="en-GB" altLang="en-US" b="1">
                <a:solidFill>
                  <a:srgbClr val="CC0000"/>
                </a:solidFill>
              </a:rPr>
              <a:t>finance</a:t>
            </a:r>
          </a:p>
        </p:txBody>
      </p:sp>
      <p:grpSp>
        <p:nvGrpSpPr>
          <p:cNvPr id="3" name="Group 26"/>
          <p:cNvGrpSpPr>
            <a:grpSpLocks/>
          </p:cNvGrpSpPr>
          <p:nvPr/>
        </p:nvGrpSpPr>
        <p:grpSpPr bwMode="auto">
          <a:xfrm>
            <a:off x="1019175" y="1546622"/>
            <a:ext cx="6784975" cy="3764756"/>
            <a:chOff x="802" y="632"/>
            <a:chExt cx="4075" cy="3008"/>
          </a:xfrm>
        </p:grpSpPr>
        <p:sp>
          <p:nvSpPr>
            <p:cNvPr id="4101" name="AutoShape 6"/>
            <p:cNvSpPr>
              <a:spLocks noChangeArrowheads="1"/>
            </p:cNvSpPr>
            <p:nvPr/>
          </p:nvSpPr>
          <p:spPr bwMode="auto">
            <a:xfrm>
              <a:off x="2519" y="1310"/>
              <a:ext cx="796" cy="2330"/>
            </a:xfrm>
            <a:prstGeom prst="cube">
              <a:avLst>
                <a:gd name="adj" fmla="val 15579"/>
              </a:avLst>
            </a:prstGeom>
            <a:solidFill>
              <a:schemeClr val="accent6">
                <a:lumMod val="60000"/>
                <a:lumOff val="4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4102" name="Text Box 7"/>
            <p:cNvSpPr txBox="1">
              <a:spLocks noChangeArrowheads="1"/>
            </p:cNvSpPr>
            <p:nvPr/>
          </p:nvSpPr>
          <p:spPr bwMode="auto">
            <a:xfrm>
              <a:off x="2471" y="2157"/>
              <a:ext cx="772" cy="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solidFill>
                    <a:srgbClr val="FF0000"/>
                  </a:solidFill>
                </a:rPr>
                <a:t>Total internal finance</a:t>
              </a:r>
            </a:p>
          </p:txBody>
        </p:sp>
        <p:sp>
          <p:nvSpPr>
            <p:cNvPr id="4103" name="AutoShape 8"/>
            <p:cNvSpPr>
              <a:spLocks noChangeArrowheads="1"/>
            </p:cNvSpPr>
            <p:nvPr/>
          </p:nvSpPr>
          <p:spPr bwMode="auto">
            <a:xfrm>
              <a:off x="990" y="632"/>
              <a:ext cx="1235" cy="2796"/>
            </a:xfrm>
            <a:prstGeom prst="roundRect">
              <a:avLst>
                <a:gd name="adj" fmla="val 14639"/>
              </a:avLst>
            </a:prstGeom>
            <a:solidFill>
              <a:schemeClr val="accent3">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04" name="AutoShape 9"/>
            <p:cNvSpPr>
              <a:spLocks noChangeArrowheads="1"/>
            </p:cNvSpPr>
            <p:nvPr/>
          </p:nvSpPr>
          <p:spPr bwMode="auto">
            <a:xfrm>
              <a:off x="878" y="1286"/>
              <a:ext cx="1339" cy="698"/>
            </a:xfrm>
            <a:prstGeom prst="cube">
              <a:avLst>
                <a:gd name="adj" fmla="val 14329"/>
              </a:avLst>
            </a:prstGeom>
            <a:solidFill>
              <a:schemeClr val="accent6">
                <a:lumMod val="20000"/>
                <a:lumOff val="8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05" name="AutoShape 10"/>
            <p:cNvSpPr>
              <a:spLocks noChangeArrowheads="1"/>
            </p:cNvSpPr>
            <p:nvPr/>
          </p:nvSpPr>
          <p:spPr bwMode="auto">
            <a:xfrm>
              <a:off x="878" y="2930"/>
              <a:ext cx="1339" cy="698"/>
            </a:xfrm>
            <a:prstGeom prst="cube">
              <a:avLst>
                <a:gd name="adj" fmla="val 14329"/>
              </a:avLst>
            </a:prstGeom>
            <a:solidFill>
              <a:schemeClr val="accent6">
                <a:lumMod val="20000"/>
                <a:lumOff val="8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06" name="Text Box 11"/>
            <p:cNvSpPr txBox="1">
              <a:spLocks noChangeArrowheads="1"/>
            </p:cNvSpPr>
            <p:nvPr/>
          </p:nvSpPr>
          <p:spPr bwMode="auto">
            <a:xfrm>
              <a:off x="802" y="3115"/>
              <a:ext cx="1418"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dirty="0"/>
                <a:t>Tighter </a:t>
              </a:r>
              <a:br>
                <a:rPr lang="en-GB" altLang="en-US" sz="1425" b="1" dirty="0"/>
              </a:br>
              <a:r>
                <a:rPr lang="en-GB" altLang="en-US" sz="1425" b="1" dirty="0"/>
                <a:t>credit control</a:t>
              </a:r>
            </a:p>
          </p:txBody>
        </p:sp>
        <p:sp>
          <p:nvSpPr>
            <p:cNvPr id="4107" name="AutoShape 12"/>
            <p:cNvSpPr>
              <a:spLocks noChangeArrowheads="1"/>
            </p:cNvSpPr>
            <p:nvPr/>
          </p:nvSpPr>
          <p:spPr bwMode="auto">
            <a:xfrm>
              <a:off x="878" y="2114"/>
              <a:ext cx="1339" cy="698"/>
            </a:xfrm>
            <a:prstGeom prst="cube">
              <a:avLst>
                <a:gd name="adj" fmla="val 14329"/>
              </a:avLst>
            </a:prstGeom>
            <a:solidFill>
              <a:schemeClr val="accent6">
                <a:lumMod val="20000"/>
                <a:lumOff val="8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4108" name="Text Box 13"/>
            <p:cNvSpPr txBox="1">
              <a:spLocks noChangeArrowheads="1"/>
            </p:cNvSpPr>
            <p:nvPr/>
          </p:nvSpPr>
          <p:spPr bwMode="auto">
            <a:xfrm>
              <a:off x="880" y="2216"/>
              <a:ext cx="1274"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dirty="0"/>
                <a:t>Delayed payment to trade payables</a:t>
              </a:r>
            </a:p>
          </p:txBody>
        </p:sp>
        <p:sp>
          <p:nvSpPr>
            <p:cNvPr id="4109" name="AutoShape 14"/>
            <p:cNvSpPr>
              <a:spLocks noChangeArrowheads="1"/>
            </p:cNvSpPr>
            <p:nvPr/>
          </p:nvSpPr>
          <p:spPr bwMode="auto">
            <a:xfrm rot="5400000">
              <a:off x="2199" y="1488"/>
              <a:ext cx="290" cy="357"/>
            </a:xfrm>
            <a:prstGeom prst="upArrow">
              <a:avLst>
                <a:gd name="adj1" fmla="val 50000"/>
                <a:gd name="adj2" fmla="val 30776"/>
              </a:avLst>
            </a:prstGeom>
            <a:solidFill>
              <a:srgbClr val="A45C3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10" name="AutoShape 15"/>
            <p:cNvSpPr>
              <a:spLocks noChangeArrowheads="1"/>
            </p:cNvSpPr>
            <p:nvPr/>
          </p:nvSpPr>
          <p:spPr bwMode="auto">
            <a:xfrm>
              <a:off x="3642" y="644"/>
              <a:ext cx="1235" cy="1272"/>
            </a:xfrm>
            <a:prstGeom prst="roundRect">
              <a:avLst>
                <a:gd name="adj" fmla="val 12713"/>
              </a:avLst>
            </a:prstGeom>
            <a:solidFill>
              <a:schemeClr val="accent3">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11" name="AutoShape 16"/>
            <p:cNvSpPr>
              <a:spLocks noChangeArrowheads="1"/>
            </p:cNvSpPr>
            <p:nvPr/>
          </p:nvSpPr>
          <p:spPr bwMode="auto">
            <a:xfrm rot="16200000" flipH="1">
              <a:off x="3273" y="1492"/>
              <a:ext cx="291" cy="341"/>
            </a:xfrm>
            <a:prstGeom prst="upArrow">
              <a:avLst>
                <a:gd name="adj1" fmla="val 49833"/>
                <a:gd name="adj2" fmla="val 40547"/>
              </a:avLst>
            </a:prstGeom>
            <a:solidFill>
              <a:srgbClr val="A45C3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12" name="AutoShape 17"/>
            <p:cNvSpPr>
              <a:spLocks noChangeArrowheads="1"/>
            </p:cNvSpPr>
            <p:nvPr/>
          </p:nvSpPr>
          <p:spPr bwMode="auto">
            <a:xfrm>
              <a:off x="3538" y="1302"/>
              <a:ext cx="1339" cy="698"/>
            </a:xfrm>
            <a:prstGeom prst="cube">
              <a:avLst>
                <a:gd name="adj" fmla="val 14329"/>
              </a:avLst>
            </a:prstGeom>
            <a:solidFill>
              <a:schemeClr val="accent6">
                <a:lumMod val="20000"/>
                <a:lumOff val="8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4113" name="Text Box 18"/>
            <p:cNvSpPr txBox="1">
              <a:spLocks noChangeArrowheads="1"/>
            </p:cNvSpPr>
            <p:nvPr/>
          </p:nvSpPr>
          <p:spPr bwMode="auto">
            <a:xfrm>
              <a:off x="1043" y="1393"/>
              <a:ext cx="937"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a:t>Reduced inventories levels</a:t>
              </a:r>
            </a:p>
          </p:txBody>
        </p:sp>
        <p:sp>
          <p:nvSpPr>
            <p:cNvPr id="4114" name="AutoShape 19"/>
            <p:cNvSpPr>
              <a:spLocks noChangeArrowheads="1"/>
            </p:cNvSpPr>
            <p:nvPr/>
          </p:nvSpPr>
          <p:spPr bwMode="auto">
            <a:xfrm rot="5400000">
              <a:off x="2191" y="2296"/>
              <a:ext cx="290" cy="357"/>
            </a:xfrm>
            <a:prstGeom prst="upArrow">
              <a:avLst>
                <a:gd name="adj1" fmla="val 50000"/>
                <a:gd name="adj2" fmla="val 30776"/>
              </a:avLst>
            </a:prstGeom>
            <a:solidFill>
              <a:srgbClr val="A45C3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15" name="AutoShape 20"/>
            <p:cNvSpPr>
              <a:spLocks noChangeArrowheads="1"/>
            </p:cNvSpPr>
            <p:nvPr/>
          </p:nvSpPr>
          <p:spPr bwMode="auto">
            <a:xfrm rot="5400000">
              <a:off x="2191" y="3112"/>
              <a:ext cx="290" cy="357"/>
            </a:xfrm>
            <a:prstGeom prst="upArrow">
              <a:avLst>
                <a:gd name="adj1" fmla="val 50000"/>
                <a:gd name="adj2" fmla="val 30776"/>
              </a:avLst>
            </a:prstGeom>
            <a:solidFill>
              <a:srgbClr val="A45C3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116" name="Text Box 21"/>
            <p:cNvSpPr txBox="1">
              <a:spLocks noChangeArrowheads="1"/>
            </p:cNvSpPr>
            <p:nvPr/>
          </p:nvSpPr>
          <p:spPr bwMode="auto">
            <a:xfrm>
              <a:off x="3669" y="690"/>
              <a:ext cx="1180"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i="1" dirty="0"/>
                <a:t>Long-term</a:t>
              </a:r>
            </a:p>
          </p:txBody>
        </p:sp>
        <p:sp>
          <p:nvSpPr>
            <p:cNvPr id="4117" name="Text Box 22"/>
            <p:cNvSpPr txBox="1">
              <a:spLocks noChangeArrowheads="1"/>
            </p:cNvSpPr>
            <p:nvPr/>
          </p:nvSpPr>
          <p:spPr bwMode="auto">
            <a:xfrm>
              <a:off x="1058" y="690"/>
              <a:ext cx="1084"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i="1" dirty="0"/>
                <a:t>Short-term</a:t>
              </a:r>
            </a:p>
          </p:txBody>
        </p:sp>
        <p:sp>
          <p:nvSpPr>
            <p:cNvPr id="4118" name="Text Box 23"/>
            <p:cNvSpPr txBox="1">
              <a:spLocks noChangeArrowheads="1"/>
            </p:cNvSpPr>
            <p:nvPr/>
          </p:nvSpPr>
          <p:spPr bwMode="auto">
            <a:xfrm>
              <a:off x="3570" y="1480"/>
              <a:ext cx="1176"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25" b="1" dirty="0"/>
                <a:t>Retained earnings</a:t>
              </a:r>
            </a:p>
          </p:txBody>
        </p:sp>
      </p:grpSp>
      <p:sp>
        <p:nvSpPr>
          <p:cNvPr id="2" name="TextBox 1"/>
          <p:cNvSpPr txBox="1"/>
          <p:nvPr/>
        </p:nvSpPr>
        <p:spPr>
          <a:xfrm>
            <a:off x="6448898" y="4032811"/>
            <a:ext cx="2281881" cy="1200329"/>
          </a:xfrm>
          <a:prstGeom prst="rect">
            <a:avLst/>
          </a:prstGeom>
          <a:noFill/>
        </p:spPr>
        <p:txBody>
          <a:bodyPr wrap="square" rtlCol="0">
            <a:spAutoFit/>
          </a:bodyPr>
          <a:lstStyle/>
          <a:p>
            <a:r>
              <a:rPr lang="en-GB" dirty="0">
                <a:solidFill>
                  <a:srgbClr val="C00000"/>
                </a:solidFill>
              </a:rPr>
              <a:t>Internal sources of finance are flexible and may be obtained quickly</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Major internal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418306" y="1921477"/>
            <a:ext cx="8229600" cy="3394472"/>
          </a:xfrm>
        </p:spPr>
        <p:txBody>
          <a:bodyPr/>
          <a:lstStyle/>
          <a:p>
            <a:r>
              <a:rPr lang="en-GB" dirty="0"/>
              <a:t>Retained earnings – earnings retained within the business rather than distributed to shareholders in the form of dividends</a:t>
            </a:r>
          </a:p>
          <a:p>
            <a:endParaRPr lang="en-GB" b="1" dirty="0"/>
          </a:p>
          <a:p>
            <a:r>
              <a:rPr lang="en-GB" sz="2000" dirty="0"/>
              <a:t>Some advantages are:</a:t>
            </a:r>
          </a:p>
          <a:p>
            <a:pPr lvl="1"/>
            <a:r>
              <a:rPr lang="en-GB" sz="2000" dirty="0"/>
              <a:t>No issue costs</a:t>
            </a:r>
          </a:p>
          <a:p>
            <a:pPr lvl="1"/>
            <a:r>
              <a:rPr lang="en-GB" sz="2000" dirty="0"/>
              <a:t>Quick access to funds</a:t>
            </a:r>
          </a:p>
          <a:p>
            <a:pPr lvl="1"/>
            <a:r>
              <a:rPr lang="en-GB" sz="2000" dirty="0"/>
              <a:t>Less scrutiny as compared to new issue of shares</a:t>
            </a:r>
          </a:p>
          <a:p>
            <a:endParaRPr lang="en-GB" b="1" dirty="0"/>
          </a:p>
        </p:txBody>
      </p:sp>
    </p:spTree>
    <p:extLst>
      <p:ext uri="{BB962C8B-B14F-4D97-AF65-F5344CB8AC3E}">
        <p14:creationId xmlns:p14="http://schemas.microsoft.com/office/powerpoint/2010/main" val="3327021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4"/>
          <p:cNvSpPr txBox="1">
            <a:spLocks noChangeArrowheads="1"/>
          </p:cNvSpPr>
          <p:nvPr/>
        </p:nvSpPr>
        <p:spPr bwMode="auto">
          <a:xfrm>
            <a:off x="985267" y="390538"/>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Major external</a:t>
            </a:r>
            <a:r>
              <a:rPr lang="en-GB" altLang="en-US" dirty="0"/>
              <a:t> </a:t>
            </a:r>
            <a:r>
              <a:rPr lang="en-GB" altLang="en-US" b="1" dirty="0">
                <a:solidFill>
                  <a:srgbClr val="CC0000"/>
                </a:solidFill>
              </a:rPr>
              <a:t>sources of</a:t>
            </a:r>
            <a:r>
              <a:rPr lang="en-GB" altLang="en-US" dirty="0"/>
              <a:t> </a:t>
            </a:r>
            <a:r>
              <a:rPr lang="en-GB" altLang="en-US" b="1" dirty="0">
                <a:solidFill>
                  <a:srgbClr val="CC0000"/>
                </a:solidFill>
              </a:rPr>
              <a:t>finance</a:t>
            </a:r>
          </a:p>
        </p:txBody>
      </p:sp>
      <p:grpSp>
        <p:nvGrpSpPr>
          <p:cNvPr id="2" name="Group 51"/>
          <p:cNvGrpSpPr>
            <a:grpSpLocks noChangeAspect="1"/>
          </p:cNvGrpSpPr>
          <p:nvPr/>
        </p:nvGrpSpPr>
        <p:grpSpPr bwMode="auto">
          <a:xfrm>
            <a:off x="1870076" y="1371600"/>
            <a:ext cx="5403850" cy="3989785"/>
            <a:chOff x="1147" y="529"/>
            <a:chExt cx="3506" cy="3452"/>
          </a:xfrm>
        </p:grpSpPr>
        <p:sp>
          <p:nvSpPr>
            <p:cNvPr id="5125" name="AutoShape 7"/>
            <p:cNvSpPr>
              <a:spLocks noChangeArrowheads="1"/>
            </p:cNvSpPr>
            <p:nvPr/>
          </p:nvSpPr>
          <p:spPr bwMode="auto">
            <a:xfrm>
              <a:off x="1172" y="529"/>
              <a:ext cx="1045" cy="463"/>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26" name="AutoShape 16"/>
            <p:cNvSpPr>
              <a:spLocks noChangeArrowheads="1"/>
            </p:cNvSpPr>
            <p:nvPr/>
          </p:nvSpPr>
          <p:spPr bwMode="auto">
            <a:xfrm>
              <a:off x="1172" y="1106"/>
              <a:ext cx="1045" cy="463"/>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27" name="Text Box 17"/>
            <p:cNvSpPr txBox="1">
              <a:spLocks noChangeArrowheads="1"/>
            </p:cNvSpPr>
            <p:nvPr/>
          </p:nvSpPr>
          <p:spPr bwMode="auto">
            <a:xfrm>
              <a:off x="1184" y="1163"/>
              <a:ext cx="985"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Preference shares</a:t>
              </a:r>
            </a:p>
          </p:txBody>
        </p:sp>
        <p:sp>
          <p:nvSpPr>
            <p:cNvPr id="5128" name="AutoShape 18"/>
            <p:cNvSpPr>
              <a:spLocks noChangeArrowheads="1"/>
            </p:cNvSpPr>
            <p:nvPr/>
          </p:nvSpPr>
          <p:spPr bwMode="auto">
            <a:xfrm>
              <a:off x="1172" y="1673"/>
              <a:ext cx="1029" cy="463"/>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29" name="AutoShape 43"/>
            <p:cNvSpPr>
              <a:spLocks noChangeArrowheads="1"/>
            </p:cNvSpPr>
            <p:nvPr/>
          </p:nvSpPr>
          <p:spPr bwMode="auto">
            <a:xfrm>
              <a:off x="2167" y="1794"/>
              <a:ext cx="351" cy="232"/>
            </a:xfrm>
            <a:prstGeom prst="leftArrow">
              <a:avLst>
                <a:gd name="adj1" fmla="val 50000"/>
                <a:gd name="adj2" fmla="val 41676"/>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0" name="AutoShape 49"/>
            <p:cNvSpPr>
              <a:spLocks noChangeArrowheads="1"/>
            </p:cNvSpPr>
            <p:nvPr/>
          </p:nvSpPr>
          <p:spPr bwMode="auto">
            <a:xfrm>
              <a:off x="2189" y="1222"/>
              <a:ext cx="351" cy="232"/>
            </a:xfrm>
            <a:prstGeom prst="leftArrow">
              <a:avLst>
                <a:gd name="adj1" fmla="val 50000"/>
                <a:gd name="adj2" fmla="val 41676"/>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1" name="AutoShape 50"/>
            <p:cNvSpPr>
              <a:spLocks noChangeArrowheads="1"/>
            </p:cNvSpPr>
            <p:nvPr/>
          </p:nvSpPr>
          <p:spPr bwMode="auto">
            <a:xfrm>
              <a:off x="2183" y="652"/>
              <a:ext cx="351" cy="232"/>
            </a:xfrm>
            <a:prstGeom prst="leftArrow">
              <a:avLst>
                <a:gd name="adj1" fmla="val 50000"/>
                <a:gd name="adj2" fmla="val 41676"/>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2" name="Text Box 8"/>
            <p:cNvSpPr txBox="1">
              <a:spLocks noChangeArrowheads="1"/>
            </p:cNvSpPr>
            <p:nvPr/>
          </p:nvSpPr>
          <p:spPr bwMode="auto">
            <a:xfrm>
              <a:off x="1147" y="594"/>
              <a:ext cx="985"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Ordinary shares</a:t>
              </a:r>
            </a:p>
          </p:txBody>
        </p:sp>
        <p:sp>
          <p:nvSpPr>
            <p:cNvPr id="5133" name="AutoShape 10"/>
            <p:cNvSpPr>
              <a:spLocks noChangeArrowheads="1"/>
            </p:cNvSpPr>
            <p:nvPr/>
          </p:nvSpPr>
          <p:spPr bwMode="auto">
            <a:xfrm>
              <a:off x="1173" y="3273"/>
              <a:ext cx="1027"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4" name="Text Box 11"/>
            <p:cNvSpPr txBox="1">
              <a:spLocks noChangeArrowheads="1"/>
            </p:cNvSpPr>
            <p:nvPr/>
          </p:nvSpPr>
          <p:spPr bwMode="auto">
            <a:xfrm>
              <a:off x="1215" y="3320"/>
              <a:ext cx="903"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Bank overdrafts</a:t>
              </a:r>
            </a:p>
          </p:txBody>
        </p:sp>
        <p:sp>
          <p:nvSpPr>
            <p:cNvPr id="5135" name="AutoShape 12"/>
            <p:cNvSpPr>
              <a:spLocks noChangeArrowheads="1"/>
            </p:cNvSpPr>
            <p:nvPr/>
          </p:nvSpPr>
          <p:spPr bwMode="auto">
            <a:xfrm>
              <a:off x="3582" y="2956"/>
              <a:ext cx="1002"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6" name="Text Box 13"/>
            <p:cNvSpPr txBox="1">
              <a:spLocks noChangeArrowheads="1"/>
            </p:cNvSpPr>
            <p:nvPr/>
          </p:nvSpPr>
          <p:spPr bwMode="auto">
            <a:xfrm>
              <a:off x="3610" y="2998"/>
              <a:ext cx="87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Debt factoring</a:t>
              </a:r>
            </a:p>
          </p:txBody>
        </p:sp>
        <p:sp>
          <p:nvSpPr>
            <p:cNvPr id="5137" name="AutoShape 15"/>
            <p:cNvSpPr>
              <a:spLocks noChangeArrowheads="1"/>
            </p:cNvSpPr>
            <p:nvPr/>
          </p:nvSpPr>
          <p:spPr bwMode="auto">
            <a:xfrm>
              <a:off x="2163" y="3406"/>
              <a:ext cx="351" cy="232"/>
            </a:xfrm>
            <a:prstGeom prst="leftArrow">
              <a:avLst>
                <a:gd name="adj1" fmla="val 50000"/>
                <a:gd name="adj2" fmla="val 41676"/>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8" name="AutoShape 22"/>
            <p:cNvSpPr>
              <a:spLocks noChangeArrowheads="1"/>
            </p:cNvSpPr>
            <p:nvPr/>
          </p:nvSpPr>
          <p:spPr bwMode="auto">
            <a:xfrm>
              <a:off x="1176" y="2284"/>
              <a:ext cx="3404" cy="513"/>
            </a:xfrm>
            <a:prstGeom prst="cube">
              <a:avLst>
                <a:gd name="adj" fmla="val 129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39" name="AutoShape 23"/>
            <p:cNvSpPr>
              <a:spLocks noChangeArrowheads="1"/>
            </p:cNvSpPr>
            <p:nvPr/>
          </p:nvSpPr>
          <p:spPr bwMode="auto">
            <a:xfrm>
              <a:off x="2374" y="2955"/>
              <a:ext cx="917" cy="1026"/>
            </a:xfrm>
            <a:prstGeom prst="cube">
              <a:avLst>
                <a:gd name="adj" fmla="val 12778"/>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40" name="AutoShape 24"/>
            <p:cNvSpPr>
              <a:spLocks noChangeArrowheads="1"/>
            </p:cNvSpPr>
            <p:nvPr/>
          </p:nvSpPr>
          <p:spPr bwMode="auto">
            <a:xfrm>
              <a:off x="3572" y="3527"/>
              <a:ext cx="1015"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41" name="AutoShape 25"/>
            <p:cNvSpPr>
              <a:spLocks noChangeArrowheads="1"/>
            </p:cNvSpPr>
            <p:nvPr/>
          </p:nvSpPr>
          <p:spPr bwMode="auto">
            <a:xfrm>
              <a:off x="2414" y="529"/>
              <a:ext cx="917" cy="1602"/>
            </a:xfrm>
            <a:prstGeom prst="cube">
              <a:avLst>
                <a:gd name="adj" fmla="val 12778"/>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dirty="0"/>
            </a:p>
          </p:txBody>
        </p:sp>
        <p:sp>
          <p:nvSpPr>
            <p:cNvPr id="5142" name="AutoShape 26"/>
            <p:cNvSpPr>
              <a:spLocks noChangeArrowheads="1"/>
            </p:cNvSpPr>
            <p:nvPr/>
          </p:nvSpPr>
          <p:spPr bwMode="auto">
            <a:xfrm>
              <a:off x="3538" y="529"/>
              <a:ext cx="1065"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43" name="AutoShape 27"/>
            <p:cNvSpPr>
              <a:spLocks noChangeArrowheads="1"/>
            </p:cNvSpPr>
            <p:nvPr/>
          </p:nvSpPr>
          <p:spPr bwMode="auto">
            <a:xfrm>
              <a:off x="3538" y="1115"/>
              <a:ext cx="1057"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44" name="Text Box 28"/>
            <p:cNvSpPr txBox="1">
              <a:spLocks noChangeArrowheads="1"/>
            </p:cNvSpPr>
            <p:nvPr/>
          </p:nvSpPr>
          <p:spPr bwMode="auto">
            <a:xfrm>
              <a:off x="1953" y="2464"/>
              <a:ext cx="1726" cy="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FFCC99"/>
                  </a:solidFill>
                </a:rPr>
                <a:t>Total finance</a:t>
              </a:r>
            </a:p>
          </p:txBody>
        </p:sp>
        <p:sp>
          <p:nvSpPr>
            <p:cNvPr id="5145" name="Text Box 29"/>
            <p:cNvSpPr txBox="1">
              <a:spLocks noChangeArrowheads="1"/>
            </p:cNvSpPr>
            <p:nvPr/>
          </p:nvSpPr>
          <p:spPr bwMode="auto">
            <a:xfrm>
              <a:off x="2340" y="1131"/>
              <a:ext cx="984" cy="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FFCC99"/>
                  </a:solidFill>
                </a:rPr>
                <a:t>Long-</a:t>
              </a:r>
              <a:br>
                <a:rPr lang="en-GB" altLang="en-US" b="1">
                  <a:solidFill>
                    <a:srgbClr val="FFCC99"/>
                  </a:solidFill>
                </a:rPr>
              </a:br>
              <a:r>
                <a:rPr lang="en-GB" altLang="en-US" b="1">
                  <a:solidFill>
                    <a:srgbClr val="FFCC99"/>
                  </a:solidFill>
                </a:rPr>
                <a:t>term</a:t>
              </a:r>
            </a:p>
          </p:txBody>
        </p:sp>
        <p:sp>
          <p:nvSpPr>
            <p:cNvPr id="5146" name="Text Box 30"/>
            <p:cNvSpPr txBox="1">
              <a:spLocks noChangeArrowheads="1"/>
            </p:cNvSpPr>
            <p:nvPr/>
          </p:nvSpPr>
          <p:spPr bwMode="auto">
            <a:xfrm>
              <a:off x="2301" y="3328"/>
              <a:ext cx="984" cy="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FFCC99"/>
                  </a:solidFill>
                </a:rPr>
                <a:t>Short-</a:t>
              </a:r>
              <a:br>
                <a:rPr lang="en-GB" altLang="en-US" b="1">
                  <a:solidFill>
                    <a:srgbClr val="FFCC99"/>
                  </a:solidFill>
                </a:rPr>
              </a:br>
              <a:r>
                <a:rPr lang="en-GB" altLang="en-US" b="1">
                  <a:solidFill>
                    <a:srgbClr val="FFCC99"/>
                  </a:solidFill>
                </a:rPr>
                <a:t>term</a:t>
              </a:r>
            </a:p>
          </p:txBody>
        </p:sp>
        <p:sp>
          <p:nvSpPr>
            <p:cNvPr id="5147" name="Text Box 31"/>
            <p:cNvSpPr txBox="1">
              <a:spLocks noChangeArrowheads="1"/>
            </p:cNvSpPr>
            <p:nvPr/>
          </p:nvSpPr>
          <p:spPr bwMode="auto">
            <a:xfrm>
              <a:off x="3492" y="590"/>
              <a:ext cx="1060"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Finance leases</a:t>
              </a:r>
            </a:p>
          </p:txBody>
        </p:sp>
        <p:sp>
          <p:nvSpPr>
            <p:cNvPr id="5148" name="Text Box 32"/>
            <p:cNvSpPr txBox="1">
              <a:spLocks noChangeArrowheads="1"/>
            </p:cNvSpPr>
            <p:nvPr/>
          </p:nvSpPr>
          <p:spPr bwMode="auto">
            <a:xfrm>
              <a:off x="3492" y="1176"/>
              <a:ext cx="1155" cy="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Hire purchase agreements</a:t>
              </a:r>
            </a:p>
          </p:txBody>
        </p:sp>
        <p:sp>
          <p:nvSpPr>
            <p:cNvPr id="5149" name="Text Box 33"/>
            <p:cNvSpPr txBox="1">
              <a:spLocks noChangeArrowheads="1"/>
            </p:cNvSpPr>
            <p:nvPr/>
          </p:nvSpPr>
          <p:spPr bwMode="auto">
            <a:xfrm>
              <a:off x="3526" y="3573"/>
              <a:ext cx="1078"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Invoice discounting</a:t>
              </a:r>
            </a:p>
          </p:txBody>
        </p:sp>
        <p:sp>
          <p:nvSpPr>
            <p:cNvPr id="5150" name="AutoShape 34"/>
            <p:cNvSpPr>
              <a:spLocks noChangeArrowheads="1"/>
            </p:cNvSpPr>
            <p:nvPr/>
          </p:nvSpPr>
          <p:spPr bwMode="auto">
            <a:xfrm flipV="1">
              <a:off x="2648" y="2793"/>
              <a:ext cx="348" cy="231"/>
            </a:xfrm>
            <a:prstGeom prst="upArrow">
              <a:avLst>
                <a:gd name="adj1" fmla="val 51370"/>
                <a:gd name="adj2" fmla="val 41884"/>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1" name="AutoShape 38"/>
            <p:cNvSpPr>
              <a:spLocks noChangeArrowheads="1"/>
            </p:cNvSpPr>
            <p:nvPr/>
          </p:nvSpPr>
          <p:spPr bwMode="auto">
            <a:xfrm>
              <a:off x="2640" y="2134"/>
              <a:ext cx="348" cy="191"/>
            </a:xfrm>
            <a:prstGeom prst="upArrow">
              <a:avLst>
                <a:gd name="adj1" fmla="val 51370"/>
                <a:gd name="adj2" fmla="val 41884"/>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2" name="AutoShape 14"/>
            <p:cNvSpPr>
              <a:spLocks noChangeArrowheads="1"/>
            </p:cNvSpPr>
            <p:nvPr/>
          </p:nvSpPr>
          <p:spPr bwMode="auto">
            <a:xfrm flipH="1">
              <a:off x="3236" y="3105"/>
              <a:ext cx="350" cy="232"/>
            </a:xfrm>
            <a:prstGeom prst="leftArrow">
              <a:avLst>
                <a:gd name="adj1" fmla="val 50500"/>
                <a:gd name="adj2" fmla="val 41375"/>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3" name="AutoShape 42"/>
            <p:cNvSpPr>
              <a:spLocks noChangeArrowheads="1"/>
            </p:cNvSpPr>
            <p:nvPr/>
          </p:nvSpPr>
          <p:spPr bwMode="auto">
            <a:xfrm flipH="1">
              <a:off x="3228" y="3655"/>
              <a:ext cx="350" cy="232"/>
            </a:xfrm>
            <a:prstGeom prst="leftArrow">
              <a:avLst>
                <a:gd name="adj1" fmla="val 50500"/>
                <a:gd name="adj2" fmla="val 41375"/>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4" name="AutoShape 44"/>
            <p:cNvSpPr>
              <a:spLocks noChangeArrowheads="1"/>
            </p:cNvSpPr>
            <p:nvPr/>
          </p:nvSpPr>
          <p:spPr bwMode="auto">
            <a:xfrm flipH="1">
              <a:off x="3270" y="1249"/>
              <a:ext cx="296" cy="232"/>
            </a:xfrm>
            <a:prstGeom prst="leftArrow">
              <a:avLst>
                <a:gd name="adj1" fmla="val 50870"/>
                <a:gd name="adj2" fmla="val 40515"/>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5" name="AutoShape 45"/>
            <p:cNvSpPr>
              <a:spLocks noChangeArrowheads="1"/>
            </p:cNvSpPr>
            <p:nvPr/>
          </p:nvSpPr>
          <p:spPr bwMode="auto">
            <a:xfrm flipH="1">
              <a:off x="3268" y="671"/>
              <a:ext cx="296" cy="232"/>
            </a:xfrm>
            <a:prstGeom prst="leftArrow">
              <a:avLst>
                <a:gd name="adj1" fmla="val 50870"/>
                <a:gd name="adj2" fmla="val 40515"/>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6" name="AutoShape 46"/>
            <p:cNvSpPr>
              <a:spLocks noChangeArrowheads="1"/>
            </p:cNvSpPr>
            <p:nvPr/>
          </p:nvSpPr>
          <p:spPr bwMode="auto">
            <a:xfrm>
              <a:off x="3538" y="1689"/>
              <a:ext cx="1115" cy="450"/>
            </a:xfrm>
            <a:prstGeom prst="cube">
              <a:avLst>
                <a:gd name="adj" fmla="val 13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7" name="Text Box 47"/>
            <p:cNvSpPr txBox="1">
              <a:spLocks noChangeArrowheads="1"/>
            </p:cNvSpPr>
            <p:nvPr/>
          </p:nvSpPr>
          <p:spPr bwMode="auto">
            <a:xfrm>
              <a:off x="3492" y="1750"/>
              <a:ext cx="1155" cy="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Securitisation of assets</a:t>
              </a:r>
            </a:p>
          </p:txBody>
        </p:sp>
        <p:sp>
          <p:nvSpPr>
            <p:cNvPr id="5158" name="AutoShape 48"/>
            <p:cNvSpPr>
              <a:spLocks noChangeArrowheads="1"/>
            </p:cNvSpPr>
            <p:nvPr/>
          </p:nvSpPr>
          <p:spPr bwMode="auto">
            <a:xfrm flipH="1">
              <a:off x="3274" y="1823"/>
              <a:ext cx="302" cy="232"/>
            </a:xfrm>
            <a:prstGeom prst="leftArrow">
              <a:avLst>
                <a:gd name="adj1" fmla="val 50870"/>
                <a:gd name="adj2" fmla="val 41336"/>
              </a:avLst>
            </a:prstGeom>
            <a:solidFill>
              <a:srgbClr val="C281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1200"/>
            </a:p>
          </p:txBody>
        </p:sp>
        <p:sp>
          <p:nvSpPr>
            <p:cNvPr id="5159" name="Text Box 19"/>
            <p:cNvSpPr txBox="1">
              <a:spLocks noChangeArrowheads="1"/>
            </p:cNvSpPr>
            <p:nvPr/>
          </p:nvSpPr>
          <p:spPr bwMode="auto">
            <a:xfrm>
              <a:off x="1155" y="1819"/>
              <a:ext cx="1035"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a:t>Borrowings</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019175" y="407120"/>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258916" y="923187"/>
            <a:ext cx="8229600" cy="3394472"/>
          </a:xfrm>
        </p:spPr>
        <p:txBody>
          <a:bodyPr/>
          <a:lstStyle/>
          <a:p>
            <a:r>
              <a:rPr lang="en-GB" sz="1800" b="1" dirty="0"/>
              <a:t>Ordinary shares</a:t>
            </a:r>
          </a:p>
          <a:p>
            <a:pPr lvl="1"/>
            <a:r>
              <a:rPr lang="en-GB" sz="1800" dirty="0"/>
              <a:t>Real owners of the business (bears risk)</a:t>
            </a:r>
          </a:p>
          <a:p>
            <a:pPr lvl="1"/>
            <a:r>
              <a:rPr lang="en-GB" sz="1800" dirty="0"/>
              <a:t>Ordinary shares represent the equity share capital of the firm</a:t>
            </a:r>
          </a:p>
          <a:p>
            <a:pPr lvl="1"/>
            <a:r>
              <a:rPr lang="en-GB" sz="1800" dirty="0"/>
              <a:t>The right to exercise control over the company</a:t>
            </a:r>
          </a:p>
          <a:p>
            <a:pPr lvl="1"/>
            <a:r>
              <a:rPr lang="en-GB" sz="1800" dirty="0"/>
              <a:t>Residual claim on business assets and income</a:t>
            </a:r>
          </a:p>
          <a:p>
            <a:pPr lvl="1"/>
            <a:r>
              <a:rPr lang="en-GB" sz="1800" dirty="0"/>
              <a:t>Liability of shareholders limited to their investment</a:t>
            </a:r>
          </a:p>
          <a:p>
            <a:pPr lvl="1"/>
            <a:r>
              <a:rPr lang="en-GB" sz="1800" dirty="0"/>
              <a:t>Potential returns are unlimited to compensate for the high risk</a:t>
            </a:r>
          </a:p>
          <a:p>
            <a:pPr lvl="1"/>
            <a:r>
              <a:rPr lang="en-GB" sz="1800" dirty="0"/>
              <a:t>Vote at shareholder meetings</a:t>
            </a:r>
          </a:p>
          <a:p>
            <a:pPr lvl="1"/>
            <a:r>
              <a:rPr lang="en-GB" sz="1800" dirty="0"/>
              <a:t>A right to receive a share of dividends distributed</a:t>
            </a:r>
          </a:p>
          <a:p>
            <a:pPr lvl="1"/>
            <a:r>
              <a:rPr lang="en-GB" sz="1800" dirty="0"/>
              <a:t>Each shareholder entitled to a copy of the annual report</a:t>
            </a:r>
          </a:p>
          <a:p>
            <a:pPr lvl="1"/>
            <a:r>
              <a:rPr lang="en-GB" sz="1800" dirty="0"/>
              <a:t>No agreement between ordinary shareholders and the company that the investor will receive back the original capital invested</a:t>
            </a:r>
          </a:p>
          <a:p>
            <a:pPr lvl="1"/>
            <a:r>
              <a:rPr lang="en-GB" sz="1800" dirty="0"/>
              <a:t>What ordinary shareholders receive depends on how well the company is managed.</a:t>
            </a:r>
          </a:p>
          <a:p>
            <a:pPr lvl="1"/>
            <a:endParaRPr lang="en-GB" sz="1800" dirty="0"/>
          </a:p>
        </p:txBody>
      </p:sp>
    </p:spTree>
    <p:extLst>
      <p:ext uri="{BB962C8B-B14F-4D97-AF65-F5344CB8AC3E}">
        <p14:creationId xmlns:p14="http://schemas.microsoft.com/office/powerpoint/2010/main" val="1050075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418306" y="1921477"/>
            <a:ext cx="8229600" cy="3394472"/>
          </a:xfrm>
        </p:spPr>
        <p:txBody>
          <a:bodyPr/>
          <a:lstStyle/>
          <a:p>
            <a:r>
              <a:rPr lang="en-GB" sz="1800" b="1" dirty="0"/>
              <a:t>Preference shares </a:t>
            </a:r>
            <a:r>
              <a:rPr lang="en-GB" sz="1800" dirty="0"/>
              <a:t>(often know same as bond)</a:t>
            </a:r>
          </a:p>
          <a:p>
            <a:pPr lvl="1"/>
            <a:r>
              <a:rPr lang="en-GB" sz="1800" dirty="0"/>
              <a:t>Less risk to owners than ordinary shares</a:t>
            </a:r>
          </a:p>
          <a:p>
            <a:pPr lvl="1"/>
            <a:r>
              <a:rPr lang="en-GB" sz="1800" dirty="0"/>
              <a:t>Preference shares usually offer their owners a fixed rate of dividend each year.</a:t>
            </a:r>
          </a:p>
          <a:p>
            <a:pPr lvl="1"/>
            <a:r>
              <a:rPr lang="en-GB" sz="1800" dirty="0"/>
              <a:t>However, if the firm has insufficient profits, the amount paid would be reduced, sometimes to zero.</a:t>
            </a:r>
          </a:p>
          <a:p>
            <a:pPr lvl="1"/>
            <a:r>
              <a:rPr lang="en-GB" sz="1800" dirty="0"/>
              <a:t>Liability of shareholders limited to their investment</a:t>
            </a:r>
          </a:p>
          <a:p>
            <a:pPr lvl="1"/>
            <a:r>
              <a:rPr lang="en-GB" sz="1800" dirty="0"/>
              <a:t>No voting rights except when dividends are in arrears</a:t>
            </a:r>
          </a:p>
        </p:txBody>
      </p:sp>
    </p:spTree>
    <p:extLst>
      <p:ext uri="{BB962C8B-B14F-4D97-AF65-F5344CB8AC3E}">
        <p14:creationId xmlns:p14="http://schemas.microsoft.com/office/powerpoint/2010/main" val="34620520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463550" y="1902942"/>
            <a:ext cx="8229600" cy="3394472"/>
          </a:xfrm>
        </p:spPr>
        <p:txBody>
          <a:bodyPr/>
          <a:lstStyle/>
          <a:p>
            <a:r>
              <a:rPr lang="en-GB" sz="1800" dirty="0"/>
              <a:t>Borrowings (loan capital)</a:t>
            </a:r>
            <a:endParaRPr lang="en-US" sz="1500" dirty="0"/>
          </a:p>
          <a:p>
            <a:pPr lvl="1"/>
            <a:r>
              <a:rPr lang="en-US" sz="1500" dirty="0"/>
              <a:t>Lenders enter into a contract with the business in which the rate of interest, dates of interest payments, capital repayments and security for the loan are clearly stated</a:t>
            </a:r>
          </a:p>
          <a:p>
            <a:pPr lvl="1"/>
            <a:r>
              <a:rPr lang="en-US" sz="1500" dirty="0"/>
              <a:t>If a business is successful, lenders will not benefit beyond the fact that their claim will become more secure</a:t>
            </a:r>
          </a:p>
          <a:p>
            <a:pPr lvl="1"/>
            <a:r>
              <a:rPr lang="en-US" sz="1500" dirty="0"/>
              <a:t>Risk of non-payment of interest and/ or principal</a:t>
            </a:r>
          </a:p>
          <a:p>
            <a:endParaRPr lang="en-GB" sz="1800" dirty="0"/>
          </a:p>
        </p:txBody>
      </p:sp>
    </p:spTree>
    <p:extLst>
      <p:ext uri="{BB962C8B-B14F-4D97-AF65-F5344CB8AC3E}">
        <p14:creationId xmlns:p14="http://schemas.microsoft.com/office/powerpoint/2010/main" val="221560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2" name="Group 3"/>
          <p:cNvGrpSpPr>
            <a:grpSpLocks/>
          </p:cNvGrpSpPr>
          <p:nvPr/>
        </p:nvGrpSpPr>
        <p:grpSpPr bwMode="auto">
          <a:xfrm>
            <a:off x="1862138" y="2012158"/>
            <a:ext cx="5419725" cy="2956322"/>
            <a:chOff x="1389" y="760"/>
            <a:chExt cx="3002" cy="2185"/>
          </a:xfrm>
        </p:grpSpPr>
        <p:sp>
          <p:nvSpPr>
            <p:cNvPr id="9220" name="AutoShape 4"/>
            <p:cNvSpPr>
              <a:spLocks noChangeArrowheads="1"/>
            </p:cNvSpPr>
            <p:nvPr/>
          </p:nvSpPr>
          <p:spPr bwMode="auto">
            <a:xfrm>
              <a:off x="1929" y="761"/>
              <a:ext cx="2420"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1" name="Text Box 5"/>
            <p:cNvSpPr txBox="1">
              <a:spLocks noChangeArrowheads="1"/>
            </p:cNvSpPr>
            <p:nvPr/>
          </p:nvSpPr>
          <p:spPr bwMode="auto">
            <a:xfrm>
              <a:off x="1965" y="829"/>
              <a:ext cx="233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Term loans</a:t>
              </a:r>
            </a:p>
          </p:txBody>
        </p:sp>
        <p:sp>
          <p:nvSpPr>
            <p:cNvPr id="9222" name="AutoShape 6"/>
            <p:cNvSpPr>
              <a:spLocks noChangeArrowheads="1"/>
            </p:cNvSpPr>
            <p:nvPr/>
          </p:nvSpPr>
          <p:spPr bwMode="auto">
            <a:xfrm>
              <a:off x="1929" y="1211"/>
              <a:ext cx="2421"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3" name="Text Box 7"/>
            <p:cNvSpPr txBox="1">
              <a:spLocks noChangeArrowheads="1"/>
            </p:cNvSpPr>
            <p:nvPr/>
          </p:nvSpPr>
          <p:spPr bwMode="auto">
            <a:xfrm>
              <a:off x="2136" y="1284"/>
              <a:ext cx="204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Loan notes (or loan stock)</a:t>
              </a:r>
            </a:p>
          </p:txBody>
        </p:sp>
        <p:sp>
          <p:nvSpPr>
            <p:cNvPr id="9224" name="AutoShape 8"/>
            <p:cNvSpPr>
              <a:spLocks noChangeArrowheads="1"/>
            </p:cNvSpPr>
            <p:nvPr/>
          </p:nvSpPr>
          <p:spPr bwMode="auto">
            <a:xfrm>
              <a:off x="1924" y="1666"/>
              <a:ext cx="2426" cy="337"/>
            </a:xfrm>
            <a:prstGeom prst="cube">
              <a:avLst>
                <a:gd name="adj" fmla="val 17185"/>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5" name="AutoShape 11"/>
            <p:cNvSpPr>
              <a:spLocks noChangeArrowheads="1"/>
            </p:cNvSpPr>
            <p:nvPr/>
          </p:nvSpPr>
          <p:spPr bwMode="auto">
            <a:xfrm>
              <a:off x="1925" y="2131"/>
              <a:ext cx="2427" cy="337"/>
            </a:xfrm>
            <a:prstGeom prst="cube">
              <a:avLst>
                <a:gd name="adj" fmla="val 15491"/>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6" name="Text Box 12"/>
            <p:cNvSpPr txBox="1">
              <a:spLocks noChangeArrowheads="1"/>
            </p:cNvSpPr>
            <p:nvPr/>
          </p:nvSpPr>
          <p:spPr bwMode="auto">
            <a:xfrm>
              <a:off x="1940" y="2199"/>
              <a:ext cx="2451"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Convertible loans notes</a:t>
              </a:r>
            </a:p>
          </p:txBody>
        </p:sp>
        <p:sp>
          <p:nvSpPr>
            <p:cNvPr id="9227" name="Text Box 13"/>
            <p:cNvSpPr txBox="1">
              <a:spLocks noChangeArrowheads="1"/>
            </p:cNvSpPr>
            <p:nvPr/>
          </p:nvSpPr>
          <p:spPr bwMode="auto">
            <a:xfrm>
              <a:off x="2543" y="1735"/>
              <a:ext cx="1224"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Eurobonds</a:t>
              </a:r>
            </a:p>
          </p:txBody>
        </p:sp>
        <p:sp>
          <p:nvSpPr>
            <p:cNvPr id="9228" name="AutoShape 14"/>
            <p:cNvSpPr>
              <a:spLocks noChangeArrowheads="1"/>
            </p:cNvSpPr>
            <p:nvPr/>
          </p:nvSpPr>
          <p:spPr bwMode="auto">
            <a:xfrm>
              <a:off x="1925" y="2605"/>
              <a:ext cx="2427"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9" name="Text Box 15"/>
            <p:cNvSpPr txBox="1">
              <a:spLocks noChangeArrowheads="1"/>
            </p:cNvSpPr>
            <p:nvPr/>
          </p:nvSpPr>
          <p:spPr bwMode="auto">
            <a:xfrm>
              <a:off x="1965" y="2668"/>
              <a:ext cx="2335"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Mortgages</a:t>
              </a:r>
            </a:p>
          </p:txBody>
        </p:sp>
        <p:sp>
          <p:nvSpPr>
            <p:cNvPr id="9230" name="AutoShape 16"/>
            <p:cNvSpPr>
              <a:spLocks noChangeArrowheads="1"/>
            </p:cNvSpPr>
            <p:nvPr/>
          </p:nvSpPr>
          <p:spPr bwMode="auto">
            <a:xfrm>
              <a:off x="1395" y="760"/>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31" name="AutoShape 17"/>
            <p:cNvSpPr>
              <a:spLocks noChangeArrowheads="1"/>
            </p:cNvSpPr>
            <p:nvPr/>
          </p:nvSpPr>
          <p:spPr bwMode="auto">
            <a:xfrm>
              <a:off x="1395" y="1213"/>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32" name="AutoShape 18"/>
            <p:cNvSpPr>
              <a:spLocks noChangeArrowheads="1"/>
            </p:cNvSpPr>
            <p:nvPr/>
          </p:nvSpPr>
          <p:spPr bwMode="auto">
            <a:xfrm>
              <a:off x="1389" y="1667"/>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33" name="AutoShape 20"/>
            <p:cNvSpPr>
              <a:spLocks noChangeArrowheads="1"/>
            </p:cNvSpPr>
            <p:nvPr/>
          </p:nvSpPr>
          <p:spPr bwMode="auto">
            <a:xfrm>
              <a:off x="1389" y="2129"/>
              <a:ext cx="342" cy="340"/>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34" name="AutoShape 21"/>
            <p:cNvSpPr>
              <a:spLocks noChangeArrowheads="1"/>
            </p:cNvSpPr>
            <p:nvPr/>
          </p:nvSpPr>
          <p:spPr bwMode="auto">
            <a:xfrm>
              <a:off x="1389" y="2603"/>
              <a:ext cx="342" cy="342"/>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Tree>
    <p:extLst>
      <p:ext uri="{BB962C8B-B14F-4D97-AF65-F5344CB8AC3E}">
        <p14:creationId xmlns:p14="http://schemas.microsoft.com/office/powerpoint/2010/main" val="2989346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3" name="Group 3"/>
          <p:cNvGrpSpPr>
            <a:grpSpLocks/>
          </p:cNvGrpSpPr>
          <p:nvPr/>
        </p:nvGrpSpPr>
        <p:grpSpPr bwMode="auto">
          <a:xfrm>
            <a:off x="1872971" y="2012157"/>
            <a:ext cx="5333068" cy="461376"/>
            <a:chOff x="1395" y="760"/>
            <a:chExt cx="2954" cy="341"/>
          </a:xfrm>
        </p:grpSpPr>
        <p:sp>
          <p:nvSpPr>
            <p:cNvPr id="9220" name="AutoShape 4"/>
            <p:cNvSpPr>
              <a:spLocks noChangeArrowheads="1"/>
            </p:cNvSpPr>
            <p:nvPr/>
          </p:nvSpPr>
          <p:spPr bwMode="auto">
            <a:xfrm>
              <a:off x="1929" y="761"/>
              <a:ext cx="2420"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1" name="Text Box 5"/>
            <p:cNvSpPr txBox="1">
              <a:spLocks noChangeArrowheads="1"/>
            </p:cNvSpPr>
            <p:nvPr/>
          </p:nvSpPr>
          <p:spPr bwMode="auto">
            <a:xfrm>
              <a:off x="1965" y="829"/>
              <a:ext cx="233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Term loans</a:t>
              </a:r>
            </a:p>
          </p:txBody>
        </p:sp>
        <p:sp>
          <p:nvSpPr>
            <p:cNvPr id="9230" name="AutoShape 16"/>
            <p:cNvSpPr>
              <a:spLocks noChangeArrowheads="1"/>
            </p:cNvSpPr>
            <p:nvPr/>
          </p:nvSpPr>
          <p:spPr bwMode="auto">
            <a:xfrm>
              <a:off x="1395" y="760"/>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
        <p:nvSpPr>
          <p:cNvPr id="2" name="Rectangle 1"/>
          <p:cNvSpPr/>
          <p:nvPr/>
        </p:nvSpPr>
        <p:spPr>
          <a:xfrm>
            <a:off x="1337734" y="2777579"/>
            <a:ext cx="7044265" cy="369332"/>
          </a:xfrm>
          <a:prstGeom prst="rect">
            <a:avLst/>
          </a:prstGeom>
        </p:spPr>
        <p:txBody>
          <a:bodyPr wrap="square">
            <a:spAutoFit/>
          </a:bodyPr>
          <a:lstStyle/>
          <a:p>
            <a:r>
              <a:rPr lang="en-GB" dirty="0"/>
              <a:t>https://www.youtube.com/watch?v=5HHkdmfF0r8</a:t>
            </a:r>
          </a:p>
        </p:txBody>
      </p:sp>
      <p:sp>
        <p:nvSpPr>
          <p:cNvPr id="11" name="Content Placeholder 3"/>
          <p:cNvSpPr txBox="1">
            <a:spLocks/>
          </p:cNvSpPr>
          <p:nvPr/>
        </p:nvSpPr>
        <p:spPr>
          <a:xfrm>
            <a:off x="342900" y="3227929"/>
            <a:ext cx="8229600" cy="339447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kern="0" dirty="0"/>
              <a:t>Term loans can be tailored to the needs of the client businesses – loan amount, time period, repayment terms, interest</a:t>
            </a:r>
          </a:p>
          <a:p>
            <a:r>
              <a:rPr lang="en-GB" sz="1800" kern="0" dirty="0"/>
              <a:t>Cheap to set up from the borrower’s perspective</a:t>
            </a:r>
          </a:p>
          <a:p>
            <a:r>
              <a:rPr lang="en-GB" sz="1800" kern="0" dirty="0"/>
              <a:t>Flexible conditions</a:t>
            </a:r>
          </a:p>
          <a:p>
            <a:endParaRPr lang="en-GB" sz="1800" kern="0" dirty="0"/>
          </a:p>
          <a:p>
            <a:endParaRPr lang="en-GB" sz="1800" kern="0" dirty="0"/>
          </a:p>
        </p:txBody>
      </p:sp>
    </p:spTree>
    <p:extLst>
      <p:ext uri="{BB962C8B-B14F-4D97-AF65-F5344CB8AC3E}">
        <p14:creationId xmlns:p14="http://schemas.microsoft.com/office/powerpoint/2010/main" val="1352747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2" name="Group 3"/>
          <p:cNvGrpSpPr>
            <a:grpSpLocks/>
          </p:cNvGrpSpPr>
          <p:nvPr/>
        </p:nvGrpSpPr>
        <p:grpSpPr bwMode="auto">
          <a:xfrm>
            <a:off x="1830638" y="2025465"/>
            <a:ext cx="5334873" cy="464082"/>
            <a:chOff x="1395" y="1211"/>
            <a:chExt cx="2955" cy="343"/>
          </a:xfrm>
        </p:grpSpPr>
        <p:sp>
          <p:nvSpPr>
            <p:cNvPr id="9222" name="AutoShape 6"/>
            <p:cNvSpPr>
              <a:spLocks noChangeArrowheads="1"/>
            </p:cNvSpPr>
            <p:nvPr/>
          </p:nvSpPr>
          <p:spPr bwMode="auto">
            <a:xfrm>
              <a:off x="1929" y="1211"/>
              <a:ext cx="2421"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3" name="Text Box 7"/>
            <p:cNvSpPr txBox="1">
              <a:spLocks noChangeArrowheads="1"/>
            </p:cNvSpPr>
            <p:nvPr/>
          </p:nvSpPr>
          <p:spPr bwMode="auto">
            <a:xfrm>
              <a:off x="2136" y="1284"/>
              <a:ext cx="204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t>Loan notes (or loan stock)</a:t>
              </a:r>
            </a:p>
          </p:txBody>
        </p:sp>
        <p:sp>
          <p:nvSpPr>
            <p:cNvPr id="9231" name="AutoShape 17"/>
            <p:cNvSpPr>
              <a:spLocks noChangeArrowheads="1"/>
            </p:cNvSpPr>
            <p:nvPr/>
          </p:nvSpPr>
          <p:spPr bwMode="auto">
            <a:xfrm>
              <a:off x="1395" y="1213"/>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
        <p:nvSpPr>
          <p:cNvPr id="4" name="Content Placeholder 3"/>
          <p:cNvSpPr>
            <a:spLocks noGrp="1"/>
          </p:cNvSpPr>
          <p:nvPr>
            <p:ph idx="1"/>
          </p:nvPr>
        </p:nvSpPr>
        <p:spPr>
          <a:xfrm>
            <a:off x="457200" y="2618911"/>
            <a:ext cx="8229600" cy="3394472"/>
          </a:xfrm>
        </p:spPr>
        <p:txBody>
          <a:bodyPr/>
          <a:lstStyle/>
          <a:p>
            <a:r>
              <a:rPr lang="en-GB" sz="2100" dirty="0"/>
              <a:t>Also known as bonds or debentures</a:t>
            </a:r>
          </a:p>
          <a:p>
            <a:r>
              <a:rPr lang="en-GB" sz="2100" dirty="0"/>
              <a:t>Structured in such a way that various investors are able to lend part of the amount required by the borrower</a:t>
            </a:r>
          </a:p>
          <a:p>
            <a:r>
              <a:rPr lang="en-GB" sz="2100" dirty="0"/>
              <a:t>May be tradeable on a stock exchange – flexibility for investors</a:t>
            </a:r>
          </a:p>
          <a:p>
            <a:r>
              <a:rPr lang="en-GB" sz="2100" dirty="0"/>
              <a:t>May be redeemable or irredeemable</a:t>
            </a:r>
          </a:p>
        </p:txBody>
      </p:sp>
    </p:spTree>
    <p:extLst>
      <p:ext uri="{BB962C8B-B14F-4D97-AF65-F5344CB8AC3E}">
        <p14:creationId xmlns:p14="http://schemas.microsoft.com/office/powerpoint/2010/main" val="2074703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2" name="Group 3"/>
          <p:cNvGrpSpPr>
            <a:grpSpLocks/>
          </p:cNvGrpSpPr>
          <p:nvPr/>
        </p:nvGrpSpPr>
        <p:grpSpPr bwMode="auto">
          <a:xfrm>
            <a:off x="1830638" y="2025465"/>
            <a:ext cx="5334873" cy="464082"/>
            <a:chOff x="1395" y="1211"/>
            <a:chExt cx="2955" cy="343"/>
          </a:xfrm>
        </p:grpSpPr>
        <p:sp>
          <p:nvSpPr>
            <p:cNvPr id="9222" name="AutoShape 6"/>
            <p:cNvSpPr>
              <a:spLocks noChangeArrowheads="1"/>
            </p:cNvSpPr>
            <p:nvPr/>
          </p:nvSpPr>
          <p:spPr bwMode="auto">
            <a:xfrm>
              <a:off x="1929" y="1211"/>
              <a:ext cx="2421"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3" name="Text Box 7"/>
            <p:cNvSpPr txBox="1">
              <a:spLocks noChangeArrowheads="1"/>
            </p:cNvSpPr>
            <p:nvPr/>
          </p:nvSpPr>
          <p:spPr bwMode="auto">
            <a:xfrm>
              <a:off x="2136" y="1284"/>
              <a:ext cx="204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t>Eurobonds</a:t>
              </a:r>
            </a:p>
          </p:txBody>
        </p:sp>
        <p:sp>
          <p:nvSpPr>
            <p:cNvPr id="9231" name="AutoShape 17"/>
            <p:cNvSpPr>
              <a:spLocks noChangeArrowheads="1"/>
            </p:cNvSpPr>
            <p:nvPr/>
          </p:nvSpPr>
          <p:spPr bwMode="auto">
            <a:xfrm>
              <a:off x="1395" y="1213"/>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
        <p:nvSpPr>
          <p:cNvPr id="4" name="Content Placeholder 3"/>
          <p:cNvSpPr>
            <a:spLocks noGrp="1"/>
          </p:cNvSpPr>
          <p:nvPr>
            <p:ph idx="1"/>
          </p:nvPr>
        </p:nvSpPr>
        <p:spPr>
          <a:xfrm>
            <a:off x="457200" y="2618911"/>
            <a:ext cx="8229600" cy="3394472"/>
          </a:xfrm>
        </p:spPr>
        <p:txBody>
          <a:bodyPr/>
          <a:lstStyle/>
          <a:p>
            <a:r>
              <a:rPr lang="en-GB" sz="2100" dirty="0">
                <a:hlinkClick r:id="rId3"/>
              </a:rPr>
              <a:t>https://www.investopedia.com/terms/e/eurobond.asp</a:t>
            </a:r>
            <a:endParaRPr lang="en-GB" sz="2100" dirty="0"/>
          </a:p>
          <a:p>
            <a:endParaRPr lang="en-GB" sz="2100" dirty="0"/>
          </a:p>
        </p:txBody>
      </p:sp>
      <p:sp>
        <p:nvSpPr>
          <p:cNvPr id="9" name="Content Placeholder 3"/>
          <p:cNvSpPr txBox="1">
            <a:spLocks/>
          </p:cNvSpPr>
          <p:nvPr/>
        </p:nvSpPr>
        <p:spPr>
          <a:xfrm>
            <a:off x="342900" y="3336754"/>
            <a:ext cx="8229600" cy="246167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650" kern="0" dirty="0"/>
              <a:t>Unsecured loan notes denominated in a currency other than the home currency of the business that issued them. Usually US$</a:t>
            </a:r>
          </a:p>
          <a:p>
            <a:r>
              <a:rPr lang="en-GB" sz="1650" kern="0" dirty="0"/>
              <a:t>Finance raised on an international basis – wider pool of potential investors</a:t>
            </a:r>
          </a:p>
          <a:p>
            <a:r>
              <a:rPr lang="en-GB" sz="1650" kern="0" dirty="0"/>
              <a:t>Not restricted by regulations imposed by authorities in particular countries</a:t>
            </a:r>
          </a:p>
          <a:p>
            <a:r>
              <a:rPr lang="en-GB" sz="1650" kern="0" dirty="0"/>
              <a:t>They are bearer bonds</a:t>
            </a:r>
          </a:p>
          <a:p>
            <a:r>
              <a:rPr lang="en-GB" sz="1650" kern="0" dirty="0"/>
              <a:t>Normally annual interest without tax deduction</a:t>
            </a:r>
          </a:p>
          <a:p>
            <a:endParaRPr lang="en-GB" sz="1800" kern="0" dirty="0"/>
          </a:p>
        </p:txBody>
      </p:sp>
    </p:spTree>
    <p:extLst>
      <p:ext uri="{BB962C8B-B14F-4D97-AF65-F5344CB8AC3E}">
        <p14:creationId xmlns:p14="http://schemas.microsoft.com/office/powerpoint/2010/main" val="2320149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2" name="Group 3"/>
          <p:cNvGrpSpPr>
            <a:grpSpLocks/>
          </p:cNvGrpSpPr>
          <p:nvPr/>
        </p:nvGrpSpPr>
        <p:grpSpPr bwMode="auto">
          <a:xfrm>
            <a:off x="1830638" y="2025465"/>
            <a:ext cx="5334873" cy="464082"/>
            <a:chOff x="1395" y="1211"/>
            <a:chExt cx="2955" cy="343"/>
          </a:xfrm>
        </p:grpSpPr>
        <p:sp>
          <p:nvSpPr>
            <p:cNvPr id="9222" name="AutoShape 6"/>
            <p:cNvSpPr>
              <a:spLocks noChangeArrowheads="1"/>
            </p:cNvSpPr>
            <p:nvPr/>
          </p:nvSpPr>
          <p:spPr bwMode="auto">
            <a:xfrm>
              <a:off x="1929" y="1211"/>
              <a:ext cx="2421"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3" name="Text Box 7"/>
            <p:cNvSpPr txBox="1">
              <a:spLocks noChangeArrowheads="1"/>
            </p:cNvSpPr>
            <p:nvPr/>
          </p:nvSpPr>
          <p:spPr bwMode="auto">
            <a:xfrm>
              <a:off x="2136" y="1284"/>
              <a:ext cx="204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t>Convertible loan notes</a:t>
              </a:r>
            </a:p>
          </p:txBody>
        </p:sp>
        <p:sp>
          <p:nvSpPr>
            <p:cNvPr id="9231" name="AutoShape 17"/>
            <p:cNvSpPr>
              <a:spLocks noChangeArrowheads="1"/>
            </p:cNvSpPr>
            <p:nvPr/>
          </p:nvSpPr>
          <p:spPr bwMode="auto">
            <a:xfrm>
              <a:off x="1395" y="1213"/>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
        <p:nvSpPr>
          <p:cNvPr id="4" name="Content Placeholder 3"/>
          <p:cNvSpPr>
            <a:spLocks noGrp="1"/>
          </p:cNvSpPr>
          <p:nvPr>
            <p:ph idx="1"/>
          </p:nvPr>
        </p:nvSpPr>
        <p:spPr>
          <a:xfrm>
            <a:off x="457200" y="2618911"/>
            <a:ext cx="8229600" cy="3394472"/>
          </a:xfrm>
        </p:spPr>
        <p:txBody>
          <a:bodyPr/>
          <a:lstStyle/>
          <a:p>
            <a:r>
              <a:rPr lang="en-GB" sz="1800" dirty="0"/>
              <a:t>Convertible loan notes (or convertible bonds) give investors the right to convert loan notes into ordinary shares at a specified price (exercise price) and at a given future date (or range of dates).</a:t>
            </a:r>
          </a:p>
          <a:p>
            <a:r>
              <a:rPr lang="en-GB" sz="1800" dirty="0"/>
              <a:t>Only convert if the market price of the shares at the conversion date exceeds the agreed exercise price</a:t>
            </a:r>
          </a:p>
          <a:p>
            <a:r>
              <a:rPr lang="en-GB" sz="1800" dirty="0"/>
              <a:t>Advantage to business: potentially self-liquidating, possible lower interest rates</a:t>
            </a:r>
          </a:p>
          <a:p>
            <a:r>
              <a:rPr lang="en-GB" sz="1800" dirty="0"/>
              <a:t>Will result in some dilution of control, and possibly, a dilution of earnings for existing shareholders if converted</a:t>
            </a:r>
          </a:p>
        </p:txBody>
      </p:sp>
    </p:spTree>
    <p:extLst>
      <p:ext uri="{BB962C8B-B14F-4D97-AF65-F5344CB8AC3E}">
        <p14:creationId xmlns:p14="http://schemas.microsoft.com/office/powerpoint/2010/main" val="1184236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grpSp>
        <p:nvGrpSpPr>
          <p:cNvPr id="2" name="Group 3"/>
          <p:cNvGrpSpPr>
            <a:grpSpLocks/>
          </p:cNvGrpSpPr>
          <p:nvPr/>
        </p:nvGrpSpPr>
        <p:grpSpPr bwMode="auto">
          <a:xfrm>
            <a:off x="1830638" y="2025465"/>
            <a:ext cx="5334873" cy="464082"/>
            <a:chOff x="1395" y="1211"/>
            <a:chExt cx="2955" cy="343"/>
          </a:xfrm>
        </p:grpSpPr>
        <p:sp>
          <p:nvSpPr>
            <p:cNvPr id="9222" name="AutoShape 6"/>
            <p:cNvSpPr>
              <a:spLocks noChangeArrowheads="1"/>
            </p:cNvSpPr>
            <p:nvPr/>
          </p:nvSpPr>
          <p:spPr bwMode="auto">
            <a:xfrm>
              <a:off x="1929" y="1211"/>
              <a:ext cx="2421" cy="338"/>
            </a:xfrm>
            <a:prstGeom prst="cube">
              <a:avLst>
                <a:gd name="adj" fmla="val 1713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9223" name="Text Box 7"/>
            <p:cNvSpPr txBox="1">
              <a:spLocks noChangeArrowheads="1"/>
            </p:cNvSpPr>
            <p:nvPr/>
          </p:nvSpPr>
          <p:spPr bwMode="auto">
            <a:xfrm>
              <a:off x="2136" y="1284"/>
              <a:ext cx="2046"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t>Mortgages</a:t>
              </a:r>
            </a:p>
          </p:txBody>
        </p:sp>
        <p:sp>
          <p:nvSpPr>
            <p:cNvPr id="9231" name="AutoShape 17"/>
            <p:cNvSpPr>
              <a:spLocks noChangeArrowheads="1"/>
            </p:cNvSpPr>
            <p:nvPr/>
          </p:nvSpPr>
          <p:spPr bwMode="auto">
            <a:xfrm>
              <a:off x="1395" y="1213"/>
              <a:ext cx="342" cy="341"/>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9" name="Text Box 2"/>
          <p:cNvSpPr txBox="1">
            <a:spLocks noChangeArrowheads="1"/>
          </p:cNvSpPr>
          <p:nvPr/>
        </p:nvSpPr>
        <p:spPr bwMode="auto">
          <a:xfrm>
            <a:off x="342900" y="1363859"/>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Forms of borrowing</a:t>
            </a:r>
          </a:p>
        </p:txBody>
      </p:sp>
      <p:sp>
        <p:nvSpPr>
          <p:cNvPr id="4" name="Content Placeholder 3"/>
          <p:cNvSpPr>
            <a:spLocks noGrp="1"/>
          </p:cNvSpPr>
          <p:nvPr>
            <p:ph idx="1"/>
          </p:nvPr>
        </p:nvSpPr>
        <p:spPr>
          <a:xfrm>
            <a:off x="457200" y="2618911"/>
            <a:ext cx="8229600" cy="3394472"/>
          </a:xfrm>
        </p:spPr>
        <p:txBody>
          <a:bodyPr/>
          <a:lstStyle/>
          <a:p>
            <a:r>
              <a:rPr lang="en-GB" sz="2100" dirty="0"/>
              <a:t>A mortgage is a form of loan that is secured on an asset, typically land and property. </a:t>
            </a:r>
          </a:p>
          <a:p>
            <a:r>
              <a:rPr lang="en-GB" sz="2100" dirty="0"/>
              <a:t>The mortgage may be over a long period (20 years or more).</a:t>
            </a:r>
          </a:p>
          <a:p>
            <a:r>
              <a:rPr lang="en-GB" sz="2100" dirty="0"/>
              <a:t>Mortgage interest rates may be floating (rise or fall with market rates) or fixed(remain unchanged when market rates change)</a:t>
            </a:r>
          </a:p>
        </p:txBody>
      </p:sp>
    </p:spTree>
    <p:extLst>
      <p:ext uri="{BB962C8B-B14F-4D97-AF65-F5344CB8AC3E}">
        <p14:creationId xmlns:p14="http://schemas.microsoft.com/office/powerpoint/2010/main" val="1271339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463550" y="1902942"/>
            <a:ext cx="8229600" cy="3394472"/>
          </a:xfrm>
        </p:spPr>
        <p:txBody>
          <a:bodyPr/>
          <a:lstStyle/>
          <a:p>
            <a:pPr marL="0" indent="0">
              <a:buNone/>
            </a:pPr>
            <a:r>
              <a:rPr lang="en-GB" sz="1800" b="1" dirty="0"/>
              <a:t>Finance leases</a:t>
            </a:r>
          </a:p>
          <a:p>
            <a:r>
              <a:rPr lang="en-GB" sz="1500" dirty="0"/>
              <a:t>When a business needs a particular asset, such as a piece of equipment, instead of buying it direct from a supplier, the business either: </a:t>
            </a:r>
          </a:p>
          <a:p>
            <a:pPr lvl="1"/>
            <a:r>
              <a:rPr lang="en-GB" sz="1200" dirty="0"/>
              <a:t>arranges for a bank (or other financial institution) to buy it and then lease it to the business; </a:t>
            </a:r>
          </a:p>
          <a:p>
            <a:pPr lvl="1"/>
            <a:r>
              <a:rPr lang="en-GB" sz="1200" dirty="0"/>
              <a:t>or leases it from the supplier (perhaps the manufacturer of the asset), instead of buying it in the normal way.</a:t>
            </a:r>
          </a:p>
          <a:p>
            <a:r>
              <a:rPr lang="en-GB" sz="1500" dirty="0"/>
              <a:t>Legal ownership remains with lessor but all rewards and risks are transferred to the lessee</a:t>
            </a:r>
          </a:p>
          <a:p>
            <a:r>
              <a:rPr lang="en-GB" sz="1500" dirty="0"/>
              <a:t>A finance lease agreement covers a substantial part of the asset’s useful life and cannot be cancelled</a:t>
            </a:r>
          </a:p>
          <a:p>
            <a:r>
              <a:rPr lang="en-GB" sz="1500" dirty="0"/>
              <a:t>Can be contrasted with an operating lease where risks, rewards, and title remain with lessor</a:t>
            </a:r>
            <a:br>
              <a:rPr lang="en-GB" sz="1500" dirty="0"/>
            </a:br>
            <a:endParaRPr lang="en-GB" sz="2100" dirty="0"/>
          </a:p>
        </p:txBody>
      </p:sp>
    </p:spTree>
    <p:extLst>
      <p:ext uri="{BB962C8B-B14F-4D97-AF65-F5344CB8AC3E}">
        <p14:creationId xmlns:p14="http://schemas.microsoft.com/office/powerpoint/2010/main" val="2792629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4"/>
          <p:cNvGrpSpPr>
            <a:grpSpLocks/>
          </p:cNvGrpSpPr>
          <p:nvPr/>
        </p:nvGrpSpPr>
        <p:grpSpPr bwMode="auto">
          <a:xfrm>
            <a:off x="547531" y="1836515"/>
            <a:ext cx="8224838" cy="3568303"/>
            <a:chOff x="403" y="561"/>
            <a:chExt cx="5181" cy="2997"/>
          </a:xfrm>
        </p:grpSpPr>
        <p:sp>
          <p:nvSpPr>
            <p:cNvPr id="11269" name="AutoShape 5"/>
            <p:cNvSpPr>
              <a:spLocks noChangeArrowheads="1"/>
            </p:cNvSpPr>
            <p:nvPr/>
          </p:nvSpPr>
          <p:spPr bwMode="auto">
            <a:xfrm>
              <a:off x="3407" y="1311"/>
              <a:ext cx="865" cy="703"/>
            </a:xfrm>
            <a:prstGeom prst="roundRect">
              <a:avLst>
                <a:gd name="adj" fmla="val 20000"/>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70" name="AutoShape 6"/>
            <p:cNvSpPr>
              <a:spLocks noChangeArrowheads="1"/>
            </p:cNvSpPr>
            <p:nvPr/>
          </p:nvSpPr>
          <p:spPr bwMode="auto">
            <a:xfrm>
              <a:off x="3747" y="2292"/>
              <a:ext cx="1157" cy="1042"/>
            </a:xfrm>
            <a:prstGeom prst="cube">
              <a:avLst>
                <a:gd name="adj" fmla="val 10750"/>
              </a:avLst>
            </a:prstGeom>
            <a:solidFill>
              <a:schemeClr val="accent5">
                <a:lumMod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71" name="AutoShape 7"/>
            <p:cNvSpPr>
              <a:spLocks noChangeArrowheads="1"/>
            </p:cNvSpPr>
            <p:nvPr/>
          </p:nvSpPr>
          <p:spPr bwMode="auto">
            <a:xfrm>
              <a:off x="1738" y="561"/>
              <a:ext cx="1157" cy="810"/>
            </a:xfrm>
            <a:prstGeom prst="cube">
              <a:avLst>
                <a:gd name="adj" fmla="val 13782"/>
              </a:avLst>
            </a:prstGeom>
            <a:solidFill>
              <a:schemeClr val="accent5">
                <a:lumMod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72" name="AutoShape 8"/>
            <p:cNvSpPr>
              <a:spLocks noChangeArrowheads="1"/>
            </p:cNvSpPr>
            <p:nvPr/>
          </p:nvSpPr>
          <p:spPr bwMode="auto">
            <a:xfrm>
              <a:off x="403" y="2292"/>
              <a:ext cx="1157" cy="1042"/>
            </a:xfrm>
            <a:prstGeom prst="cube">
              <a:avLst>
                <a:gd name="adj" fmla="val 10750"/>
              </a:avLst>
            </a:prstGeom>
            <a:solidFill>
              <a:schemeClr val="accent5">
                <a:lumMod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73" name="Text Box 9"/>
            <p:cNvSpPr txBox="1">
              <a:spLocks noChangeArrowheads="1"/>
            </p:cNvSpPr>
            <p:nvPr/>
          </p:nvSpPr>
          <p:spPr bwMode="auto">
            <a:xfrm>
              <a:off x="509" y="2700"/>
              <a:ext cx="873"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Supplier</a:t>
              </a:r>
            </a:p>
          </p:txBody>
        </p:sp>
        <p:sp>
          <p:nvSpPr>
            <p:cNvPr id="11274" name="Text Box 10"/>
            <p:cNvSpPr txBox="1">
              <a:spLocks noChangeArrowheads="1"/>
            </p:cNvSpPr>
            <p:nvPr/>
          </p:nvSpPr>
          <p:spPr bwMode="auto">
            <a:xfrm>
              <a:off x="3702" y="2632"/>
              <a:ext cx="1127" cy="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Financial institution </a:t>
              </a:r>
            </a:p>
          </p:txBody>
        </p:sp>
        <p:sp>
          <p:nvSpPr>
            <p:cNvPr id="11275" name="Text Box 11"/>
            <p:cNvSpPr txBox="1">
              <a:spLocks noChangeArrowheads="1"/>
            </p:cNvSpPr>
            <p:nvPr/>
          </p:nvSpPr>
          <p:spPr bwMode="auto">
            <a:xfrm>
              <a:off x="1754" y="875"/>
              <a:ext cx="101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dirty="0"/>
                <a:t>Customer</a:t>
              </a:r>
            </a:p>
          </p:txBody>
        </p:sp>
        <p:sp>
          <p:nvSpPr>
            <p:cNvPr id="11276" name="AutoShape 12"/>
            <p:cNvSpPr>
              <a:spLocks noChangeArrowheads="1"/>
            </p:cNvSpPr>
            <p:nvPr/>
          </p:nvSpPr>
          <p:spPr bwMode="auto">
            <a:xfrm>
              <a:off x="4542" y="1040"/>
              <a:ext cx="1042" cy="886"/>
            </a:xfrm>
            <a:prstGeom prst="roundRect">
              <a:avLst>
                <a:gd name="adj" fmla="val 11736"/>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cs typeface="Arial" panose="020B0604020202020204" pitchFamily="34" charset="0"/>
              </a:endParaRPr>
            </a:p>
          </p:txBody>
        </p:sp>
        <p:sp>
          <p:nvSpPr>
            <p:cNvPr id="11277" name="Text Box 13"/>
            <p:cNvSpPr txBox="1">
              <a:spLocks noChangeArrowheads="1"/>
            </p:cNvSpPr>
            <p:nvPr/>
          </p:nvSpPr>
          <p:spPr bwMode="auto">
            <a:xfrm>
              <a:off x="4731" y="1125"/>
              <a:ext cx="803" cy="12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i="1" dirty="0">
                  <a:cs typeface="Arial" panose="020B0604020202020204" pitchFamily="34" charset="0"/>
                </a:rPr>
                <a:t>Regular payments made over time (5)</a:t>
              </a:r>
              <a:endParaRPr lang="en-US" altLang="en-US" b="1" i="1" dirty="0">
                <a:cs typeface="Arial" panose="020B0604020202020204" pitchFamily="34" charset="0"/>
              </a:endParaRPr>
            </a:p>
          </p:txBody>
        </p:sp>
        <p:sp>
          <p:nvSpPr>
            <p:cNvPr id="11278" name="AutoShape 14"/>
            <p:cNvSpPr>
              <a:spLocks noChangeArrowheads="1"/>
            </p:cNvSpPr>
            <p:nvPr/>
          </p:nvSpPr>
          <p:spPr bwMode="auto">
            <a:xfrm>
              <a:off x="2143" y="1575"/>
              <a:ext cx="1097" cy="703"/>
            </a:xfrm>
            <a:prstGeom prst="roundRect">
              <a:avLst>
                <a:gd name="adj" fmla="val 16736"/>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79" name="Text Box 15"/>
            <p:cNvSpPr txBox="1">
              <a:spLocks noChangeArrowheads="1"/>
            </p:cNvSpPr>
            <p:nvPr/>
          </p:nvSpPr>
          <p:spPr bwMode="auto">
            <a:xfrm>
              <a:off x="2179" y="1618"/>
              <a:ext cx="999" cy="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i="1" dirty="0">
                  <a:cs typeface="Arial" panose="020B0604020202020204" pitchFamily="34" charset="0"/>
                </a:rPr>
                <a:t>H P agreement (1)</a:t>
              </a:r>
              <a:endParaRPr lang="en-US" altLang="en-US" b="1" i="1" dirty="0">
                <a:cs typeface="Arial" panose="020B0604020202020204" pitchFamily="34" charset="0"/>
              </a:endParaRPr>
            </a:p>
          </p:txBody>
        </p:sp>
        <p:sp>
          <p:nvSpPr>
            <p:cNvPr id="11280" name="AutoShape 16"/>
            <p:cNvSpPr>
              <a:spLocks noChangeArrowheads="1"/>
            </p:cNvSpPr>
            <p:nvPr/>
          </p:nvSpPr>
          <p:spPr bwMode="auto">
            <a:xfrm>
              <a:off x="403" y="1247"/>
              <a:ext cx="1007" cy="728"/>
            </a:xfrm>
            <a:prstGeom prst="roundRect">
              <a:avLst>
                <a:gd name="adj" fmla="val 14551"/>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cs typeface="Arial" panose="020B0604020202020204" pitchFamily="34" charset="0"/>
              </a:endParaRPr>
            </a:p>
          </p:txBody>
        </p:sp>
        <p:sp>
          <p:nvSpPr>
            <p:cNvPr id="11281" name="Text Box 17"/>
            <p:cNvSpPr txBox="1">
              <a:spLocks noChangeArrowheads="1"/>
            </p:cNvSpPr>
            <p:nvPr/>
          </p:nvSpPr>
          <p:spPr bwMode="auto">
            <a:xfrm>
              <a:off x="403" y="1293"/>
              <a:ext cx="937" cy="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i="1" dirty="0">
                  <a:cs typeface="Arial" panose="020B0604020202020204" pitchFamily="34" charset="0"/>
                </a:rPr>
                <a:t> Asset</a:t>
              </a:r>
              <a:br>
                <a:rPr lang="en-GB" altLang="en-US" b="1" i="1" dirty="0">
                  <a:cs typeface="Arial" panose="020B0604020202020204" pitchFamily="34" charset="0"/>
                </a:rPr>
              </a:br>
              <a:r>
                <a:rPr lang="en-GB" altLang="en-US" b="1" i="1" dirty="0">
                  <a:cs typeface="Arial" panose="020B0604020202020204" pitchFamily="34" charset="0"/>
                </a:rPr>
                <a:t> delivered (4)</a:t>
              </a:r>
              <a:endParaRPr lang="en-US" altLang="en-US" b="1" i="1" dirty="0">
                <a:cs typeface="Arial" panose="020B0604020202020204" pitchFamily="34" charset="0"/>
              </a:endParaRPr>
            </a:p>
          </p:txBody>
        </p:sp>
        <p:sp>
          <p:nvSpPr>
            <p:cNvPr id="11282" name="AutoShape 18"/>
            <p:cNvSpPr>
              <a:spLocks noChangeArrowheads="1"/>
            </p:cNvSpPr>
            <p:nvPr/>
          </p:nvSpPr>
          <p:spPr bwMode="auto">
            <a:xfrm>
              <a:off x="1252" y="828"/>
              <a:ext cx="484" cy="382"/>
            </a:xfrm>
            <a:prstGeom prst="rightArrow">
              <a:avLst>
                <a:gd name="adj1" fmla="val 47648"/>
                <a:gd name="adj2" fmla="val 34292"/>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83" name="Rectangle 19"/>
            <p:cNvSpPr>
              <a:spLocks noChangeArrowheads="1"/>
            </p:cNvSpPr>
            <p:nvPr/>
          </p:nvSpPr>
          <p:spPr bwMode="auto">
            <a:xfrm>
              <a:off x="1251" y="964"/>
              <a:ext cx="195" cy="1389"/>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grpSp>
          <p:nvGrpSpPr>
            <p:cNvPr id="4" name="Group 20"/>
            <p:cNvGrpSpPr>
              <a:grpSpLocks/>
            </p:cNvGrpSpPr>
            <p:nvPr/>
          </p:nvGrpSpPr>
          <p:grpSpPr bwMode="auto">
            <a:xfrm>
              <a:off x="1506" y="2694"/>
              <a:ext cx="2241" cy="864"/>
              <a:chOff x="1506" y="2718"/>
              <a:chExt cx="2241" cy="864"/>
            </a:xfrm>
          </p:grpSpPr>
          <p:sp>
            <p:nvSpPr>
              <p:cNvPr id="11295" name="AutoShape 21"/>
              <p:cNvSpPr>
                <a:spLocks noChangeArrowheads="1"/>
              </p:cNvSpPr>
              <p:nvPr/>
            </p:nvSpPr>
            <p:spPr bwMode="auto">
              <a:xfrm>
                <a:off x="1791" y="2829"/>
                <a:ext cx="1775" cy="660"/>
              </a:xfrm>
              <a:prstGeom prst="roundRect">
                <a:avLst>
                  <a:gd name="adj" fmla="val 14093"/>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96" name="Text Box 22"/>
              <p:cNvSpPr txBox="1">
                <a:spLocks noChangeArrowheads="1"/>
              </p:cNvSpPr>
              <p:nvPr/>
            </p:nvSpPr>
            <p:spPr bwMode="auto">
              <a:xfrm>
                <a:off x="1784" y="3039"/>
                <a:ext cx="1825" cy="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i="1" dirty="0">
                    <a:cs typeface="Arial" panose="020B0604020202020204" pitchFamily="34" charset="0"/>
                  </a:rPr>
                  <a:t> Asset purchased and</a:t>
                </a:r>
                <a:br>
                  <a:rPr lang="en-GB" altLang="en-US" b="1" i="1" dirty="0">
                    <a:cs typeface="Arial" panose="020B0604020202020204" pitchFamily="34" charset="0"/>
                  </a:rPr>
                </a:br>
                <a:r>
                  <a:rPr lang="en-GB" altLang="en-US" b="1" i="1" dirty="0">
                    <a:cs typeface="Arial" panose="020B0604020202020204" pitchFamily="34" charset="0"/>
                  </a:rPr>
                  <a:t> paid for immediately (3)</a:t>
                </a:r>
                <a:endParaRPr lang="en-US" altLang="en-US" b="1" i="1" dirty="0">
                  <a:cs typeface="Arial" panose="020B0604020202020204" pitchFamily="34" charset="0"/>
                </a:endParaRPr>
              </a:p>
            </p:txBody>
          </p:sp>
          <p:sp>
            <p:nvSpPr>
              <p:cNvPr id="11297" name="AutoShape 23"/>
              <p:cNvSpPr>
                <a:spLocks noChangeArrowheads="1"/>
              </p:cNvSpPr>
              <p:nvPr/>
            </p:nvSpPr>
            <p:spPr bwMode="auto">
              <a:xfrm flipH="1">
                <a:off x="1506" y="2718"/>
                <a:ext cx="2241" cy="366"/>
              </a:xfrm>
              <a:prstGeom prst="rightArrow">
                <a:avLst>
                  <a:gd name="adj1" fmla="val 51370"/>
                  <a:gd name="adj2" fmla="val 36624"/>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grpSp>
        <p:sp>
          <p:nvSpPr>
            <p:cNvPr id="11285" name="Rectangle 24"/>
            <p:cNvSpPr>
              <a:spLocks noChangeArrowheads="1"/>
            </p:cNvSpPr>
            <p:nvPr/>
          </p:nvSpPr>
          <p:spPr bwMode="auto">
            <a:xfrm rot="5400000" flipH="1">
              <a:off x="3689" y="-199"/>
              <a:ext cx="183" cy="1861"/>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86" name="AutoShape 25"/>
            <p:cNvSpPr>
              <a:spLocks noChangeArrowheads="1"/>
            </p:cNvSpPr>
            <p:nvPr/>
          </p:nvSpPr>
          <p:spPr bwMode="auto">
            <a:xfrm rot="-5400000" flipH="1" flipV="1">
              <a:off x="4048" y="1613"/>
              <a:ext cx="1137" cy="355"/>
            </a:xfrm>
            <a:prstGeom prst="rightArrow">
              <a:avLst>
                <a:gd name="adj1" fmla="val 52093"/>
                <a:gd name="adj2" fmla="val 42259"/>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87" name="Rectangle 26"/>
            <p:cNvSpPr>
              <a:spLocks noChangeArrowheads="1"/>
            </p:cNvSpPr>
            <p:nvPr/>
          </p:nvSpPr>
          <p:spPr bwMode="auto">
            <a:xfrm rot="10800000" flipH="1">
              <a:off x="4525" y="745"/>
              <a:ext cx="183" cy="949"/>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88" name="AutoShape 27"/>
            <p:cNvSpPr>
              <a:spLocks noChangeArrowheads="1"/>
            </p:cNvSpPr>
            <p:nvPr/>
          </p:nvSpPr>
          <p:spPr bwMode="auto">
            <a:xfrm flipH="1">
              <a:off x="2842" y="1081"/>
              <a:ext cx="415" cy="366"/>
            </a:xfrm>
            <a:prstGeom prst="rightArrow">
              <a:avLst>
                <a:gd name="adj1" fmla="val 50278"/>
                <a:gd name="adj2" fmla="val 34725"/>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89" name="Rectangle 28"/>
            <p:cNvSpPr>
              <a:spLocks noChangeArrowheads="1"/>
            </p:cNvSpPr>
            <p:nvPr/>
          </p:nvSpPr>
          <p:spPr bwMode="auto">
            <a:xfrm flipH="1">
              <a:off x="3077" y="1181"/>
              <a:ext cx="183" cy="1329"/>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90" name="AutoShape 29"/>
            <p:cNvSpPr>
              <a:spLocks noChangeArrowheads="1"/>
            </p:cNvSpPr>
            <p:nvPr/>
          </p:nvSpPr>
          <p:spPr bwMode="auto">
            <a:xfrm>
              <a:off x="3074" y="2345"/>
              <a:ext cx="678" cy="366"/>
            </a:xfrm>
            <a:prstGeom prst="rightArrow">
              <a:avLst>
                <a:gd name="adj1" fmla="val 49722"/>
                <a:gd name="adj2" fmla="val 38799"/>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91" name="Text Box 30"/>
            <p:cNvSpPr txBox="1">
              <a:spLocks noChangeArrowheads="1"/>
            </p:cNvSpPr>
            <p:nvPr/>
          </p:nvSpPr>
          <p:spPr bwMode="auto">
            <a:xfrm>
              <a:off x="3443" y="1354"/>
              <a:ext cx="735" cy="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i="1" dirty="0">
                  <a:cs typeface="Arial" panose="020B0604020202020204" pitchFamily="34" charset="0"/>
                </a:rPr>
                <a:t>Initial deposit (2)</a:t>
              </a:r>
              <a:endParaRPr lang="en-US" altLang="en-US" b="1" i="1" dirty="0">
                <a:cs typeface="Arial" panose="020B0604020202020204" pitchFamily="34" charset="0"/>
              </a:endParaRPr>
            </a:p>
          </p:txBody>
        </p:sp>
        <p:sp>
          <p:nvSpPr>
            <p:cNvPr id="11292" name="Rectangle 31"/>
            <p:cNvSpPr>
              <a:spLocks noChangeArrowheads="1"/>
            </p:cNvSpPr>
            <p:nvPr/>
          </p:nvSpPr>
          <p:spPr bwMode="auto">
            <a:xfrm rot="5400000" flipH="1">
              <a:off x="3473" y="249"/>
              <a:ext cx="183" cy="1429"/>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93" name="AutoShape 32"/>
            <p:cNvSpPr>
              <a:spLocks noChangeArrowheads="1"/>
            </p:cNvSpPr>
            <p:nvPr/>
          </p:nvSpPr>
          <p:spPr bwMode="auto">
            <a:xfrm rot="-5400000" flipH="1" flipV="1">
              <a:off x="3634" y="1615"/>
              <a:ext cx="1137" cy="351"/>
            </a:xfrm>
            <a:prstGeom prst="rightArrow">
              <a:avLst>
                <a:gd name="adj1" fmla="val 52093"/>
                <a:gd name="adj2" fmla="val 4274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sp>
          <p:nvSpPr>
            <p:cNvPr id="11294" name="Rectangle 33"/>
            <p:cNvSpPr>
              <a:spLocks noChangeArrowheads="1"/>
            </p:cNvSpPr>
            <p:nvPr/>
          </p:nvSpPr>
          <p:spPr bwMode="auto">
            <a:xfrm rot="10800000" flipH="1">
              <a:off x="4113" y="873"/>
              <a:ext cx="183" cy="821"/>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cs typeface="Arial" panose="020B0604020202020204" pitchFamily="34" charset="0"/>
              </a:endParaRPr>
            </a:p>
          </p:txBody>
        </p:sp>
      </p:grpSp>
      <p:sp>
        <p:nvSpPr>
          <p:cNvPr id="34" name="Text Box 4"/>
          <p:cNvSpPr txBox="1">
            <a:spLocks noChangeArrowheads="1"/>
          </p:cNvSpPr>
          <p:nvPr/>
        </p:nvSpPr>
        <p:spPr bwMode="auto">
          <a:xfrm>
            <a:off x="1030130" y="1005341"/>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2" name="TextBox 1"/>
          <p:cNvSpPr txBox="1"/>
          <p:nvPr/>
        </p:nvSpPr>
        <p:spPr>
          <a:xfrm>
            <a:off x="613306" y="1398985"/>
            <a:ext cx="1723549" cy="369332"/>
          </a:xfrm>
          <a:prstGeom prst="rect">
            <a:avLst/>
          </a:prstGeom>
          <a:noFill/>
        </p:spPr>
        <p:txBody>
          <a:bodyPr wrap="none" rtlCol="0">
            <a:spAutoFit/>
          </a:bodyPr>
          <a:lstStyle/>
          <a:p>
            <a:r>
              <a:rPr lang="en-GB" b="1" dirty="0"/>
              <a:t>Hire purchase</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(Long term)</a:t>
            </a:r>
          </a:p>
        </p:txBody>
      </p:sp>
      <p:sp>
        <p:nvSpPr>
          <p:cNvPr id="4" name="Content Placeholder 3"/>
          <p:cNvSpPr>
            <a:spLocks noGrp="1"/>
          </p:cNvSpPr>
          <p:nvPr>
            <p:ph idx="1"/>
          </p:nvPr>
        </p:nvSpPr>
        <p:spPr>
          <a:xfrm>
            <a:off x="463550" y="1902942"/>
            <a:ext cx="8229600" cy="3394472"/>
          </a:xfrm>
        </p:spPr>
        <p:txBody>
          <a:bodyPr/>
          <a:lstStyle/>
          <a:p>
            <a:pPr marL="0" indent="0">
              <a:buNone/>
            </a:pPr>
            <a:r>
              <a:rPr lang="en-GB" sz="1800" b="1" dirty="0"/>
              <a:t>Securitisation </a:t>
            </a:r>
            <a:r>
              <a:rPr lang="en-GB" sz="1800" dirty="0"/>
              <a:t>(https://www.investopedia.com/terms/s/securitization.asp)</a:t>
            </a:r>
          </a:p>
          <a:p>
            <a:r>
              <a:rPr lang="en-GB" sz="1500" dirty="0"/>
              <a:t>Involves bundling together illiquid financial or physical assets of the same type so as to provide financial backing for an issue of bonds</a:t>
            </a:r>
          </a:p>
          <a:p>
            <a:pPr lvl="1"/>
            <a:r>
              <a:rPr lang="en-GB" sz="1200" dirty="0"/>
              <a:t>Illiquid means not readily able to be sold</a:t>
            </a:r>
          </a:p>
          <a:p>
            <a:pPr lvl="1"/>
            <a:endParaRPr lang="en-GB" sz="1200" dirty="0"/>
          </a:p>
          <a:p>
            <a:pPr marL="342900" lvl="1" indent="0">
              <a:buNone/>
            </a:pPr>
            <a:endParaRPr lang="en-GB" sz="1200" dirty="0"/>
          </a:p>
          <a:p>
            <a:r>
              <a:rPr lang="en-GB" sz="1500" dirty="0"/>
              <a:t>Assets that may be securitised include:</a:t>
            </a:r>
          </a:p>
          <a:p>
            <a:pPr lvl="1"/>
            <a:r>
              <a:rPr lang="en-GB" sz="1200" dirty="0"/>
              <a:t>Mortgages</a:t>
            </a:r>
          </a:p>
          <a:p>
            <a:pPr lvl="1"/>
            <a:r>
              <a:rPr lang="en-GB" sz="1200" dirty="0"/>
              <a:t>Rental income from university accommodation</a:t>
            </a:r>
          </a:p>
          <a:p>
            <a:pPr lvl="1"/>
            <a:r>
              <a:rPr lang="en-GB" sz="1200" dirty="0"/>
              <a:t>Royalties from music copyright</a:t>
            </a:r>
          </a:p>
        </p:txBody>
      </p:sp>
    </p:spTree>
    <p:extLst>
      <p:ext uri="{BB962C8B-B14F-4D97-AF65-F5344CB8AC3E}">
        <p14:creationId xmlns:p14="http://schemas.microsoft.com/office/powerpoint/2010/main" val="3428865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(Short term)</a:t>
            </a:r>
          </a:p>
        </p:txBody>
      </p:sp>
      <p:sp>
        <p:nvSpPr>
          <p:cNvPr id="4" name="Content Placeholder 3"/>
          <p:cNvSpPr>
            <a:spLocks noGrp="1"/>
          </p:cNvSpPr>
          <p:nvPr>
            <p:ph idx="1"/>
          </p:nvPr>
        </p:nvSpPr>
        <p:spPr>
          <a:xfrm>
            <a:off x="463550" y="1902942"/>
            <a:ext cx="8229600" cy="3394472"/>
          </a:xfrm>
        </p:spPr>
        <p:txBody>
          <a:bodyPr>
            <a:normAutofit/>
          </a:bodyPr>
          <a:lstStyle/>
          <a:p>
            <a:pPr marL="0" indent="0">
              <a:buNone/>
            </a:pPr>
            <a:r>
              <a:rPr lang="en-GB" sz="1800" b="1" dirty="0"/>
              <a:t>Bank overdraft</a:t>
            </a:r>
          </a:p>
          <a:p>
            <a:r>
              <a:rPr lang="en-GB" sz="1500" dirty="0"/>
              <a:t>Business is able to maintain a negative balance on its bank account</a:t>
            </a:r>
          </a:p>
          <a:p>
            <a:r>
              <a:rPr lang="en-GB" sz="1500" dirty="0"/>
              <a:t>Very flexible as size of overdraft can be increased or decreased instantaneously</a:t>
            </a:r>
          </a:p>
          <a:p>
            <a:r>
              <a:rPr lang="en-GB" sz="1500" dirty="0"/>
              <a:t>Relatively inexpensive to arrange</a:t>
            </a:r>
          </a:p>
          <a:p>
            <a:r>
              <a:rPr lang="en-GB" sz="1500" dirty="0"/>
              <a:t>Competitive interest rates but higher than that of term loans</a:t>
            </a:r>
          </a:p>
          <a:p>
            <a:r>
              <a:rPr lang="en-GB" sz="1500" dirty="0"/>
              <a:t>Usually self-liquidating (that is, funds are used in such a way as to extinguish the overdraft balance by generating cash flows)</a:t>
            </a:r>
          </a:p>
          <a:p>
            <a:r>
              <a:rPr lang="en-GB" sz="1500" dirty="0"/>
              <a:t>Major drawback is that it is repayable on demand which may pose problems for a business that is illiquid</a:t>
            </a:r>
          </a:p>
          <a:p>
            <a:pPr marL="0" indent="0">
              <a:buNone/>
            </a:pPr>
            <a:br>
              <a:rPr lang="en-GB" sz="1500" dirty="0"/>
            </a:br>
            <a:endParaRPr lang="en-GB" sz="2100" dirty="0"/>
          </a:p>
        </p:txBody>
      </p:sp>
    </p:spTree>
    <p:extLst>
      <p:ext uri="{BB962C8B-B14F-4D97-AF65-F5344CB8AC3E}">
        <p14:creationId xmlns:p14="http://schemas.microsoft.com/office/powerpoint/2010/main" val="3164912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311933" y="654984"/>
            <a:ext cx="7107767" cy="530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b="1" dirty="0"/>
              <a:t>Debt-factoring</a:t>
            </a:r>
          </a:p>
          <a:p>
            <a:pPr eaLnBrk="1" hangingPunct="1">
              <a:spcBef>
                <a:spcPts val="0"/>
              </a:spcBef>
            </a:pPr>
            <a:r>
              <a:rPr lang="en-GB" altLang="en-US" sz="1050" dirty="0"/>
              <a:t>Involves outsourcing trade receivables management to a specialist subcontractor</a:t>
            </a:r>
          </a:p>
        </p:txBody>
      </p:sp>
      <p:grpSp>
        <p:nvGrpSpPr>
          <p:cNvPr id="2" name="Group 3"/>
          <p:cNvGrpSpPr>
            <a:grpSpLocks/>
          </p:cNvGrpSpPr>
          <p:nvPr/>
        </p:nvGrpSpPr>
        <p:grpSpPr bwMode="auto">
          <a:xfrm>
            <a:off x="427566" y="1403119"/>
            <a:ext cx="8288868" cy="3740150"/>
            <a:chOff x="196" y="644"/>
            <a:chExt cx="5370" cy="3226"/>
          </a:xfrm>
        </p:grpSpPr>
        <p:sp>
          <p:nvSpPr>
            <p:cNvPr id="13318" name="AutoShape 4"/>
            <p:cNvSpPr>
              <a:spLocks noChangeArrowheads="1"/>
            </p:cNvSpPr>
            <p:nvPr/>
          </p:nvSpPr>
          <p:spPr bwMode="auto">
            <a:xfrm>
              <a:off x="196" y="1994"/>
              <a:ext cx="1267" cy="1191"/>
            </a:xfrm>
            <a:prstGeom prst="roundRect">
              <a:avLst>
                <a:gd name="adj" fmla="val 16667"/>
              </a:avLst>
            </a:prstGeom>
            <a:solidFill>
              <a:srgbClr val="DBB38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19" name="AutoShape 5"/>
            <p:cNvSpPr>
              <a:spLocks noChangeArrowheads="1"/>
            </p:cNvSpPr>
            <p:nvPr/>
          </p:nvSpPr>
          <p:spPr bwMode="auto">
            <a:xfrm>
              <a:off x="1837" y="1808"/>
              <a:ext cx="1022" cy="892"/>
            </a:xfrm>
            <a:prstGeom prst="roundRect">
              <a:avLst>
                <a:gd name="adj" fmla="val 16667"/>
              </a:avLst>
            </a:prstGeom>
            <a:solidFill>
              <a:srgbClr val="DBB38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0" name="AutoShape 6"/>
            <p:cNvSpPr>
              <a:spLocks noChangeArrowheads="1"/>
            </p:cNvSpPr>
            <p:nvPr/>
          </p:nvSpPr>
          <p:spPr bwMode="auto">
            <a:xfrm>
              <a:off x="3262" y="1813"/>
              <a:ext cx="1036" cy="884"/>
            </a:xfrm>
            <a:prstGeom prst="roundRect">
              <a:avLst>
                <a:gd name="adj" fmla="val 16667"/>
              </a:avLst>
            </a:prstGeom>
            <a:solidFill>
              <a:srgbClr val="DBB38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1" name="AutoShape 7"/>
            <p:cNvSpPr>
              <a:spLocks noChangeArrowheads="1"/>
            </p:cNvSpPr>
            <p:nvPr/>
          </p:nvSpPr>
          <p:spPr bwMode="auto">
            <a:xfrm>
              <a:off x="4611" y="1990"/>
              <a:ext cx="955" cy="1055"/>
            </a:xfrm>
            <a:prstGeom prst="roundRect">
              <a:avLst>
                <a:gd name="adj" fmla="val 16667"/>
              </a:avLst>
            </a:prstGeom>
            <a:solidFill>
              <a:srgbClr val="DBB38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2" name="AutoShape 8"/>
            <p:cNvSpPr>
              <a:spLocks noChangeArrowheads="1"/>
            </p:cNvSpPr>
            <p:nvPr/>
          </p:nvSpPr>
          <p:spPr bwMode="auto">
            <a:xfrm>
              <a:off x="2357" y="644"/>
              <a:ext cx="1333" cy="654"/>
            </a:xfrm>
            <a:prstGeom prst="roundRect">
              <a:avLst>
                <a:gd name="adj" fmla="val 16667"/>
              </a:avLst>
            </a:prstGeom>
            <a:solidFill>
              <a:srgbClr val="DBB38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3" name="AutoShape 9"/>
            <p:cNvSpPr>
              <a:spLocks noChangeArrowheads="1"/>
            </p:cNvSpPr>
            <p:nvPr/>
          </p:nvSpPr>
          <p:spPr bwMode="auto">
            <a:xfrm>
              <a:off x="937" y="799"/>
              <a:ext cx="1228" cy="781"/>
            </a:xfrm>
            <a:prstGeom prst="cube">
              <a:avLst>
                <a:gd name="adj" fmla="val 16773"/>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4" name="Text Box 10"/>
            <p:cNvSpPr txBox="1">
              <a:spLocks noChangeArrowheads="1"/>
            </p:cNvSpPr>
            <p:nvPr/>
          </p:nvSpPr>
          <p:spPr bwMode="auto">
            <a:xfrm>
              <a:off x="943" y="985"/>
              <a:ext cx="108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Client business</a:t>
              </a:r>
            </a:p>
          </p:txBody>
        </p:sp>
        <p:sp>
          <p:nvSpPr>
            <p:cNvPr id="13325" name="AutoShape 11"/>
            <p:cNvSpPr>
              <a:spLocks noChangeArrowheads="1"/>
            </p:cNvSpPr>
            <p:nvPr/>
          </p:nvSpPr>
          <p:spPr bwMode="auto">
            <a:xfrm>
              <a:off x="4054" y="804"/>
              <a:ext cx="1228" cy="781"/>
            </a:xfrm>
            <a:prstGeom prst="cube">
              <a:avLst>
                <a:gd name="adj" fmla="val 16773"/>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6" name="Text Box 12"/>
            <p:cNvSpPr txBox="1">
              <a:spLocks noChangeArrowheads="1"/>
            </p:cNvSpPr>
            <p:nvPr/>
          </p:nvSpPr>
          <p:spPr bwMode="auto">
            <a:xfrm>
              <a:off x="4066" y="989"/>
              <a:ext cx="108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Credit customer</a:t>
              </a:r>
            </a:p>
          </p:txBody>
        </p:sp>
        <p:sp>
          <p:nvSpPr>
            <p:cNvPr id="13327" name="AutoShape 13"/>
            <p:cNvSpPr>
              <a:spLocks noChangeArrowheads="1"/>
            </p:cNvSpPr>
            <p:nvPr/>
          </p:nvSpPr>
          <p:spPr bwMode="auto">
            <a:xfrm>
              <a:off x="2486" y="2849"/>
              <a:ext cx="1228" cy="1021"/>
            </a:xfrm>
            <a:prstGeom prst="cube">
              <a:avLst>
                <a:gd name="adj" fmla="val 13319"/>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28" name="Text Box 14"/>
            <p:cNvSpPr txBox="1">
              <a:spLocks noChangeArrowheads="1"/>
            </p:cNvSpPr>
            <p:nvPr/>
          </p:nvSpPr>
          <p:spPr bwMode="auto">
            <a:xfrm>
              <a:off x="2498" y="3257"/>
              <a:ext cx="1088" cy="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Factor</a:t>
              </a:r>
            </a:p>
          </p:txBody>
        </p:sp>
        <p:sp>
          <p:nvSpPr>
            <p:cNvPr id="13329" name="AutoShape 15"/>
            <p:cNvSpPr>
              <a:spLocks noChangeArrowheads="1"/>
            </p:cNvSpPr>
            <p:nvPr/>
          </p:nvSpPr>
          <p:spPr bwMode="auto">
            <a:xfrm>
              <a:off x="2102" y="1142"/>
              <a:ext cx="1945" cy="348"/>
            </a:xfrm>
            <a:prstGeom prst="rightArrow">
              <a:avLst>
                <a:gd name="adj1" fmla="val 56898"/>
                <a:gd name="adj2" fmla="val 37364"/>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0" name="Text Box 16"/>
            <p:cNvSpPr txBox="1">
              <a:spLocks noChangeArrowheads="1"/>
            </p:cNvSpPr>
            <p:nvPr/>
          </p:nvSpPr>
          <p:spPr bwMode="auto">
            <a:xfrm>
              <a:off x="2324" y="676"/>
              <a:ext cx="1382" cy="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200" b="1" i="1"/>
                <a:t>Goods supplied on credit</a:t>
              </a:r>
              <a:br>
                <a:rPr lang="en-GB" altLang="en-US" sz="1200" b="1" i="1"/>
              </a:br>
              <a:r>
                <a:rPr lang="en-GB" altLang="en-US" sz="1200" b="1" i="1"/>
                <a:t> (1)</a:t>
              </a:r>
            </a:p>
          </p:txBody>
        </p:sp>
        <p:sp>
          <p:nvSpPr>
            <p:cNvPr id="13331" name="AutoShape 17"/>
            <p:cNvSpPr>
              <a:spLocks noChangeArrowheads="1"/>
            </p:cNvSpPr>
            <p:nvPr/>
          </p:nvSpPr>
          <p:spPr bwMode="auto">
            <a:xfrm>
              <a:off x="4034" y="1579"/>
              <a:ext cx="460" cy="1601"/>
            </a:xfrm>
            <a:prstGeom prst="upArrow">
              <a:avLst>
                <a:gd name="adj1" fmla="val 43917"/>
                <a:gd name="adj2" fmla="val 34498"/>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2" name="Rectangle 18"/>
            <p:cNvSpPr>
              <a:spLocks noChangeArrowheads="1"/>
            </p:cNvSpPr>
            <p:nvPr/>
          </p:nvSpPr>
          <p:spPr bwMode="auto">
            <a:xfrm>
              <a:off x="3651" y="2975"/>
              <a:ext cx="703" cy="205"/>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3" name="AutoShape 19"/>
            <p:cNvSpPr>
              <a:spLocks noChangeArrowheads="1"/>
            </p:cNvSpPr>
            <p:nvPr/>
          </p:nvSpPr>
          <p:spPr bwMode="auto">
            <a:xfrm>
              <a:off x="3637" y="3334"/>
              <a:ext cx="960" cy="410"/>
            </a:xfrm>
            <a:prstGeom prst="leftArrow">
              <a:avLst>
                <a:gd name="adj1" fmla="val 49759"/>
                <a:gd name="adj2" fmla="val 39762"/>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4" name="Rectangle 20"/>
            <p:cNvSpPr>
              <a:spLocks noChangeArrowheads="1"/>
            </p:cNvSpPr>
            <p:nvPr/>
          </p:nvSpPr>
          <p:spPr bwMode="auto">
            <a:xfrm>
              <a:off x="4559" y="1579"/>
              <a:ext cx="205" cy="2066"/>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5" name="Text Box 21"/>
            <p:cNvSpPr txBox="1">
              <a:spLocks noChangeArrowheads="1"/>
            </p:cNvSpPr>
            <p:nvPr/>
          </p:nvSpPr>
          <p:spPr bwMode="auto">
            <a:xfrm>
              <a:off x="4780" y="2028"/>
              <a:ext cx="758" cy="1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200" b="1" i="1"/>
                <a:t>Customer</a:t>
              </a:r>
              <a:br>
                <a:rPr lang="en-GB" altLang="en-US" sz="1200" b="1" i="1"/>
              </a:br>
              <a:r>
                <a:rPr lang="en-GB" altLang="en-US" sz="1200" b="1" i="1"/>
                <a:t>pays</a:t>
              </a:r>
              <a:br>
                <a:rPr lang="en-GB" altLang="en-US" sz="1200" b="1" i="1"/>
              </a:br>
              <a:r>
                <a:rPr lang="en-GB" altLang="en-US" sz="1200" b="1" i="1"/>
                <a:t>amount</a:t>
              </a:r>
              <a:br>
                <a:rPr lang="en-GB" altLang="en-US" sz="1200" b="1" i="1"/>
              </a:br>
              <a:r>
                <a:rPr lang="en-GB" altLang="en-US" sz="1200" b="1" i="1"/>
                <a:t>owing </a:t>
              </a:r>
              <a:br>
                <a:rPr lang="en-GB" altLang="en-US" sz="1200" b="1" i="1"/>
              </a:br>
              <a:r>
                <a:rPr lang="en-GB" altLang="en-US" sz="1200" b="1" i="1"/>
                <a:t>to factor</a:t>
              </a:r>
              <a:br>
                <a:rPr lang="en-GB" altLang="en-US" sz="1200" b="1" i="1"/>
              </a:br>
              <a:r>
                <a:rPr lang="en-GB" altLang="en-US" sz="1200" b="1" i="1"/>
                <a:t>(4)</a:t>
              </a:r>
            </a:p>
          </p:txBody>
        </p:sp>
        <p:sp>
          <p:nvSpPr>
            <p:cNvPr id="13336" name="Text Box 22"/>
            <p:cNvSpPr txBox="1">
              <a:spLocks noChangeArrowheads="1"/>
            </p:cNvSpPr>
            <p:nvPr/>
          </p:nvSpPr>
          <p:spPr bwMode="auto">
            <a:xfrm>
              <a:off x="3258" y="1843"/>
              <a:ext cx="845" cy="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sz="1200" b="1" i="1" dirty="0"/>
                <a:t>Factor </a:t>
              </a:r>
              <a:br>
                <a:rPr lang="en-GB" altLang="en-US" sz="1200" b="1" i="1" dirty="0"/>
              </a:br>
              <a:r>
                <a:rPr lang="en-GB" altLang="en-US" sz="1200" b="1" i="1" dirty="0"/>
                <a:t>invoices</a:t>
              </a:r>
              <a:br>
                <a:rPr lang="en-GB" altLang="en-US" sz="1200" b="1" i="1" dirty="0"/>
              </a:br>
              <a:r>
                <a:rPr lang="en-GB" altLang="en-US" sz="1200" b="1" i="1" dirty="0"/>
                <a:t> credit</a:t>
              </a:r>
              <a:br>
                <a:rPr lang="en-GB" altLang="en-US" sz="1200" b="1" i="1" dirty="0"/>
              </a:br>
              <a:r>
                <a:rPr lang="en-GB" altLang="en-US" sz="1200" b="1" i="1" dirty="0"/>
                <a:t> customer</a:t>
              </a:r>
              <a:br>
                <a:rPr lang="en-GB" altLang="en-US" sz="1200" b="1" i="1" dirty="0"/>
              </a:br>
              <a:r>
                <a:rPr lang="en-GB" altLang="en-US" sz="1200" b="1" i="1" dirty="0"/>
                <a:t> (2)</a:t>
              </a:r>
            </a:p>
          </p:txBody>
        </p:sp>
        <p:sp>
          <p:nvSpPr>
            <p:cNvPr id="13337" name="AutoShape 23"/>
            <p:cNvSpPr>
              <a:spLocks noChangeArrowheads="1"/>
            </p:cNvSpPr>
            <p:nvPr/>
          </p:nvSpPr>
          <p:spPr bwMode="auto">
            <a:xfrm flipH="1">
              <a:off x="1641" y="1589"/>
              <a:ext cx="460" cy="1595"/>
            </a:xfrm>
            <a:prstGeom prst="upArrow">
              <a:avLst>
                <a:gd name="adj1" fmla="val 43917"/>
                <a:gd name="adj2" fmla="val 34369"/>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8" name="Rectangle 24"/>
            <p:cNvSpPr>
              <a:spLocks noChangeArrowheads="1"/>
            </p:cNvSpPr>
            <p:nvPr/>
          </p:nvSpPr>
          <p:spPr bwMode="auto">
            <a:xfrm flipH="1">
              <a:off x="1781" y="2985"/>
              <a:ext cx="703" cy="205"/>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39" name="Text Box 25"/>
            <p:cNvSpPr txBox="1">
              <a:spLocks noChangeArrowheads="1"/>
            </p:cNvSpPr>
            <p:nvPr/>
          </p:nvSpPr>
          <p:spPr bwMode="auto">
            <a:xfrm>
              <a:off x="1992" y="1840"/>
              <a:ext cx="954" cy="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200" b="1" i="1"/>
                <a:t>Factor </a:t>
              </a:r>
              <a:br>
                <a:rPr lang="en-GB" altLang="en-US" sz="1200" b="1" i="1"/>
              </a:br>
              <a:r>
                <a:rPr lang="en-GB" altLang="en-US" sz="1200" b="1" i="1"/>
                <a:t>pays 80%</a:t>
              </a:r>
              <a:br>
                <a:rPr lang="en-GB" altLang="en-US" sz="1200" b="1" i="1"/>
              </a:br>
              <a:r>
                <a:rPr lang="en-GB" altLang="en-US" sz="1200" b="1" i="1"/>
                <a:t>to client immediately</a:t>
              </a:r>
              <a:br>
                <a:rPr lang="en-GB" altLang="en-US" sz="1200" b="1" i="1"/>
              </a:br>
              <a:r>
                <a:rPr lang="en-GB" altLang="en-US" sz="1200" b="1" i="1"/>
                <a:t>(3)</a:t>
              </a:r>
            </a:p>
          </p:txBody>
        </p:sp>
        <p:sp>
          <p:nvSpPr>
            <p:cNvPr id="13340" name="AutoShape 26"/>
            <p:cNvSpPr>
              <a:spLocks noChangeArrowheads="1"/>
            </p:cNvSpPr>
            <p:nvPr/>
          </p:nvSpPr>
          <p:spPr bwMode="auto">
            <a:xfrm>
              <a:off x="1165" y="1592"/>
              <a:ext cx="460" cy="1863"/>
            </a:xfrm>
            <a:prstGeom prst="upArrow">
              <a:avLst>
                <a:gd name="adj1" fmla="val 43917"/>
                <a:gd name="adj2" fmla="val 33694"/>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3341" name="Rectangle 27"/>
            <p:cNvSpPr>
              <a:spLocks noChangeArrowheads="1"/>
            </p:cNvSpPr>
            <p:nvPr/>
          </p:nvSpPr>
          <p:spPr bwMode="auto">
            <a:xfrm>
              <a:off x="1299" y="3428"/>
              <a:ext cx="1185" cy="205"/>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13316" name="Text Box 28"/>
          <p:cNvSpPr txBox="1">
            <a:spLocks noChangeArrowheads="1"/>
          </p:cNvSpPr>
          <p:nvPr/>
        </p:nvSpPr>
        <p:spPr bwMode="auto">
          <a:xfrm>
            <a:off x="-53181" y="2992274"/>
            <a:ext cx="206692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sz="1200" b="1" i="1" dirty="0"/>
              <a:t> Factor pays 20% </a:t>
            </a:r>
            <a:br>
              <a:rPr lang="en-GB" altLang="en-US" sz="1200" b="1" i="1" dirty="0"/>
            </a:br>
            <a:r>
              <a:rPr lang="en-GB" altLang="en-US" sz="1200" b="1" i="1" dirty="0"/>
              <a:t>balance to </a:t>
            </a:r>
            <a:br>
              <a:rPr lang="en-GB" altLang="en-US" sz="1200" b="1" i="1" dirty="0"/>
            </a:br>
            <a:r>
              <a:rPr lang="en-GB" altLang="en-US" sz="1200" b="1" i="1" dirty="0"/>
              <a:t>    client (less fees)</a:t>
            </a:r>
            <a:br>
              <a:rPr lang="en-GB" altLang="en-US" sz="1200" b="1" i="1" dirty="0"/>
            </a:br>
            <a:r>
              <a:rPr lang="en-GB" altLang="en-US" sz="1200" b="1" i="1" dirty="0"/>
              <a:t> when credit</a:t>
            </a:r>
            <a:br>
              <a:rPr lang="en-GB" altLang="en-US" sz="1200" b="1" i="1" dirty="0"/>
            </a:br>
            <a:r>
              <a:rPr lang="en-GB" altLang="en-US" sz="1200" b="1" i="1" dirty="0"/>
              <a:t> customer pays</a:t>
            </a:r>
            <a:br>
              <a:rPr lang="en-GB" altLang="en-US" sz="1200" b="1" i="1" dirty="0"/>
            </a:br>
            <a:r>
              <a:rPr lang="en-GB" altLang="en-US" sz="1200" b="1" i="1" dirty="0"/>
              <a:t> amount owing</a:t>
            </a:r>
            <a:br>
              <a:rPr lang="en-GB" altLang="en-US" sz="1200" b="1" i="1" dirty="0"/>
            </a:br>
            <a:r>
              <a:rPr lang="en-GB" altLang="en-US" sz="1200" b="1" i="1" dirty="0"/>
              <a:t> (5)</a:t>
            </a:r>
          </a:p>
        </p:txBody>
      </p:sp>
      <p:sp>
        <p:nvSpPr>
          <p:cNvPr id="30" name="Text Box 4"/>
          <p:cNvSpPr txBox="1">
            <a:spLocks noChangeArrowheads="1"/>
          </p:cNvSpPr>
          <p:nvPr/>
        </p:nvSpPr>
        <p:spPr bwMode="auto">
          <a:xfrm>
            <a:off x="980282" y="206767"/>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(Short term)</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(Short term)</a:t>
            </a:r>
          </a:p>
        </p:txBody>
      </p:sp>
      <p:sp>
        <p:nvSpPr>
          <p:cNvPr id="4" name="Content Placeholder 3"/>
          <p:cNvSpPr>
            <a:spLocks noGrp="1"/>
          </p:cNvSpPr>
          <p:nvPr>
            <p:ph idx="1"/>
          </p:nvPr>
        </p:nvSpPr>
        <p:spPr>
          <a:xfrm>
            <a:off x="463550" y="1902942"/>
            <a:ext cx="8229600" cy="3394472"/>
          </a:xfrm>
        </p:spPr>
        <p:txBody>
          <a:bodyPr/>
          <a:lstStyle/>
          <a:p>
            <a:pPr marL="0" indent="0">
              <a:buNone/>
            </a:pPr>
            <a:r>
              <a:rPr lang="en-GB" sz="1800" b="1" dirty="0"/>
              <a:t>Invoice discounting</a:t>
            </a:r>
          </a:p>
          <a:p>
            <a:r>
              <a:rPr lang="en-GB" sz="1800" dirty="0"/>
              <a:t>With invoice discounting, the institution provides a loan based on a proportion (usually 75 – 80%) of the face value of a business’s credit sales outstanding. </a:t>
            </a:r>
          </a:p>
          <a:p>
            <a:r>
              <a:rPr lang="en-GB" sz="1800" dirty="0"/>
              <a:t>The business must agree to repay the advance within a relatively short period – perhaps 60 or 90 days.</a:t>
            </a:r>
          </a:p>
          <a:p>
            <a:pPr marL="0" indent="0">
              <a:buNone/>
            </a:pPr>
            <a:br>
              <a:rPr lang="en-GB" sz="2100" dirty="0"/>
            </a:br>
            <a:endParaRPr lang="en-GB" sz="2100" dirty="0"/>
          </a:p>
        </p:txBody>
      </p:sp>
    </p:spTree>
    <p:extLst>
      <p:ext uri="{BB962C8B-B14F-4D97-AF65-F5344CB8AC3E}">
        <p14:creationId xmlns:p14="http://schemas.microsoft.com/office/powerpoint/2010/main" val="1064790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980281" y="1195685"/>
            <a:ext cx="7105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External sources of</a:t>
            </a:r>
            <a:r>
              <a:rPr lang="en-GB" altLang="en-US" dirty="0"/>
              <a:t> </a:t>
            </a:r>
            <a:r>
              <a:rPr lang="en-GB" altLang="en-US" b="1" dirty="0">
                <a:solidFill>
                  <a:srgbClr val="CC0000"/>
                </a:solidFill>
              </a:rPr>
              <a:t>finance (Short term)</a:t>
            </a:r>
          </a:p>
        </p:txBody>
      </p:sp>
      <p:sp>
        <p:nvSpPr>
          <p:cNvPr id="4" name="Content Placeholder 3"/>
          <p:cNvSpPr>
            <a:spLocks noGrp="1"/>
          </p:cNvSpPr>
          <p:nvPr>
            <p:ph idx="1"/>
          </p:nvPr>
        </p:nvSpPr>
        <p:spPr>
          <a:xfrm>
            <a:off x="457200" y="2414670"/>
            <a:ext cx="8229600" cy="3394472"/>
          </a:xfrm>
        </p:spPr>
        <p:txBody>
          <a:bodyPr/>
          <a:lstStyle/>
          <a:p>
            <a:pPr marL="0" indent="0" algn="ctr">
              <a:buNone/>
            </a:pPr>
            <a:r>
              <a:rPr lang="en-GB" sz="3200" b="1" dirty="0"/>
              <a:t>Debt factoring vs Invoice Discounting</a:t>
            </a:r>
          </a:p>
        </p:txBody>
      </p:sp>
    </p:spTree>
    <p:extLst>
      <p:ext uri="{BB962C8B-B14F-4D97-AF65-F5344CB8AC3E}">
        <p14:creationId xmlns:p14="http://schemas.microsoft.com/office/powerpoint/2010/main" val="24291853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rgbClr val="0070C0"/>
                </a:solidFill>
              </a:rPr>
              <a:t>Raising long-term finance</a:t>
            </a:r>
          </a:p>
        </p:txBody>
      </p:sp>
    </p:spTree>
    <p:extLst>
      <p:ext uri="{BB962C8B-B14F-4D97-AF65-F5344CB8AC3E}">
        <p14:creationId xmlns:p14="http://schemas.microsoft.com/office/powerpoint/2010/main" val="37094536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800100" y="938213"/>
            <a:ext cx="7543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The Stock Exchange</a:t>
            </a:r>
            <a:endParaRPr lang="en-GB" altLang="en-US">
              <a:solidFill>
                <a:srgbClr val="CC0000"/>
              </a:solidFill>
            </a:endParaRPr>
          </a:p>
        </p:txBody>
      </p:sp>
      <p:grpSp>
        <p:nvGrpSpPr>
          <p:cNvPr id="2" name="Group 3"/>
          <p:cNvGrpSpPr>
            <a:grpSpLocks/>
          </p:cNvGrpSpPr>
          <p:nvPr/>
        </p:nvGrpSpPr>
        <p:grpSpPr bwMode="auto">
          <a:xfrm>
            <a:off x="2387600" y="2018110"/>
            <a:ext cx="4370388" cy="2489597"/>
            <a:chOff x="1447" y="983"/>
            <a:chExt cx="2753" cy="2091"/>
          </a:xfrm>
        </p:grpSpPr>
        <p:sp>
          <p:nvSpPr>
            <p:cNvPr id="18436" name="AutoShape 4"/>
            <p:cNvSpPr>
              <a:spLocks noChangeArrowheads="1"/>
            </p:cNvSpPr>
            <p:nvPr/>
          </p:nvSpPr>
          <p:spPr bwMode="auto">
            <a:xfrm>
              <a:off x="1556" y="983"/>
              <a:ext cx="2644" cy="1989"/>
            </a:xfrm>
            <a:prstGeom prst="roundRect">
              <a:avLst>
                <a:gd name="adj" fmla="val 8907"/>
              </a:avLst>
            </a:prstGeom>
            <a:solidFill>
              <a:srgbClr val="D7B18B"/>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437" name="AutoShape 5"/>
            <p:cNvSpPr>
              <a:spLocks noChangeArrowheads="1"/>
            </p:cNvSpPr>
            <p:nvPr/>
          </p:nvSpPr>
          <p:spPr bwMode="auto">
            <a:xfrm>
              <a:off x="1447" y="1733"/>
              <a:ext cx="565" cy="565"/>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438" name="AutoShape 6"/>
            <p:cNvSpPr>
              <a:spLocks noChangeArrowheads="1"/>
            </p:cNvSpPr>
            <p:nvPr/>
          </p:nvSpPr>
          <p:spPr bwMode="auto">
            <a:xfrm>
              <a:off x="1452" y="2505"/>
              <a:ext cx="565" cy="565"/>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439" name="AutoShape 7"/>
            <p:cNvSpPr>
              <a:spLocks noChangeArrowheads="1"/>
            </p:cNvSpPr>
            <p:nvPr/>
          </p:nvSpPr>
          <p:spPr bwMode="auto">
            <a:xfrm>
              <a:off x="2221" y="1737"/>
              <a:ext cx="1972" cy="559"/>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440" name="AutoShape 8"/>
            <p:cNvSpPr>
              <a:spLocks noChangeArrowheads="1"/>
            </p:cNvSpPr>
            <p:nvPr/>
          </p:nvSpPr>
          <p:spPr bwMode="auto">
            <a:xfrm>
              <a:off x="2222" y="2516"/>
              <a:ext cx="1973" cy="558"/>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8441" name="Text Box 9"/>
            <p:cNvSpPr txBox="1">
              <a:spLocks noChangeArrowheads="1"/>
            </p:cNvSpPr>
            <p:nvPr/>
          </p:nvSpPr>
          <p:spPr bwMode="auto">
            <a:xfrm>
              <a:off x="2206" y="2700"/>
              <a:ext cx="1903"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Secondary market</a:t>
              </a:r>
            </a:p>
          </p:txBody>
        </p:sp>
        <p:sp>
          <p:nvSpPr>
            <p:cNvPr id="18442" name="Text Box 10"/>
            <p:cNvSpPr txBox="1">
              <a:spLocks noChangeArrowheads="1"/>
            </p:cNvSpPr>
            <p:nvPr/>
          </p:nvSpPr>
          <p:spPr bwMode="auto">
            <a:xfrm>
              <a:off x="2320" y="1936"/>
              <a:ext cx="1729"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Primary market</a:t>
              </a:r>
            </a:p>
          </p:txBody>
        </p:sp>
        <p:sp>
          <p:nvSpPr>
            <p:cNvPr id="18443" name="Text Box 11"/>
            <p:cNvSpPr txBox="1">
              <a:spLocks noChangeArrowheads="1"/>
            </p:cNvSpPr>
            <p:nvPr/>
          </p:nvSpPr>
          <p:spPr bwMode="auto">
            <a:xfrm>
              <a:off x="2296" y="1072"/>
              <a:ext cx="1792"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sz="1500" b="1" i="1">
                  <a:solidFill>
                    <a:srgbClr val="CC0000"/>
                  </a:solidFill>
                </a:rPr>
                <a:t>Two important roles</a:t>
              </a:r>
            </a:p>
          </p:txBody>
        </p:sp>
      </p:grpSp>
      <p:sp>
        <p:nvSpPr>
          <p:cNvPr id="13" name="TextBox 12">
            <a:extLst>
              <a:ext uri="{FF2B5EF4-FFF2-40B4-BE49-F238E27FC236}">
                <a16:creationId xmlns:a16="http://schemas.microsoft.com/office/drawing/2014/main" id="{15ED4C97-AC4F-4FBD-B8CA-EDA3CAF8623F}"/>
              </a:ext>
            </a:extLst>
          </p:cNvPr>
          <p:cNvSpPr txBox="1"/>
          <p:nvPr/>
        </p:nvSpPr>
        <p:spPr>
          <a:xfrm>
            <a:off x="1887771" y="5002650"/>
            <a:ext cx="7256229" cy="369332"/>
          </a:xfrm>
          <a:prstGeom prst="rect">
            <a:avLst/>
          </a:prstGeom>
          <a:noFill/>
        </p:spPr>
        <p:txBody>
          <a:bodyPr wrap="square">
            <a:spAutoFit/>
          </a:bodyPr>
          <a:lstStyle/>
          <a:p>
            <a:r>
              <a:rPr lang="en-GB" dirty="0"/>
              <a:t>https://www.investopedia.com/terms/s/stockmarket.asp</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Stock Exchange listing – advantages</a:t>
            </a:r>
            <a:endParaRPr lang="en-GB" altLang="en-US">
              <a:solidFill>
                <a:srgbClr val="CC0000"/>
              </a:solidFill>
            </a:endParaRPr>
          </a:p>
        </p:txBody>
      </p:sp>
      <p:grpSp>
        <p:nvGrpSpPr>
          <p:cNvPr id="2" name="Group 4"/>
          <p:cNvGrpSpPr>
            <a:grpSpLocks noChangeAspect="1"/>
          </p:cNvGrpSpPr>
          <p:nvPr/>
        </p:nvGrpSpPr>
        <p:grpSpPr bwMode="auto">
          <a:xfrm>
            <a:off x="1317626" y="1377555"/>
            <a:ext cx="6508750" cy="4393829"/>
            <a:chOff x="728" y="402"/>
            <a:chExt cx="4269" cy="3842"/>
          </a:xfrm>
        </p:grpSpPr>
        <p:sp>
          <p:nvSpPr>
            <p:cNvPr id="19460" name="AutoShape 5"/>
            <p:cNvSpPr>
              <a:spLocks noChangeArrowheads="1"/>
            </p:cNvSpPr>
            <p:nvPr/>
          </p:nvSpPr>
          <p:spPr bwMode="auto">
            <a:xfrm>
              <a:off x="806" y="402"/>
              <a:ext cx="4160" cy="3541"/>
            </a:xfrm>
            <a:prstGeom prst="roundRect">
              <a:avLst>
                <a:gd name="adj" fmla="val 5481"/>
              </a:avLst>
            </a:prstGeom>
            <a:solidFill>
              <a:srgbClr val="DCBB94"/>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1" name="AutoShape 6"/>
            <p:cNvSpPr>
              <a:spLocks noChangeArrowheads="1"/>
            </p:cNvSpPr>
            <p:nvPr/>
          </p:nvSpPr>
          <p:spPr bwMode="auto">
            <a:xfrm>
              <a:off x="728" y="1687"/>
              <a:ext cx="366" cy="364"/>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2" name="AutoShape 7"/>
            <p:cNvSpPr>
              <a:spLocks noChangeArrowheads="1"/>
            </p:cNvSpPr>
            <p:nvPr/>
          </p:nvSpPr>
          <p:spPr bwMode="auto">
            <a:xfrm>
              <a:off x="732" y="2131"/>
              <a:ext cx="365" cy="364"/>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3" name="AutoShape 8"/>
            <p:cNvSpPr>
              <a:spLocks noChangeArrowheads="1"/>
            </p:cNvSpPr>
            <p:nvPr/>
          </p:nvSpPr>
          <p:spPr bwMode="auto">
            <a:xfrm>
              <a:off x="733" y="2579"/>
              <a:ext cx="365" cy="362"/>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4" name="AutoShape 9"/>
            <p:cNvSpPr>
              <a:spLocks noChangeArrowheads="1"/>
            </p:cNvSpPr>
            <p:nvPr/>
          </p:nvSpPr>
          <p:spPr bwMode="auto">
            <a:xfrm>
              <a:off x="737" y="3020"/>
              <a:ext cx="366" cy="364"/>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5" name="AutoShape 10"/>
            <p:cNvSpPr>
              <a:spLocks noChangeArrowheads="1"/>
            </p:cNvSpPr>
            <p:nvPr/>
          </p:nvSpPr>
          <p:spPr bwMode="auto">
            <a:xfrm>
              <a:off x="741" y="3649"/>
              <a:ext cx="365" cy="363"/>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6" name="AutoShape 11"/>
            <p:cNvSpPr>
              <a:spLocks noChangeArrowheads="1"/>
            </p:cNvSpPr>
            <p:nvPr/>
          </p:nvSpPr>
          <p:spPr bwMode="auto">
            <a:xfrm>
              <a:off x="735" y="778"/>
              <a:ext cx="366" cy="363"/>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7" name="AutoShape 12"/>
            <p:cNvSpPr>
              <a:spLocks noChangeArrowheads="1"/>
            </p:cNvSpPr>
            <p:nvPr/>
          </p:nvSpPr>
          <p:spPr bwMode="auto">
            <a:xfrm>
              <a:off x="730" y="1230"/>
              <a:ext cx="366" cy="364"/>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68" name="Text Box 13"/>
            <p:cNvSpPr txBox="1">
              <a:spLocks noChangeArrowheads="1"/>
            </p:cNvSpPr>
            <p:nvPr/>
          </p:nvSpPr>
          <p:spPr bwMode="auto">
            <a:xfrm>
              <a:off x="2607" y="431"/>
              <a:ext cx="239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i="1">
                  <a:solidFill>
                    <a:srgbClr val="CC0000"/>
                  </a:solidFill>
                </a:rPr>
                <a:t>Advantages for a business </a:t>
              </a:r>
            </a:p>
          </p:txBody>
        </p:sp>
        <p:sp>
          <p:nvSpPr>
            <p:cNvPr id="19469" name="AutoShape 14"/>
            <p:cNvSpPr>
              <a:spLocks noChangeArrowheads="1"/>
            </p:cNvSpPr>
            <p:nvPr/>
          </p:nvSpPr>
          <p:spPr bwMode="auto">
            <a:xfrm>
              <a:off x="1280" y="3026"/>
              <a:ext cx="3682" cy="530"/>
            </a:xfrm>
            <a:prstGeom prst="cube">
              <a:avLst>
                <a:gd name="adj" fmla="val 12074"/>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0" name="Text Box 15"/>
            <p:cNvSpPr txBox="1">
              <a:spLocks noChangeArrowheads="1"/>
            </p:cNvSpPr>
            <p:nvPr/>
          </p:nvSpPr>
          <p:spPr bwMode="auto">
            <a:xfrm>
              <a:off x="1477" y="3109"/>
              <a:ext cx="3270" cy="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Enables other businesses to be acquired by shares rather than cash</a:t>
              </a:r>
            </a:p>
          </p:txBody>
        </p:sp>
        <p:sp>
          <p:nvSpPr>
            <p:cNvPr id="19471" name="AutoShape 16"/>
            <p:cNvSpPr>
              <a:spLocks noChangeArrowheads="1"/>
            </p:cNvSpPr>
            <p:nvPr/>
          </p:nvSpPr>
          <p:spPr bwMode="auto">
            <a:xfrm>
              <a:off x="1280" y="1679"/>
              <a:ext cx="3682" cy="362"/>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2" name="AutoShape 17"/>
            <p:cNvSpPr>
              <a:spLocks noChangeArrowheads="1"/>
            </p:cNvSpPr>
            <p:nvPr/>
          </p:nvSpPr>
          <p:spPr bwMode="auto">
            <a:xfrm>
              <a:off x="1275" y="2127"/>
              <a:ext cx="3689" cy="365"/>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3" name="Text Box 18"/>
            <p:cNvSpPr txBox="1">
              <a:spLocks noChangeArrowheads="1"/>
            </p:cNvSpPr>
            <p:nvPr/>
          </p:nvSpPr>
          <p:spPr bwMode="auto">
            <a:xfrm>
              <a:off x="1254" y="2219"/>
              <a:ext cx="3667"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Shares valued in an efficient manner</a:t>
              </a:r>
            </a:p>
          </p:txBody>
        </p:sp>
        <p:sp>
          <p:nvSpPr>
            <p:cNvPr id="19474" name="AutoShape 19"/>
            <p:cNvSpPr>
              <a:spLocks noChangeArrowheads="1"/>
            </p:cNvSpPr>
            <p:nvPr/>
          </p:nvSpPr>
          <p:spPr bwMode="auto">
            <a:xfrm>
              <a:off x="1275" y="2577"/>
              <a:ext cx="3689" cy="3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5" name="Text Box 20"/>
            <p:cNvSpPr txBox="1">
              <a:spLocks noChangeArrowheads="1"/>
            </p:cNvSpPr>
            <p:nvPr/>
          </p:nvSpPr>
          <p:spPr bwMode="auto">
            <a:xfrm>
              <a:off x="1247" y="2664"/>
              <a:ext cx="3665"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Broadens investor base</a:t>
              </a:r>
            </a:p>
          </p:txBody>
        </p:sp>
        <p:sp>
          <p:nvSpPr>
            <p:cNvPr id="19476" name="Text Box 21"/>
            <p:cNvSpPr txBox="1">
              <a:spLocks noChangeArrowheads="1"/>
            </p:cNvSpPr>
            <p:nvPr/>
          </p:nvSpPr>
          <p:spPr bwMode="auto">
            <a:xfrm>
              <a:off x="1292" y="1764"/>
              <a:ext cx="3667"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Raises profile</a:t>
              </a:r>
            </a:p>
          </p:txBody>
        </p:sp>
        <p:sp>
          <p:nvSpPr>
            <p:cNvPr id="19477" name="AutoShape 22"/>
            <p:cNvSpPr>
              <a:spLocks noChangeArrowheads="1"/>
            </p:cNvSpPr>
            <p:nvPr/>
          </p:nvSpPr>
          <p:spPr bwMode="auto">
            <a:xfrm>
              <a:off x="1286" y="1230"/>
              <a:ext cx="3678" cy="365"/>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8" name="AutoShape 23"/>
            <p:cNvSpPr>
              <a:spLocks noChangeArrowheads="1"/>
            </p:cNvSpPr>
            <p:nvPr/>
          </p:nvSpPr>
          <p:spPr bwMode="auto">
            <a:xfrm>
              <a:off x="1284" y="781"/>
              <a:ext cx="3687" cy="3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79" name="Text Box 24"/>
            <p:cNvSpPr txBox="1">
              <a:spLocks noChangeArrowheads="1"/>
            </p:cNvSpPr>
            <p:nvPr/>
          </p:nvSpPr>
          <p:spPr bwMode="auto">
            <a:xfrm>
              <a:off x="1264" y="1330"/>
              <a:ext cx="3656"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Funds acquired at lower cost</a:t>
              </a:r>
            </a:p>
          </p:txBody>
        </p:sp>
        <p:sp>
          <p:nvSpPr>
            <p:cNvPr id="19480" name="Text Box 25"/>
            <p:cNvSpPr txBox="1">
              <a:spLocks noChangeArrowheads="1"/>
            </p:cNvSpPr>
            <p:nvPr/>
          </p:nvSpPr>
          <p:spPr bwMode="auto">
            <a:xfrm>
              <a:off x="1297" y="872"/>
              <a:ext cx="3654"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Easier to raise funds</a:t>
              </a:r>
            </a:p>
          </p:txBody>
        </p:sp>
        <p:sp>
          <p:nvSpPr>
            <p:cNvPr id="19481" name="AutoShape 26"/>
            <p:cNvSpPr>
              <a:spLocks noChangeArrowheads="1"/>
            </p:cNvSpPr>
            <p:nvPr/>
          </p:nvSpPr>
          <p:spPr bwMode="auto">
            <a:xfrm>
              <a:off x="1287" y="3647"/>
              <a:ext cx="3683" cy="530"/>
            </a:xfrm>
            <a:prstGeom prst="cube">
              <a:avLst>
                <a:gd name="adj" fmla="val 13583"/>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19482" name="Text Box 27"/>
            <p:cNvSpPr txBox="1">
              <a:spLocks noChangeArrowheads="1"/>
            </p:cNvSpPr>
            <p:nvPr/>
          </p:nvSpPr>
          <p:spPr bwMode="auto">
            <a:xfrm>
              <a:off x="1608" y="3719"/>
              <a:ext cx="3003" cy="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Can help attract and retain employees (share incentives)</a:t>
              </a:r>
              <a:r>
                <a:rPr lang="en-GB" altLang="en-US" b="1"/>
                <a:t> </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342900" y="938213"/>
            <a:ext cx="8458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Stock Exchange listing – disadvantages</a:t>
            </a:r>
            <a:endParaRPr lang="en-GB" altLang="en-US">
              <a:solidFill>
                <a:srgbClr val="CC0000"/>
              </a:solidFill>
            </a:endParaRPr>
          </a:p>
        </p:txBody>
      </p:sp>
      <p:grpSp>
        <p:nvGrpSpPr>
          <p:cNvPr id="2" name="Group 3"/>
          <p:cNvGrpSpPr>
            <a:grpSpLocks/>
          </p:cNvGrpSpPr>
          <p:nvPr/>
        </p:nvGrpSpPr>
        <p:grpSpPr bwMode="auto">
          <a:xfrm>
            <a:off x="1316039" y="2021681"/>
            <a:ext cx="6511925" cy="3005138"/>
            <a:chOff x="837" y="868"/>
            <a:chExt cx="4101" cy="2524"/>
          </a:xfrm>
        </p:grpSpPr>
        <p:sp>
          <p:nvSpPr>
            <p:cNvPr id="20484" name="AutoShape 4"/>
            <p:cNvSpPr>
              <a:spLocks noChangeArrowheads="1"/>
            </p:cNvSpPr>
            <p:nvPr/>
          </p:nvSpPr>
          <p:spPr bwMode="auto">
            <a:xfrm>
              <a:off x="915" y="868"/>
              <a:ext cx="4023" cy="2460"/>
            </a:xfrm>
            <a:prstGeom prst="roundRect">
              <a:avLst>
                <a:gd name="adj" fmla="val 5481"/>
              </a:avLst>
            </a:prstGeom>
            <a:solidFill>
              <a:srgbClr val="DCBB94"/>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85" name="AutoShape 5"/>
            <p:cNvSpPr>
              <a:spLocks noChangeArrowheads="1"/>
            </p:cNvSpPr>
            <p:nvPr/>
          </p:nvSpPr>
          <p:spPr bwMode="auto">
            <a:xfrm>
              <a:off x="837" y="2493"/>
              <a:ext cx="366" cy="405"/>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86" name="AutoShape 6"/>
            <p:cNvSpPr>
              <a:spLocks noChangeArrowheads="1"/>
            </p:cNvSpPr>
            <p:nvPr/>
          </p:nvSpPr>
          <p:spPr bwMode="auto">
            <a:xfrm>
              <a:off x="841" y="2987"/>
              <a:ext cx="365" cy="405"/>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87" name="AutoShape 7"/>
            <p:cNvSpPr>
              <a:spLocks noChangeArrowheads="1"/>
            </p:cNvSpPr>
            <p:nvPr/>
          </p:nvSpPr>
          <p:spPr bwMode="auto">
            <a:xfrm>
              <a:off x="844" y="1509"/>
              <a:ext cx="366" cy="404"/>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88" name="AutoShape 8"/>
            <p:cNvSpPr>
              <a:spLocks noChangeArrowheads="1"/>
            </p:cNvSpPr>
            <p:nvPr/>
          </p:nvSpPr>
          <p:spPr bwMode="auto">
            <a:xfrm>
              <a:off x="839" y="2003"/>
              <a:ext cx="366" cy="405"/>
            </a:xfrm>
            <a:prstGeom prst="cube">
              <a:avLst>
                <a:gd name="adj" fmla="val 18477"/>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89" name="AutoShape 9"/>
            <p:cNvSpPr>
              <a:spLocks noChangeArrowheads="1"/>
            </p:cNvSpPr>
            <p:nvPr/>
          </p:nvSpPr>
          <p:spPr bwMode="auto">
            <a:xfrm>
              <a:off x="1300" y="2497"/>
              <a:ext cx="3632" cy="398"/>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90" name="AutoShape 10"/>
            <p:cNvSpPr>
              <a:spLocks noChangeArrowheads="1"/>
            </p:cNvSpPr>
            <p:nvPr/>
          </p:nvSpPr>
          <p:spPr bwMode="auto">
            <a:xfrm>
              <a:off x="1295" y="2989"/>
              <a:ext cx="3641" cy="400"/>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91" name="Text Box 11"/>
            <p:cNvSpPr txBox="1">
              <a:spLocks noChangeArrowheads="1"/>
            </p:cNvSpPr>
            <p:nvPr/>
          </p:nvSpPr>
          <p:spPr bwMode="auto">
            <a:xfrm>
              <a:off x="1273" y="3090"/>
              <a:ext cx="3621"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Increased vulnerability to takeover</a:t>
              </a:r>
            </a:p>
          </p:txBody>
        </p:sp>
        <p:sp>
          <p:nvSpPr>
            <p:cNvPr id="20492" name="Text Box 12"/>
            <p:cNvSpPr txBox="1">
              <a:spLocks noChangeArrowheads="1"/>
            </p:cNvSpPr>
            <p:nvPr/>
          </p:nvSpPr>
          <p:spPr bwMode="auto">
            <a:xfrm>
              <a:off x="1311" y="2591"/>
              <a:ext cx="3620"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Close monitoring of actions and decisions</a:t>
              </a:r>
            </a:p>
          </p:txBody>
        </p:sp>
        <p:sp>
          <p:nvSpPr>
            <p:cNvPr id="20493" name="AutoShape 13"/>
            <p:cNvSpPr>
              <a:spLocks noChangeArrowheads="1"/>
            </p:cNvSpPr>
            <p:nvPr/>
          </p:nvSpPr>
          <p:spPr bwMode="auto">
            <a:xfrm>
              <a:off x="1305" y="2005"/>
              <a:ext cx="3632" cy="400"/>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94" name="AutoShape 14"/>
            <p:cNvSpPr>
              <a:spLocks noChangeArrowheads="1"/>
            </p:cNvSpPr>
            <p:nvPr/>
          </p:nvSpPr>
          <p:spPr bwMode="auto">
            <a:xfrm>
              <a:off x="1304" y="1512"/>
              <a:ext cx="3629" cy="399"/>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495" name="Text Box 15"/>
            <p:cNvSpPr txBox="1">
              <a:spLocks noChangeArrowheads="1"/>
            </p:cNvSpPr>
            <p:nvPr/>
          </p:nvSpPr>
          <p:spPr bwMode="auto">
            <a:xfrm>
              <a:off x="1283" y="2106"/>
              <a:ext cx="360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Increased regulatory burden</a:t>
              </a:r>
            </a:p>
          </p:txBody>
        </p:sp>
        <p:sp>
          <p:nvSpPr>
            <p:cNvPr id="20496" name="Text Box 16"/>
            <p:cNvSpPr txBox="1">
              <a:spLocks noChangeArrowheads="1"/>
            </p:cNvSpPr>
            <p:nvPr/>
          </p:nvSpPr>
          <p:spPr bwMode="auto">
            <a:xfrm>
              <a:off x="1316" y="1612"/>
              <a:ext cx="3607"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a:t>Cost (including management time)</a:t>
              </a:r>
            </a:p>
          </p:txBody>
        </p:sp>
        <p:sp>
          <p:nvSpPr>
            <p:cNvPr id="20497" name="Text Box 17"/>
            <p:cNvSpPr txBox="1">
              <a:spLocks noChangeArrowheads="1"/>
            </p:cNvSpPr>
            <p:nvPr/>
          </p:nvSpPr>
          <p:spPr bwMode="auto">
            <a:xfrm>
              <a:off x="2502" y="934"/>
              <a:ext cx="2390"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500" b="1" i="1">
                  <a:solidFill>
                    <a:srgbClr val="CC0000"/>
                  </a:solidFill>
                </a:rPr>
                <a:t>Disadvantages for a business</a:t>
              </a:r>
              <a:r>
                <a:rPr lang="en-GB" altLang="en-US" b="1" i="1"/>
                <a:t> </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57175" y="938213"/>
            <a:ext cx="8629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Providing long-term finance for the small business</a:t>
            </a:r>
            <a:endParaRPr lang="en-GB" altLang="en-US">
              <a:solidFill>
                <a:srgbClr val="CC0000"/>
              </a:solidFill>
            </a:endParaRPr>
          </a:p>
        </p:txBody>
      </p:sp>
      <p:grpSp>
        <p:nvGrpSpPr>
          <p:cNvPr id="3" name="Group 14"/>
          <p:cNvGrpSpPr>
            <a:grpSpLocks/>
          </p:cNvGrpSpPr>
          <p:nvPr/>
        </p:nvGrpSpPr>
        <p:grpSpPr bwMode="auto">
          <a:xfrm>
            <a:off x="2163762" y="1590199"/>
            <a:ext cx="4816475" cy="2200275"/>
            <a:chOff x="1426" y="1032"/>
            <a:chExt cx="2792" cy="1700"/>
          </a:xfrm>
        </p:grpSpPr>
        <p:sp>
          <p:nvSpPr>
            <p:cNvPr id="24580" name="AutoShape 4"/>
            <p:cNvSpPr>
              <a:spLocks noChangeArrowheads="1"/>
            </p:cNvSpPr>
            <p:nvPr/>
          </p:nvSpPr>
          <p:spPr bwMode="auto">
            <a:xfrm>
              <a:off x="1426" y="2273"/>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1" name="AutoShape 5"/>
            <p:cNvSpPr>
              <a:spLocks noChangeArrowheads="1"/>
            </p:cNvSpPr>
            <p:nvPr/>
          </p:nvSpPr>
          <p:spPr bwMode="auto">
            <a:xfrm>
              <a:off x="1426" y="1657"/>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2" name="AutoShape 6"/>
            <p:cNvSpPr>
              <a:spLocks noChangeArrowheads="1"/>
            </p:cNvSpPr>
            <p:nvPr/>
          </p:nvSpPr>
          <p:spPr bwMode="auto">
            <a:xfrm>
              <a:off x="1426" y="1041"/>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3" name="AutoShape 7"/>
            <p:cNvSpPr>
              <a:spLocks noChangeArrowheads="1"/>
            </p:cNvSpPr>
            <p:nvPr/>
          </p:nvSpPr>
          <p:spPr bwMode="auto">
            <a:xfrm>
              <a:off x="2049" y="1032"/>
              <a:ext cx="2168" cy="4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4" name="AutoShape 8"/>
            <p:cNvSpPr>
              <a:spLocks noChangeArrowheads="1"/>
            </p:cNvSpPr>
            <p:nvPr/>
          </p:nvSpPr>
          <p:spPr bwMode="auto">
            <a:xfrm>
              <a:off x="2049" y="1650"/>
              <a:ext cx="2168" cy="4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5" name="Text Box 9"/>
            <p:cNvSpPr txBox="1">
              <a:spLocks noChangeArrowheads="1"/>
            </p:cNvSpPr>
            <p:nvPr/>
          </p:nvSpPr>
          <p:spPr bwMode="auto">
            <a:xfrm>
              <a:off x="2010" y="1788"/>
              <a:ext cx="2160"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Business angels</a:t>
              </a:r>
            </a:p>
          </p:txBody>
        </p:sp>
        <p:sp>
          <p:nvSpPr>
            <p:cNvPr id="24586" name="AutoShape 10"/>
            <p:cNvSpPr>
              <a:spLocks noChangeArrowheads="1"/>
            </p:cNvSpPr>
            <p:nvPr/>
          </p:nvSpPr>
          <p:spPr bwMode="auto">
            <a:xfrm>
              <a:off x="2049" y="2269"/>
              <a:ext cx="2169" cy="463"/>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7" name="Text Box 11"/>
            <p:cNvSpPr txBox="1">
              <a:spLocks noChangeArrowheads="1"/>
            </p:cNvSpPr>
            <p:nvPr/>
          </p:nvSpPr>
          <p:spPr bwMode="auto">
            <a:xfrm>
              <a:off x="2035" y="2402"/>
              <a:ext cx="2090"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a:t>Government assistance</a:t>
              </a:r>
            </a:p>
          </p:txBody>
        </p:sp>
        <p:sp>
          <p:nvSpPr>
            <p:cNvPr id="24588" name="Text Box 12"/>
            <p:cNvSpPr txBox="1">
              <a:spLocks noChangeArrowheads="1"/>
            </p:cNvSpPr>
            <p:nvPr/>
          </p:nvSpPr>
          <p:spPr bwMode="auto">
            <a:xfrm>
              <a:off x="2062" y="1179"/>
              <a:ext cx="2092" cy="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dirty="0"/>
                <a:t>Venture capital</a:t>
              </a:r>
            </a:p>
          </p:txBody>
        </p:sp>
      </p:grpSp>
      <p:sp>
        <p:nvSpPr>
          <p:cNvPr id="2" name="TextBox 1"/>
          <p:cNvSpPr txBox="1"/>
          <p:nvPr/>
        </p:nvSpPr>
        <p:spPr>
          <a:xfrm>
            <a:off x="3171220" y="4176670"/>
            <a:ext cx="4134878" cy="1477328"/>
          </a:xfrm>
          <a:prstGeom prst="rect">
            <a:avLst/>
          </a:prstGeom>
          <a:noFill/>
        </p:spPr>
        <p:txBody>
          <a:bodyPr wrap="square" rtlCol="0">
            <a:spAutoFit/>
          </a:bodyPr>
          <a:lstStyle/>
          <a:p>
            <a:r>
              <a:rPr lang="en-GB" dirty="0"/>
              <a:t>Venture capital and business angels make up less than 1% of small business finance. These are included in ‘other’ in the pie chart on preceding slide</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57175" y="938213"/>
            <a:ext cx="8629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Providing long-term finance for the small business</a:t>
            </a:r>
            <a:endParaRPr lang="en-GB" altLang="en-US">
              <a:solidFill>
                <a:srgbClr val="CC0000"/>
              </a:solidFill>
            </a:endParaRPr>
          </a:p>
        </p:txBody>
      </p:sp>
      <p:grpSp>
        <p:nvGrpSpPr>
          <p:cNvPr id="2" name="Group 14"/>
          <p:cNvGrpSpPr>
            <a:grpSpLocks/>
          </p:cNvGrpSpPr>
          <p:nvPr/>
        </p:nvGrpSpPr>
        <p:grpSpPr bwMode="auto">
          <a:xfrm>
            <a:off x="614362" y="1820072"/>
            <a:ext cx="4753504" cy="430146"/>
            <a:chOff x="1426" y="1032"/>
            <a:chExt cx="2791" cy="549"/>
          </a:xfrm>
        </p:grpSpPr>
        <p:sp>
          <p:nvSpPr>
            <p:cNvPr id="24582" name="AutoShape 6"/>
            <p:cNvSpPr>
              <a:spLocks noChangeArrowheads="1"/>
            </p:cNvSpPr>
            <p:nvPr/>
          </p:nvSpPr>
          <p:spPr bwMode="auto">
            <a:xfrm>
              <a:off x="1426" y="1041"/>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3" name="AutoShape 7"/>
            <p:cNvSpPr>
              <a:spLocks noChangeArrowheads="1"/>
            </p:cNvSpPr>
            <p:nvPr/>
          </p:nvSpPr>
          <p:spPr bwMode="auto">
            <a:xfrm>
              <a:off x="2049" y="1032"/>
              <a:ext cx="2168" cy="4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8" name="Text Box 12"/>
            <p:cNvSpPr txBox="1">
              <a:spLocks noChangeArrowheads="1"/>
            </p:cNvSpPr>
            <p:nvPr/>
          </p:nvSpPr>
          <p:spPr bwMode="auto">
            <a:xfrm>
              <a:off x="2049" y="1139"/>
              <a:ext cx="209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dirty="0"/>
                <a:t>Venture capital (Private Equity)</a:t>
              </a:r>
            </a:p>
          </p:txBody>
        </p:sp>
      </p:grpSp>
      <p:sp>
        <p:nvSpPr>
          <p:cNvPr id="14" name="Content Placeholder 3"/>
          <p:cNvSpPr txBox="1">
            <a:spLocks/>
          </p:cNvSpPr>
          <p:nvPr/>
        </p:nvSpPr>
        <p:spPr>
          <a:xfrm>
            <a:off x="457200" y="2487141"/>
            <a:ext cx="8229600" cy="265636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600" kern="0" dirty="0"/>
              <a:t>Venture capitalist makes a substantial investment in the business usually in the form of ordinary shares</a:t>
            </a:r>
          </a:p>
          <a:p>
            <a:r>
              <a:rPr lang="en-GB" sz="1600" kern="0" dirty="0"/>
              <a:t>To monitor the sum invested, the venture capitalist will usually require a representative on the board of directors as a condition of investment</a:t>
            </a:r>
          </a:p>
          <a:p>
            <a:r>
              <a:rPr lang="en-GB" sz="1600" kern="0" dirty="0"/>
              <a:t>Relatively higher risk and consequently prospects of higher returns</a:t>
            </a:r>
          </a:p>
          <a:p>
            <a:r>
              <a:rPr lang="en-GB" sz="1600" kern="0" dirty="0"/>
              <a:t>Returns made by capital gain on selling the shares or dividends</a:t>
            </a:r>
          </a:p>
          <a:p>
            <a:r>
              <a:rPr lang="en-GB" sz="1600" kern="0" dirty="0"/>
              <a:t>Venture capital (VC) funds provide finance to companies at an early stage of development with high growth potential.</a:t>
            </a:r>
          </a:p>
          <a:p>
            <a:r>
              <a:rPr lang="en-GB" sz="1600" kern="0" dirty="0"/>
              <a:t>Private equity: management buy-outs and the like of companies already well established </a:t>
            </a:r>
          </a:p>
          <a:p>
            <a:r>
              <a:rPr lang="en-GB" sz="1600" kern="0" dirty="0"/>
              <a:t>Medium- to long-term investment</a:t>
            </a:r>
          </a:p>
          <a:p>
            <a:pPr marL="0" indent="0">
              <a:buNone/>
            </a:pPr>
            <a:endParaRPr lang="en-GB" sz="1600" kern="0" dirty="0"/>
          </a:p>
        </p:txBody>
      </p:sp>
    </p:spTree>
    <p:extLst>
      <p:ext uri="{BB962C8B-B14F-4D97-AF65-F5344CB8AC3E}">
        <p14:creationId xmlns:p14="http://schemas.microsoft.com/office/powerpoint/2010/main" val="36704912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57175" y="938213"/>
            <a:ext cx="8629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Providing long-term finance for the small business</a:t>
            </a:r>
            <a:endParaRPr lang="en-GB" altLang="en-US">
              <a:solidFill>
                <a:srgbClr val="CC0000"/>
              </a:solidFill>
            </a:endParaRPr>
          </a:p>
        </p:txBody>
      </p:sp>
      <p:grpSp>
        <p:nvGrpSpPr>
          <p:cNvPr id="2" name="Group 14"/>
          <p:cNvGrpSpPr>
            <a:grpSpLocks/>
          </p:cNvGrpSpPr>
          <p:nvPr/>
        </p:nvGrpSpPr>
        <p:grpSpPr bwMode="auto">
          <a:xfrm>
            <a:off x="614362" y="1820072"/>
            <a:ext cx="4753504" cy="430146"/>
            <a:chOff x="1426" y="1032"/>
            <a:chExt cx="2791" cy="549"/>
          </a:xfrm>
        </p:grpSpPr>
        <p:sp>
          <p:nvSpPr>
            <p:cNvPr id="24582" name="AutoShape 6"/>
            <p:cNvSpPr>
              <a:spLocks noChangeArrowheads="1"/>
            </p:cNvSpPr>
            <p:nvPr/>
          </p:nvSpPr>
          <p:spPr bwMode="auto">
            <a:xfrm>
              <a:off x="1426" y="1041"/>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3" name="AutoShape 7"/>
            <p:cNvSpPr>
              <a:spLocks noChangeArrowheads="1"/>
            </p:cNvSpPr>
            <p:nvPr/>
          </p:nvSpPr>
          <p:spPr bwMode="auto">
            <a:xfrm>
              <a:off x="2049" y="1032"/>
              <a:ext cx="2168" cy="4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8" name="Text Box 12"/>
            <p:cNvSpPr txBox="1">
              <a:spLocks noChangeArrowheads="1"/>
            </p:cNvSpPr>
            <p:nvPr/>
          </p:nvSpPr>
          <p:spPr bwMode="auto">
            <a:xfrm>
              <a:off x="2049" y="1139"/>
              <a:ext cx="209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dirty="0"/>
                <a:t>Business angels (Informal VC)</a:t>
              </a:r>
            </a:p>
          </p:txBody>
        </p:sp>
      </p:grpSp>
      <p:sp>
        <p:nvSpPr>
          <p:cNvPr id="14" name="Content Placeholder 3"/>
          <p:cNvSpPr txBox="1">
            <a:spLocks/>
          </p:cNvSpPr>
          <p:nvPr/>
        </p:nvSpPr>
        <p:spPr>
          <a:xfrm>
            <a:off x="457200" y="2487141"/>
            <a:ext cx="8229600" cy="265636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kern="0" dirty="0"/>
              <a:t>Invest between £10,000 and £250,000</a:t>
            </a:r>
          </a:p>
          <a:p>
            <a:r>
              <a:rPr lang="en-GB" sz="1800" kern="0" dirty="0"/>
              <a:t>Start-up, early stage or expanding firms</a:t>
            </a:r>
          </a:p>
          <a:p>
            <a:r>
              <a:rPr lang="en-GB" sz="1800" kern="0" dirty="0"/>
              <a:t>Majority of investments are in the form of equity finance but they do purchase debt instruments and preference shares</a:t>
            </a:r>
          </a:p>
          <a:p>
            <a:r>
              <a:rPr lang="en-GB" sz="1800" kern="0" dirty="0"/>
              <a:t>Usually do not have a controlling shareholding</a:t>
            </a:r>
          </a:p>
          <a:p>
            <a:r>
              <a:rPr lang="en-GB" sz="1800" kern="0" dirty="0"/>
              <a:t>Aim is to make a return of five to ten times</a:t>
            </a:r>
          </a:p>
          <a:p>
            <a:r>
              <a:rPr lang="en-GB" sz="1800" kern="0" dirty="0"/>
              <a:t>Play a significant role in strategy and management</a:t>
            </a:r>
          </a:p>
          <a:p>
            <a:r>
              <a:rPr lang="en-GB" sz="1800" kern="0" dirty="0"/>
              <a:t>Most angels take a seat on the board.</a:t>
            </a:r>
          </a:p>
          <a:p>
            <a:r>
              <a:rPr lang="en-GB" sz="1800" kern="0" dirty="0"/>
              <a:t>Angel networks</a:t>
            </a:r>
          </a:p>
          <a:p>
            <a:r>
              <a:rPr lang="en-GB" sz="1800" kern="0" dirty="0"/>
              <a:t>Tax breaks</a:t>
            </a:r>
          </a:p>
          <a:p>
            <a:endParaRPr lang="en-GB" sz="1800" kern="0" dirty="0"/>
          </a:p>
          <a:p>
            <a:endParaRPr lang="en-GB" sz="1800" kern="0" dirty="0"/>
          </a:p>
        </p:txBody>
      </p:sp>
    </p:spTree>
    <p:extLst>
      <p:ext uri="{BB962C8B-B14F-4D97-AF65-F5344CB8AC3E}">
        <p14:creationId xmlns:p14="http://schemas.microsoft.com/office/powerpoint/2010/main" val="3385929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57175" y="938213"/>
            <a:ext cx="86296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solidFill>
                  <a:srgbClr val="CC0000"/>
                </a:solidFill>
              </a:rPr>
              <a:t>Providing long-term finance for the small business</a:t>
            </a:r>
            <a:endParaRPr lang="en-GB" altLang="en-US">
              <a:solidFill>
                <a:srgbClr val="CC0000"/>
              </a:solidFill>
            </a:endParaRPr>
          </a:p>
        </p:txBody>
      </p:sp>
      <p:grpSp>
        <p:nvGrpSpPr>
          <p:cNvPr id="3" name="Group 14"/>
          <p:cNvGrpSpPr>
            <a:grpSpLocks/>
          </p:cNvGrpSpPr>
          <p:nvPr/>
        </p:nvGrpSpPr>
        <p:grpSpPr bwMode="auto">
          <a:xfrm>
            <a:off x="614362" y="1820071"/>
            <a:ext cx="4753504" cy="430146"/>
            <a:chOff x="1426" y="1032"/>
            <a:chExt cx="2791" cy="549"/>
          </a:xfrm>
        </p:grpSpPr>
        <p:sp>
          <p:nvSpPr>
            <p:cNvPr id="24582" name="AutoShape 6"/>
            <p:cNvSpPr>
              <a:spLocks noChangeArrowheads="1"/>
            </p:cNvSpPr>
            <p:nvPr/>
          </p:nvSpPr>
          <p:spPr bwMode="auto">
            <a:xfrm>
              <a:off x="1426" y="1041"/>
              <a:ext cx="456" cy="456"/>
            </a:xfrm>
            <a:prstGeom prst="cube">
              <a:avLst>
                <a:gd name="adj" fmla="val 17856"/>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3" name="AutoShape 7"/>
            <p:cNvSpPr>
              <a:spLocks noChangeArrowheads="1"/>
            </p:cNvSpPr>
            <p:nvPr/>
          </p:nvSpPr>
          <p:spPr bwMode="auto">
            <a:xfrm>
              <a:off x="2049" y="1032"/>
              <a:ext cx="2168" cy="464"/>
            </a:xfrm>
            <a:prstGeom prst="cube">
              <a:avLst>
                <a:gd name="adj" fmla="val 18750"/>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588" name="Text Box 12"/>
            <p:cNvSpPr txBox="1">
              <a:spLocks noChangeArrowheads="1"/>
            </p:cNvSpPr>
            <p:nvPr/>
          </p:nvSpPr>
          <p:spPr bwMode="auto">
            <a:xfrm>
              <a:off x="2049" y="1139"/>
              <a:ext cx="209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50" b="1" dirty="0"/>
                <a:t>Government assistance</a:t>
              </a:r>
            </a:p>
          </p:txBody>
        </p:sp>
      </p:grpSp>
      <p:sp>
        <p:nvSpPr>
          <p:cNvPr id="14" name="Content Placeholder 3"/>
          <p:cNvSpPr txBox="1">
            <a:spLocks/>
          </p:cNvSpPr>
          <p:nvPr/>
        </p:nvSpPr>
        <p:spPr>
          <a:xfrm>
            <a:off x="457200" y="2487141"/>
            <a:ext cx="8229600" cy="265636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kern="0" dirty="0"/>
              <a:t>Several means of government assistance for small businesses</a:t>
            </a:r>
          </a:p>
          <a:p>
            <a:r>
              <a:rPr lang="en-GB" sz="1800" kern="0" dirty="0"/>
              <a:t>The UK has the Enterprise Finance Guarantee (EFG) Scheme</a:t>
            </a:r>
          </a:p>
          <a:p>
            <a:pPr lvl="1"/>
            <a:r>
              <a:rPr lang="en-GB" sz="1500" kern="0" dirty="0"/>
              <a:t>Formerly the Small Firms Loan Guarantee Scheme</a:t>
            </a:r>
          </a:p>
          <a:p>
            <a:r>
              <a:rPr lang="en-GB" sz="1800" kern="0" dirty="0"/>
              <a:t>Also, the British Business Bank</a:t>
            </a:r>
          </a:p>
        </p:txBody>
      </p:sp>
      <p:sp>
        <p:nvSpPr>
          <p:cNvPr id="2" name="Rectangle 1"/>
          <p:cNvSpPr/>
          <p:nvPr/>
        </p:nvSpPr>
        <p:spPr>
          <a:xfrm>
            <a:off x="614363" y="4483227"/>
            <a:ext cx="7674505" cy="553998"/>
          </a:xfrm>
          <a:prstGeom prst="rect">
            <a:avLst/>
          </a:prstGeom>
        </p:spPr>
        <p:txBody>
          <a:bodyPr wrap="square">
            <a:spAutoFit/>
          </a:bodyPr>
          <a:lstStyle/>
          <a:p>
            <a:pPr lvl="1" algn="ctr"/>
            <a:r>
              <a:rPr lang="en-GB" sz="1500" kern="0" dirty="0">
                <a:solidFill>
                  <a:srgbClr val="FF0000"/>
                </a:solidFill>
              </a:rPr>
              <a:t>In what ways does the government of your home country assist small businesses to raise finance?</a:t>
            </a:r>
          </a:p>
        </p:txBody>
      </p:sp>
    </p:spTree>
    <p:extLst>
      <p:ext uri="{BB962C8B-B14F-4D97-AF65-F5344CB8AC3E}">
        <p14:creationId xmlns:p14="http://schemas.microsoft.com/office/powerpoint/2010/main" val="327058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800100" y="938213"/>
            <a:ext cx="7543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dirty="0">
                <a:solidFill>
                  <a:srgbClr val="CC0000"/>
                </a:solidFill>
              </a:rPr>
              <a:t>Islamic Finance</a:t>
            </a:r>
            <a:endParaRPr lang="en-GB" altLang="en-US" dirty="0">
              <a:solidFill>
                <a:srgbClr val="CC0000"/>
              </a:solidFill>
            </a:endParaRPr>
          </a:p>
        </p:txBody>
      </p:sp>
      <p:sp>
        <p:nvSpPr>
          <p:cNvPr id="12" name="Content Placeholder 3"/>
          <p:cNvSpPr txBox="1">
            <a:spLocks/>
          </p:cNvSpPr>
          <p:nvPr/>
        </p:nvSpPr>
        <p:spPr>
          <a:xfrm>
            <a:off x="457200" y="1623540"/>
            <a:ext cx="8229600" cy="265636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kern="0" dirty="0"/>
              <a:t>Based on the teachings of the Quran</a:t>
            </a:r>
          </a:p>
          <a:p>
            <a:r>
              <a:rPr lang="en-GB" sz="1800" kern="0" dirty="0"/>
              <a:t>Believes that charging pure interest is wrong</a:t>
            </a:r>
          </a:p>
          <a:p>
            <a:r>
              <a:rPr lang="en-GB" sz="1800" kern="0" dirty="0"/>
              <a:t>Sharia law requires all investors – not just equity investors – to bear part of the risk of operating the business</a:t>
            </a:r>
          </a:p>
          <a:p>
            <a:r>
              <a:rPr lang="en-GB" sz="1800" kern="0" dirty="0"/>
              <a:t>In recent years, special types of bonds have emerged to meet this requirement (Murabaha, </a:t>
            </a:r>
            <a:r>
              <a:rPr lang="en-GB" sz="1800" kern="0" dirty="0" err="1"/>
              <a:t>Ijara</a:t>
            </a:r>
            <a:r>
              <a:rPr lang="en-GB" sz="1800" kern="0" dirty="0"/>
              <a:t>, </a:t>
            </a:r>
            <a:r>
              <a:rPr lang="en-GB" sz="1800" kern="0" dirty="0" err="1"/>
              <a:t>Qard</a:t>
            </a:r>
            <a:r>
              <a:rPr lang="en-GB" sz="1800" kern="0" dirty="0"/>
              <a:t> loan etc)</a:t>
            </a:r>
          </a:p>
          <a:p>
            <a:pPr lvl="1"/>
            <a:r>
              <a:rPr lang="en-GB" sz="1500" kern="0" dirty="0"/>
              <a:t>More information is available here – </a:t>
            </a:r>
          </a:p>
          <a:p>
            <a:pPr lvl="1"/>
            <a:r>
              <a:rPr lang="en-GB" sz="1500" kern="0" dirty="0">
                <a:hlinkClick r:id="rId3"/>
              </a:rPr>
              <a:t>https://www.bankofengland.co.uk/explainers/what-is-islamic-finance</a:t>
            </a:r>
            <a:endParaRPr lang="en-GB" sz="1500" kern="0" dirty="0"/>
          </a:p>
          <a:p>
            <a:pPr lvl="1"/>
            <a:r>
              <a:rPr lang="en-GB" sz="1500" kern="0" dirty="0">
                <a:hlinkClick r:id="rId4"/>
              </a:rPr>
              <a:t>https://www.investopedia.com/articles/07/islamic_investing.asp</a:t>
            </a:r>
            <a:endParaRPr lang="en-GB" sz="1500" kern="0" dirty="0"/>
          </a:p>
          <a:p>
            <a:pPr lvl="1"/>
            <a:endParaRPr lang="en-GB" sz="1500" kern="0" dirty="0"/>
          </a:p>
          <a:p>
            <a:pPr lvl="1"/>
            <a:endParaRPr lang="en-GB" sz="1500" kern="0" dirty="0"/>
          </a:p>
          <a:p>
            <a:pPr lvl="1"/>
            <a:endParaRPr lang="en-GB" sz="1200" kern="0" dirty="0"/>
          </a:p>
        </p:txBody>
      </p:sp>
    </p:spTree>
    <p:extLst>
      <p:ext uri="{BB962C8B-B14F-4D97-AF65-F5344CB8AC3E}">
        <p14:creationId xmlns:p14="http://schemas.microsoft.com/office/powerpoint/2010/main" val="1216486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15/05/2023</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36</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2615</Words>
  <Application>Microsoft Office PowerPoint</Application>
  <PresentationFormat>On-screen Show (4:3)</PresentationFormat>
  <Paragraphs>297</Paragraphs>
  <Slides>36</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Myriad Pro</vt:lpstr>
      <vt:lpstr>Arial</vt:lpstr>
      <vt:lpstr>Calibri</vt:lpstr>
      <vt:lpstr>Times New Roman</vt:lpstr>
      <vt:lpstr>Wingdings</vt:lpstr>
      <vt:lpstr>UWTSD</vt:lpstr>
      <vt:lpstr>Module Title: International Financial Management Module Code: LCBB6002</vt:lpstr>
      <vt:lpstr>Recap</vt:lpstr>
      <vt:lpstr>Some basic financial management terms- 1</vt:lpstr>
      <vt:lpstr>Some basic financial management terms- 2</vt:lpstr>
      <vt:lpstr>Lecture Overview </vt:lpstr>
      <vt:lpstr>Internal and external sources of finance</vt:lpstr>
      <vt:lpstr>Short-term and long-term sources of finance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Raising long-term finance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2</cp:revision>
  <dcterms:created xsi:type="dcterms:W3CDTF">2022-09-10T15:12:48Z</dcterms:created>
  <dcterms:modified xsi:type="dcterms:W3CDTF">2023-05-15T15:21:15Z</dcterms:modified>
</cp:coreProperties>
</file>