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2242" r:id="rId5"/>
    <p:sldId id="2381" r:id="rId6"/>
    <p:sldId id="2382" r:id="rId7"/>
    <p:sldId id="2383" r:id="rId8"/>
    <p:sldId id="295" r:id="rId9"/>
    <p:sldId id="2355" r:id="rId10"/>
    <p:sldId id="2354" r:id="rId11"/>
    <p:sldId id="235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493"/>
    <a:srgbClr val="0096FF"/>
    <a:srgbClr val="FFD579"/>
    <a:srgbClr val="FFC000"/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709"/>
  </p:normalViewPr>
  <p:slideViewPr>
    <p:cSldViewPr snapToGrid="0">
      <p:cViewPr varScale="1">
        <p:scale>
          <a:sx n="90" d="100"/>
          <a:sy n="90" d="100"/>
        </p:scale>
        <p:origin x="2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34071-D28F-46AF-BAEE-F2F242BBA4CC}" type="datetimeFigureOut">
              <a:t>11/4/25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22CC24-C731-4A37-98AB-E02A97D05B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4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54CF3-A3D4-9D4F-0EDE-6277F8EF2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4096A-F886-143B-DAF8-BE3D449B4E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CD0BB2-DEFE-381B-453B-A3C1A0E40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22E4AB-A0A5-1512-69C0-239C96C562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F13452-4DCE-1C41-B533-977C626DDE8F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3891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573216-1874-02B7-FC83-DE073071E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F28040B5-80EA-2323-DB78-F5A10EE4831B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37EB5FD-BDD0-3924-21B0-2FD2E85C2150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8D68EE0-DB71-8991-4F74-7F463612BD1A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03F6F3-1308-CEBD-EF56-0A67C6C38B65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D33ACC-E236-1680-B698-A5A3338CB6FC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11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EDFC42-3C56-1447-D1CF-2C48B472055C}"/>
              </a:ext>
            </a:extLst>
          </p:cNvPr>
          <p:cNvCxnSpPr>
            <a:cxnSpLocks/>
          </p:cNvCxnSpPr>
          <p:nvPr/>
        </p:nvCxnSpPr>
        <p:spPr>
          <a:xfrm>
            <a:off x="2538502" y="5067300"/>
            <a:ext cx="7138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09AA2EE-1FF3-289F-35DD-F5FDD36F67C1}"/>
              </a:ext>
            </a:extLst>
          </p:cNvPr>
          <p:cNvSpPr txBox="1"/>
          <p:nvPr/>
        </p:nvSpPr>
        <p:spPr>
          <a:xfrm>
            <a:off x="5452741" y="870018"/>
            <a:ext cx="12572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B845A6-C9CC-B805-751B-87114A0FDD4D}"/>
              </a:ext>
            </a:extLst>
          </p:cNvPr>
          <p:cNvSpPr txBox="1"/>
          <p:nvPr/>
        </p:nvSpPr>
        <p:spPr>
          <a:xfrm>
            <a:off x="4759890" y="1872862"/>
            <a:ext cx="26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  <a:p>
            <a:pPr algn="ctr"/>
            <a:r>
              <a:rPr lang="cy-GB" sz="1400" dirty="0"/>
              <a:t>It’s story time.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4CCCFFD-A204-2F21-BC83-7CFAFAA397C4}"/>
              </a:ext>
            </a:extLst>
          </p:cNvPr>
          <p:cNvSpPr txBox="1"/>
          <p:nvPr/>
        </p:nvSpPr>
        <p:spPr>
          <a:xfrm>
            <a:off x="4529976" y="2685661"/>
            <a:ext cx="3178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  <a:p>
            <a:pPr algn="ctr"/>
            <a:r>
              <a:rPr lang="cy-GB" sz="1400" dirty="0"/>
              <a:t>It’s story time. Listen, children!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C5001E-59F3-6F11-FDEE-CC658680D1EE}"/>
              </a:ext>
            </a:extLst>
          </p:cNvPr>
          <p:cNvSpPr txBox="1"/>
          <p:nvPr/>
        </p:nvSpPr>
        <p:spPr>
          <a:xfrm>
            <a:off x="4491924" y="3451136"/>
            <a:ext cx="31789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  <a:p>
            <a:pPr algn="ctr"/>
            <a:r>
              <a:rPr lang="cy-GB" sz="1400" dirty="0"/>
              <a:t>It’s story time. Listen, children! </a:t>
            </a:r>
          </a:p>
          <a:p>
            <a:pPr algn="ctr"/>
            <a:r>
              <a:rPr lang="cy-GB" sz="1400" dirty="0"/>
              <a:t>Look at the book. Sit smartly.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8AF1FC-2DF4-E444-593C-D3BF055AC10E}"/>
              </a:ext>
            </a:extLst>
          </p:cNvPr>
          <p:cNvSpPr txBox="1"/>
          <p:nvPr/>
        </p:nvSpPr>
        <p:spPr>
          <a:xfrm>
            <a:off x="4384764" y="4291568"/>
            <a:ext cx="345907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  <a:p>
            <a:pPr algn="ctr"/>
            <a:r>
              <a:rPr lang="cy-GB" sz="1400" dirty="0"/>
              <a:t>It’s story time. Listen, children! </a:t>
            </a:r>
          </a:p>
          <a:p>
            <a:pPr algn="ctr"/>
            <a:r>
              <a:rPr lang="cy-GB" sz="1400" dirty="0"/>
              <a:t>Look at the book. Sit smartly. Listen to me.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4B09C0-AE2C-5517-576C-469B0BDDE8CD}"/>
              </a:ext>
            </a:extLst>
          </p:cNvPr>
          <p:cNvSpPr txBox="1"/>
          <p:nvPr/>
        </p:nvSpPr>
        <p:spPr>
          <a:xfrm>
            <a:off x="4309527" y="5141640"/>
            <a:ext cx="35437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everyone!</a:t>
            </a:r>
          </a:p>
          <a:p>
            <a:pPr algn="ctr"/>
            <a:r>
              <a:rPr lang="cy-GB" sz="1400" dirty="0"/>
              <a:t>It’s story time. Listen, children! </a:t>
            </a:r>
          </a:p>
          <a:p>
            <a:pPr algn="ctr"/>
            <a:r>
              <a:rPr lang="cy-GB" sz="1400" dirty="0"/>
              <a:t>Look at the book. Sit smartly. Listen to me.</a:t>
            </a:r>
          </a:p>
          <a:p>
            <a:pPr algn="ctr"/>
            <a:r>
              <a:rPr lang="cy-GB" sz="1400" dirty="0"/>
              <a:t>Everyone ready? Fantastic!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9F8D1FC-06A8-43BB-75CB-26ACECC6FE4F}"/>
              </a:ext>
            </a:extLst>
          </p:cNvPr>
          <p:cNvSpPr txBox="1"/>
          <p:nvPr/>
        </p:nvSpPr>
        <p:spPr>
          <a:xfrm>
            <a:off x="628650" y="506968"/>
            <a:ext cx="2057400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1</a:t>
            </a:r>
          </a:p>
          <a:p>
            <a:pPr algn="ctr"/>
            <a:r>
              <a:rPr lang="cy-GB" i="1" dirty="0"/>
              <a:t>Activity 1</a:t>
            </a:r>
          </a:p>
        </p:txBody>
      </p:sp>
    </p:spTree>
    <p:extLst>
      <p:ext uri="{BB962C8B-B14F-4D97-AF65-F5344CB8AC3E}">
        <p14:creationId xmlns:p14="http://schemas.microsoft.com/office/powerpoint/2010/main" val="973098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79D534-21EF-3645-B3C2-12CC7D8C4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A52972C0-5127-6C18-3413-0A20002E4881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91E32C-713A-D384-9BC3-ECF02A17569E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EF355D-46FA-00C1-4C3D-B2C24A5FEF44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EC09F33-7E4F-13C8-69A9-0911B188B1D7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727E01-DBD2-EA56-EF2D-D9F9E1A243AF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11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2C6A451-5C43-9504-F556-A60042C7DFF7}"/>
              </a:ext>
            </a:extLst>
          </p:cNvPr>
          <p:cNvCxnSpPr>
            <a:cxnSpLocks/>
          </p:cNvCxnSpPr>
          <p:nvPr/>
        </p:nvCxnSpPr>
        <p:spPr>
          <a:xfrm>
            <a:off x="2538502" y="5067300"/>
            <a:ext cx="7138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1DFB7EB-EA10-9C2D-DA6D-F002AAB0F5BA}"/>
              </a:ext>
            </a:extLst>
          </p:cNvPr>
          <p:cNvSpPr txBox="1"/>
          <p:nvPr/>
        </p:nvSpPr>
        <p:spPr>
          <a:xfrm>
            <a:off x="5452741" y="870018"/>
            <a:ext cx="12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AA385A2-BAE4-CA6F-4BFF-F713842AA43F}"/>
              </a:ext>
            </a:extLst>
          </p:cNvPr>
          <p:cNvSpPr txBox="1"/>
          <p:nvPr/>
        </p:nvSpPr>
        <p:spPr>
          <a:xfrm>
            <a:off x="4759890" y="1872862"/>
            <a:ext cx="26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stori.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6F7C91-5FDF-5D78-BD73-89FC22787707}"/>
              </a:ext>
            </a:extLst>
          </p:cNvPr>
          <p:cNvSpPr txBox="1"/>
          <p:nvPr/>
        </p:nvSpPr>
        <p:spPr>
          <a:xfrm>
            <a:off x="4386726" y="3415268"/>
            <a:ext cx="344244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stori.  Gwrandewch, blant.</a:t>
            </a:r>
          </a:p>
          <a:p>
            <a:pPr algn="ctr"/>
            <a:r>
              <a:rPr lang="cy-GB" sz="1400" dirty="0"/>
              <a:t>Edrychwch ar y llyfr. Eisteddwch yn smart.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6E8031E-E63C-26AC-98D8-E6A04BE2A1F9}"/>
              </a:ext>
            </a:extLst>
          </p:cNvPr>
          <p:cNvSpPr txBox="1"/>
          <p:nvPr/>
        </p:nvSpPr>
        <p:spPr>
          <a:xfrm>
            <a:off x="921499" y="485297"/>
            <a:ext cx="2012112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1 – Atebion / </a:t>
            </a:r>
            <a:r>
              <a:rPr lang="cy-GB" i="1" dirty="0"/>
              <a:t>Answers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B3B984-1B6E-2AB8-CF01-2DDAC916F660}"/>
              </a:ext>
            </a:extLst>
          </p:cNvPr>
          <p:cNvSpPr txBox="1"/>
          <p:nvPr/>
        </p:nvSpPr>
        <p:spPr>
          <a:xfrm>
            <a:off x="4447843" y="2651409"/>
            <a:ext cx="3442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stori.  Gwrandewch blant.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491F8E-9BDB-F851-81E4-117870078F0B}"/>
              </a:ext>
            </a:extLst>
          </p:cNvPr>
          <p:cNvSpPr txBox="1"/>
          <p:nvPr/>
        </p:nvSpPr>
        <p:spPr>
          <a:xfrm>
            <a:off x="3629025" y="4291568"/>
            <a:ext cx="496457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stori.  Gwrandewch, blant.</a:t>
            </a:r>
          </a:p>
          <a:p>
            <a:pPr algn="ctr"/>
            <a:r>
              <a:rPr lang="cy-GB" sz="1400" dirty="0"/>
              <a:t>Edrychwch ar y llyfr. Eisteddwch yn smart. Gwrandewch arna i.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B98ABC-DAA0-6915-2D32-AE9AFD470474}"/>
              </a:ext>
            </a:extLst>
          </p:cNvPr>
          <p:cNvSpPr txBox="1"/>
          <p:nvPr/>
        </p:nvSpPr>
        <p:spPr>
          <a:xfrm>
            <a:off x="3629025" y="5194300"/>
            <a:ext cx="52435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stori.  Gwrandewch, blant.</a:t>
            </a:r>
          </a:p>
          <a:p>
            <a:pPr algn="ctr"/>
            <a:r>
              <a:rPr lang="cy-GB" sz="1400" dirty="0"/>
              <a:t>Edrychwch ar y llyfr. Eisteddwch yn smart. Gwrandewch arna i.</a:t>
            </a:r>
          </a:p>
          <a:p>
            <a:pPr algn="ctr"/>
            <a:r>
              <a:rPr lang="cy-GB" sz="1400" dirty="0"/>
              <a:t>Pawb yn barod? Bendigedig!</a:t>
            </a:r>
          </a:p>
        </p:txBody>
      </p:sp>
    </p:spTree>
    <p:extLst>
      <p:ext uri="{BB962C8B-B14F-4D97-AF65-F5344CB8AC3E}">
        <p14:creationId xmlns:p14="http://schemas.microsoft.com/office/powerpoint/2010/main" val="3055305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879B6-A314-36D9-604A-A13D64DFD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449EE0B1-AEB2-608F-579A-A1FD7C02900B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1EBF07-4E9D-9794-99E4-193625E0007B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DDF934-4CDF-872D-D068-A6C2B37C8DA3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14E7932-E097-C9EB-FC2A-003C9F89C45F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9005FB4-7074-BC91-4FEC-C18A7E63D1C7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11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7B4E939-5534-D562-31D3-E0BC8EAAAFAF}"/>
              </a:ext>
            </a:extLst>
          </p:cNvPr>
          <p:cNvCxnSpPr>
            <a:cxnSpLocks/>
          </p:cNvCxnSpPr>
          <p:nvPr/>
        </p:nvCxnSpPr>
        <p:spPr>
          <a:xfrm>
            <a:off x="2538502" y="5067300"/>
            <a:ext cx="7138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651728C-25B3-4DDD-BFE2-198D96627126}"/>
              </a:ext>
            </a:extLst>
          </p:cNvPr>
          <p:cNvSpPr txBox="1"/>
          <p:nvPr/>
        </p:nvSpPr>
        <p:spPr>
          <a:xfrm>
            <a:off x="5452741" y="870018"/>
            <a:ext cx="12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DAF57A6-0B2F-6E19-D6B9-1D35326F8949}"/>
              </a:ext>
            </a:extLst>
          </p:cNvPr>
          <p:cNvSpPr txBox="1"/>
          <p:nvPr/>
        </p:nvSpPr>
        <p:spPr>
          <a:xfrm>
            <a:off x="4774504" y="1801424"/>
            <a:ext cx="26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 </a:t>
            </a:r>
          </a:p>
          <a:p>
            <a:pPr algn="ctr"/>
            <a:r>
              <a:rPr lang="cy-GB" sz="1400" dirty="0"/>
              <a:t>Everyone ready?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0374B7F-DFDB-25AA-6B7F-679D309297B8}"/>
              </a:ext>
            </a:extLst>
          </p:cNvPr>
          <p:cNvSpPr txBox="1"/>
          <p:nvPr/>
        </p:nvSpPr>
        <p:spPr>
          <a:xfrm>
            <a:off x="628650" y="506968"/>
            <a:ext cx="2057400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2</a:t>
            </a:r>
          </a:p>
          <a:p>
            <a:pPr algn="ctr"/>
            <a:r>
              <a:rPr lang="cy-GB" i="1" dirty="0"/>
              <a:t>Activity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5448A2-B075-E686-F19B-FD4919D5D648}"/>
              </a:ext>
            </a:extLst>
          </p:cNvPr>
          <p:cNvSpPr txBox="1"/>
          <p:nvPr/>
        </p:nvSpPr>
        <p:spPr>
          <a:xfrm>
            <a:off x="4786455" y="2598089"/>
            <a:ext cx="26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 </a:t>
            </a:r>
          </a:p>
          <a:p>
            <a:pPr algn="ctr"/>
            <a:r>
              <a:rPr lang="cy-GB" sz="1400" dirty="0"/>
              <a:t>Everyone ready? Stand in a row.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578AFA-81D2-84B3-8EDB-090D2D66DFD4}"/>
              </a:ext>
            </a:extLst>
          </p:cNvPr>
          <p:cNvSpPr txBox="1"/>
          <p:nvPr/>
        </p:nvSpPr>
        <p:spPr>
          <a:xfrm>
            <a:off x="4792805" y="3402162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 </a:t>
            </a:r>
          </a:p>
          <a:p>
            <a:pPr algn="ctr"/>
            <a:r>
              <a:rPr lang="cy-GB" sz="1400" dirty="0"/>
              <a:t>Everyone ready? Stand in a row.</a:t>
            </a:r>
          </a:p>
          <a:p>
            <a:pPr algn="ctr"/>
            <a:r>
              <a:rPr lang="cy-GB" sz="1400" dirty="0"/>
              <a:t>Go the canteen.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432759-1405-75FB-F56C-D63109285E64}"/>
              </a:ext>
            </a:extLst>
          </p:cNvPr>
          <p:cNvSpPr txBox="1"/>
          <p:nvPr/>
        </p:nvSpPr>
        <p:spPr>
          <a:xfrm>
            <a:off x="4792805" y="4328636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 </a:t>
            </a:r>
          </a:p>
          <a:p>
            <a:pPr algn="ctr"/>
            <a:r>
              <a:rPr lang="cy-GB" sz="1400" dirty="0"/>
              <a:t>Everyone ready? Stand in a row.</a:t>
            </a:r>
          </a:p>
          <a:p>
            <a:pPr algn="ctr"/>
            <a:r>
              <a:rPr lang="cy-GB" sz="1400" dirty="0"/>
              <a:t>Go to the canteen. Go quietly.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295F1F-73CB-1927-631E-E06F45AF0069}"/>
              </a:ext>
            </a:extLst>
          </p:cNvPr>
          <p:cNvSpPr txBox="1"/>
          <p:nvPr/>
        </p:nvSpPr>
        <p:spPr>
          <a:xfrm>
            <a:off x="4529976" y="5174448"/>
            <a:ext cx="3369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lunch time. </a:t>
            </a:r>
          </a:p>
          <a:p>
            <a:pPr algn="ctr"/>
            <a:r>
              <a:rPr lang="cy-GB" sz="1400" dirty="0"/>
              <a:t>Everyone ready? Stand in a row.</a:t>
            </a:r>
          </a:p>
          <a:p>
            <a:pPr algn="ctr"/>
            <a:r>
              <a:rPr lang="cy-GB" sz="1400" dirty="0"/>
              <a:t>Go to the canteen. Go quietly.</a:t>
            </a:r>
          </a:p>
          <a:p>
            <a:pPr algn="ctr"/>
            <a:r>
              <a:rPr lang="cy-GB" sz="1400" dirty="0"/>
              <a:t>Walk slowly, please!</a:t>
            </a:r>
          </a:p>
        </p:txBody>
      </p:sp>
    </p:spTree>
    <p:extLst>
      <p:ext uri="{BB962C8B-B14F-4D97-AF65-F5344CB8AC3E}">
        <p14:creationId xmlns:p14="http://schemas.microsoft.com/office/powerpoint/2010/main" val="4133622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74359-6588-8BD6-EF5A-F1337F769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85EE5B29-71FF-714F-19EF-A81E9214BA6E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78595D0-54CF-7CFC-E71F-72DD9AA26911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264914-95F3-0377-9DE2-FCA9E1EE7777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C41F6EA-0313-3062-517D-4133D5BCCA24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7E4BB2B-B1ED-9FE3-A83B-FA719FE5E6B0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11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1177DBE-8CE5-D676-EF7F-B91A55FDDBF1}"/>
              </a:ext>
            </a:extLst>
          </p:cNvPr>
          <p:cNvCxnSpPr>
            <a:cxnSpLocks/>
          </p:cNvCxnSpPr>
          <p:nvPr/>
        </p:nvCxnSpPr>
        <p:spPr>
          <a:xfrm>
            <a:off x="2538502" y="5067300"/>
            <a:ext cx="7138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68D39AF-8C1D-22A3-DE9C-12F1B6FEBE93}"/>
              </a:ext>
            </a:extLst>
          </p:cNvPr>
          <p:cNvSpPr txBox="1"/>
          <p:nvPr/>
        </p:nvSpPr>
        <p:spPr>
          <a:xfrm>
            <a:off x="5452741" y="870018"/>
            <a:ext cx="12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</a:t>
            </a:r>
          </a:p>
          <a:p>
            <a:pPr algn="ctr"/>
            <a:r>
              <a:rPr lang="cy-GB" sz="1400" dirty="0"/>
              <a:t>amser cinio.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C86315-EFF6-034B-0F4F-8C09BE4FC9DD}"/>
              </a:ext>
            </a:extLst>
          </p:cNvPr>
          <p:cNvSpPr txBox="1"/>
          <p:nvPr/>
        </p:nvSpPr>
        <p:spPr>
          <a:xfrm>
            <a:off x="4774504" y="1801424"/>
            <a:ext cx="26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cinio. </a:t>
            </a:r>
          </a:p>
          <a:p>
            <a:pPr algn="ctr"/>
            <a:r>
              <a:rPr lang="cy-GB" sz="1400" dirty="0"/>
              <a:t>Pawb yn barod?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ED9C6B-3582-3B93-CE60-DBF08A97AC43}"/>
              </a:ext>
            </a:extLst>
          </p:cNvPr>
          <p:cNvSpPr txBox="1"/>
          <p:nvPr/>
        </p:nvSpPr>
        <p:spPr>
          <a:xfrm>
            <a:off x="628650" y="506968"/>
            <a:ext cx="2057400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2 – Atebion / </a:t>
            </a:r>
            <a:r>
              <a:rPr lang="cy-GB" i="1" dirty="0"/>
              <a:t>Answers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F7DC6E-B6A0-F104-B5E5-9A613DC513C8}"/>
              </a:ext>
            </a:extLst>
          </p:cNvPr>
          <p:cNvSpPr txBox="1"/>
          <p:nvPr/>
        </p:nvSpPr>
        <p:spPr>
          <a:xfrm>
            <a:off x="4786455" y="2538969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cinio. </a:t>
            </a:r>
          </a:p>
          <a:p>
            <a:pPr algn="ctr"/>
            <a:r>
              <a:rPr lang="cy-GB" sz="1400" dirty="0"/>
              <a:t>Pawb yn barod?</a:t>
            </a:r>
          </a:p>
          <a:p>
            <a:pPr algn="ctr"/>
            <a:r>
              <a:rPr lang="cy-GB" sz="1400" dirty="0"/>
              <a:t>Sefwch mewn rhes.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E2C15F-0774-D1E6-56F8-57CF04B63861}"/>
              </a:ext>
            </a:extLst>
          </p:cNvPr>
          <p:cNvSpPr txBox="1"/>
          <p:nvPr/>
        </p:nvSpPr>
        <p:spPr>
          <a:xfrm>
            <a:off x="4086224" y="3402162"/>
            <a:ext cx="39862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cinio. </a:t>
            </a:r>
          </a:p>
          <a:p>
            <a:pPr algn="ctr"/>
            <a:r>
              <a:rPr lang="cy-GB" sz="1400" dirty="0"/>
              <a:t>Pawb yn barod? Sefwch mewn rhes. </a:t>
            </a:r>
          </a:p>
          <a:p>
            <a:pPr algn="ctr"/>
            <a:r>
              <a:rPr lang="cy-GB" sz="1400" dirty="0"/>
              <a:t>Ewch i’r cantîn / ffreutur.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7BE841-8B8A-B9F5-9E91-1685E8A82D24}"/>
              </a:ext>
            </a:extLst>
          </p:cNvPr>
          <p:cNvSpPr txBox="1"/>
          <p:nvPr/>
        </p:nvSpPr>
        <p:spPr>
          <a:xfrm>
            <a:off x="3224302" y="4282598"/>
            <a:ext cx="56625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cinio. </a:t>
            </a:r>
          </a:p>
          <a:p>
            <a:pPr algn="ctr"/>
            <a:r>
              <a:rPr lang="cy-GB" sz="1400" dirty="0"/>
              <a:t>Pawb yn barod? Sefwch mewn rhes. </a:t>
            </a:r>
          </a:p>
          <a:p>
            <a:pPr algn="ctr"/>
            <a:r>
              <a:rPr lang="cy-GB" sz="1400" dirty="0"/>
              <a:t>Ewch i’r cantîn / ffreutur. Ewch yn dawel.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735026-EEAA-8124-F4FC-702150D99445}"/>
              </a:ext>
            </a:extLst>
          </p:cNvPr>
          <p:cNvSpPr txBox="1"/>
          <p:nvPr/>
        </p:nvSpPr>
        <p:spPr>
          <a:xfrm>
            <a:off x="3276689" y="5179959"/>
            <a:ext cx="56625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cinio. </a:t>
            </a:r>
          </a:p>
          <a:p>
            <a:pPr algn="ctr"/>
            <a:r>
              <a:rPr lang="cy-GB" sz="1400" dirty="0"/>
              <a:t>Pawb yn barod? Sefwch mewn rhes. </a:t>
            </a:r>
          </a:p>
          <a:p>
            <a:pPr algn="ctr"/>
            <a:r>
              <a:rPr lang="cy-GB" sz="1400" dirty="0"/>
              <a:t>Ewch i’r cantîn / ffreutur. Ewch yn dawel.</a:t>
            </a:r>
          </a:p>
          <a:p>
            <a:pPr algn="ctr"/>
            <a:r>
              <a:rPr lang="cy-GB" sz="1400" dirty="0"/>
              <a:t>Cerddwch yn araf, plîs! </a:t>
            </a:r>
          </a:p>
        </p:txBody>
      </p:sp>
    </p:spTree>
    <p:extLst>
      <p:ext uri="{BB962C8B-B14F-4D97-AF65-F5344CB8AC3E}">
        <p14:creationId xmlns:p14="http://schemas.microsoft.com/office/powerpoint/2010/main" val="274911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DF46A-07AF-6B52-3538-7C311B4B3E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A67818E7-85EC-EB7D-DF4E-FD166409862D}"/>
              </a:ext>
            </a:extLst>
          </p:cNvPr>
          <p:cNvSpPr txBox="1"/>
          <p:nvPr/>
        </p:nvSpPr>
        <p:spPr>
          <a:xfrm>
            <a:off x="4341881" y="3083740"/>
            <a:ext cx="33179" cy="360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742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963AC5-984B-AD8A-934C-6FA5444696C5}"/>
              </a:ext>
            </a:extLst>
          </p:cNvPr>
          <p:cNvSpPr txBox="1"/>
          <p:nvPr/>
        </p:nvSpPr>
        <p:spPr>
          <a:xfrm>
            <a:off x="2370615" y="1828080"/>
            <a:ext cx="1881263" cy="3604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1) </a:t>
            </a:r>
            <a:r>
              <a:rPr lang="en-GB" sz="1742" dirty="0">
                <a:latin typeface="Calibri" panose="020F0502020204030204" pitchFamily="34" charset="0"/>
                <a:cs typeface="Calibri" panose="020F0502020204030204" pitchFamily="34" charset="0"/>
              </a:rPr>
              <a:t>Helo! 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4232D69B-FDEB-E12A-D851-072B8150EC9D}"/>
              </a:ext>
            </a:extLst>
          </p:cNvPr>
          <p:cNvGraphicFramePr>
            <a:graphicFrameLocks noGrp="1"/>
          </p:cNvGraphicFramePr>
          <p:nvPr/>
        </p:nvGraphicFramePr>
        <p:xfrm>
          <a:off x="3729038" y="1511318"/>
          <a:ext cx="2422762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2762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Bore da, </a:t>
                      </a:r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bawb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P’nawn</a:t>
                      </a:r>
                      <a:r>
                        <a:rPr lang="en-GB" sz="1700" dirty="0"/>
                        <a:t> da, </a:t>
                      </a:r>
                      <a:r>
                        <a:rPr lang="en-GB" sz="1700" dirty="0" err="1"/>
                        <a:t>blant</a:t>
                      </a:r>
                      <a:r>
                        <a:rPr lang="en-GB" sz="1700" dirty="0"/>
                        <a:t>!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/>
                        <a:t>Bore da, </a:t>
                      </a:r>
                      <a:r>
                        <a:rPr lang="en-GB" sz="1700" dirty="0" err="1"/>
                        <a:t>Flwyddyn</a:t>
                      </a:r>
                      <a:r>
                        <a:rPr lang="en-GB" sz="1700" dirty="0"/>
                        <a:t> 1.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1899C1F1-3C19-0B84-A2F4-29DBB7DCB753}"/>
              </a:ext>
            </a:extLst>
          </p:cNvPr>
          <p:cNvSpPr txBox="1"/>
          <p:nvPr/>
        </p:nvSpPr>
        <p:spPr>
          <a:xfrm>
            <a:off x="6388100" y="1828080"/>
            <a:ext cx="1320946" cy="3604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2)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Pawb</a:t>
            </a:r>
            <a:r>
              <a:rPr lang="en-GB" sz="1742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endParaRPr lang="en-GB" sz="1742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C190D17-3426-881C-F234-5EF5F351BBFD}"/>
              </a:ext>
            </a:extLst>
          </p:cNvPr>
          <p:cNvGraphicFramePr>
            <a:graphicFrameLocks noGrp="1"/>
          </p:cNvGraphicFramePr>
          <p:nvPr/>
        </p:nvGraphicFramePr>
        <p:xfrm>
          <a:off x="7725579" y="1498609"/>
          <a:ext cx="1881262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1262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/>
                        <a:t>hapus?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>
                          <a:solidFill>
                            <a:schemeClr val="tx1"/>
                          </a:solidFill>
                        </a:rPr>
                        <a:t>eistedd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6C5A9036-9052-F1B2-431F-CF198DA75F4A}"/>
              </a:ext>
            </a:extLst>
          </p:cNvPr>
          <p:cNvSpPr txBox="1"/>
          <p:nvPr/>
        </p:nvSpPr>
        <p:spPr>
          <a:xfrm>
            <a:off x="2370615" y="3141613"/>
            <a:ext cx="1738099" cy="3604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3)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Mae’n</a:t>
            </a:r>
            <a:r>
              <a:rPr lang="en-GB" sz="1742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endParaRPr lang="en-GB" sz="1742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147BA52-9A42-92C7-3657-3CE180C6B0F1}"/>
              </a:ext>
            </a:extLst>
          </p:cNvPr>
          <p:cNvGraphicFramePr>
            <a:graphicFrameLocks noGrp="1"/>
          </p:cNvGraphicFramePr>
          <p:nvPr/>
        </p:nvGraphicFramePr>
        <p:xfrm>
          <a:off x="4113766" y="2824128"/>
          <a:ext cx="1097403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7403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stori</a:t>
                      </a:r>
                      <a:r>
                        <a:rPr lang="en-GB" sz="1700" dirty="0"/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cofrestru</a:t>
                      </a:r>
                      <a:r>
                        <a:rPr lang="en-GB" sz="1700" dirty="0"/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C70784F2-BA9D-8214-5AEB-4D5F488A99A1}"/>
              </a:ext>
            </a:extLst>
          </p:cNvPr>
          <p:cNvSpPr txBox="1"/>
          <p:nvPr/>
        </p:nvSpPr>
        <p:spPr>
          <a:xfrm>
            <a:off x="5937666" y="3248790"/>
            <a:ext cx="1599577" cy="3604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4)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Eisteddwch</a:t>
            </a:r>
            <a:endParaRPr lang="en-GB" sz="1742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3FA7D6A8-68AC-50D4-9E3E-740803CFF78D}"/>
              </a:ext>
            </a:extLst>
          </p:cNvPr>
          <p:cNvGraphicFramePr>
            <a:graphicFrameLocks noGrp="1"/>
          </p:cNvGraphicFramePr>
          <p:nvPr/>
        </p:nvGraphicFramePr>
        <p:xfrm>
          <a:off x="7537244" y="2976865"/>
          <a:ext cx="1784316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43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dawel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yn</a:t>
                      </a:r>
                      <a:r>
                        <a:rPr lang="en-GB" sz="1700" dirty="0"/>
                        <a:t> smart.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ar</a:t>
                      </a:r>
                      <a:r>
                        <a:rPr lang="en-GB" sz="1700" dirty="0"/>
                        <a:t> y mat.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89A27CCA-E0AA-99BF-2C27-69CC267A1700}"/>
              </a:ext>
            </a:extLst>
          </p:cNvPr>
          <p:cNvSpPr txBox="1"/>
          <p:nvPr/>
        </p:nvSpPr>
        <p:spPr>
          <a:xfrm>
            <a:off x="1867658" y="4501276"/>
            <a:ext cx="1738099" cy="3604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5)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Gwrandewch</a:t>
            </a:r>
            <a:endParaRPr lang="en-GB" sz="1742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DECC292-4ECD-EF31-68CE-14A25153C2F5}"/>
              </a:ext>
            </a:extLst>
          </p:cNvPr>
          <p:cNvGraphicFramePr>
            <a:graphicFrameLocks noGrp="1"/>
          </p:cNvGraphicFramePr>
          <p:nvPr/>
        </p:nvGraphicFramePr>
        <p:xfrm>
          <a:off x="3605757" y="4183790"/>
          <a:ext cx="2025509" cy="99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5509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331797">
                <a:tc>
                  <a:txBody>
                    <a:bodyPr/>
                    <a:lstStyle/>
                    <a:p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arna </a:t>
                      </a:r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yn</a:t>
                      </a:r>
                      <a:r>
                        <a:rPr lang="en-GB" sz="1700" dirty="0"/>
                        <a:t> </a:t>
                      </a:r>
                      <a:r>
                        <a:rPr lang="en-GB" sz="1700" dirty="0" err="1"/>
                        <a:t>ofalus</a:t>
                      </a:r>
                      <a:r>
                        <a:rPr lang="en-GB" sz="1700" dirty="0"/>
                        <a:t>!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 err="1"/>
                        <a:t>blant</a:t>
                      </a:r>
                      <a:r>
                        <a:rPr lang="en-GB" sz="1700" dirty="0"/>
                        <a:t>!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27" name="TextBox 26">
            <a:extLst>
              <a:ext uri="{FF2B5EF4-FFF2-40B4-BE49-F238E27FC236}">
                <a16:creationId xmlns:a16="http://schemas.microsoft.com/office/drawing/2014/main" id="{02409A51-AE6D-F316-50D0-9EE09363B59C}"/>
              </a:ext>
            </a:extLst>
          </p:cNvPr>
          <p:cNvSpPr txBox="1"/>
          <p:nvPr/>
        </p:nvSpPr>
        <p:spPr>
          <a:xfrm>
            <a:off x="6236083" y="4686183"/>
            <a:ext cx="1599577" cy="3604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742" dirty="0">
                <a:latin typeface="Tw Cen MT" panose="020B0602020104020603" pitchFamily="34" charset="0"/>
              </a:rPr>
              <a:t>6) </a:t>
            </a:r>
            <a:r>
              <a:rPr lang="en-GB" sz="1742" dirty="0" err="1">
                <a:latin typeface="Calibri" panose="020F0502020204030204" pitchFamily="34" charset="0"/>
                <a:cs typeface="Calibri" panose="020F0502020204030204" pitchFamily="34" charset="0"/>
              </a:rPr>
              <a:t>Edrychwch</a:t>
            </a:r>
            <a:endParaRPr lang="en-GB" sz="1742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83308476-7E8E-2D22-607C-481B2B004A27}"/>
              </a:ext>
            </a:extLst>
          </p:cNvPr>
          <p:cNvGraphicFramePr>
            <a:graphicFrameLocks noGrp="1"/>
          </p:cNvGraphicFramePr>
          <p:nvPr/>
        </p:nvGraphicFramePr>
        <p:xfrm>
          <a:off x="7835660" y="4376700"/>
          <a:ext cx="1485900" cy="989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5900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88898">
                <a:tc>
                  <a:txBody>
                    <a:bodyPr/>
                    <a:lstStyle/>
                    <a:p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1700" b="0" dirty="0" err="1">
                          <a:solidFill>
                            <a:schemeClr val="tx1"/>
                          </a:solidFill>
                        </a:rPr>
                        <a:t>llyfr</a:t>
                      </a:r>
                      <a:r>
                        <a:rPr lang="en-GB" sz="17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/>
                        <a:t>arna </a:t>
                      </a:r>
                      <a:r>
                        <a:rPr lang="en-GB" sz="1700" dirty="0" err="1"/>
                        <a:t>i</a:t>
                      </a:r>
                      <a:r>
                        <a:rPr lang="en-GB" sz="1700" dirty="0"/>
                        <a:t>, </a:t>
                      </a:r>
                      <a:r>
                        <a:rPr lang="en-GB" sz="1700" dirty="0" err="1"/>
                        <a:t>bawb</a:t>
                      </a:r>
                      <a:r>
                        <a:rPr lang="en-GB" sz="1700" dirty="0"/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331797">
                <a:tc>
                  <a:txBody>
                    <a:bodyPr/>
                    <a:lstStyle/>
                    <a:p>
                      <a:r>
                        <a:rPr lang="en-GB" sz="1700" dirty="0"/>
                        <a:t>arna i, </a:t>
                      </a:r>
                      <a:r>
                        <a:rPr lang="en-GB" sz="1700" dirty="0" err="1"/>
                        <a:t>blant</a:t>
                      </a:r>
                      <a:r>
                        <a:rPr lang="en-GB" sz="1700" dirty="0"/>
                        <a:t>.</a:t>
                      </a:r>
                    </a:p>
                  </a:txBody>
                  <a:tcPr marL="66359" marR="66359" marT="33180" marB="331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5" name="Dalfan Cynnwys 2">
            <a:extLst>
              <a:ext uri="{FF2B5EF4-FFF2-40B4-BE49-F238E27FC236}">
                <a16:creationId xmlns:a16="http://schemas.microsoft.com/office/drawing/2014/main" id="{AD859FC4-C2E3-D46B-9CA6-F7EAF5555745}"/>
              </a:ext>
            </a:extLst>
          </p:cNvPr>
          <p:cNvSpPr txBox="1">
            <a:spLocks/>
          </p:cNvSpPr>
          <p:nvPr/>
        </p:nvSpPr>
        <p:spPr>
          <a:xfrm>
            <a:off x="377868" y="204622"/>
            <a:ext cx="11436263" cy="705903"/>
          </a:xfrm>
          <a:prstGeom prst="rect">
            <a:avLst/>
          </a:prstGeom>
          <a:solidFill>
            <a:srgbClr val="002060"/>
          </a:solidFill>
          <a:ln w="28575">
            <a:solidFill>
              <a:srgbClr val="461964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Gêm ddyfalu      </a:t>
            </a:r>
            <a:r>
              <a:rPr lang="cy-GB" sz="40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Guessing game</a:t>
            </a:r>
          </a:p>
        </p:txBody>
      </p:sp>
    </p:spTree>
    <p:extLst>
      <p:ext uri="{BB962C8B-B14F-4D97-AF65-F5344CB8AC3E}">
        <p14:creationId xmlns:p14="http://schemas.microsoft.com/office/powerpoint/2010/main" val="389465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63295-D30F-18D9-BF65-7272A57B4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6798420-3E39-FF51-59E7-8D10DAF61AE0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0654">
                  <a:extLst>
                    <a:ext uri="{9D8B030D-6E8A-4147-A177-3AD203B41FA5}">
                      <a16:colId xmlns:a16="http://schemas.microsoft.com/office/drawing/2014/main" val="3362520888"/>
                    </a:ext>
                  </a:extLst>
                </a:gridCol>
                <a:gridCol w="4494180">
                  <a:extLst>
                    <a:ext uri="{9D8B030D-6E8A-4147-A177-3AD203B41FA5}">
                      <a16:colId xmlns:a16="http://schemas.microsoft.com/office/drawing/2014/main" val="4017205136"/>
                    </a:ext>
                  </a:extLst>
                </a:gridCol>
                <a:gridCol w="4217166">
                  <a:extLst>
                    <a:ext uri="{9D8B030D-6E8A-4147-A177-3AD203B41FA5}">
                      <a16:colId xmlns:a16="http://schemas.microsoft.com/office/drawing/2014/main" val="816322112"/>
                    </a:ext>
                  </a:extLst>
                </a:gridCol>
              </a:tblGrid>
              <a:tr h="1714500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Eisteddwch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36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d</a:t>
                      </a: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awel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u="sng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erched.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9218602"/>
                  </a:ext>
                </a:extLst>
              </a:tr>
              <a:tr h="1714500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Eisteddwch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smart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u="sng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lwyddyn 2.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1790249"/>
                  </a:ext>
                </a:extLst>
              </a:tr>
              <a:tr h="1714500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Cerddwch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araf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 y coridor.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1440050"/>
                  </a:ext>
                </a:extLst>
              </a:tr>
              <a:tr h="1714500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Rhedwch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36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g</a:t>
                      </a: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yflym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i’r iard.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30771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767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5F797-ADE8-E80F-8787-A802B95F4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0EC0A0D-C53C-B5B3-194A-02D067A91DD9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914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0654">
                  <a:extLst>
                    <a:ext uri="{9D8B030D-6E8A-4147-A177-3AD203B41FA5}">
                      <a16:colId xmlns:a16="http://schemas.microsoft.com/office/drawing/2014/main" val="3362520888"/>
                    </a:ext>
                  </a:extLst>
                </a:gridCol>
                <a:gridCol w="4494180">
                  <a:extLst>
                    <a:ext uri="{9D8B030D-6E8A-4147-A177-3AD203B41FA5}">
                      <a16:colId xmlns:a16="http://schemas.microsoft.com/office/drawing/2014/main" val="4017205136"/>
                    </a:ext>
                  </a:extLst>
                </a:gridCol>
                <a:gridCol w="4217166">
                  <a:extLst>
                    <a:ext uri="{9D8B030D-6E8A-4147-A177-3AD203B41FA5}">
                      <a16:colId xmlns:a16="http://schemas.microsoft.com/office/drawing/2014/main" val="816322112"/>
                    </a:ext>
                  </a:extLst>
                </a:gridCol>
              </a:tblGrid>
              <a:tr h="1659194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Sefwch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mewn rhes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wrth y drws.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003534"/>
                  </a:ext>
                </a:extLst>
              </a:tr>
              <a:tr h="1681316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Edrychwch</a:t>
                      </a:r>
                    </a:p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ar y llyfr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b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awb.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6950905"/>
                  </a:ext>
                </a:extLst>
              </a:tr>
              <a:tr h="1659194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Edrychwch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ar y llun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lwyddyn 1.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118057"/>
                  </a:ext>
                </a:extLst>
              </a:tr>
              <a:tr h="1858297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Edrychwch 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ar y clawr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endParaRPr lang="cy-GB" sz="14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b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lant.</a:t>
                      </a:r>
                    </a:p>
                    <a:p>
                      <a:pPr algn="ctr"/>
                      <a:endParaRPr lang="cy-GB" sz="1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34939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64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BFD4D-BA12-BC09-41EC-72F1DF88E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2669B16-AB7D-C3A2-18F6-53ED18A5235A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192000" cy="6914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0654">
                  <a:extLst>
                    <a:ext uri="{9D8B030D-6E8A-4147-A177-3AD203B41FA5}">
                      <a16:colId xmlns:a16="http://schemas.microsoft.com/office/drawing/2014/main" val="3362520888"/>
                    </a:ext>
                  </a:extLst>
                </a:gridCol>
                <a:gridCol w="4494180">
                  <a:extLst>
                    <a:ext uri="{9D8B030D-6E8A-4147-A177-3AD203B41FA5}">
                      <a16:colId xmlns:a16="http://schemas.microsoft.com/office/drawing/2014/main" val="4017205136"/>
                    </a:ext>
                  </a:extLst>
                </a:gridCol>
                <a:gridCol w="4217166">
                  <a:extLst>
                    <a:ext uri="{9D8B030D-6E8A-4147-A177-3AD203B41FA5}">
                      <a16:colId xmlns:a16="http://schemas.microsoft.com/office/drawing/2014/main" val="816322112"/>
                    </a:ext>
                  </a:extLst>
                </a:gridCol>
              </a:tblGrid>
              <a:tr h="1659194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Tacluswch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gyflym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b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awb.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003534"/>
                  </a:ext>
                </a:extLst>
              </a:tr>
              <a:tr h="1681316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Gwrandewch</a:t>
                      </a:r>
                    </a:p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yn ofalus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b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lant.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6950905"/>
                  </a:ext>
                </a:extLst>
              </a:tr>
              <a:tr h="1659194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Sefwch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yn smart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lwyddyn 1.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118057"/>
                  </a:ext>
                </a:extLst>
              </a:tr>
              <a:tr h="1858297"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Neidiwch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i="0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yn uchel</a:t>
                      </a:r>
                    </a:p>
                    <a:p>
                      <a:pPr algn="ctr"/>
                      <a:endParaRPr lang="cy-GB" sz="28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endParaRPr lang="cy-GB" sz="1400" b="0" i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u="sng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b</a:t>
                      </a:r>
                      <a:r>
                        <a:rPr lang="cy-GB" sz="3600" b="1" dirty="0">
                          <a:solidFill>
                            <a:schemeClr val="tx1"/>
                          </a:solidFill>
                          <a:latin typeface="+mn-lt"/>
                          <a:cs typeface="Arial"/>
                        </a:rPr>
                        <a:t>awb.</a:t>
                      </a:r>
                    </a:p>
                    <a:p>
                      <a:pPr algn="ctr"/>
                      <a:endParaRPr lang="cy-GB" sz="1600" b="1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34939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4883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935656-FD23-45DD-94E6-BF0E9F65B7E5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customXml/itemProps2.xml><?xml version="1.0" encoding="utf-8"?>
<ds:datastoreItem xmlns:ds="http://schemas.openxmlformats.org/officeDocument/2006/customXml" ds:itemID="{5CAA8613-2D57-4318-9EC6-533FAEE78BC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42298A-B9E1-4E64-AC68-3EEEE5D157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928</TotalTime>
  <Words>556</Words>
  <Application>Microsoft Macintosh PowerPoint</Application>
  <PresentationFormat>Widescreen</PresentationFormat>
  <Paragraphs>166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Tw Cen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149</cp:revision>
  <dcterms:created xsi:type="dcterms:W3CDTF">2013-07-15T20:26:40Z</dcterms:created>
  <dcterms:modified xsi:type="dcterms:W3CDTF">2025-11-04T14:02:51Z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  <property fmtid="{D5CDD505-2E9C-101B-9397-08002B2CF9AE}" pid="3" name="Order">
    <vt:r8>648200</vt:r8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