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84" r:id="rId1"/>
  </p:sldMasterIdLst>
  <p:sldIdLst>
    <p:sldId id="257" r:id="rId2"/>
    <p:sldId id="261" r:id="rId3"/>
    <p:sldId id="262"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autoAdjust="0"/>
  </p:normalViewPr>
  <p:slideViewPr>
    <p:cSldViewPr snapToGrid="0">
      <p:cViewPr>
        <p:scale>
          <a:sx n="72" d="100"/>
          <a:sy n="72" d="100"/>
        </p:scale>
        <p:origin x="54" y="-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345875591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66697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1081581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1838359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313660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2599974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142309172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292876641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405223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959055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1156986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0D5E9-E333-4299-B12A-B5D10376B0C3}" type="slidenum">
              <a:rPr lang="en-GB" smtClean="0"/>
              <a:pPr/>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52358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734496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2831280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3219851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3612883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CDED2-40D5-4095-B11A-C788D5C504D7}" type="datetimeFigureOut">
              <a:rPr lang="en-GB" smtClean="0"/>
              <a:pPr/>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0D5E9-E333-4299-B12A-B5D10376B0C3}" type="slidenum">
              <a:rPr lang="en-GB" smtClean="0"/>
              <a:pPr/>
              <a:t>‹#›</a:t>
            </a:fld>
            <a:endParaRPr lang="en-GB"/>
          </a:p>
        </p:txBody>
      </p:sp>
    </p:spTree>
    <p:extLst>
      <p:ext uri="{BB962C8B-B14F-4D97-AF65-F5344CB8AC3E}">
        <p14:creationId xmlns:p14="http://schemas.microsoft.com/office/powerpoint/2010/main" val="24277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A8CDED2-40D5-4095-B11A-C788D5C504D7}" type="datetimeFigureOut">
              <a:rPr lang="en-GB" smtClean="0"/>
              <a:pPr/>
              <a:t>08/05/2018</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140D5E9-E333-4299-B12A-B5D10376B0C3}" type="slidenum">
              <a:rPr lang="en-GB" smtClean="0"/>
              <a:pPr/>
              <a:t>‹#›</a:t>
            </a:fld>
            <a:endParaRPr lang="en-GB"/>
          </a:p>
        </p:txBody>
      </p:sp>
    </p:spTree>
    <p:extLst>
      <p:ext uri="{BB962C8B-B14F-4D97-AF65-F5344CB8AC3E}">
        <p14:creationId xmlns:p14="http://schemas.microsoft.com/office/powerpoint/2010/main" val="2460112137"/>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1577131" y="741117"/>
            <a:ext cx="8593122" cy="51398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7200" algn="l"/>
                <a:tab pos="914400" algn="l"/>
                <a:tab pos="1371600" algn="l"/>
                <a:tab pos="1828800" algn="l"/>
              </a:tabLst>
            </a:pPr>
            <a:r>
              <a:rPr kumimoji="0" lang="en-GB" sz="2000" b="1" i="0" u="none" strike="noStrike" cap="none" normalizeH="0" baseline="0" dirty="0">
                <a:ln>
                  <a:noFill/>
                </a:ln>
                <a:solidFill>
                  <a:schemeClr val="tx1"/>
                </a:solidFill>
                <a:effectLst/>
                <a:latin typeface="Arial" pitchFamily="34" charset="0"/>
                <a:ea typeface="Times New Roman" pitchFamily="18" charset="0"/>
                <a:cs typeface="Arial" pitchFamily="34" charset="0"/>
              </a:rPr>
              <a:t>Name: Adam </a:t>
            </a:r>
            <a:r>
              <a:rPr kumimoji="0" lang="en-GB" sz="2000" b="1" i="0" u="none" strike="noStrike" cap="none" normalizeH="0" baseline="0" dirty="0" err="1">
                <a:ln>
                  <a:noFill/>
                </a:ln>
                <a:solidFill>
                  <a:schemeClr val="tx1"/>
                </a:solidFill>
                <a:effectLst/>
                <a:latin typeface="Arial" pitchFamily="34" charset="0"/>
                <a:ea typeface="Times New Roman" pitchFamily="18" charset="0"/>
                <a:cs typeface="Arial" pitchFamily="34" charset="0"/>
              </a:rPr>
              <a:t>Wolley</a:t>
            </a:r>
            <a:endParaRPr kumimoji="0" lang="en-GB" sz="2000" b="1" i="0" u="none"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tab pos="457200" algn="l"/>
                <a:tab pos="914400" algn="l"/>
                <a:tab pos="1371600" algn="l"/>
                <a:tab pos="1828800" algn="l"/>
              </a:tabLst>
            </a:pPr>
            <a:r>
              <a:rPr lang="en-GB" sz="2000" b="1" dirty="0">
                <a:latin typeface="Arial" pitchFamily="34" charset="0"/>
                <a:ea typeface="Times New Roman" pitchFamily="18" charset="0"/>
                <a:cs typeface="Arial" pitchFamily="34" charset="0"/>
              </a:rPr>
              <a:t>Student No: 1703108</a:t>
            </a:r>
            <a:endParaRPr kumimoji="0" lang="en-GB" sz="2000" b="1" i="0" u="none"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tab pos="457200" algn="l"/>
                <a:tab pos="914400" algn="l"/>
                <a:tab pos="1371600" algn="l"/>
                <a:tab pos="1828800" algn="l"/>
              </a:tabLst>
            </a:pPr>
            <a:r>
              <a:rPr kumimoji="0" lang="en-GB" sz="2000" b="1" i="0" u="none" strike="noStrike" cap="none" normalizeH="0" baseline="0" dirty="0">
                <a:ln>
                  <a:noFill/>
                </a:ln>
                <a:solidFill>
                  <a:schemeClr val="tx1"/>
                </a:solidFill>
                <a:effectLst/>
                <a:latin typeface="Arial" pitchFamily="34" charset="0"/>
                <a:ea typeface="Times New Roman" pitchFamily="18" charset="0"/>
                <a:cs typeface="Arial" pitchFamily="34" charset="0"/>
              </a:rPr>
              <a:t>MODULE CODE: SHSS4074</a:t>
            </a:r>
            <a:endParaRPr kumimoji="0" lang="en-GB" sz="20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r>
              <a:rPr kumimoji="0" lang="en-GB" sz="2000" b="1" i="0" u="none" strike="noStrike" cap="none" normalizeH="0" baseline="0" dirty="0">
                <a:ln>
                  <a:noFill/>
                </a:ln>
                <a:solidFill>
                  <a:schemeClr val="tx1"/>
                </a:solidFill>
                <a:effectLst/>
                <a:latin typeface="Arial" pitchFamily="34" charset="0"/>
                <a:ea typeface="Times New Roman" pitchFamily="18" charset="0"/>
                <a:cs typeface="Arial" pitchFamily="34" charset="0"/>
              </a:rPr>
              <a:t>ADVENTURE AND CHALLENGE IN THE CURRICULUM</a:t>
            </a:r>
            <a:endParaRPr kumimoji="0" lang="en-GB" sz="20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r>
              <a:rPr kumimoji="0" lang="en-GB" sz="2000" b="1" i="0" u="none" strike="noStrike" cap="none" normalizeH="0" baseline="0" dirty="0">
                <a:ln>
                  <a:noFill/>
                </a:ln>
                <a:solidFill>
                  <a:schemeClr val="tx1"/>
                </a:solidFill>
                <a:effectLst/>
                <a:latin typeface="Arial" pitchFamily="34" charset="0"/>
                <a:ea typeface="Times New Roman" pitchFamily="18" charset="0"/>
                <a:cs typeface="Arial" pitchFamily="34" charset="0"/>
              </a:rPr>
              <a:t>MODULE TUTOR: </a:t>
            </a:r>
            <a:r>
              <a:rPr kumimoji="0" lang="en-GB" sz="2000" b="1" i="0" u="sng" strike="noStrike" cap="none" normalizeH="0" baseline="0" dirty="0" err="1">
                <a:ln>
                  <a:noFill/>
                </a:ln>
                <a:solidFill>
                  <a:schemeClr val="tx1"/>
                </a:solidFill>
                <a:effectLst/>
                <a:latin typeface="Arial" pitchFamily="34" charset="0"/>
                <a:ea typeface="Times New Roman" pitchFamily="18" charset="0"/>
                <a:cs typeface="Arial" pitchFamily="34" charset="0"/>
              </a:rPr>
              <a:t>Nalda</a:t>
            </a:r>
            <a:r>
              <a:rPr kumimoji="0" lang="en-GB" sz="2000" b="1" i="0" u="sng" strike="noStrike" cap="none" normalizeH="0" baseline="0" dirty="0">
                <a:ln>
                  <a:noFill/>
                </a:ln>
                <a:solidFill>
                  <a:schemeClr val="tx1"/>
                </a:solidFill>
                <a:effectLst/>
                <a:latin typeface="Arial" pitchFamily="34" charset="0"/>
                <a:ea typeface="Times New Roman" pitchFamily="18" charset="0"/>
                <a:cs typeface="Arial" pitchFamily="34" charset="0"/>
              </a:rPr>
              <a:t> Wainwright</a:t>
            </a: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endParaRPr lang="en-GB" sz="1400" b="1" u="sng" dirty="0">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endParaRPr kumimoji="0" lang="en-GB" sz="1400" b="1" i="0" u="sng"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endParaRPr lang="en-GB" sz="1400" b="1" u="sng" dirty="0">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endParaRPr kumimoji="0" lang="en-GB" sz="1400" b="1" i="0" u="sng"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r>
              <a:rPr kumimoji="0" lang="en-GB" sz="2000" b="1" i="0" u="none" strike="noStrike" cap="none" normalizeH="0" baseline="0" dirty="0">
                <a:ln>
                  <a:noFill/>
                </a:ln>
                <a:solidFill>
                  <a:schemeClr val="tx1"/>
                </a:solidFill>
                <a:effectLst/>
                <a:latin typeface="Arial" panose="020B0604020202020204" pitchFamily="34" charset="0"/>
                <a:ea typeface="MS Minngs"/>
                <a:cs typeface="Arial" panose="020B0604020202020204" pitchFamily="34" charset="0"/>
              </a:rPr>
              <a:t>TASK</a:t>
            </a:r>
            <a:endParaRPr kumimoji="0" lang="en-GB" sz="2000" b="0" i="0" u="none" strike="noStrike" cap="none" normalizeH="0" baseline="0" dirty="0">
              <a:ln>
                <a:noFill/>
              </a:ln>
              <a:solidFill>
                <a:schemeClr val="tx1"/>
              </a:solidFill>
              <a:effectLst/>
              <a:latin typeface="Arial" panose="020B0604020202020204"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r>
              <a:rPr kumimoji="0" lang="en-GB" sz="2000" b="0" i="0" u="none" strike="noStrike" cap="none" normalizeH="0" baseline="0" dirty="0">
                <a:ln>
                  <a:noFill/>
                </a:ln>
                <a:solidFill>
                  <a:schemeClr val="tx1"/>
                </a:solidFill>
                <a:effectLst/>
                <a:latin typeface="Arial" panose="020B0604020202020204" pitchFamily="34" charset="0"/>
                <a:ea typeface="Times New Roman" pitchFamily="18" charset="0"/>
                <a:cs typeface="Arial" pitchFamily="34" charset="0"/>
              </a:rPr>
              <a:t>Illustrate the role of Outdoor Learning and Adventurous Activities within Physical Education, outlining how it may support young people’s development of physical literacy. By making specific reference to the new Pedagogical Model for Adventure in the Curriculum (Williams &amp; Wainwright, 2016), highlight the important advantages to a models based approach within physical education.</a:t>
            </a:r>
            <a:endParaRPr kumimoji="0" lang="en-GB" sz="2000" b="0" i="0" u="none" strike="noStrike" cap="none" normalizeH="0" baseline="0" dirty="0">
              <a:ln>
                <a:noFill/>
              </a:ln>
              <a:solidFill>
                <a:schemeClr val="tx1"/>
              </a:solidFill>
              <a:effectLst/>
              <a:latin typeface="Arial" panose="020B0604020202020204"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Lst>
            </a:pP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on a raft&#10;&#10;Description generated with very high confidence">
            <a:extLst>
              <a:ext uri="{FF2B5EF4-FFF2-40B4-BE49-F238E27FC236}">
                <a16:creationId xmlns:a16="http://schemas.microsoft.com/office/drawing/2014/main" id="{C5EFEF0C-CA51-447B-906F-1A872354B8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513" y="2412141"/>
            <a:ext cx="3583460" cy="1606121"/>
          </a:xfrm>
          <a:prstGeom prst="rect">
            <a:avLst/>
          </a:prstGeom>
        </p:spPr>
      </p:pic>
      <p:pic>
        <p:nvPicPr>
          <p:cNvPr id="7" name="Picture 6" descr="A person riding a skateboard up the side of a building&#10;&#10;Description generated with high confidence">
            <a:extLst>
              <a:ext uri="{FF2B5EF4-FFF2-40B4-BE49-F238E27FC236}">
                <a16:creationId xmlns:a16="http://schemas.microsoft.com/office/drawing/2014/main" id="{BCFF5A05-C518-40D8-98EF-51AA285BCD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8942" y="684859"/>
            <a:ext cx="3366982" cy="2244655"/>
          </a:xfrm>
          <a:prstGeom prst="rect">
            <a:avLst/>
          </a:prstGeom>
        </p:spPr>
      </p:pic>
      <p:pic>
        <p:nvPicPr>
          <p:cNvPr id="9" name="Picture 8" descr="A group of people in a field&#10;&#10;Description generated with very high confidence">
            <a:extLst>
              <a:ext uri="{FF2B5EF4-FFF2-40B4-BE49-F238E27FC236}">
                <a16:creationId xmlns:a16="http://schemas.microsoft.com/office/drawing/2014/main" id="{D376CF27-27C6-43C5-8BEB-885B5C157E0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47811" y="4590264"/>
            <a:ext cx="3100770" cy="2068190"/>
          </a:xfrm>
          <a:prstGeom prst="rect">
            <a:avLst/>
          </a:prstGeom>
        </p:spPr>
      </p:pic>
      <p:sp>
        <p:nvSpPr>
          <p:cNvPr id="10" name="Rectangle 9">
            <a:extLst>
              <a:ext uri="{FF2B5EF4-FFF2-40B4-BE49-F238E27FC236}">
                <a16:creationId xmlns:a16="http://schemas.microsoft.com/office/drawing/2014/main" id="{0DAB269B-C283-407F-BFBE-FBA6D5D82723}"/>
              </a:ext>
            </a:extLst>
          </p:cNvPr>
          <p:cNvSpPr/>
          <p:nvPr/>
        </p:nvSpPr>
        <p:spPr>
          <a:xfrm>
            <a:off x="4313707" y="653024"/>
            <a:ext cx="3298055" cy="2308324"/>
          </a:xfrm>
          <a:prstGeom prst="rect">
            <a:avLst/>
          </a:prstGeom>
          <a:noFill/>
        </p:spPr>
        <p:txBody>
          <a:bodyPr wrap="square" lIns="91440" tIns="45720" rIns="91440" bIns="45720">
            <a:spAutoFit/>
          </a:bodyPr>
          <a:lstStyle/>
          <a:p>
            <a:pPr algn="ctr"/>
            <a:r>
              <a:rPr lang="en-US" sz="4800" b="1" i="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Outdoor Adventure Activities</a:t>
            </a:r>
          </a:p>
        </p:txBody>
      </p:sp>
      <p:sp>
        <p:nvSpPr>
          <p:cNvPr id="12" name="TextBox 11">
            <a:extLst>
              <a:ext uri="{FF2B5EF4-FFF2-40B4-BE49-F238E27FC236}">
                <a16:creationId xmlns:a16="http://schemas.microsoft.com/office/drawing/2014/main" id="{907321EA-4736-410E-8C40-9D23EF366C24}"/>
              </a:ext>
            </a:extLst>
          </p:cNvPr>
          <p:cNvSpPr txBox="1"/>
          <p:nvPr/>
        </p:nvSpPr>
        <p:spPr>
          <a:xfrm>
            <a:off x="4091912" y="3101432"/>
            <a:ext cx="6808513" cy="1077218"/>
          </a:xfrm>
          <a:prstGeom prst="rect">
            <a:avLst/>
          </a:prstGeom>
          <a:noFill/>
        </p:spPr>
        <p:txBody>
          <a:bodyPr wrap="square" rtlCol="0">
            <a:spAutoFit/>
          </a:bodyPr>
          <a:lstStyle/>
          <a:p>
            <a:r>
              <a:rPr lang="en-GB" sz="1600" dirty="0"/>
              <a:t> </a:t>
            </a:r>
            <a:r>
              <a:rPr lang="en-GB" sz="1600" b="1" dirty="0"/>
              <a:t>Whitehead 2013 states </a:t>
            </a:r>
            <a:r>
              <a:rPr lang="en-GB" sz="1600" dirty="0"/>
              <a:t>that physical literacy can be defined as ‘‘the motivation, conﬁdence, physical competence, knowledge and understanding to value and take responsibility for engagement in physical activities for life’’</a:t>
            </a:r>
          </a:p>
        </p:txBody>
      </p:sp>
      <p:sp>
        <p:nvSpPr>
          <p:cNvPr id="13" name="TextBox 12">
            <a:extLst>
              <a:ext uri="{FF2B5EF4-FFF2-40B4-BE49-F238E27FC236}">
                <a16:creationId xmlns:a16="http://schemas.microsoft.com/office/drawing/2014/main" id="{14478BBA-9507-4E9B-98E9-142126635500}"/>
              </a:ext>
            </a:extLst>
          </p:cNvPr>
          <p:cNvSpPr txBox="1"/>
          <p:nvPr/>
        </p:nvSpPr>
        <p:spPr>
          <a:xfrm>
            <a:off x="51158" y="79270"/>
            <a:ext cx="11294076" cy="1815882"/>
          </a:xfrm>
          <a:prstGeom prst="rect">
            <a:avLst/>
          </a:prstGeom>
          <a:noFill/>
        </p:spPr>
        <p:txBody>
          <a:bodyPr wrap="square" rtlCol="0">
            <a:spAutoFit/>
          </a:bodyPr>
          <a:lstStyle/>
          <a:p>
            <a:r>
              <a:rPr lang="en-GB" sz="2800" b="1" dirty="0"/>
              <a:t>How does OAA support the development of physical literacy?</a:t>
            </a:r>
          </a:p>
          <a:p>
            <a:endParaRPr lang="en-GB" sz="2800" b="1" dirty="0"/>
          </a:p>
          <a:p>
            <a:endParaRPr lang="en-GB" sz="2800" b="1" dirty="0"/>
          </a:p>
          <a:p>
            <a:r>
              <a:rPr lang="en-GB" sz="2800" b="1" dirty="0"/>
              <a:t> </a:t>
            </a:r>
          </a:p>
        </p:txBody>
      </p:sp>
      <p:sp>
        <p:nvSpPr>
          <p:cNvPr id="14" name="TextBox 13">
            <a:extLst>
              <a:ext uri="{FF2B5EF4-FFF2-40B4-BE49-F238E27FC236}">
                <a16:creationId xmlns:a16="http://schemas.microsoft.com/office/drawing/2014/main" id="{14478BBA-9507-4E9B-98E9-142126635500}"/>
              </a:ext>
            </a:extLst>
          </p:cNvPr>
          <p:cNvSpPr txBox="1"/>
          <p:nvPr/>
        </p:nvSpPr>
        <p:spPr>
          <a:xfrm>
            <a:off x="8100089" y="3656146"/>
            <a:ext cx="3935392" cy="3693319"/>
          </a:xfrm>
          <a:prstGeom prst="rect">
            <a:avLst/>
          </a:prstGeom>
          <a:noFill/>
        </p:spPr>
        <p:txBody>
          <a:bodyPr wrap="square" rtlCol="0">
            <a:spAutoFit/>
          </a:bodyPr>
          <a:lstStyle/>
          <a:p>
            <a:endParaRPr lang="en-GB" dirty="0"/>
          </a:p>
          <a:p>
            <a:r>
              <a:rPr lang="en-GB" dirty="0"/>
              <a:t>Pedagogical Model for Adventure in the Curriculum</a:t>
            </a:r>
          </a:p>
          <a:p>
            <a:endParaRPr lang="en-GB" dirty="0"/>
          </a:p>
          <a:p>
            <a:r>
              <a:rPr lang="en-GB" dirty="0"/>
              <a:t>‘’Four Non-Negotiable’’(Williams &amp;Wainwright 2016)</a:t>
            </a:r>
          </a:p>
          <a:p>
            <a:endParaRPr lang="en-GB" dirty="0"/>
          </a:p>
          <a:p>
            <a:r>
              <a:rPr lang="en-GB" dirty="0"/>
              <a:t>	- Mainly Outdoors</a:t>
            </a:r>
          </a:p>
          <a:p>
            <a:r>
              <a:rPr lang="en-GB" dirty="0"/>
              <a:t>	- Experiential Learning</a:t>
            </a:r>
          </a:p>
          <a:p>
            <a:r>
              <a:rPr lang="en-GB" dirty="0"/>
              <a:t>	- Challenge by Choice</a:t>
            </a:r>
          </a:p>
          <a:p>
            <a:r>
              <a:rPr lang="en-GB" dirty="0"/>
              <a:t>	- Managed risk</a:t>
            </a:r>
          </a:p>
          <a:p>
            <a:endParaRPr lang="en-GB" dirty="0"/>
          </a:p>
          <a:p>
            <a:r>
              <a:rPr lang="en-GB" dirty="0"/>
              <a:t> </a:t>
            </a:r>
          </a:p>
        </p:txBody>
      </p:sp>
      <p:sp>
        <p:nvSpPr>
          <p:cNvPr id="15" name="TextBox 14">
            <a:extLst>
              <a:ext uri="{FF2B5EF4-FFF2-40B4-BE49-F238E27FC236}">
                <a16:creationId xmlns:a16="http://schemas.microsoft.com/office/drawing/2014/main" id="{14478BBA-9507-4E9B-98E9-142126635500}"/>
              </a:ext>
            </a:extLst>
          </p:cNvPr>
          <p:cNvSpPr txBox="1"/>
          <p:nvPr/>
        </p:nvSpPr>
        <p:spPr>
          <a:xfrm>
            <a:off x="238896" y="238897"/>
            <a:ext cx="4053018" cy="2585323"/>
          </a:xfrm>
          <a:prstGeom prst="rect">
            <a:avLst/>
          </a:prstGeom>
          <a:noFill/>
        </p:spPr>
        <p:txBody>
          <a:bodyPr wrap="square" rtlCol="0">
            <a:spAutoFit/>
          </a:bodyPr>
          <a:lstStyle/>
          <a:p>
            <a:endParaRPr lang="en-GB" dirty="0"/>
          </a:p>
          <a:p>
            <a:endParaRPr lang="en-GB" dirty="0"/>
          </a:p>
          <a:p>
            <a:r>
              <a:rPr lang="en-GB" dirty="0"/>
              <a:t>• Playing and learning outside also helps children to understand and respect nature, the environment and the interdependence of humans, animals, plants, and lifecycles. </a:t>
            </a:r>
          </a:p>
          <a:p>
            <a:r>
              <a:rPr lang="en-GB" dirty="0"/>
              <a:t> </a:t>
            </a:r>
          </a:p>
          <a:p>
            <a:r>
              <a:rPr lang="en-GB" dirty="0"/>
              <a:t> </a:t>
            </a:r>
          </a:p>
        </p:txBody>
      </p:sp>
      <p:sp>
        <p:nvSpPr>
          <p:cNvPr id="2" name="Rectangle 1">
            <a:extLst>
              <a:ext uri="{FF2B5EF4-FFF2-40B4-BE49-F238E27FC236}">
                <a16:creationId xmlns:a16="http://schemas.microsoft.com/office/drawing/2014/main" id="{4FBE257B-FACA-477D-8BD1-562437611CB3}"/>
              </a:ext>
            </a:extLst>
          </p:cNvPr>
          <p:cNvSpPr/>
          <p:nvPr/>
        </p:nvSpPr>
        <p:spPr>
          <a:xfrm>
            <a:off x="156519" y="4614940"/>
            <a:ext cx="3756454" cy="1477328"/>
          </a:xfrm>
          <a:prstGeom prst="rect">
            <a:avLst/>
          </a:prstGeom>
        </p:spPr>
        <p:txBody>
          <a:bodyPr wrap="square">
            <a:spAutoFit/>
          </a:bodyPr>
          <a:lstStyle/>
          <a:p>
            <a:r>
              <a:rPr lang="en-GB" dirty="0"/>
              <a:t>• Supports the development of healthy and active lifestyles by providing children opportunities for physical activity, and promoting a sense of well-being.  </a:t>
            </a:r>
          </a:p>
        </p:txBody>
      </p:sp>
    </p:spTree>
    <p:extLst>
      <p:ext uri="{BB962C8B-B14F-4D97-AF65-F5344CB8AC3E}">
        <p14:creationId xmlns:p14="http://schemas.microsoft.com/office/powerpoint/2010/main" val="1502124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ECFBEB3-1C43-4308-B730-B2455768940A}"/>
              </a:ext>
            </a:extLst>
          </p:cNvPr>
          <p:cNvPicPr>
            <a:picLocks noChangeAspect="1"/>
          </p:cNvPicPr>
          <p:nvPr/>
        </p:nvPicPr>
        <p:blipFill rotWithShape="1">
          <a:blip r:embed="rId2"/>
          <a:srcRect l="25761" t="20662" r="25978" b="8192"/>
          <a:stretch/>
        </p:blipFill>
        <p:spPr>
          <a:xfrm>
            <a:off x="254981" y="299038"/>
            <a:ext cx="11300916" cy="6259923"/>
          </a:xfrm>
          <a:prstGeom prst="rect">
            <a:avLst/>
          </a:prstGeom>
        </p:spPr>
      </p:pic>
    </p:spTree>
    <p:extLst>
      <p:ext uri="{BB962C8B-B14F-4D97-AF65-F5344CB8AC3E}">
        <p14:creationId xmlns:p14="http://schemas.microsoft.com/office/powerpoint/2010/main" val="1706855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TM04033929[[fn=Slate]]</Template>
  <TotalTime>931</TotalTime>
  <Words>204</Words>
  <Application>Microsoft Office PowerPoint</Application>
  <PresentationFormat>Widescreen</PresentationFormat>
  <Paragraphs>35</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Calisto MT</vt:lpstr>
      <vt:lpstr>MS Minngs</vt:lpstr>
      <vt:lpstr>Times New Roman</vt:lpstr>
      <vt:lpstr>Trebuchet MS</vt:lpstr>
      <vt:lpstr>Wingdings 2</vt:lpstr>
      <vt:lpstr>Slate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Lenovo</cp:lastModifiedBy>
  <cp:revision>17</cp:revision>
  <dcterms:created xsi:type="dcterms:W3CDTF">2018-05-08T17:32:00Z</dcterms:created>
  <dcterms:modified xsi:type="dcterms:W3CDTF">2018-05-09T09:48:04Z</dcterms:modified>
</cp:coreProperties>
</file>