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62" r:id="rId4"/>
    <p:sldId id="259" r:id="rId5"/>
    <p:sldId id="260" r:id="rId6"/>
    <p:sldId id="261" r:id="rId7"/>
    <p:sldId id="263" r:id="rId8"/>
    <p:sldId id="264" r:id="rId9"/>
    <p:sldId id="265" r:id="rId10"/>
    <p:sldId id="266" r:id="rId11"/>
    <p:sldId id="268" r:id="rId12"/>
    <p:sldId id="267" r:id="rId13"/>
    <p:sldId id="271" r:id="rId14"/>
    <p:sldId id="272" r:id="rId15"/>
    <p:sldId id="273" r:id="rId16"/>
    <p:sldId id="269" r:id="rId17"/>
    <p:sldId id="274"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BD0A52-DBE6-ACE0-6B75-55FE8946F055}" v="234" dt="2023-11-01T14:28:29.206"/>
    <p1510:client id="{297F26D6-A386-CB78-EBB6-83F6CC80A125}" v="298" dt="2023-11-05T23:35:02.970"/>
    <p1510:client id="{3C233B0E-F72A-B9CE-6213-406CC495E0BE}" v="283" dt="2023-11-05T21:36:29.112"/>
    <p1510:client id="{433E7CE2-8B34-F548-F9C0-F222EFCF5EDF}" v="839" dt="2023-11-01T14:04:42.280"/>
    <p1510:client id="{65CA0B49-7356-BC61-C9D4-FDA798F1A5DF}" v="899" dt="2023-11-05T16:06:55.730"/>
    <p1510:client id="{7A97B234-0E6F-CF12-1714-B81C40D4C098}" v="11" dt="2023-11-04T18:05:08.025"/>
    <p1510:client id="{A5825E3D-6F38-1AC1-6DEF-B3F58CF2C35B}" v="251" dt="2023-11-03T14:13:03.210"/>
    <p1510:client id="{A683A541-57F9-A0A1-CF5E-A69D9C1D74EE}" v="737" dt="2023-11-06T02:59:48.217"/>
    <p1510:client id="{AE0604AF-49DC-4504-A32D-A8B8AAEB0F64}" v="1268" dt="2023-10-26T23:01:00.142"/>
    <p1510:client id="{B04225A7-6167-7D0D-4D92-1CEF9A1E307B}" v="1595" dt="2023-11-06T01:27:03.736"/>
    <p1510:client id="{F6C438CE-61FA-3B7C-B60E-4E3E4CC39715}" v="35" dt="2023-11-03T11:55:43.535"/>
    <p1510:client id="{FDEF4806-0EE1-4D1E-BE57-B86F411E86EC}" v="534" dt="2023-11-05T18:46:50.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188930-651B-4DF7-93B2-6C4CA4ADB45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9BD0B89-438E-4584-9FFC-4CA4F0CDEC0C}">
      <dgm:prSet/>
      <dgm:spPr/>
      <dgm:t>
        <a:bodyPr/>
        <a:lstStyle/>
        <a:p>
          <a:r>
            <a:rPr lang="en-GB"/>
            <a:t>Criminal behaviour can be seen to be innate through the idea of biological positivism.</a:t>
          </a:r>
          <a:endParaRPr lang="en-US"/>
        </a:p>
      </dgm:t>
    </dgm:pt>
    <dgm:pt modelId="{E09DFC4E-9F7E-4722-9ECD-2DA1A51A0DCE}" type="parTrans" cxnId="{3854AB6F-6771-4F1A-BC92-FC5AA2A16294}">
      <dgm:prSet/>
      <dgm:spPr/>
      <dgm:t>
        <a:bodyPr/>
        <a:lstStyle/>
        <a:p>
          <a:endParaRPr lang="en-US"/>
        </a:p>
      </dgm:t>
    </dgm:pt>
    <dgm:pt modelId="{B4BF9696-AFB2-4531-9E7F-61DACC376A23}" type="sibTrans" cxnId="{3854AB6F-6771-4F1A-BC92-FC5AA2A16294}">
      <dgm:prSet/>
      <dgm:spPr/>
      <dgm:t>
        <a:bodyPr/>
        <a:lstStyle/>
        <a:p>
          <a:endParaRPr lang="en-US"/>
        </a:p>
      </dgm:t>
    </dgm:pt>
    <dgm:pt modelId="{FB144BAD-1C05-40E6-BBEF-4859345F5A70}">
      <dgm:prSet/>
      <dgm:spPr/>
      <dgm:t>
        <a:bodyPr/>
        <a:lstStyle/>
        <a:p>
          <a:r>
            <a:rPr lang="en-GB"/>
            <a:t>These theories are brought together by the likes of Cesare Lombroso (1876) and William Sheldon.</a:t>
          </a:r>
          <a:endParaRPr lang="en-US"/>
        </a:p>
      </dgm:t>
    </dgm:pt>
    <dgm:pt modelId="{551FE8E6-1A37-4849-BF90-AF4976E305F7}" type="parTrans" cxnId="{71029023-D9D4-48E1-B182-6A9567D15088}">
      <dgm:prSet/>
      <dgm:spPr/>
      <dgm:t>
        <a:bodyPr/>
        <a:lstStyle/>
        <a:p>
          <a:endParaRPr lang="en-US"/>
        </a:p>
      </dgm:t>
    </dgm:pt>
    <dgm:pt modelId="{434E6B74-B522-40BD-B7FA-F23C607C9125}" type="sibTrans" cxnId="{71029023-D9D4-48E1-B182-6A9567D15088}">
      <dgm:prSet/>
      <dgm:spPr/>
      <dgm:t>
        <a:bodyPr/>
        <a:lstStyle/>
        <a:p>
          <a:endParaRPr lang="en-US"/>
        </a:p>
      </dgm:t>
    </dgm:pt>
    <dgm:pt modelId="{93F33AE9-9FB7-4472-8325-23196425E24C}">
      <dgm:prSet/>
      <dgm:spPr/>
      <dgm:t>
        <a:bodyPr/>
        <a:lstStyle/>
        <a:p>
          <a:r>
            <a:rPr lang="en-GB"/>
            <a:t>It has also been more recently studied that hormones such as testosterone and cortisol is linked to increasing the likelihood of crime (Dolan, 2022).</a:t>
          </a:r>
          <a:endParaRPr lang="en-US"/>
        </a:p>
      </dgm:t>
    </dgm:pt>
    <dgm:pt modelId="{12020461-8097-4C2F-92C1-773C0E09D21E}" type="parTrans" cxnId="{5DB3EA40-7783-4983-B2FC-079412F2D138}">
      <dgm:prSet/>
      <dgm:spPr/>
      <dgm:t>
        <a:bodyPr/>
        <a:lstStyle/>
        <a:p>
          <a:endParaRPr lang="en-US"/>
        </a:p>
      </dgm:t>
    </dgm:pt>
    <dgm:pt modelId="{2961339C-1532-4953-B89E-E2E8E241069D}" type="sibTrans" cxnId="{5DB3EA40-7783-4983-B2FC-079412F2D138}">
      <dgm:prSet/>
      <dgm:spPr/>
      <dgm:t>
        <a:bodyPr/>
        <a:lstStyle/>
        <a:p>
          <a:endParaRPr lang="en-US"/>
        </a:p>
      </dgm:t>
    </dgm:pt>
    <dgm:pt modelId="{79E9D055-9EA0-4101-8556-6663E5008F93}" type="pres">
      <dgm:prSet presAssocID="{81188930-651B-4DF7-93B2-6C4CA4ADB457}" presName="vert0" presStyleCnt="0">
        <dgm:presLayoutVars>
          <dgm:dir/>
          <dgm:animOne val="branch"/>
          <dgm:animLvl val="lvl"/>
        </dgm:presLayoutVars>
      </dgm:prSet>
      <dgm:spPr/>
    </dgm:pt>
    <dgm:pt modelId="{CF94A74A-A6F1-4534-A60D-CBBCCD707A57}" type="pres">
      <dgm:prSet presAssocID="{F9BD0B89-438E-4584-9FFC-4CA4F0CDEC0C}" presName="thickLine" presStyleLbl="alignNode1" presStyleIdx="0" presStyleCnt="3"/>
      <dgm:spPr/>
    </dgm:pt>
    <dgm:pt modelId="{6F2404A9-09F3-4501-B894-697540052D4A}" type="pres">
      <dgm:prSet presAssocID="{F9BD0B89-438E-4584-9FFC-4CA4F0CDEC0C}" presName="horz1" presStyleCnt="0"/>
      <dgm:spPr/>
    </dgm:pt>
    <dgm:pt modelId="{3D806B8E-EC5D-4807-BD09-1DB4B80222D1}" type="pres">
      <dgm:prSet presAssocID="{F9BD0B89-438E-4584-9FFC-4CA4F0CDEC0C}" presName="tx1" presStyleLbl="revTx" presStyleIdx="0" presStyleCnt="3"/>
      <dgm:spPr/>
    </dgm:pt>
    <dgm:pt modelId="{D2BA102C-CDCF-4DE0-8BA4-27B0F8279F3E}" type="pres">
      <dgm:prSet presAssocID="{F9BD0B89-438E-4584-9FFC-4CA4F0CDEC0C}" presName="vert1" presStyleCnt="0"/>
      <dgm:spPr/>
    </dgm:pt>
    <dgm:pt modelId="{8A643AEB-9F70-4D3E-B5F5-E9DFCA956363}" type="pres">
      <dgm:prSet presAssocID="{FB144BAD-1C05-40E6-BBEF-4859345F5A70}" presName="thickLine" presStyleLbl="alignNode1" presStyleIdx="1" presStyleCnt="3"/>
      <dgm:spPr/>
    </dgm:pt>
    <dgm:pt modelId="{03F51BF9-A01B-4A68-9FB2-F8DA9F9DD1BC}" type="pres">
      <dgm:prSet presAssocID="{FB144BAD-1C05-40E6-BBEF-4859345F5A70}" presName="horz1" presStyleCnt="0"/>
      <dgm:spPr/>
    </dgm:pt>
    <dgm:pt modelId="{31043912-7EBE-4245-BB93-F54DD5E94651}" type="pres">
      <dgm:prSet presAssocID="{FB144BAD-1C05-40E6-BBEF-4859345F5A70}" presName="tx1" presStyleLbl="revTx" presStyleIdx="1" presStyleCnt="3"/>
      <dgm:spPr/>
    </dgm:pt>
    <dgm:pt modelId="{AFBBC990-5DE6-4782-A20F-3EEE1AFFAA85}" type="pres">
      <dgm:prSet presAssocID="{FB144BAD-1C05-40E6-BBEF-4859345F5A70}" presName="vert1" presStyleCnt="0"/>
      <dgm:spPr/>
    </dgm:pt>
    <dgm:pt modelId="{DB477A42-E252-4524-8E68-5A7C5E68F404}" type="pres">
      <dgm:prSet presAssocID="{93F33AE9-9FB7-4472-8325-23196425E24C}" presName="thickLine" presStyleLbl="alignNode1" presStyleIdx="2" presStyleCnt="3"/>
      <dgm:spPr/>
    </dgm:pt>
    <dgm:pt modelId="{9766957F-A4E9-469E-8587-5F08E15EE6BE}" type="pres">
      <dgm:prSet presAssocID="{93F33AE9-9FB7-4472-8325-23196425E24C}" presName="horz1" presStyleCnt="0"/>
      <dgm:spPr/>
    </dgm:pt>
    <dgm:pt modelId="{2962AA23-23EE-4295-9528-399DAC7F0383}" type="pres">
      <dgm:prSet presAssocID="{93F33AE9-9FB7-4472-8325-23196425E24C}" presName="tx1" presStyleLbl="revTx" presStyleIdx="2" presStyleCnt="3"/>
      <dgm:spPr/>
    </dgm:pt>
    <dgm:pt modelId="{50BD6C76-3477-4FEB-9B88-7C48B1060CC2}" type="pres">
      <dgm:prSet presAssocID="{93F33AE9-9FB7-4472-8325-23196425E24C}" presName="vert1" presStyleCnt="0"/>
      <dgm:spPr/>
    </dgm:pt>
  </dgm:ptLst>
  <dgm:cxnLst>
    <dgm:cxn modelId="{71029023-D9D4-48E1-B182-6A9567D15088}" srcId="{81188930-651B-4DF7-93B2-6C4CA4ADB457}" destId="{FB144BAD-1C05-40E6-BBEF-4859345F5A70}" srcOrd="1" destOrd="0" parTransId="{551FE8E6-1A37-4849-BF90-AF4976E305F7}" sibTransId="{434E6B74-B522-40BD-B7FA-F23C607C9125}"/>
    <dgm:cxn modelId="{5DB3EA40-7783-4983-B2FC-079412F2D138}" srcId="{81188930-651B-4DF7-93B2-6C4CA4ADB457}" destId="{93F33AE9-9FB7-4472-8325-23196425E24C}" srcOrd="2" destOrd="0" parTransId="{12020461-8097-4C2F-92C1-773C0E09D21E}" sibTransId="{2961339C-1532-4953-B89E-E2E8E241069D}"/>
    <dgm:cxn modelId="{8AC83F44-4690-4811-AC0F-49181CDD1408}" type="presOf" srcId="{93F33AE9-9FB7-4472-8325-23196425E24C}" destId="{2962AA23-23EE-4295-9528-399DAC7F0383}" srcOrd="0" destOrd="0" presId="urn:microsoft.com/office/officeart/2008/layout/LinedList"/>
    <dgm:cxn modelId="{4C434C4E-1C84-4BFB-99B6-641234DE1AF8}" type="presOf" srcId="{F9BD0B89-438E-4584-9FFC-4CA4F0CDEC0C}" destId="{3D806B8E-EC5D-4807-BD09-1DB4B80222D1}" srcOrd="0" destOrd="0" presId="urn:microsoft.com/office/officeart/2008/layout/LinedList"/>
    <dgm:cxn modelId="{3854AB6F-6771-4F1A-BC92-FC5AA2A16294}" srcId="{81188930-651B-4DF7-93B2-6C4CA4ADB457}" destId="{F9BD0B89-438E-4584-9FFC-4CA4F0CDEC0C}" srcOrd="0" destOrd="0" parTransId="{E09DFC4E-9F7E-4722-9ECD-2DA1A51A0DCE}" sibTransId="{B4BF9696-AFB2-4531-9E7F-61DACC376A23}"/>
    <dgm:cxn modelId="{561B3480-65A1-4A4C-9B2D-E67AE6CE0600}" type="presOf" srcId="{FB144BAD-1C05-40E6-BBEF-4859345F5A70}" destId="{31043912-7EBE-4245-BB93-F54DD5E94651}" srcOrd="0" destOrd="0" presId="urn:microsoft.com/office/officeart/2008/layout/LinedList"/>
    <dgm:cxn modelId="{E13B78C8-F3A9-4090-A19B-FBDF1AE43B9A}" type="presOf" srcId="{81188930-651B-4DF7-93B2-6C4CA4ADB457}" destId="{79E9D055-9EA0-4101-8556-6663E5008F93}" srcOrd="0" destOrd="0" presId="urn:microsoft.com/office/officeart/2008/layout/LinedList"/>
    <dgm:cxn modelId="{05DCC69D-F125-4BEA-853F-BA64874B5C9E}" type="presParOf" srcId="{79E9D055-9EA0-4101-8556-6663E5008F93}" destId="{CF94A74A-A6F1-4534-A60D-CBBCCD707A57}" srcOrd="0" destOrd="0" presId="urn:microsoft.com/office/officeart/2008/layout/LinedList"/>
    <dgm:cxn modelId="{206B294C-BA8E-4AA9-92A7-818FB073F89B}" type="presParOf" srcId="{79E9D055-9EA0-4101-8556-6663E5008F93}" destId="{6F2404A9-09F3-4501-B894-697540052D4A}" srcOrd="1" destOrd="0" presId="urn:microsoft.com/office/officeart/2008/layout/LinedList"/>
    <dgm:cxn modelId="{E2E01519-DBB7-45B5-895B-E1D3D6737191}" type="presParOf" srcId="{6F2404A9-09F3-4501-B894-697540052D4A}" destId="{3D806B8E-EC5D-4807-BD09-1DB4B80222D1}" srcOrd="0" destOrd="0" presId="urn:microsoft.com/office/officeart/2008/layout/LinedList"/>
    <dgm:cxn modelId="{2C28F1E6-C723-4180-B13A-B7FAA6296754}" type="presParOf" srcId="{6F2404A9-09F3-4501-B894-697540052D4A}" destId="{D2BA102C-CDCF-4DE0-8BA4-27B0F8279F3E}" srcOrd="1" destOrd="0" presId="urn:microsoft.com/office/officeart/2008/layout/LinedList"/>
    <dgm:cxn modelId="{84F1B6DD-4E34-49AA-9AF9-495326C75EAD}" type="presParOf" srcId="{79E9D055-9EA0-4101-8556-6663E5008F93}" destId="{8A643AEB-9F70-4D3E-B5F5-E9DFCA956363}" srcOrd="2" destOrd="0" presId="urn:microsoft.com/office/officeart/2008/layout/LinedList"/>
    <dgm:cxn modelId="{003C2E32-0FF9-4017-8F8B-B3F82CCD6100}" type="presParOf" srcId="{79E9D055-9EA0-4101-8556-6663E5008F93}" destId="{03F51BF9-A01B-4A68-9FB2-F8DA9F9DD1BC}" srcOrd="3" destOrd="0" presId="urn:microsoft.com/office/officeart/2008/layout/LinedList"/>
    <dgm:cxn modelId="{2A192338-2221-4DB7-8395-3E317588D1C6}" type="presParOf" srcId="{03F51BF9-A01B-4A68-9FB2-F8DA9F9DD1BC}" destId="{31043912-7EBE-4245-BB93-F54DD5E94651}" srcOrd="0" destOrd="0" presId="urn:microsoft.com/office/officeart/2008/layout/LinedList"/>
    <dgm:cxn modelId="{A467B75A-111B-43CD-B9E4-134DEBDE7E61}" type="presParOf" srcId="{03F51BF9-A01B-4A68-9FB2-F8DA9F9DD1BC}" destId="{AFBBC990-5DE6-4782-A20F-3EEE1AFFAA85}" srcOrd="1" destOrd="0" presId="urn:microsoft.com/office/officeart/2008/layout/LinedList"/>
    <dgm:cxn modelId="{791A22F9-84F9-4D48-824E-35F5A7C18FAA}" type="presParOf" srcId="{79E9D055-9EA0-4101-8556-6663E5008F93}" destId="{DB477A42-E252-4524-8E68-5A7C5E68F404}" srcOrd="4" destOrd="0" presId="urn:microsoft.com/office/officeart/2008/layout/LinedList"/>
    <dgm:cxn modelId="{0FF6846A-4528-4816-822A-00FD73D15246}" type="presParOf" srcId="{79E9D055-9EA0-4101-8556-6663E5008F93}" destId="{9766957F-A4E9-469E-8587-5F08E15EE6BE}" srcOrd="5" destOrd="0" presId="urn:microsoft.com/office/officeart/2008/layout/LinedList"/>
    <dgm:cxn modelId="{8F92B3D4-386F-47E0-8C5D-4241D7DDEC4E}" type="presParOf" srcId="{9766957F-A4E9-469E-8587-5F08E15EE6BE}" destId="{2962AA23-23EE-4295-9528-399DAC7F0383}" srcOrd="0" destOrd="0" presId="urn:microsoft.com/office/officeart/2008/layout/LinedList"/>
    <dgm:cxn modelId="{EB1B3369-291C-4288-9252-6229D723FF50}" type="presParOf" srcId="{9766957F-A4E9-469E-8587-5F08E15EE6BE}" destId="{50BD6C76-3477-4FEB-9B88-7C48B1060CC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4A74A-A6F1-4534-A60D-CBBCCD707A57}">
      <dsp:nvSpPr>
        <dsp:cNvPr id="0" name=""/>
        <dsp:cNvSpPr/>
      </dsp:nvSpPr>
      <dsp:spPr>
        <a:xfrm>
          <a:off x="0" y="2700"/>
          <a:ext cx="62917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06B8E-EC5D-4807-BD09-1DB4B80222D1}">
      <dsp:nvSpPr>
        <dsp:cNvPr id="0" name=""/>
        <dsp:cNvSpPr/>
      </dsp:nvSpPr>
      <dsp:spPr>
        <a:xfrm>
          <a:off x="0" y="2700"/>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Criminal behaviour can be seen to be innate through the idea of biological positivism.</a:t>
          </a:r>
          <a:endParaRPr lang="en-US" sz="2900" kern="1200"/>
        </a:p>
      </dsp:txBody>
      <dsp:txXfrm>
        <a:off x="0" y="2700"/>
        <a:ext cx="6291714" cy="1841777"/>
      </dsp:txXfrm>
    </dsp:sp>
    <dsp:sp modelId="{8A643AEB-9F70-4D3E-B5F5-E9DFCA956363}">
      <dsp:nvSpPr>
        <dsp:cNvPr id="0" name=""/>
        <dsp:cNvSpPr/>
      </dsp:nvSpPr>
      <dsp:spPr>
        <a:xfrm>
          <a:off x="0" y="1844478"/>
          <a:ext cx="6291714"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043912-7EBE-4245-BB93-F54DD5E94651}">
      <dsp:nvSpPr>
        <dsp:cNvPr id="0" name=""/>
        <dsp:cNvSpPr/>
      </dsp:nvSpPr>
      <dsp:spPr>
        <a:xfrm>
          <a:off x="0" y="1844478"/>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These theories are brought together by the likes of Cesare Lombroso (1876) and William Sheldon.</a:t>
          </a:r>
          <a:endParaRPr lang="en-US" sz="2900" kern="1200"/>
        </a:p>
      </dsp:txBody>
      <dsp:txXfrm>
        <a:off x="0" y="1844478"/>
        <a:ext cx="6291714" cy="1841777"/>
      </dsp:txXfrm>
    </dsp:sp>
    <dsp:sp modelId="{DB477A42-E252-4524-8E68-5A7C5E68F404}">
      <dsp:nvSpPr>
        <dsp:cNvPr id="0" name=""/>
        <dsp:cNvSpPr/>
      </dsp:nvSpPr>
      <dsp:spPr>
        <a:xfrm>
          <a:off x="0" y="3686256"/>
          <a:ext cx="6291714"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62AA23-23EE-4295-9528-399DAC7F0383}">
      <dsp:nvSpPr>
        <dsp:cNvPr id="0" name=""/>
        <dsp:cNvSpPr/>
      </dsp:nvSpPr>
      <dsp:spPr>
        <a:xfrm>
          <a:off x="0" y="3686256"/>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It has also been more recently studied that hormones such as testosterone and cortisol is linked to increasing the likelihood of crime (Dolan, 2022).</a:t>
          </a:r>
          <a:endParaRPr lang="en-US" sz="2900" kern="1200"/>
        </a:p>
      </dsp:txBody>
      <dsp:txXfrm>
        <a:off x="0" y="3686256"/>
        <a:ext cx="6291714" cy="184177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18838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6798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7386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36188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07834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59262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94129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53128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19847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13401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02691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44977100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unsuckdcmetro.blogspot.com/2011/11/beware-of-pickpockets.html"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implypsychology.org" TargetMode="External"/><Relationship Id="rId7" Type="http://schemas.openxmlformats.org/officeDocument/2006/relationships/hyperlink" Target="https://www.psypost.org/2022/12/testosterone-and-cortisol-levels-are-linked-to-criminal-behavior-according-to-new-research-64477" TargetMode="External"/><Relationship Id="rId2" Type="http://schemas.openxmlformats.org/officeDocument/2006/relationships/hyperlink" Target="https://criminologyweb.com/cesare-lombroso-theory-of-crime-criminal-man-and-atavism/" TargetMode="External"/><Relationship Id="rId1" Type="http://schemas.openxmlformats.org/officeDocument/2006/relationships/slideLayout" Target="../slideLayouts/slideLayout2.xml"/><Relationship Id="rId6" Type="http://schemas.openxmlformats.org/officeDocument/2006/relationships/hyperlink" Target="file:///C:\Users\User\Downloads\9780203828250_previewpdf.pdf" TargetMode="External"/><Relationship Id="rId5" Type="http://schemas.openxmlformats.org/officeDocument/2006/relationships/hyperlink" Target="https://dera.ioe.ac.uk/id/eprint/32954/1/CCO-Gangs.pdf" TargetMode="External"/><Relationship Id="rId4" Type="http://schemas.openxmlformats.org/officeDocument/2006/relationships/hyperlink" Target="https://www.simplypsychology.org/lombroso-theory-of-crime-criminal-man-and-atavism.html"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researchgate.net/profile/Priyanka-Kacker/publication/274925211_Sheldon" TargetMode="External"/><Relationship Id="rId13" Type="http://schemas.openxmlformats.org/officeDocument/2006/relationships/hyperlink" Target="https://www.oxfordbibliographies.com/display/document/obo-9780195396607/obo-9780195396607-0007.xml" TargetMode="External"/><Relationship Id="rId3" Type="http://schemas.openxmlformats.org/officeDocument/2006/relationships/hyperlink" Target="https://www.healthknowledge.org.uk/public-health-textbook/medical-sociology-policy-economics/4a-concepts-health-illness/section2/activity3/answers#:~:text=Primary%20deviance%20is%20seen%20to,self%2Dregard%20and%20social%20roles" TargetMode="External"/><Relationship Id="rId7" Type="http://schemas.openxmlformats.org/officeDocument/2006/relationships/hyperlink" Target="https://www.simplypsychology.org/sheldon-constitutional-theory-somatotyping.html" TargetMode="External"/><Relationship Id="rId12" Type="http://schemas.openxmlformats.org/officeDocument/2006/relationships/hyperlink" Target="https://dn790009.ca.archive.org/0/items/in.ernet.dli.2015.34192/2015.34192.Principles-Of-Criminology.pdf" TargetMode="External"/><Relationship Id="rId2" Type="http://schemas.openxmlformats.org/officeDocument/2006/relationships/hyperlink" Target="https://www.investopedia.com/terms/r/rational-choice-theory.asp" TargetMode="External"/><Relationship Id="rId1" Type="http://schemas.openxmlformats.org/officeDocument/2006/relationships/slideLayout" Target="../slideLayouts/slideLayout2.xml"/><Relationship Id="rId6" Type="http://schemas.openxmlformats.org/officeDocument/2006/relationships/hyperlink" Target="http://www.simplypsychology.org/" TargetMode="External"/><Relationship Id="rId11" Type="http://schemas.openxmlformats.org/officeDocument/2006/relationships/hyperlink" Target="https://www.healthline.com/health/what-is-testosterone#low-t-levels" TargetMode="External"/><Relationship Id="rId5" Type="http://schemas.openxmlformats.org/officeDocument/2006/relationships/hyperlink" Target="https://faculty.washington.edu/matsueda/courses/371/Readings/DA.pdf" TargetMode="External"/><Relationship Id="rId10" Type="http://schemas.openxmlformats.org/officeDocument/2006/relationships/hyperlink" Target="https://doi.org/10.1177/1748895807075565" TargetMode="External"/><Relationship Id="rId4" Type="http://schemas.openxmlformats.org/officeDocument/2006/relationships/hyperlink" Target="https://www.khanacademy.org/science/ap-biology/ecology-ap/responses-to-the-environment/a/innate-behaviors" TargetMode="External"/><Relationship Id="rId9" Type="http://schemas.openxmlformats.org/officeDocument/2006/relationships/hyperlink" Target="https://openoregon.pressbooks.pub/criminologyintro/chapter/4-4-opportunity-theories/#:~:text=1%20Differential%20Opportunity%20Theory,to%20create%20differential%20opportunity%20the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Jail Cell Door And Welded Iron Bars Digital Art by Allan Swart - Pixels">
            <a:extLst>
              <a:ext uri="{FF2B5EF4-FFF2-40B4-BE49-F238E27FC236}">
                <a16:creationId xmlns:a16="http://schemas.microsoft.com/office/drawing/2014/main" id="{1B8796FC-8C54-1A24-2BAF-84B2E0BD12C4}"/>
              </a:ext>
            </a:extLst>
          </p:cNvPr>
          <p:cNvPicPr>
            <a:picLocks noChangeAspect="1"/>
          </p:cNvPicPr>
          <p:nvPr/>
        </p:nvPicPr>
        <p:blipFill rotWithShape="1">
          <a:blip r:embed="rId2"/>
          <a:srcRect l="3247" r="30465"/>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7" name="Freeform: Shape 10">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8" name="Freeform: Shape 12">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7981" y="1122363"/>
            <a:ext cx="4023360" cy="3204134"/>
          </a:xfrm>
        </p:spPr>
        <p:txBody>
          <a:bodyPr anchor="b">
            <a:normAutofit/>
          </a:bodyPr>
          <a:lstStyle/>
          <a:p>
            <a:pPr algn="l"/>
            <a:r>
              <a:rPr lang="en-GB" sz="4400" b="1">
                <a:latin typeface="Arial"/>
                <a:ea typeface="+mj-lt"/>
                <a:cs typeface="+mj-lt"/>
              </a:rPr>
              <a:t>Is criminal behaviour innate or shaped by environment?</a:t>
            </a:r>
            <a:endParaRPr lang="en-US" sz="4400">
              <a:latin typeface="Arial"/>
              <a:ea typeface="+mj-lt"/>
              <a:cs typeface="+mj-lt"/>
            </a:endParaRPr>
          </a:p>
        </p:txBody>
      </p:sp>
      <p:sp>
        <p:nvSpPr>
          <p:cNvPr id="3" name="Subtitle 2"/>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GB" sz="2000">
                <a:cs typeface="Calibri"/>
              </a:rPr>
              <a:t>Presentation by Leo P., Patrick D., Harvey R., Harrison B.</a:t>
            </a:r>
            <a:endParaRPr lang="en-GB" sz="2000"/>
          </a:p>
        </p:txBody>
      </p:sp>
      <p:sp>
        <p:nvSpPr>
          <p:cNvPr id="10" name="Rectangle 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E214AA7-F028-4A0D-8698-61AEC754D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59834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873D7B-29A2-2258-D336-54FA3EA197DF}"/>
              </a:ext>
            </a:extLst>
          </p:cNvPr>
          <p:cNvSpPr>
            <a:spLocks noGrp="1"/>
          </p:cNvSpPr>
          <p:nvPr>
            <p:ph type="title"/>
          </p:nvPr>
        </p:nvSpPr>
        <p:spPr>
          <a:xfrm>
            <a:off x="1159933" y="995318"/>
            <a:ext cx="9872134" cy="1193968"/>
          </a:xfrm>
          <a:solidFill>
            <a:srgbClr val="FFFFFF"/>
          </a:solidFill>
          <a:ln w="38100">
            <a:solidFill>
              <a:srgbClr val="7F7F7F"/>
            </a:solidFill>
            <a:miter lim="800000"/>
          </a:ln>
        </p:spPr>
        <p:txBody>
          <a:bodyPr vert="horz" lIns="91440" tIns="45720" rIns="91440" bIns="45720" rtlCol="0" anchor="ctr">
            <a:normAutofit/>
          </a:bodyPr>
          <a:lstStyle/>
          <a:p>
            <a:pPr algn="ctr"/>
            <a:r>
              <a:rPr lang="en-US" sz="3600" kern="1200">
                <a:solidFill>
                  <a:srgbClr val="3F3F3F"/>
                </a:solidFill>
                <a:latin typeface="+mj-lt"/>
                <a:ea typeface="+mj-ea"/>
                <a:cs typeface="+mj-cs"/>
              </a:rPr>
              <a:t>Is it?</a:t>
            </a:r>
          </a:p>
        </p:txBody>
      </p:sp>
      <p:sp>
        <p:nvSpPr>
          <p:cNvPr id="3" name="Content Placeholder 2">
            <a:extLst>
              <a:ext uri="{FF2B5EF4-FFF2-40B4-BE49-F238E27FC236}">
                <a16:creationId xmlns:a16="http://schemas.microsoft.com/office/drawing/2014/main" id="{78700A94-DC8B-FE13-7CB8-FF710F71163B}"/>
              </a:ext>
            </a:extLst>
          </p:cNvPr>
          <p:cNvSpPr>
            <a:spLocks noGrp="1"/>
          </p:cNvSpPr>
          <p:nvPr>
            <p:ph idx="1"/>
          </p:nvPr>
        </p:nvSpPr>
        <p:spPr>
          <a:xfrm>
            <a:off x="1476915" y="2888250"/>
            <a:ext cx="4297351" cy="2959777"/>
          </a:xfrm>
        </p:spPr>
        <p:txBody>
          <a:bodyPr vert="horz" lIns="91440" tIns="45720" rIns="91440" bIns="45720" rtlCol="0" anchor="t">
            <a:normAutofit/>
          </a:bodyPr>
          <a:lstStyle/>
          <a:p>
            <a:pPr marL="0"/>
            <a:r>
              <a:rPr lang="en-US" sz="2000"/>
              <a:t>Innate </a:t>
            </a:r>
          </a:p>
          <a:p>
            <a:r>
              <a:rPr lang="en-US" sz="2000"/>
              <a:t>Psychological </a:t>
            </a:r>
          </a:p>
          <a:p>
            <a:r>
              <a:rPr lang="en-US" sz="2000"/>
              <a:t>Biological</a:t>
            </a:r>
          </a:p>
          <a:p>
            <a:r>
              <a:rPr lang="en-US" sz="2000"/>
              <a:t>Classicism</a:t>
            </a:r>
          </a:p>
          <a:p>
            <a:r>
              <a:rPr lang="en-US" sz="2000"/>
              <a:t>Neoclassicism</a:t>
            </a:r>
          </a:p>
          <a:p>
            <a:endParaRPr lang="en-US" sz="2000"/>
          </a:p>
        </p:txBody>
      </p:sp>
      <p:cxnSp>
        <p:nvCxnSpPr>
          <p:cNvPr id="12" name="Straight Connector 11">
            <a:extLst>
              <a:ext uri="{FF2B5EF4-FFF2-40B4-BE49-F238E27FC236}">
                <a16:creationId xmlns:a16="http://schemas.microsoft.com/office/drawing/2014/main" id="{D6206FDC-2777-4D7F-AF9C-73413DA664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2888250"/>
            <a:ext cx="0" cy="2769135"/>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5" name="Content Placeholder 2">
            <a:extLst>
              <a:ext uri="{FF2B5EF4-FFF2-40B4-BE49-F238E27FC236}">
                <a16:creationId xmlns:a16="http://schemas.microsoft.com/office/drawing/2014/main" id="{38A64D5A-7659-9F91-4775-4274BDC371E8}"/>
              </a:ext>
            </a:extLst>
          </p:cNvPr>
          <p:cNvSpPr txBox="1">
            <a:spLocks/>
          </p:cNvSpPr>
          <p:nvPr/>
        </p:nvSpPr>
        <p:spPr>
          <a:xfrm>
            <a:off x="6417731" y="2888250"/>
            <a:ext cx="4292594" cy="295977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2000"/>
              <a:t>Environmental</a:t>
            </a:r>
          </a:p>
          <a:p>
            <a:r>
              <a:rPr lang="en-US" sz="2000">
                <a:cs typeface="Calibri"/>
              </a:rPr>
              <a:t>Subcultural Theory</a:t>
            </a:r>
            <a:endParaRPr lang="en-US" sz="2000"/>
          </a:p>
          <a:p>
            <a:r>
              <a:rPr lang="en-US" sz="2000">
                <a:cs typeface="Calibri"/>
              </a:rPr>
              <a:t>Differential Association</a:t>
            </a:r>
          </a:p>
          <a:p>
            <a:endParaRPr lang="en-US" sz="2000">
              <a:cs typeface="Calibri"/>
            </a:endParaRPr>
          </a:p>
        </p:txBody>
      </p:sp>
    </p:spTree>
    <p:extLst>
      <p:ext uri="{BB962C8B-B14F-4D97-AF65-F5344CB8AC3E}">
        <p14:creationId xmlns:p14="http://schemas.microsoft.com/office/powerpoint/2010/main" val="3988098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9" name="Rectangle 18">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Rectangle 14">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pSp>
      <p:sp>
        <p:nvSpPr>
          <p:cNvPr id="39" name="Title 1">
            <a:extLst>
              <a:ext uri="{FF2B5EF4-FFF2-40B4-BE49-F238E27FC236}">
                <a16:creationId xmlns:a16="http://schemas.microsoft.com/office/drawing/2014/main" id="{C64BC9F7-0258-4701-B4A4-9E3E8741B8C1}"/>
              </a:ext>
            </a:extLst>
          </p:cNvPr>
          <p:cNvSpPr>
            <a:spLocks noGrp="1"/>
          </p:cNvSpPr>
          <p:nvPr>
            <p:ph type="title"/>
          </p:nvPr>
        </p:nvSpPr>
        <p:spPr>
          <a:xfrm>
            <a:off x="550502" y="194032"/>
            <a:ext cx="9745883" cy="1124949"/>
          </a:xfrm>
        </p:spPr>
        <p:txBody>
          <a:bodyPr>
            <a:normAutofit/>
          </a:bodyPr>
          <a:lstStyle/>
          <a:p>
            <a:r>
              <a:rPr lang="en-GB" b="1">
                <a:solidFill>
                  <a:srgbClr val="000000"/>
                </a:solidFill>
                <a:cs typeface="Calibri Light"/>
              </a:rPr>
              <a:t>Innate Behaviour</a:t>
            </a:r>
            <a:endParaRPr lang="en-US" b="1">
              <a:solidFill>
                <a:srgbClr val="000000"/>
              </a:solidFill>
            </a:endParaRPr>
          </a:p>
        </p:txBody>
      </p:sp>
      <p:sp>
        <p:nvSpPr>
          <p:cNvPr id="41" name="Content Placeholder 2">
            <a:extLst>
              <a:ext uri="{FF2B5EF4-FFF2-40B4-BE49-F238E27FC236}">
                <a16:creationId xmlns:a16="http://schemas.microsoft.com/office/drawing/2014/main" id="{80BE476E-F89D-B8CC-890F-E8FDD9E3B691}"/>
              </a:ext>
            </a:extLst>
          </p:cNvPr>
          <p:cNvSpPr>
            <a:spLocks noGrp="1"/>
          </p:cNvSpPr>
          <p:nvPr>
            <p:ph idx="1"/>
          </p:nvPr>
        </p:nvSpPr>
        <p:spPr>
          <a:xfrm>
            <a:off x="161192" y="1516045"/>
            <a:ext cx="4335796" cy="1548580"/>
          </a:xfrm>
        </p:spPr>
        <p:txBody>
          <a:bodyPr vert="horz" lIns="91440" tIns="45720" rIns="91440" bIns="45720" rtlCol="0" anchor="t">
            <a:normAutofit fontScale="92500" lnSpcReduction="20000"/>
          </a:bodyPr>
          <a:lstStyle/>
          <a:p>
            <a:pPr marL="0" indent="0" defTabSz="577718">
              <a:spcBef>
                <a:spcPts val="632"/>
              </a:spcBef>
              <a:buNone/>
            </a:pPr>
            <a:endParaRPr lang="en-GB" sz="2000" kern="1200">
              <a:latin typeface="+mn-lt"/>
              <a:cs typeface="Calibri"/>
            </a:endParaRPr>
          </a:p>
          <a:p>
            <a:pPr marL="144145" indent="-144145" defTabSz="577718">
              <a:spcBef>
                <a:spcPts val="632"/>
              </a:spcBef>
            </a:pPr>
            <a:r>
              <a:rPr lang="en-GB" sz="2000" kern="1200" dirty="0">
                <a:latin typeface="+mn-lt"/>
                <a:ea typeface="+mn-ea"/>
                <a:cs typeface="Calibri"/>
              </a:rPr>
              <a:t>Innate Behaviour is a basic hardwired inside our </a:t>
            </a:r>
            <a:r>
              <a:rPr lang="en-GB" sz="2000" dirty="0">
                <a:cs typeface="Calibri"/>
              </a:rPr>
              <a:t>brains which</a:t>
            </a:r>
            <a:r>
              <a:rPr lang="en-GB" sz="2000" kern="1200" dirty="0">
                <a:latin typeface="+mn-lt"/>
                <a:ea typeface="+mn-ea"/>
                <a:cs typeface="Calibri"/>
              </a:rPr>
              <a:t> makes us react </a:t>
            </a:r>
            <a:r>
              <a:rPr lang="en-GB" sz="2000" dirty="0">
                <a:cs typeface="Calibri"/>
              </a:rPr>
              <a:t>instinctively from birth without having any education or prior experience to the situation. (Khan Academy, 2016)</a:t>
            </a:r>
          </a:p>
        </p:txBody>
      </p:sp>
      <p:sp>
        <p:nvSpPr>
          <p:cNvPr id="43" name="TextBox 42">
            <a:extLst>
              <a:ext uri="{FF2B5EF4-FFF2-40B4-BE49-F238E27FC236}">
                <a16:creationId xmlns:a16="http://schemas.microsoft.com/office/drawing/2014/main" id="{0B9DED9F-8C62-CDA4-34ED-8433BE19A1EC}"/>
              </a:ext>
            </a:extLst>
          </p:cNvPr>
          <p:cNvSpPr txBox="1"/>
          <p:nvPr/>
        </p:nvSpPr>
        <p:spPr>
          <a:xfrm>
            <a:off x="305553" y="3629451"/>
            <a:ext cx="3792579" cy="13875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80340" indent="-180340" defTabSz="577718">
              <a:spcAft>
                <a:spcPts val="468"/>
              </a:spcAft>
              <a:buFont typeface="Arial"/>
              <a:buChar char="•"/>
            </a:pPr>
            <a:r>
              <a:rPr lang="en-GB" sz="2000" dirty="0">
                <a:cs typeface="Calibri"/>
              </a:rPr>
              <a:t>Reflex Actions</a:t>
            </a:r>
            <a:endParaRPr lang="en-US" sz="2000">
              <a:cs typeface="Calibri"/>
            </a:endParaRPr>
          </a:p>
          <a:p>
            <a:pPr defTabSz="577718">
              <a:spcAft>
                <a:spcPts val="468"/>
              </a:spcAft>
            </a:pPr>
            <a:r>
              <a:rPr lang="en-GB" sz="2000" dirty="0">
                <a:cs typeface="Calibri"/>
              </a:rPr>
              <a:t>One would be the knee jerk that is being tested by the doctor when doing a medical check-up. </a:t>
            </a:r>
          </a:p>
        </p:txBody>
      </p:sp>
      <p:sp>
        <p:nvSpPr>
          <p:cNvPr id="47" name="TextBox 46">
            <a:extLst>
              <a:ext uri="{FF2B5EF4-FFF2-40B4-BE49-F238E27FC236}">
                <a16:creationId xmlns:a16="http://schemas.microsoft.com/office/drawing/2014/main" id="{1BA3C73B-11AB-7C2B-84A1-DDB68A182436}"/>
              </a:ext>
            </a:extLst>
          </p:cNvPr>
          <p:cNvSpPr txBox="1"/>
          <p:nvPr/>
        </p:nvSpPr>
        <p:spPr>
          <a:xfrm>
            <a:off x="5167145" y="4474172"/>
            <a:ext cx="528764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80340" indent="-180340" defTabSz="577718">
              <a:spcAft>
                <a:spcPts val="468"/>
              </a:spcAft>
              <a:buFont typeface="Arial"/>
              <a:buChar char="•"/>
            </a:pPr>
            <a:r>
              <a:rPr lang="en-GB" dirty="0">
                <a:cs typeface="Calibri"/>
              </a:rPr>
              <a:t>Emotional Expressions</a:t>
            </a:r>
            <a:br>
              <a:rPr lang="en-GB" dirty="0">
                <a:cs typeface="Calibri"/>
              </a:rPr>
            </a:br>
            <a:r>
              <a:rPr lang="en-GB" dirty="0">
                <a:cs typeface="Calibri"/>
              </a:rPr>
              <a:t>This is another example for innate behaviour where we can see different faces on people that are reacting to how they feel due to what is </a:t>
            </a:r>
            <a:r>
              <a:rPr lang="en-GB" dirty="0" err="1">
                <a:cs typeface="Calibri"/>
              </a:rPr>
              <a:t>happenning</a:t>
            </a:r>
            <a:r>
              <a:rPr lang="en-GB" dirty="0">
                <a:cs typeface="Calibri"/>
              </a:rPr>
              <a:t> in that moment. If they are happy you will see them smiling, if they are sad they will keep their head down or they could even be crying.</a:t>
            </a:r>
          </a:p>
        </p:txBody>
      </p:sp>
      <p:sp>
        <p:nvSpPr>
          <p:cNvPr id="49" name="TextBox 48">
            <a:extLst>
              <a:ext uri="{FF2B5EF4-FFF2-40B4-BE49-F238E27FC236}">
                <a16:creationId xmlns:a16="http://schemas.microsoft.com/office/drawing/2014/main" id="{CDEE7C1B-AABE-9988-AC4B-9536CBFD8234}"/>
              </a:ext>
            </a:extLst>
          </p:cNvPr>
          <p:cNvSpPr txBox="1"/>
          <p:nvPr/>
        </p:nvSpPr>
        <p:spPr>
          <a:xfrm>
            <a:off x="5473803" y="1666192"/>
            <a:ext cx="5277997" cy="21595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80340" indent="-180340" defTabSz="577718">
              <a:spcAft>
                <a:spcPts val="468"/>
              </a:spcAft>
              <a:buFont typeface="Arial"/>
              <a:buChar char="•"/>
            </a:pPr>
            <a:r>
              <a:rPr lang="en-GB" kern="1200" dirty="0">
                <a:latin typeface="+mn-lt"/>
                <a:ea typeface="+mn-ea"/>
                <a:cs typeface="Calibri"/>
              </a:rPr>
              <a:t>An example for a Physical Cue</a:t>
            </a:r>
            <a:r>
              <a:rPr lang="en-GB" dirty="0">
                <a:cs typeface="Calibri"/>
              </a:rPr>
              <a:t> that we are reacting to instinctively</a:t>
            </a:r>
            <a:r>
              <a:rPr lang="en-GB" kern="1200" dirty="0">
                <a:latin typeface="+mn-lt"/>
                <a:ea typeface="+mn-ea"/>
                <a:cs typeface="Calibri"/>
              </a:rPr>
              <a:t>:</a:t>
            </a:r>
            <a:endParaRPr lang="en-US" kern="1200" dirty="0">
              <a:latin typeface="+mn-lt"/>
              <a:cs typeface="Calibri"/>
            </a:endParaRPr>
          </a:p>
          <a:p>
            <a:pPr defTabSz="577718">
              <a:spcAft>
                <a:spcPts val="468"/>
              </a:spcAft>
            </a:pPr>
            <a:endParaRPr lang="en-GB" kern="1200">
              <a:latin typeface="+mn-lt"/>
              <a:cs typeface="Calibri"/>
            </a:endParaRPr>
          </a:p>
          <a:p>
            <a:pPr defTabSz="577718">
              <a:spcAft>
                <a:spcPts val="468"/>
              </a:spcAft>
            </a:pPr>
            <a:r>
              <a:rPr lang="en-GB" kern="1200" dirty="0">
                <a:latin typeface="+mn-lt"/>
                <a:ea typeface="+mn-ea"/>
                <a:cs typeface="Calibri"/>
              </a:rPr>
              <a:t>When we feel pain, if somebody is going to come up to you and pinch your hand without you knowing they will do it, more than likely the first thing you will do is to take your hand back.</a:t>
            </a:r>
            <a:endParaRPr lang="en-GB" dirty="0">
              <a:cs typeface="Calibri"/>
            </a:endParaRPr>
          </a:p>
        </p:txBody>
      </p:sp>
    </p:spTree>
    <p:extLst>
      <p:ext uri="{BB962C8B-B14F-4D97-AF65-F5344CB8AC3E}">
        <p14:creationId xmlns:p14="http://schemas.microsoft.com/office/powerpoint/2010/main" val="87287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fade">
                                      <p:cBhvr>
                                        <p:cTn id="12" dur="500"/>
                                        <p:tgtEl>
                                          <p:spTgt spid="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build="p"/>
      <p:bldP spid="43" grpId="0"/>
      <p:bldP spid="47" grpId="0"/>
      <p:bldP spid="4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9" name="Rectangle 18">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Rectangle 14">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pSp>
      <p:sp>
        <p:nvSpPr>
          <p:cNvPr id="2" name="Title 1">
            <a:extLst>
              <a:ext uri="{FF2B5EF4-FFF2-40B4-BE49-F238E27FC236}">
                <a16:creationId xmlns:a16="http://schemas.microsoft.com/office/drawing/2014/main" id="{E08C1D8D-13F7-7C20-B4AF-EAB85727D286}"/>
              </a:ext>
            </a:extLst>
          </p:cNvPr>
          <p:cNvSpPr>
            <a:spLocks noGrp="1"/>
          </p:cNvSpPr>
          <p:nvPr>
            <p:ph type="title"/>
          </p:nvPr>
        </p:nvSpPr>
        <p:spPr>
          <a:xfrm>
            <a:off x="550863" y="365125"/>
            <a:ext cx="11090274" cy="1325563"/>
          </a:xfrm>
        </p:spPr>
        <p:txBody>
          <a:bodyPr>
            <a:normAutofit/>
          </a:bodyPr>
          <a:lstStyle/>
          <a:p>
            <a:r>
              <a:rPr lang="en-GB" sz="4000">
                <a:cs typeface="Calibri Light"/>
              </a:rPr>
              <a:t>Psychological Behaviour and Rational Choices</a:t>
            </a:r>
            <a:endParaRPr lang="en-GB" sz="4000"/>
          </a:p>
        </p:txBody>
      </p:sp>
      <p:sp>
        <p:nvSpPr>
          <p:cNvPr id="3" name="Content Placeholder 2">
            <a:extLst>
              <a:ext uri="{FF2B5EF4-FFF2-40B4-BE49-F238E27FC236}">
                <a16:creationId xmlns:a16="http://schemas.microsoft.com/office/drawing/2014/main" id="{E1FF325B-8778-B42A-BBE0-018581D28057}"/>
              </a:ext>
            </a:extLst>
          </p:cNvPr>
          <p:cNvSpPr>
            <a:spLocks noGrp="1"/>
          </p:cNvSpPr>
          <p:nvPr>
            <p:ph idx="1"/>
          </p:nvPr>
        </p:nvSpPr>
        <p:spPr>
          <a:xfrm>
            <a:off x="334645" y="2062670"/>
            <a:ext cx="5866044" cy="1143615"/>
          </a:xfrm>
        </p:spPr>
        <p:txBody>
          <a:bodyPr vert="horz" lIns="91440" tIns="45720" rIns="91440" bIns="45720" rtlCol="0" anchor="t">
            <a:noAutofit/>
          </a:bodyPr>
          <a:lstStyle/>
          <a:p>
            <a:pPr marL="189738" indent="-189738" defTabSz="758952">
              <a:spcBef>
                <a:spcPts val="830"/>
              </a:spcBef>
            </a:pPr>
            <a:r>
              <a:rPr lang="en-GB" sz="2000" kern="1200">
                <a:solidFill>
                  <a:schemeClr val="tx1"/>
                </a:solidFill>
                <a:latin typeface="+mn-lt"/>
                <a:ea typeface="+mn-ea"/>
                <a:cs typeface="Calibri"/>
              </a:rPr>
              <a:t>We can all make rational choices of getting up in the morning to get to School, University or to the job so we won't get fired or kicked out. </a:t>
            </a:r>
          </a:p>
          <a:p>
            <a:endParaRPr lang="en-GB" sz="2000">
              <a:cs typeface="Calibri"/>
            </a:endParaRPr>
          </a:p>
        </p:txBody>
      </p:sp>
      <p:sp>
        <p:nvSpPr>
          <p:cNvPr id="10" name="Content Placeholder 2">
            <a:extLst>
              <a:ext uri="{FF2B5EF4-FFF2-40B4-BE49-F238E27FC236}">
                <a16:creationId xmlns:a16="http://schemas.microsoft.com/office/drawing/2014/main" id="{10607B8F-B01A-1B18-2E6D-F21386CE9951}"/>
              </a:ext>
            </a:extLst>
          </p:cNvPr>
          <p:cNvSpPr txBox="1">
            <a:spLocks/>
          </p:cNvSpPr>
          <p:nvPr/>
        </p:nvSpPr>
        <p:spPr>
          <a:xfrm>
            <a:off x="500179" y="3545631"/>
            <a:ext cx="5695626" cy="177390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9230" indent="-189230" defTabSz="758952">
              <a:spcBef>
                <a:spcPts val="830"/>
              </a:spcBef>
            </a:pPr>
            <a:r>
              <a:rPr lang="en-GB" sz="2000" kern="1200" dirty="0">
                <a:latin typeface="+mn-lt"/>
                <a:ea typeface="+mn-ea"/>
                <a:cs typeface="Calibri"/>
              </a:rPr>
              <a:t>Rational Choice Theory </a:t>
            </a:r>
            <a:endParaRPr lang="en-US" dirty="0">
              <a:ea typeface="+mn-ea"/>
            </a:endParaRPr>
          </a:p>
          <a:p>
            <a:pPr marL="0" indent="0" defTabSz="758952">
              <a:spcBef>
                <a:spcPts val="830"/>
              </a:spcBef>
              <a:buNone/>
            </a:pPr>
            <a:r>
              <a:rPr lang="en-GB" sz="2000" kern="1200" dirty="0">
                <a:latin typeface="+mn-lt"/>
                <a:ea typeface="+mn-ea"/>
                <a:cs typeface="Calibri"/>
              </a:rPr>
              <a:t>It’s a theory directed by Cesare Beccaria which states that every rational decision we make has to have an outcome of a higher benefit than the risk</a:t>
            </a:r>
            <a:r>
              <a:rPr lang="en-GB" sz="2000" dirty="0">
                <a:cs typeface="Calibri"/>
              </a:rPr>
              <a:t> (Wright, J.P. 2009) </a:t>
            </a:r>
            <a:endParaRPr lang="en-GB" sz="2000" kern="1200" dirty="0">
              <a:latin typeface="+mn-lt"/>
              <a:cs typeface="Calibri"/>
            </a:endParaRPr>
          </a:p>
          <a:p>
            <a:pPr marL="379095" indent="-379095" defTabSz="758952">
              <a:spcBef>
                <a:spcPts val="830"/>
              </a:spcBef>
            </a:pPr>
            <a:r>
              <a:rPr lang="en-GB" sz="2000" kern="1200" dirty="0">
                <a:latin typeface="+mn-lt"/>
                <a:ea typeface="+mn-ea"/>
                <a:cs typeface="Calibri"/>
              </a:rPr>
              <a:t>Example:</a:t>
            </a:r>
            <a:br>
              <a:rPr lang="en-GB" sz="2000" kern="1200" dirty="0">
                <a:cs typeface="Calibri"/>
              </a:rPr>
            </a:br>
            <a:r>
              <a:rPr lang="en-GB" sz="2000" kern="1200" dirty="0">
                <a:latin typeface="+mn-lt"/>
                <a:ea typeface="+mn-ea"/>
                <a:cs typeface="Calibri"/>
              </a:rPr>
              <a:t>You won't punch a person in front of a police officer, because you know that the repercussion will happen instantly.</a:t>
            </a:r>
            <a:endParaRPr lang="en-GB" sz="2000" dirty="0">
              <a:cs typeface="Calibri"/>
            </a:endParaRPr>
          </a:p>
        </p:txBody>
      </p:sp>
      <p:pic>
        <p:nvPicPr>
          <p:cNvPr id="7" name="Picture 6" descr="A cartoon of a person standing next to a computer screen">
            <a:extLst>
              <a:ext uri="{FF2B5EF4-FFF2-40B4-BE49-F238E27FC236}">
                <a16:creationId xmlns:a16="http://schemas.microsoft.com/office/drawing/2014/main" id="{FE6EF705-B875-3CDC-3F08-82F5E3270DF1}"/>
              </a:ext>
            </a:extLst>
          </p:cNvPr>
          <p:cNvPicPr>
            <a:picLocks noChangeAspect="1"/>
          </p:cNvPicPr>
          <p:nvPr/>
        </p:nvPicPr>
        <p:blipFill>
          <a:blip r:embed="rId2"/>
          <a:stretch>
            <a:fillRect/>
          </a:stretch>
        </p:blipFill>
        <p:spPr>
          <a:xfrm>
            <a:off x="6411486" y="2152398"/>
            <a:ext cx="5732437" cy="4196505"/>
          </a:xfrm>
          <a:prstGeom prst="rect">
            <a:avLst/>
          </a:prstGeom>
        </p:spPr>
      </p:pic>
    </p:spTree>
    <p:extLst>
      <p:ext uri="{BB962C8B-B14F-4D97-AF65-F5344CB8AC3E}">
        <p14:creationId xmlns:p14="http://schemas.microsoft.com/office/powerpoint/2010/main" val="3183651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DF69BD6-A832-49C4-B5FE-69CC90B74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CB018903-3549-4A3B-A9DF-B26757CAA9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9" name="Rectangle 18">
              <a:extLst>
                <a:ext uri="{FF2B5EF4-FFF2-40B4-BE49-F238E27FC236}">
                  <a16:creationId xmlns:a16="http://schemas.microsoft.com/office/drawing/2014/main" id="{9E5D3F77-D07F-4F7D-97A2-E366830206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0" name="Rectangle 19">
              <a:extLst>
                <a:ext uri="{FF2B5EF4-FFF2-40B4-BE49-F238E27FC236}">
                  <a16:creationId xmlns:a16="http://schemas.microsoft.com/office/drawing/2014/main" id="{DC6F5A2D-56A0-4ED7-A3E2-3CF67608FC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pSp>
      <p:sp>
        <p:nvSpPr>
          <p:cNvPr id="8" name="Content Placeholder 2">
            <a:extLst>
              <a:ext uri="{FF2B5EF4-FFF2-40B4-BE49-F238E27FC236}">
                <a16:creationId xmlns:a16="http://schemas.microsoft.com/office/drawing/2014/main" id="{1EFA6A1B-56C0-9D2D-C14F-554225F67082}"/>
              </a:ext>
            </a:extLst>
          </p:cNvPr>
          <p:cNvSpPr txBox="1">
            <a:spLocks/>
          </p:cNvSpPr>
          <p:nvPr/>
        </p:nvSpPr>
        <p:spPr>
          <a:xfrm>
            <a:off x="526014" y="3428003"/>
            <a:ext cx="4207724" cy="660181"/>
          </a:xfrm>
          <a:prstGeom prst="rect">
            <a:avLst/>
          </a:prstGeom>
        </p:spPr>
        <p:txBody>
          <a:bodyPr vert="horz" wrap="square"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AutoNum type="arabicPeriod"/>
            </a:pPr>
            <a:r>
              <a:rPr lang="en-US" sz="2000" kern="1200" dirty="0">
                <a:solidFill>
                  <a:srgbClr val="000000"/>
                </a:solidFill>
                <a:latin typeface="+mn-lt"/>
                <a:ea typeface="+mn-ea"/>
                <a:cs typeface="+mn-cs"/>
              </a:rPr>
              <a:t>The way we grew up</a:t>
            </a:r>
            <a:endParaRPr lang="en-US" dirty="0">
              <a:cs typeface="Calibri" panose="020F0502020204030204"/>
            </a:endParaRPr>
          </a:p>
          <a:p>
            <a:pPr marL="457200" indent="-457200">
              <a:buAutoNum type="arabicPeriod"/>
            </a:pPr>
            <a:r>
              <a:rPr lang="en-US" sz="2000" kern="1200" dirty="0">
                <a:solidFill>
                  <a:srgbClr val="000000"/>
                </a:solidFill>
                <a:latin typeface="+mn-lt"/>
                <a:ea typeface="+mn-ea"/>
                <a:cs typeface="+mn-cs"/>
              </a:rPr>
              <a:t>The education we got</a:t>
            </a:r>
            <a:endParaRPr lang="en-US" sz="2000" kern="1200" dirty="0">
              <a:solidFill>
                <a:srgbClr val="000000"/>
              </a:solidFill>
              <a:latin typeface="+mn-lt"/>
              <a:cs typeface="Calibri"/>
            </a:endParaRPr>
          </a:p>
          <a:p>
            <a:pPr marL="457200" indent="-457200">
              <a:buAutoNum type="arabicPeriod"/>
            </a:pPr>
            <a:r>
              <a:rPr lang="en-US" sz="2000" kern="1200" dirty="0">
                <a:solidFill>
                  <a:srgbClr val="000000"/>
                </a:solidFill>
                <a:latin typeface="+mn-lt"/>
                <a:ea typeface="+mn-ea"/>
                <a:cs typeface="+mn-cs"/>
              </a:rPr>
              <a:t>Our Role Models </a:t>
            </a:r>
            <a:endParaRPr lang="en-US" sz="2000" kern="1200" dirty="0">
              <a:solidFill>
                <a:srgbClr val="000000"/>
              </a:solidFill>
              <a:latin typeface="+mn-lt"/>
              <a:cs typeface="Calibri"/>
            </a:endParaRPr>
          </a:p>
          <a:p>
            <a:pPr marL="457200" indent="-457200">
              <a:buAutoNum type="arabicPeriod"/>
            </a:pPr>
            <a:r>
              <a:rPr lang="en-US" sz="2000" kern="1200" dirty="0">
                <a:solidFill>
                  <a:srgbClr val="000000"/>
                </a:solidFill>
                <a:latin typeface="+mn-lt"/>
                <a:ea typeface="+mn-ea"/>
                <a:cs typeface="+mn-cs"/>
              </a:rPr>
              <a:t>And </a:t>
            </a:r>
            <a:r>
              <a:rPr lang="en-US" sz="2000" dirty="0">
                <a:solidFill>
                  <a:srgbClr val="000000"/>
                </a:solidFill>
              </a:rPr>
              <a:t>many</a:t>
            </a:r>
            <a:r>
              <a:rPr lang="en-US" sz="2000" kern="1200" dirty="0">
                <a:solidFill>
                  <a:srgbClr val="000000"/>
                </a:solidFill>
                <a:latin typeface="+mn-lt"/>
                <a:ea typeface="+mn-ea"/>
                <a:cs typeface="+mn-cs"/>
              </a:rPr>
              <a:t> more.</a:t>
            </a:r>
            <a:br>
              <a:rPr lang="en-US" sz="2000" dirty="0">
                <a:solidFill>
                  <a:srgbClr val="000000"/>
                </a:solidFill>
              </a:rPr>
            </a:br>
            <a:r>
              <a:rPr lang="en-US" sz="2000" dirty="0">
                <a:solidFill>
                  <a:srgbClr val="000000"/>
                </a:solidFill>
                <a:cs typeface="Calibri"/>
              </a:rPr>
              <a:t>(Ganti, A. 2022)</a:t>
            </a:r>
            <a:endParaRPr lang="en-US" sz="2000" kern="1200" dirty="0">
              <a:solidFill>
                <a:srgbClr val="000000"/>
              </a:solidFill>
              <a:latin typeface="+mn-lt"/>
              <a:cs typeface="Calibri"/>
            </a:endParaRPr>
          </a:p>
        </p:txBody>
      </p:sp>
      <p:sp>
        <p:nvSpPr>
          <p:cNvPr id="7" name="Content Placeholder 2">
            <a:extLst>
              <a:ext uri="{FF2B5EF4-FFF2-40B4-BE49-F238E27FC236}">
                <a16:creationId xmlns:a16="http://schemas.microsoft.com/office/drawing/2014/main" id="{1AB23B7D-6D3C-7C72-1CA9-A419ED3A8795}"/>
              </a:ext>
            </a:extLst>
          </p:cNvPr>
          <p:cNvSpPr txBox="1">
            <a:spLocks/>
          </p:cNvSpPr>
          <p:nvPr/>
        </p:nvSpPr>
        <p:spPr>
          <a:xfrm>
            <a:off x="477738" y="1689718"/>
            <a:ext cx="5615651" cy="126475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a:cs typeface="Calibri"/>
              </a:rPr>
              <a:t>But can we make the Rational Choice of not committing a Crime?</a:t>
            </a:r>
            <a:endParaRPr lang="en-US" sz="2400"/>
          </a:p>
        </p:txBody>
      </p:sp>
      <p:sp>
        <p:nvSpPr>
          <p:cNvPr id="11" name="Content Placeholder 2">
            <a:extLst>
              <a:ext uri="{FF2B5EF4-FFF2-40B4-BE49-F238E27FC236}">
                <a16:creationId xmlns:a16="http://schemas.microsoft.com/office/drawing/2014/main" id="{974D53A4-3CCD-38C6-A64F-A2614854CD0F}"/>
              </a:ext>
            </a:extLst>
          </p:cNvPr>
          <p:cNvSpPr txBox="1">
            <a:spLocks/>
          </p:cNvSpPr>
          <p:nvPr/>
        </p:nvSpPr>
        <p:spPr>
          <a:xfrm>
            <a:off x="4094656" y="3629035"/>
            <a:ext cx="7843895" cy="339184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a:cs typeface="Calibri"/>
              </a:rPr>
              <a:t>Mostly our rational decision will be based on the things that we are aware of, we won't steal from a shop because we know there are CCTV's around that can see us doing the deed and getting caught. </a:t>
            </a:r>
          </a:p>
          <a:p>
            <a:r>
              <a:rPr lang="en-GB" sz="2400">
                <a:cs typeface="Calibri"/>
              </a:rPr>
              <a:t>We will not punch people that annoyed us or triggered something within us because we know that the consequences are there. Unless we actually do it because it felt good, but why is that? </a:t>
            </a:r>
          </a:p>
        </p:txBody>
      </p:sp>
      <p:sp>
        <p:nvSpPr>
          <p:cNvPr id="13" name="Title 1">
            <a:extLst>
              <a:ext uri="{FF2B5EF4-FFF2-40B4-BE49-F238E27FC236}">
                <a16:creationId xmlns:a16="http://schemas.microsoft.com/office/drawing/2014/main" id="{42F37A56-E39D-90C8-315B-CDFCE64A5EDA}"/>
              </a:ext>
            </a:extLst>
          </p:cNvPr>
          <p:cNvSpPr txBox="1">
            <a:spLocks/>
          </p:cNvSpPr>
          <p:nvPr/>
        </p:nvSpPr>
        <p:spPr>
          <a:xfrm>
            <a:off x="216327" y="253613"/>
            <a:ext cx="1109027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a:cs typeface="Calibri Light"/>
              </a:rPr>
              <a:t>Psychological Behaviour and Rational Choices</a:t>
            </a:r>
            <a:endParaRPr lang="en-GB" sz="4000"/>
          </a:p>
        </p:txBody>
      </p:sp>
    </p:spTree>
    <p:extLst>
      <p:ext uri="{BB962C8B-B14F-4D97-AF65-F5344CB8AC3E}">
        <p14:creationId xmlns:p14="http://schemas.microsoft.com/office/powerpoint/2010/main" val="2962334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3C413E9B-711F-23F4-CD57-5F960D53E966}"/>
              </a:ext>
            </a:extLst>
          </p:cNvPr>
          <p:cNvSpPr>
            <a:spLocks noGrp="1"/>
          </p:cNvSpPr>
          <p:nvPr>
            <p:ph type="title"/>
          </p:nvPr>
        </p:nvSpPr>
        <p:spPr>
          <a:xfrm>
            <a:off x="838200" y="643467"/>
            <a:ext cx="2951205" cy="5571066"/>
          </a:xfrm>
        </p:spPr>
        <p:txBody>
          <a:bodyPr>
            <a:normAutofit/>
          </a:bodyPr>
          <a:lstStyle/>
          <a:p>
            <a:r>
              <a:rPr lang="en-GB">
                <a:solidFill>
                  <a:srgbClr val="FFFFFF"/>
                </a:solidFill>
                <a:cs typeface="Calibri Light"/>
              </a:rPr>
              <a:t>Biological</a:t>
            </a:r>
            <a:endParaRPr lang="en-GB">
              <a:solidFill>
                <a:srgbClr val="FFFFFF"/>
              </a:solidFill>
            </a:endParaRPr>
          </a:p>
        </p:txBody>
      </p:sp>
      <p:graphicFrame>
        <p:nvGraphicFramePr>
          <p:cNvPr id="5" name="Content Placeholder 2">
            <a:extLst>
              <a:ext uri="{FF2B5EF4-FFF2-40B4-BE49-F238E27FC236}">
                <a16:creationId xmlns:a16="http://schemas.microsoft.com/office/drawing/2014/main" id="{10148C0A-D5A1-3208-5872-A4677C79361D}"/>
              </a:ext>
            </a:extLst>
          </p:cNvPr>
          <p:cNvGraphicFramePr>
            <a:graphicFrameLocks noGrp="1"/>
          </p:cNvGraphicFramePr>
          <p:nvPr>
            <p:ph idx="1"/>
            <p:extLst>
              <p:ext uri="{D42A27DB-BD31-4B8C-83A1-F6EECF244321}">
                <p14:modId xmlns:p14="http://schemas.microsoft.com/office/powerpoint/2010/main" val="2178707489"/>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6122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4DD4CC-6365-E4AE-93F9-562CAC021AB9}"/>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Cesare Lombroso (1876)</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EB72639E-7B9B-A026-F97B-7101CC1AD701}"/>
              </a:ext>
            </a:extLst>
          </p:cNvPr>
          <p:cNvSpPr>
            <a:spLocks noGrp="1"/>
          </p:cNvSpPr>
          <p:nvPr>
            <p:ph type="body" sz="half" idx="2"/>
          </p:nvPr>
        </p:nvSpPr>
        <p:spPr>
          <a:xfrm>
            <a:off x="241814" y="2100070"/>
            <a:ext cx="7044231" cy="4421097"/>
          </a:xfrm>
        </p:spPr>
        <p:txBody>
          <a:bodyPr vert="horz" lIns="91440" tIns="45720" rIns="91440" bIns="45720" rtlCol="0" anchor="t">
            <a:normAutofit/>
          </a:bodyPr>
          <a:lstStyle/>
          <a:p>
            <a:pPr marL="114300" indent="-342900">
              <a:buFont typeface="Courier New" panose="020B0604020202020204" pitchFamily="34" charset="0"/>
              <a:buChar char="o"/>
            </a:pPr>
            <a:endParaRPr lang="en-US" sz="1900">
              <a:cs typeface="Calibri" panose="020F0502020204030204"/>
            </a:endParaRPr>
          </a:p>
          <a:p>
            <a:pPr marL="342900" indent="-342900">
              <a:buFont typeface="Courier New" panose="020B0604020202020204" pitchFamily="34" charset="0"/>
              <a:buChar char="o"/>
            </a:pPr>
            <a:r>
              <a:rPr lang="en-US" sz="1900"/>
              <a:t> Lombroso suggested that most criminals have "jug ears, thick hair, thin beards, pronounced sinuses and broad cheekbones" (Cesare Lombroso, Gibson and Nicole Hahn Rafter, 2006)              </a:t>
            </a:r>
            <a:endParaRPr lang="en-US" sz="1900">
              <a:cs typeface="Calibri"/>
            </a:endParaRPr>
          </a:p>
          <a:p>
            <a:pPr marL="342900" indent="-342900">
              <a:buFont typeface="Courier New" panose="020B0604020202020204" pitchFamily="34" charset="0"/>
              <a:buChar char="o"/>
            </a:pPr>
            <a:r>
              <a:rPr lang="en-US" sz="1900"/>
              <a:t>Lombroso used specific cases such as "</a:t>
            </a:r>
            <a:r>
              <a:rPr lang="en-US" sz="1900" err="1"/>
              <a:t>Dumollard</a:t>
            </a:r>
            <a:r>
              <a:rPr lang="en-US" sz="1900"/>
              <a:t>" and "</a:t>
            </a:r>
            <a:r>
              <a:rPr lang="en-US" sz="1900" err="1"/>
              <a:t>Mingrat</a:t>
            </a:r>
            <a:r>
              <a:rPr lang="en-US" sz="1900"/>
              <a:t>" both rapists with Thick black hair and Jug ears (Cesare Lombroso, Gibson and Nicole Hahn Rafter, 2006). </a:t>
            </a:r>
            <a:endParaRPr lang="en-US" sz="1900">
              <a:cs typeface="Calibri" panose="020F0502020204030204"/>
            </a:endParaRPr>
          </a:p>
          <a:p>
            <a:pPr marL="342900" indent="-342900">
              <a:buFont typeface="Courier New" panose="020B0604020202020204" pitchFamily="34" charset="0"/>
              <a:buChar char="o"/>
            </a:pPr>
            <a:r>
              <a:rPr lang="en-US" sz="1900"/>
              <a:t>This theory was the first theory where scientific data and testing was used (Brookes, 2021).</a:t>
            </a:r>
            <a:endParaRPr lang="en-US" sz="1900">
              <a:cs typeface="Calibri"/>
            </a:endParaRPr>
          </a:p>
          <a:p>
            <a:pPr marL="342900" indent="-342900">
              <a:buFont typeface="Courier New" panose="020B0604020202020204" pitchFamily="34" charset="0"/>
              <a:buChar char="o"/>
            </a:pPr>
            <a:r>
              <a:rPr lang="en-US" sz="1900"/>
              <a:t>However, the theory does not consider free will and can be seen as a plausible theory (Brookes, 2021).</a:t>
            </a:r>
            <a:endParaRPr lang="en-US" sz="1900">
              <a:cs typeface="Calibri"/>
            </a:endParaRPr>
          </a:p>
          <a:p>
            <a:pPr marL="342900" indent="-342900">
              <a:buFont typeface="Courier New" panose="020B0604020202020204" pitchFamily="34" charset="0"/>
              <a:buChar char="o"/>
            </a:pPr>
            <a:r>
              <a:rPr lang="en-US" sz="1900"/>
              <a:t>Therefore, Lombroso's theory was rejected (Rock, 2007). </a:t>
            </a:r>
            <a:endParaRPr lang="en-US" sz="1900">
              <a:ea typeface="Calibri"/>
              <a:cs typeface="Calibri"/>
            </a:endParaRPr>
          </a:p>
        </p:txBody>
      </p:sp>
      <p:pic>
        <p:nvPicPr>
          <p:cNvPr id="6" name="Picture 5" descr="A group of men&amp;#39;s heads&#10;&#10;Description automatically generated">
            <a:extLst>
              <a:ext uri="{FF2B5EF4-FFF2-40B4-BE49-F238E27FC236}">
                <a16:creationId xmlns:a16="http://schemas.microsoft.com/office/drawing/2014/main" id="{7EC3298A-7A5E-A441-92E3-C0ADF4F9D6B4}"/>
              </a:ext>
            </a:extLst>
          </p:cNvPr>
          <p:cNvPicPr>
            <a:picLocks noChangeAspect="1"/>
          </p:cNvPicPr>
          <p:nvPr/>
        </p:nvPicPr>
        <p:blipFill rotWithShape="1">
          <a:blip r:embed="rId2"/>
          <a:srcRect t="9225" r="-3" b="23469"/>
          <a:stretch/>
        </p:blipFill>
        <p:spPr>
          <a:xfrm>
            <a:off x="7675658" y="2093976"/>
            <a:ext cx="3941064" cy="4096512"/>
          </a:xfrm>
          <a:prstGeom prst="rect">
            <a:avLst/>
          </a:prstGeom>
        </p:spPr>
      </p:pic>
      <p:sp>
        <p:nvSpPr>
          <p:cNvPr id="9" name="TextBox 8">
            <a:extLst>
              <a:ext uri="{FF2B5EF4-FFF2-40B4-BE49-F238E27FC236}">
                <a16:creationId xmlns:a16="http://schemas.microsoft.com/office/drawing/2014/main" id="{61FC8162-1DFD-7143-BC24-8D3CEBDA8538}"/>
              </a:ext>
            </a:extLst>
          </p:cNvPr>
          <p:cNvSpPr txBox="1"/>
          <p:nvPr/>
        </p:nvSpPr>
        <p:spPr>
          <a:xfrm>
            <a:off x="7761922" y="6312799"/>
            <a:ext cx="3941064" cy="409651"/>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a:solidFill>
                  <a:srgbClr val="FFFFFF"/>
                </a:solidFill>
              </a:rPr>
              <a:t>(</a:t>
            </a:r>
            <a:r>
              <a:rPr lang="en-GB" sz="1300" err="1">
                <a:solidFill>
                  <a:srgbClr val="FFFFFF"/>
                </a:solidFill>
              </a:rPr>
              <a:t>Averdijk</a:t>
            </a:r>
            <a:r>
              <a:rPr lang="en-GB" sz="1300">
                <a:solidFill>
                  <a:srgbClr val="FFFFFF"/>
                </a:solidFill>
              </a:rPr>
              <a:t>, 2019)</a:t>
            </a:r>
            <a:endParaRPr lang="en-US" sz="1300">
              <a:solidFill>
                <a:srgbClr val="FFFFFF"/>
              </a:solidFill>
            </a:endParaRPr>
          </a:p>
        </p:txBody>
      </p:sp>
    </p:spTree>
    <p:extLst>
      <p:ext uri="{BB962C8B-B14F-4D97-AF65-F5344CB8AC3E}">
        <p14:creationId xmlns:p14="http://schemas.microsoft.com/office/powerpoint/2010/main" val="1778498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BF954C-DDBB-B418-694B-019F72D58C18}"/>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a:t>William Sheldon</a:t>
            </a:r>
          </a:p>
        </p:txBody>
      </p:sp>
      <p:grpSp>
        <p:nvGrpSpPr>
          <p:cNvPr id="12" name="Group 1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B226C89D-9C67-207C-76B2-E675A322DA5C}"/>
              </a:ext>
            </a:extLst>
          </p:cNvPr>
          <p:cNvSpPr>
            <a:spLocks noGrp="1"/>
          </p:cNvSpPr>
          <p:nvPr>
            <p:ph type="body" sz="half" idx="2"/>
          </p:nvPr>
        </p:nvSpPr>
        <p:spPr>
          <a:xfrm>
            <a:off x="590719" y="2330505"/>
            <a:ext cx="4559425" cy="3979585"/>
          </a:xfrm>
        </p:spPr>
        <p:txBody>
          <a:bodyPr vert="horz" lIns="91440" tIns="45720" rIns="91440" bIns="45720" rtlCol="0" anchor="ctr">
            <a:normAutofit/>
          </a:bodyPr>
          <a:lstStyle/>
          <a:p>
            <a:pPr indent="-228600">
              <a:buFont typeface="Arial" panose="020B0604020202020204" pitchFamily="34" charset="0"/>
              <a:buChar char="•"/>
            </a:pPr>
            <a:endParaRPr lang="en-US" sz="2000"/>
          </a:p>
          <a:p>
            <a:pPr marL="342900" indent="-228600">
              <a:buFont typeface="Arial" panose="020B0604020202020204" pitchFamily="34" charset="0"/>
              <a:buChar char="•"/>
            </a:pPr>
            <a:r>
              <a:rPr lang="en-US" sz="2000"/>
              <a:t>Sheldon believed that people with mesomorphic physiques were more likely to commit violent and aggressive acts </a:t>
            </a:r>
          </a:p>
          <a:p>
            <a:pPr marL="342900" indent="-228600">
              <a:buFont typeface="Arial" panose="020B0604020202020204" pitchFamily="34" charset="0"/>
              <a:buChar char="•"/>
            </a:pPr>
            <a:r>
              <a:rPr lang="en-US" sz="2000"/>
              <a:t>However, in a study conducted by Patel and Kacker, (2013) it was shown that people with endomorphic features, from the sample, showed the characteristics of an ectomorph according to Sheldon .</a:t>
            </a:r>
          </a:p>
          <a:p>
            <a:pPr indent="-228600">
              <a:buFont typeface="Arial" panose="020B0604020202020204" pitchFamily="34" charset="0"/>
              <a:buChar char="•"/>
            </a:pPr>
            <a:endParaRPr lang="en-US" sz="2000"/>
          </a:p>
        </p:txBody>
      </p:sp>
      <p:sp>
        <p:nvSpPr>
          <p:cNvPr id="18" name="Rectangle 1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descr="A group of men in underwear&#10;&#10;Description automatically generated">
            <a:extLst>
              <a:ext uri="{FF2B5EF4-FFF2-40B4-BE49-F238E27FC236}">
                <a16:creationId xmlns:a16="http://schemas.microsoft.com/office/drawing/2014/main" id="{AD5EBE07-3C95-9A22-DA05-5E33CC8152FE}"/>
              </a:ext>
            </a:extLst>
          </p:cNvPr>
          <p:cNvPicPr>
            <a:picLocks noGrp="1" noChangeAspect="1"/>
          </p:cNvPicPr>
          <p:nvPr>
            <p:ph type="pic" idx="1"/>
          </p:nvPr>
        </p:nvPicPr>
        <p:blipFill rotWithShape="1">
          <a:blip r:embed="rId2"/>
          <a:srcRect r="-3" b="7906"/>
          <a:stretch/>
        </p:blipFill>
        <p:spPr>
          <a:xfrm>
            <a:off x="5977788" y="799352"/>
            <a:ext cx="5425410" cy="5259296"/>
          </a:xfrm>
          <a:prstGeom prst="rect">
            <a:avLst/>
          </a:prstGeom>
        </p:spPr>
      </p:pic>
      <p:sp>
        <p:nvSpPr>
          <p:cNvPr id="6" name="TextBox 5">
            <a:extLst>
              <a:ext uri="{FF2B5EF4-FFF2-40B4-BE49-F238E27FC236}">
                <a16:creationId xmlns:a16="http://schemas.microsoft.com/office/drawing/2014/main" id="{ED824997-3839-B314-02E8-B0712230B751}"/>
              </a:ext>
            </a:extLst>
          </p:cNvPr>
          <p:cNvSpPr txBox="1"/>
          <p:nvPr/>
        </p:nvSpPr>
        <p:spPr>
          <a:xfrm>
            <a:off x="5682181" y="6348541"/>
            <a:ext cx="18724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(Nickerson, 2022)</a:t>
            </a:r>
            <a:endParaRPr lang="en-US"/>
          </a:p>
        </p:txBody>
      </p:sp>
    </p:spTree>
    <p:extLst>
      <p:ext uri="{BB962C8B-B14F-4D97-AF65-F5344CB8AC3E}">
        <p14:creationId xmlns:p14="http://schemas.microsoft.com/office/powerpoint/2010/main" val="3501456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A716F7-58E2-E068-60A3-BC572F37F425}"/>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4200" kern="1200">
                <a:solidFill>
                  <a:schemeClr val="tx1"/>
                </a:solidFill>
                <a:latin typeface="+mj-lt"/>
                <a:ea typeface="+mj-ea"/>
                <a:cs typeface="+mj-cs"/>
              </a:rPr>
              <a:t>The link between testosterone and criminality. </a:t>
            </a:r>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4C290060-AFF5-0921-1B26-05886B87B8C9}"/>
              </a:ext>
            </a:extLst>
          </p:cNvPr>
          <p:cNvSpPr>
            <a:spLocks noGrp="1"/>
          </p:cNvSpPr>
          <p:nvPr>
            <p:ph type="body" sz="half" idx="2"/>
          </p:nvPr>
        </p:nvSpPr>
        <p:spPr>
          <a:xfrm>
            <a:off x="838200" y="1929384"/>
            <a:ext cx="10515600" cy="4251960"/>
          </a:xfrm>
        </p:spPr>
        <p:txBody>
          <a:bodyPr vert="horz" lIns="91440" tIns="45720" rIns="91440" bIns="45720" rtlCol="0" anchor="t">
            <a:normAutofit/>
          </a:bodyPr>
          <a:lstStyle/>
          <a:p>
            <a:pPr marL="285750" indent="-228600">
              <a:buFont typeface="Arial" panose="020B0604020202020204" pitchFamily="34" charset="0"/>
              <a:buChar char="•"/>
            </a:pPr>
            <a:endParaRPr lang="en-US" sz="2200"/>
          </a:p>
          <a:p>
            <a:pPr marL="285750" indent="-228600">
              <a:buFont typeface="Arial" panose="020B0604020202020204" pitchFamily="34" charset="0"/>
              <a:buChar char="•"/>
            </a:pPr>
            <a:r>
              <a:rPr lang="en-US" sz="2800"/>
              <a:t>Testosterone is a hormone in humans that is responsible for things such as sex drive, muscle mass and mood levels (Roland, 2014).</a:t>
            </a:r>
            <a:endParaRPr lang="en-US" sz="2800">
              <a:cs typeface="Calibri"/>
            </a:endParaRPr>
          </a:p>
          <a:p>
            <a:pPr marL="285750" indent="-228600">
              <a:buFont typeface="Arial" panose="020B0604020202020204" pitchFamily="34" charset="0"/>
              <a:buChar char="•"/>
            </a:pPr>
            <a:r>
              <a:rPr lang="en-US" sz="2800"/>
              <a:t>It is suggested that high levels of testosterone can make someone more likely to commit violent acts such as assaults and domestic abuse (Armstrong et al., 2022). </a:t>
            </a:r>
            <a:endParaRPr lang="en-US" sz="2800">
              <a:cs typeface="Calibri"/>
            </a:endParaRPr>
          </a:p>
          <a:p>
            <a:pPr marL="285750" indent="-228600">
              <a:buFont typeface="Arial" panose="020B0604020202020204" pitchFamily="34" charset="0"/>
              <a:buChar char="•"/>
            </a:pPr>
            <a:r>
              <a:rPr lang="en-US" sz="2800"/>
              <a:t>In a study by Dabbs et al., (1995) , it was shown that inmates in a prison with higher levels of testosterone were shown to break more rules while in prison. </a:t>
            </a:r>
            <a:endParaRPr lang="en-US" sz="2800">
              <a:cs typeface="Calibri"/>
            </a:endParaRPr>
          </a:p>
          <a:p>
            <a:pPr marL="285750" indent="-228600">
              <a:buFont typeface="Arial" panose="020B0604020202020204" pitchFamily="34" charset="0"/>
              <a:buChar char="•"/>
            </a:pPr>
            <a:endParaRPr lang="en-US" sz="2800">
              <a:cs typeface="Calibri"/>
            </a:endParaRPr>
          </a:p>
        </p:txBody>
      </p:sp>
    </p:spTree>
    <p:extLst>
      <p:ext uri="{BB962C8B-B14F-4D97-AF65-F5344CB8AC3E}">
        <p14:creationId xmlns:p14="http://schemas.microsoft.com/office/powerpoint/2010/main" val="1625497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B1A0B6-1939-74F3-8E0A-2C2B08CD087E}"/>
              </a:ext>
            </a:extLst>
          </p:cNvPr>
          <p:cNvSpPr>
            <a:spLocks noGrp="1"/>
          </p:cNvSpPr>
          <p:nvPr>
            <p:ph type="title"/>
          </p:nvPr>
        </p:nvSpPr>
        <p:spPr>
          <a:xfrm>
            <a:off x="384910" y="1153572"/>
            <a:ext cx="3502324" cy="4461163"/>
          </a:xfrm>
        </p:spPr>
        <p:txBody>
          <a:bodyPr vert="horz" lIns="91440" tIns="45720" rIns="91440" bIns="45720" rtlCol="0" anchor="ctr">
            <a:normAutofit/>
          </a:bodyPr>
          <a:lstStyle/>
          <a:p>
            <a:r>
              <a:rPr lang="en-US" sz="4400">
                <a:solidFill>
                  <a:srgbClr val="FFFFFF"/>
                </a:solidFill>
                <a:cs typeface="Calibri Light"/>
              </a:rPr>
              <a:t>Environmental</a:t>
            </a:r>
            <a:endParaRPr lang="en-US" sz="4400" kern="1200">
              <a:solidFill>
                <a:srgbClr val="FFFFFF"/>
              </a:solidFill>
              <a:latin typeface="+mj-lt"/>
              <a:ea typeface="+mj-ea"/>
              <a:cs typeface="+mj-cs"/>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Text Placeholder 3">
            <a:extLst>
              <a:ext uri="{FF2B5EF4-FFF2-40B4-BE49-F238E27FC236}">
                <a16:creationId xmlns:a16="http://schemas.microsoft.com/office/drawing/2014/main" id="{B7DD3063-0318-6967-7A0E-9C106C08BBBB}"/>
              </a:ext>
            </a:extLst>
          </p:cNvPr>
          <p:cNvSpPr>
            <a:spLocks noGrp="1"/>
          </p:cNvSpPr>
          <p:nvPr>
            <p:ph type="body" sz="half" idx="2"/>
          </p:nvPr>
        </p:nvSpPr>
        <p:spPr>
          <a:xfrm>
            <a:off x="4447308" y="591344"/>
            <a:ext cx="6906491" cy="5585619"/>
          </a:xfrm>
        </p:spPr>
        <p:txBody>
          <a:bodyPr vert="horz" lIns="91440" tIns="45720" rIns="91440" bIns="45720" rtlCol="0" anchor="ctr">
            <a:normAutofit/>
          </a:bodyPr>
          <a:lstStyle/>
          <a:p>
            <a:pPr indent="-228600">
              <a:buFont typeface="Arial" panose="020B0604020202020204" pitchFamily="34" charset="0"/>
              <a:buChar char="•"/>
            </a:pPr>
            <a:r>
              <a:rPr lang="en-US" sz="3000">
                <a:cs typeface="Calibri"/>
              </a:rPr>
              <a:t>Criminal behaviour can be affected by environmental factors.</a:t>
            </a:r>
          </a:p>
          <a:p>
            <a:pPr indent="-228600">
              <a:buFont typeface="Arial" panose="020B0604020202020204" pitchFamily="34" charset="0"/>
              <a:buChar char="•"/>
            </a:pPr>
            <a:r>
              <a:rPr lang="en-US" sz="3000">
                <a:cs typeface="Calibri"/>
              </a:rPr>
              <a:t>Some of these factors are related to Subculture and Differential Association theory can show how environmental factors can affect crime.</a:t>
            </a:r>
          </a:p>
          <a:p>
            <a:pPr indent="-228600">
              <a:buFont typeface="Arial" panose="020B0604020202020204" pitchFamily="34" charset="0"/>
              <a:buChar char="•"/>
            </a:pPr>
            <a:endParaRPr lang="en-US" sz="2000">
              <a:cs typeface="Calibri"/>
            </a:endParaRPr>
          </a:p>
        </p:txBody>
      </p:sp>
    </p:spTree>
    <p:extLst>
      <p:ext uri="{BB962C8B-B14F-4D97-AF65-F5344CB8AC3E}">
        <p14:creationId xmlns:p14="http://schemas.microsoft.com/office/powerpoint/2010/main" val="3687614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4B5681-46B8-6AD8-90F3-3B3AF7173FF2}"/>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Subcultural Theory</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F04AB5F5-E701-ACB6-C927-C402563EE596}"/>
              </a:ext>
            </a:extLst>
          </p:cNvPr>
          <p:cNvSpPr>
            <a:spLocks noGrp="1"/>
          </p:cNvSpPr>
          <p:nvPr>
            <p:ph type="body" sz="half" idx="2"/>
          </p:nvPr>
        </p:nvSpPr>
        <p:spPr>
          <a:xfrm>
            <a:off x="572493" y="2100070"/>
            <a:ext cx="6713552" cy="4521738"/>
          </a:xfrm>
        </p:spPr>
        <p:txBody>
          <a:bodyPr vert="horz" lIns="91440" tIns="45720" rIns="91440" bIns="45720" rtlCol="0" anchor="t">
            <a:noAutofit/>
          </a:bodyPr>
          <a:lstStyle/>
          <a:p>
            <a:pPr marL="342900" indent="-228600">
              <a:buFont typeface="Arial" panose="020B0604020202020204" pitchFamily="34" charset="0"/>
              <a:buChar char="•"/>
            </a:pPr>
            <a:r>
              <a:rPr lang="en-US" sz="1700"/>
              <a:t>A group of people who feel they don’t fit into societal norms or meet the goals, such as having a well paid job and having a family. </a:t>
            </a:r>
            <a:endParaRPr lang="en-US" sz="1700">
              <a:cs typeface="Calibri"/>
            </a:endParaRPr>
          </a:p>
          <a:p>
            <a:pPr marL="285750" indent="-228600">
              <a:buFont typeface="Arial" panose="020B0604020202020204" pitchFamily="34" charset="0"/>
              <a:buChar char="•"/>
            </a:pPr>
            <a:r>
              <a:rPr lang="en-US" sz="1700"/>
              <a:t>They make their own subculture with those known as delinquents. They create their own goals and norms. These include crime and makes a subculture where crime is deemed as acceptable, and something to achieve and brag about. Cohen (1955)</a:t>
            </a:r>
            <a:endParaRPr lang="en-US" sz="1700">
              <a:cs typeface="Calibri"/>
            </a:endParaRPr>
          </a:p>
          <a:p>
            <a:pPr marL="285750" indent="-228600">
              <a:buFont typeface="Arial" panose="020B0604020202020204" pitchFamily="34" charset="0"/>
              <a:buChar char="•"/>
            </a:pPr>
            <a:r>
              <a:rPr lang="en-US" sz="1700"/>
              <a:t>For example, in gangs it is deemed an achievement to commit crimes.</a:t>
            </a:r>
            <a:endParaRPr lang="en-US" sz="1700">
              <a:cs typeface="Calibri"/>
            </a:endParaRPr>
          </a:p>
          <a:p>
            <a:pPr marL="285750" indent="-228600">
              <a:buFont typeface="Arial" panose="020B0604020202020204" pitchFamily="34" charset="0"/>
              <a:buChar char="•"/>
            </a:pPr>
            <a:r>
              <a:rPr lang="en-US" sz="1700"/>
              <a:t>"Gangs often prey on young and other vulnerable people, coercing them to become involved with crime. Violence may be threatened or used to ensure new recruits stay with the gang and carry out criminal activity to fund its existence and its hierarchy." CPS (2021)</a:t>
            </a:r>
            <a:endParaRPr lang="en-US" sz="1700">
              <a:cs typeface="Calibri"/>
            </a:endParaRPr>
          </a:p>
          <a:p>
            <a:pPr marL="285750" indent="-228600">
              <a:buFont typeface="Arial" panose="020B0604020202020204" pitchFamily="34" charset="0"/>
              <a:buChar char="•"/>
            </a:pPr>
            <a:r>
              <a:rPr lang="en-US" sz="1700"/>
              <a:t>"gangs will exploit any vulnerabilities that a child or their family possess" Children's Commissioner (2019)</a:t>
            </a:r>
            <a:endParaRPr lang="en-US" sz="1700">
              <a:cs typeface="Calibri"/>
            </a:endParaRPr>
          </a:p>
          <a:p>
            <a:pPr marL="285750" indent="-228600">
              <a:buFont typeface="Arial" panose="020B0604020202020204" pitchFamily="34" charset="0"/>
              <a:buChar char="•"/>
            </a:pPr>
            <a:r>
              <a:rPr lang="en-US" sz="1700"/>
              <a:t>This </a:t>
            </a:r>
            <a:r>
              <a:rPr lang="en-US" sz="1700" err="1"/>
              <a:t>behaviour</a:t>
            </a:r>
            <a:r>
              <a:rPr lang="en-US" sz="1700"/>
              <a:t> then becomes the new norm. The child who is in the gang will see this as normal day to day activity. As they grow up, crime becomes a goal in the delinquent subculture of the gang.</a:t>
            </a:r>
            <a:endParaRPr lang="en-US" sz="1700">
              <a:cs typeface="Calibri"/>
            </a:endParaRPr>
          </a:p>
        </p:txBody>
      </p:sp>
      <p:pic>
        <p:nvPicPr>
          <p:cNvPr id="8" name="Picture Placeholder 7" descr="A group of people walking down a street&#10;&#10;Description automatically generated">
            <a:extLst>
              <a:ext uri="{FF2B5EF4-FFF2-40B4-BE49-F238E27FC236}">
                <a16:creationId xmlns:a16="http://schemas.microsoft.com/office/drawing/2014/main" id="{8275AABA-F90B-382F-847E-080475F67960}"/>
              </a:ext>
            </a:extLst>
          </p:cNvPr>
          <p:cNvPicPr>
            <a:picLocks noGrp="1" noChangeAspect="1"/>
          </p:cNvPicPr>
          <p:nvPr>
            <p:ph type="pic" idx="1"/>
          </p:nvPr>
        </p:nvPicPr>
        <p:blipFill>
          <a:blip r:embed="rId2"/>
          <a:srcRect l="2508" r="2508"/>
          <a:stretch/>
        </p:blipFill>
        <p:spPr>
          <a:xfrm>
            <a:off x="7282282" y="2231096"/>
            <a:ext cx="4662578" cy="3493339"/>
          </a:xfrm>
        </p:spPr>
      </p:pic>
    </p:spTree>
    <p:extLst>
      <p:ext uri="{BB962C8B-B14F-4D97-AF65-F5344CB8AC3E}">
        <p14:creationId xmlns:p14="http://schemas.microsoft.com/office/powerpoint/2010/main" val="556613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131D97-811F-F693-EB06-00D513EB8E85}"/>
              </a:ext>
            </a:extLst>
          </p:cNvPr>
          <p:cNvSpPr>
            <a:spLocks noGrp="1"/>
          </p:cNvSpPr>
          <p:nvPr>
            <p:ph type="title"/>
          </p:nvPr>
        </p:nvSpPr>
        <p:spPr>
          <a:xfrm>
            <a:off x="838201" y="345810"/>
            <a:ext cx="5120561" cy="1325563"/>
          </a:xfrm>
        </p:spPr>
        <p:txBody>
          <a:bodyPr vert="horz" lIns="91440" tIns="45720" rIns="91440" bIns="45720" rtlCol="0" anchor="ctr">
            <a:normAutofit/>
          </a:bodyPr>
          <a:lstStyle/>
          <a:p>
            <a:r>
              <a:rPr lang="en-US" sz="4400" kern="1200">
                <a:solidFill>
                  <a:schemeClr val="tx1"/>
                </a:solidFill>
                <a:latin typeface="+mj-lt"/>
                <a:ea typeface="+mj-ea"/>
                <a:cs typeface="+mj-cs"/>
              </a:rPr>
              <a:t>Differential Association</a:t>
            </a:r>
          </a:p>
        </p:txBody>
      </p:sp>
      <p:sp>
        <p:nvSpPr>
          <p:cNvPr id="4" name="Text Placeholder 3">
            <a:extLst>
              <a:ext uri="{FF2B5EF4-FFF2-40B4-BE49-F238E27FC236}">
                <a16:creationId xmlns:a16="http://schemas.microsoft.com/office/drawing/2014/main" id="{FA222EFC-7C8B-D000-A82E-959AB9815C7B}"/>
              </a:ext>
            </a:extLst>
          </p:cNvPr>
          <p:cNvSpPr>
            <a:spLocks noGrp="1"/>
          </p:cNvSpPr>
          <p:nvPr>
            <p:ph type="body" sz="half" idx="2"/>
          </p:nvPr>
        </p:nvSpPr>
        <p:spPr>
          <a:xfrm>
            <a:off x="306239" y="1825625"/>
            <a:ext cx="5652910" cy="4351338"/>
          </a:xfrm>
        </p:spPr>
        <p:txBody>
          <a:bodyPr vert="horz" lIns="91440" tIns="45720" rIns="91440" bIns="45720" rtlCol="0" anchor="t">
            <a:normAutofit/>
          </a:bodyPr>
          <a:lstStyle/>
          <a:p>
            <a:pPr indent="-228600">
              <a:buFont typeface="Arial" panose="020B0604020202020204" pitchFamily="34" charset="0"/>
              <a:buChar char="•"/>
            </a:pPr>
            <a:r>
              <a:rPr lang="en-US" sz="1400"/>
              <a:t>Sutherland (1947) broke his theory into 3 concepts: normative conflict, differential association and differential group organisation</a:t>
            </a:r>
            <a:endParaRPr lang="en-US" sz="1400">
              <a:cs typeface="Calibri"/>
            </a:endParaRPr>
          </a:p>
          <a:p>
            <a:pPr indent="-228600">
              <a:buFont typeface="Arial" panose="020B0604020202020204" pitchFamily="34" charset="0"/>
              <a:buChar char="•"/>
            </a:pPr>
            <a:r>
              <a:rPr lang="en-US" sz="1400"/>
              <a:t>Differential association is where normal criminal activity in society translates into an individual committing crime</a:t>
            </a:r>
            <a:endParaRPr lang="en-US" sz="1400">
              <a:cs typeface="Calibri"/>
            </a:endParaRPr>
          </a:p>
          <a:p>
            <a:pPr indent="-228600">
              <a:buFont typeface="Arial" panose="020B0604020202020204" pitchFamily="34" charset="0"/>
              <a:buChar char="•"/>
            </a:pPr>
            <a:r>
              <a:rPr lang="en-US" sz="1400"/>
              <a:t>"According to differential association, criminal </a:t>
            </a:r>
            <a:r>
              <a:rPr lang="en-US" sz="1400" err="1"/>
              <a:t>behaviour</a:t>
            </a:r>
            <a:r>
              <a:rPr lang="en-US" sz="1400"/>
              <a:t> is learned in a process of intimate groups" (Ross L, 2000)</a:t>
            </a:r>
            <a:endParaRPr lang="en-US" sz="1400">
              <a:cs typeface="Calibri"/>
            </a:endParaRPr>
          </a:p>
          <a:p>
            <a:r>
              <a:rPr lang="en-US" sz="1400" u="sng"/>
              <a:t>Examples of differential association definitions include:</a:t>
            </a:r>
            <a:endParaRPr lang="en-US" sz="1400" u="sng">
              <a:cs typeface="Calibri"/>
            </a:endParaRPr>
          </a:p>
          <a:p>
            <a:r>
              <a:rPr lang="en-US" sz="1400"/>
              <a:t>"Everyone cheats on their taxes"                                 "This isn't a real crime"                                         "I can drive fine after a few beers"</a:t>
            </a:r>
            <a:endParaRPr lang="en-US" sz="1400">
              <a:cs typeface="Calibri"/>
            </a:endParaRPr>
          </a:p>
          <a:p>
            <a:pPr indent="-228600">
              <a:buFont typeface="Arial" panose="020B0604020202020204" pitchFamily="34" charset="0"/>
              <a:buChar char="•"/>
            </a:pPr>
            <a:r>
              <a:rPr lang="en-US" sz="1400"/>
              <a:t>These definitions are favourable to crime and therefore help dictate and justify criminal </a:t>
            </a:r>
            <a:r>
              <a:rPr lang="en-US" sz="1400" err="1"/>
              <a:t>behaviour</a:t>
            </a:r>
            <a:endParaRPr lang="en-US" sz="1400" err="1">
              <a:cs typeface="Calibri"/>
            </a:endParaRPr>
          </a:p>
          <a:p>
            <a:pPr indent="-228600">
              <a:buFont typeface="Arial" panose="020B0604020202020204" pitchFamily="34" charset="0"/>
              <a:buChar char="•"/>
            </a:pPr>
            <a:r>
              <a:rPr lang="en-US" sz="1400"/>
              <a:t>Definitions </a:t>
            </a:r>
            <a:r>
              <a:rPr lang="en-US" sz="1400" err="1"/>
              <a:t>favourable</a:t>
            </a:r>
            <a:r>
              <a:rPr lang="en-US" sz="1400"/>
              <a:t> to crime can be outweighed by those </a:t>
            </a:r>
            <a:r>
              <a:rPr lang="en-US" sz="1400" err="1"/>
              <a:t>unfavourable</a:t>
            </a:r>
            <a:r>
              <a:rPr lang="en-US" sz="1400"/>
              <a:t> (E.g. "Crime is bad"), so whether criminal </a:t>
            </a:r>
            <a:r>
              <a:rPr lang="en-US" sz="1400" err="1"/>
              <a:t>behaviour</a:t>
            </a:r>
            <a:r>
              <a:rPr lang="en-US" sz="1400"/>
              <a:t> will take place is dependent on the definitions around you. </a:t>
            </a:r>
          </a:p>
          <a:p>
            <a:pPr indent="-228600">
              <a:buFont typeface="Arial" panose="020B0604020202020204" pitchFamily="34" charset="0"/>
              <a:buChar char="•"/>
            </a:pPr>
            <a:r>
              <a:rPr lang="en-US" sz="1400"/>
              <a:t>Therefore if you are in an environment where there are more definitions </a:t>
            </a:r>
            <a:r>
              <a:rPr lang="en-US" sz="1400" err="1"/>
              <a:t>favourable</a:t>
            </a:r>
            <a:r>
              <a:rPr lang="en-US" sz="1400"/>
              <a:t> to crime than unfavorable, then you will be likely to undertake crime. (Ross L 2000)</a:t>
            </a:r>
            <a:endParaRPr lang="en-US" sz="1400">
              <a:cs typeface="Calibri"/>
            </a:endParaRPr>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Picture 6" descr="A pile of paper money&#10;&#10;Description automatically generated">
            <a:extLst>
              <a:ext uri="{FF2B5EF4-FFF2-40B4-BE49-F238E27FC236}">
                <a16:creationId xmlns:a16="http://schemas.microsoft.com/office/drawing/2014/main" id="{59166980-3A8B-338A-1C90-11507F1B6A51}"/>
              </a:ext>
            </a:extLst>
          </p:cNvPr>
          <p:cNvPicPr>
            <a:picLocks noChangeAspect="1"/>
          </p:cNvPicPr>
          <p:nvPr/>
        </p:nvPicPr>
        <p:blipFill rotWithShape="1">
          <a:blip r:embed="rId2"/>
          <a:srcRect l="7296" r="27959"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6" name="Picture 5" descr="A pair of beer mugs clinking&#10;&#10;Description automatically generated">
            <a:extLst>
              <a:ext uri="{FF2B5EF4-FFF2-40B4-BE49-F238E27FC236}">
                <a16:creationId xmlns:a16="http://schemas.microsoft.com/office/drawing/2014/main" id="{1FB37676-02AD-2241-99D7-25E46699B495}"/>
              </a:ext>
            </a:extLst>
          </p:cNvPr>
          <p:cNvPicPr>
            <a:picLocks noChangeAspect="1"/>
          </p:cNvPicPr>
          <p:nvPr/>
        </p:nvPicPr>
        <p:blipFill rotWithShape="1">
          <a:blip r:embed="rId3"/>
          <a:srcRect t="14532" r="-2" b="-2"/>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3737507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riminal - Fink &amp; Katz, New York Lawyers">
            <a:extLst>
              <a:ext uri="{FF2B5EF4-FFF2-40B4-BE49-F238E27FC236}">
                <a16:creationId xmlns:a16="http://schemas.microsoft.com/office/drawing/2014/main" id="{26B18E91-9517-247B-C2A0-2CF2BF387866}"/>
              </a:ext>
            </a:extLst>
          </p:cNvPr>
          <p:cNvPicPr>
            <a:picLocks noChangeAspect="1"/>
          </p:cNvPicPr>
          <p:nvPr/>
        </p:nvPicPr>
        <p:blipFill rotWithShape="1">
          <a:blip r:embed="rId2"/>
          <a:srcRect l="40349" r="20798" b="-1"/>
          <a:stretch/>
        </p:blipFill>
        <p:spPr>
          <a:xfrm>
            <a:off x="-1" y="-2"/>
            <a:ext cx="5410198" cy="6858002"/>
          </a:xfrm>
          <a:prstGeom prst="rect">
            <a:avLst/>
          </a:prstGeom>
        </p:spPr>
      </p:pic>
      <p:sp useBgFill="1">
        <p:nvSpPr>
          <p:cNvPr id="55" name="Rectangle 5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D5E63E-3A70-BC33-7CB3-8D887003EC51}"/>
              </a:ext>
            </a:extLst>
          </p:cNvPr>
          <p:cNvSpPr>
            <a:spLocks noGrp="1"/>
          </p:cNvSpPr>
          <p:nvPr>
            <p:ph type="title"/>
          </p:nvPr>
        </p:nvSpPr>
        <p:spPr>
          <a:xfrm>
            <a:off x="6115317" y="405685"/>
            <a:ext cx="5464968" cy="1559301"/>
          </a:xfrm>
        </p:spPr>
        <p:txBody>
          <a:bodyPr>
            <a:normAutofit/>
          </a:bodyPr>
          <a:lstStyle/>
          <a:p>
            <a:r>
              <a:rPr lang="en-US" sz="4000">
                <a:ea typeface="Calibri Light"/>
                <a:cs typeface="Calibri Light"/>
              </a:rPr>
              <a:t>Labelling theory</a:t>
            </a:r>
            <a:endParaRPr lang="en-US" sz="4000"/>
          </a:p>
        </p:txBody>
      </p:sp>
      <p:sp>
        <p:nvSpPr>
          <p:cNvPr id="3" name="Content Placeholder 2">
            <a:extLst>
              <a:ext uri="{FF2B5EF4-FFF2-40B4-BE49-F238E27FC236}">
                <a16:creationId xmlns:a16="http://schemas.microsoft.com/office/drawing/2014/main" id="{AE3788B4-842F-B4CD-2427-D45B24A4644B}"/>
              </a:ext>
            </a:extLst>
          </p:cNvPr>
          <p:cNvSpPr>
            <a:spLocks noGrp="1"/>
          </p:cNvSpPr>
          <p:nvPr>
            <p:ph idx="1"/>
          </p:nvPr>
        </p:nvSpPr>
        <p:spPr>
          <a:xfrm>
            <a:off x="6043430" y="3476445"/>
            <a:ext cx="5247340" cy="3496878"/>
          </a:xfrm>
        </p:spPr>
        <p:txBody>
          <a:bodyPr vert="horz" lIns="91440" tIns="45720" rIns="91440" bIns="45720" rtlCol="0" anchor="ctr">
            <a:noAutofit/>
          </a:bodyPr>
          <a:lstStyle/>
          <a:p>
            <a:pPr marL="0" indent="0">
              <a:buNone/>
            </a:pPr>
            <a:r>
              <a:rPr lang="en-US" sz="1100" dirty="0">
                <a:ea typeface="Calibri" panose="020F0502020204030204"/>
                <a:cs typeface="Calibri" panose="020F0502020204030204"/>
              </a:rPr>
              <a:t>Labelling theory was made popular in the 1960s due to Howard Becker, however the widely accepted original contributors were Emile Durkheim and Frank Tannenbaum respectively.(Ntara,2021). </a:t>
            </a:r>
          </a:p>
          <a:p>
            <a:pPr marL="0" indent="0">
              <a:buNone/>
            </a:pPr>
            <a:r>
              <a:rPr lang="en-US" sz="1100" dirty="0">
                <a:ea typeface="Calibri" panose="020F0502020204030204"/>
                <a:cs typeface="Calibri" panose="020F0502020204030204"/>
              </a:rPr>
              <a:t>Labelling theory is a sociological theory that suggests that behavior and in this example criminal behavior is shaped by the labels and stigmas that are place upon individuals by society. It argues that when an individual is labeled as a criminal or degenerate it can lead to that individual becoming the label that was put upon them.</a:t>
            </a:r>
          </a:p>
          <a:p>
            <a:pPr marL="0" indent="0">
              <a:buNone/>
            </a:pPr>
            <a:r>
              <a:rPr lang="en-US" sz="1100" dirty="0">
                <a:ea typeface="Calibri" panose="020F0502020204030204"/>
                <a:cs typeface="Calibri" panose="020F0502020204030204"/>
              </a:rPr>
              <a:t>Labelling theory uses tow forms of deviance which refer to the initial act of rule breaking and the secondary deviance which is the resulting reaction from society (Health knowledge ,no date).</a:t>
            </a:r>
          </a:p>
          <a:p>
            <a:pPr marL="0" indent="0">
              <a:buNone/>
            </a:pPr>
            <a:r>
              <a:rPr lang="en-US" sz="1100" dirty="0">
                <a:ea typeface="Calibri" panose="020F0502020204030204"/>
                <a:cs typeface="Calibri" panose="020F0502020204030204"/>
              </a:rPr>
              <a:t>Labelling theory can also lead to defiance amplification where the individual that has been labeled can face an increase in social control leading them to be pushed further into criminal activities due to feeling shunned by society.</a:t>
            </a:r>
          </a:p>
          <a:p>
            <a:pPr marL="0" indent="0">
              <a:buNone/>
            </a:pPr>
            <a:r>
              <a:rPr lang="en-US" sz="1100" dirty="0">
                <a:ea typeface="Calibri" panose="020F0502020204030204"/>
                <a:cs typeface="Calibri" panose="020F0502020204030204"/>
              </a:rPr>
              <a:t>An example of this would be that if an individual had been caught committing a crime and branded with the labels of criminal or delinquent they can face an increase in social control via regular searches, curfews and mandatory meetings with a probation officer. This increase in control can lead to them losing friends and becoming distanced from people causing them to view themselves in a bad light or as a criminal causing them to live up to the label placed upon them.</a:t>
            </a:r>
          </a:p>
          <a:p>
            <a:pPr marL="0" indent="0">
              <a:buNone/>
            </a:pPr>
            <a:r>
              <a:rPr lang="en-US" sz="1100" dirty="0">
                <a:ea typeface="Calibri" panose="020F0502020204030204"/>
                <a:cs typeface="Calibri" panose="020F0502020204030204"/>
              </a:rPr>
              <a:t>However, labelling theory also has some flaws as it has been criticized for various limitations for example this theory tends to downplay the effect of the motivations of the individual and systemic factors in understanding crime, this theory has also been criticized for struggling to explain why an individual would commit a crime in the primary deviance as this would normally occur prior to them receiving any labels.</a:t>
            </a:r>
          </a:p>
          <a:p>
            <a:pPr marL="0" indent="0">
              <a:buNone/>
            </a:pPr>
            <a:endParaRPr lang="en-US" sz="800">
              <a:ea typeface="Calibri" panose="020F0502020204030204"/>
              <a:cs typeface="Calibri" panose="020F0502020204030204"/>
            </a:endParaRPr>
          </a:p>
          <a:p>
            <a:pPr marL="0" indent="0">
              <a:buNone/>
            </a:pPr>
            <a:endParaRPr lang="en-US" sz="800">
              <a:ea typeface="Calibri" panose="020F0502020204030204"/>
              <a:cs typeface="Calibri" panose="020F0502020204030204"/>
            </a:endParaRPr>
          </a:p>
          <a:p>
            <a:pPr marL="0" indent="0">
              <a:buNone/>
            </a:pPr>
            <a:endParaRPr lang="en-US" sz="800">
              <a:ea typeface="Calibri" panose="020F0502020204030204"/>
              <a:cs typeface="Calibri" panose="020F0502020204030204"/>
            </a:endParaRPr>
          </a:p>
          <a:p>
            <a:pPr marL="0" indent="0">
              <a:buNone/>
            </a:pPr>
            <a:endParaRPr lang="en-US" sz="800">
              <a:ea typeface="Calibri" panose="020F0502020204030204"/>
              <a:cs typeface="Calibri" panose="020F0502020204030204"/>
            </a:endParaRPr>
          </a:p>
        </p:txBody>
      </p:sp>
    </p:spTree>
    <p:extLst>
      <p:ext uri="{BB962C8B-B14F-4D97-AF65-F5344CB8AC3E}">
        <p14:creationId xmlns:p14="http://schemas.microsoft.com/office/powerpoint/2010/main" val="3088498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6C2997-B63B-06FA-23A3-B985CEECF9EF}"/>
              </a:ext>
            </a:extLst>
          </p:cNvPr>
          <p:cNvSpPr>
            <a:spLocks noGrp="1"/>
          </p:cNvSpPr>
          <p:nvPr>
            <p:ph type="title"/>
          </p:nvPr>
        </p:nvSpPr>
        <p:spPr>
          <a:xfrm>
            <a:off x="640080" y="325369"/>
            <a:ext cx="4368602" cy="1956841"/>
          </a:xfrm>
        </p:spPr>
        <p:txBody>
          <a:bodyPr anchor="b">
            <a:normAutofit/>
          </a:bodyPr>
          <a:lstStyle/>
          <a:p>
            <a:r>
              <a:rPr lang="en-US" sz="5400">
                <a:ea typeface="Calibri Light"/>
                <a:cs typeface="Calibri Light"/>
              </a:rPr>
              <a:t>Opportunity theory </a:t>
            </a:r>
            <a:endParaRPr lang="en-US" sz="5400"/>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23769B-9465-3A52-20FD-38BA90B63FCF}"/>
              </a:ext>
            </a:extLst>
          </p:cNvPr>
          <p:cNvSpPr>
            <a:spLocks noGrp="1"/>
          </p:cNvSpPr>
          <p:nvPr>
            <p:ph idx="1"/>
          </p:nvPr>
        </p:nvSpPr>
        <p:spPr>
          <a:xfrm>
            <a:off x="640080" y="2872899"/>
            <a:ext cx="4243589" cy="3320668"/>
          </a:xfrm>
        </p:spPr>
        <p:txBody>
          <a:bodyPr vert="horz" lIns="91440" tIns="45720" rIns="91440" bIns="45720" rtlCol="0" anchor="t">
            <a:normAutofit fontScale="92500" lnSpcReduction="20000"/>
          </a:bodyPr>
          <a:lstStyle/>
          <a:p>
            <a:pPr marL="0" indent="0">
              <a:buNone/>
            </a:pPr>
            <a:r>
              <a:rPr lang="en-US" sz="1200" dirty="0">
                <a:ea typeface="Calibri" panose="020F0502020204030204"/>
                <a:cs typeface="Calibri" panose="020F0502020204030204"/>
              </a:rPr>
              <a:t>Opportunity theory was developed by criminologists Richard Cloward and Lloyd Ohlin in the 1960s after they studied the effect of opportunity of opportunity on young people's life choices. (pressbooks.pub, no date).</a:t>
            </a:r>
          </a:p>
          <a:p>
            <a:pPr marL="0" indent="0">
              <a:buNone/>
            </a:pPr>
            <a:r>
              <a:rPr lang="en-US" sz="1200" dirty="0">
                <a:ea typeface="Calibri" panose="020F0502020204030204"/>
                <a:cs typeface="Calibri" panose="020F0502020204030204"/>
              </a:rPr>
              <a:t>Opportunity theory is the thought that crime occurs when three factors converge of a motivated offender ,a suitable target and a lack of capable guardianship, opportunity theory helps to explain how environment can shape criminals.</a:t>
            </a:r>
          </a:p>
          <a:p>
            <a:pPr marL="0" indent="0">
              <a:buNone/>
            </a:pPr>
            <a:r>
              <a:rPr lang="en-US" sz="1200" dirty="0">
                <a:ea typeface="Calibri" panose="020F0502020204030204"/>
                <a:cs typeface="Calibri" panose="020F0502020204030204"/>
              </a:rPr>
              <a:t>This theory </a:t>
            </a:r>
            <a:r>
              <a:rPr lang="en-US" sz="1200" dirty="0" err="1">
                <a:ea typeface="Calibri" panose="020F0502020204030204"/>
                <a:cs typeface="Calibri" panose="020F0502020204030204"/>
              </a:rPr>
              <a:t>emphasises</a:t>
            </a:r>
            <a:r>
              <a:rPr lang="en-US" sz="1200" dirty="0">
                <a:ea typeface="Calibri" panose="020F0502020204030204"/>
                <a:cs typeface="Calibri" panose="020F0502020204030204"/>
              </a:rPr>
              <a:t> that every decision is based on a benefit loss ratio and the role that the physical and social environment can have on influencing criminal behavior. An example of this would be in an environment with very little formal or informal surveillance and a lot of suitable targets like an unlocked car creates more opportunities for crime to happen as the benefits far outweigh the risks. This theory is able to </a:t>
            </a:r>
            <a:r>
              <a:rPr lang="en-US" sz="1200" dirty="0" err="1">
                <a:ea typeface="Calibri" panose="020F0502020204030204"/>
                <a:cs typeface="Calibri" panose="020F0502020204030204"/>
              </a:rPr>
              <a:t>recognise</a:t>
            </a:r>
            <a:r>
              <a:rPr lang="en-US" sz="1200" dirty="0">
                <a:ea typeface="Calibri" panose="020F0502020204030204"/>
                <a:cs typeface="Calibri" panose="020F0502020204030204"/>
              </a:rPr>
              <a:t> that a lot of crime occurs on impulse and that such an easy target with little to no risks could lead non-motivated offenders to commit a crime.</a:t>
            </a:r>
          </a:p>
          <a:p>
            <a:pPr marL="0" indent="0">
              <a:buNone/>
            </a:pPr>
            <a:r>
              <a:rPr lang="en-US" sz="1200" dirty="0">
                <a:ea typeface="Calibri" panose="020F0502020204030204"/>
                <a:cs typeface="Calibri" panose="020F0502020204030204"/>
              </a:rPr>
              <a:t>However, despite this opportunity theory does have some shortcomings as this theory neglects various factors that could also lead to an individual committing a crime for example due to the simple concept of the theory it often ignores and downplays the effect of individual and societal factors that could also be affecting an individual leading them to commit a crime for example poverty or unemployment.</a:t>
            </a:r>
          </a:p>
        </p:txBody>
      </p:sp>
      <p:pic>
        <p:nvPicPr>
          <p:cNvPr id="4" name="Picture 3" descr="A hand holding a purse&#10;&#10;Description automatically generated">
            <a:extLst>
              <a:ext uri="{FF2B5EF4-FFF2-40B4-BE49-F238E27FC236}">
                <a16:creationId xmlns:a16="http://schemas.microsoft.com/office/drawing/2014/main" id="{F5B3C231-DFDA-9CD9-E2E6-59A9680FF60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2136" r="141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TextBox 4">
            <a:extLst>
              <a:ext uri="{FF2B5EF4-FFF2-40B4-BE49-F238E27FC236}">
                <a16:creationId xmlns:a16="http://schemas.microsoft.com/office/drawing/2014/main" id="{AAD84DEB-28A3-4B56-FE2A-5AE8A93E1CDA}"/>
              </a:ext>
            </a:extLst>
          </p:cNvPr>
          <p:cNvSpPr txBox="1"/>
          <p:nvPr/>
        </p:nvSpPr>
        <p:spPr>
          <a:xfrm>
            <a:off x="9857708" y="6657945"/>
            <a:ext cx="23342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142986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6E0362-765E-EE71-BF5E-80B5D73F07C8}"/>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To conclude</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BC4FC6A-27FC-D63C-21EF-5E492A04540B}"/>
              </a:ext>
            </a:extLst>
          </p:cNvPr>
          <p:cNvSpPr>
            <a:spLocks noGrp="1"/>
          </p:cNvSpPr>
          <p:nvPr>
            <p:ph idx="1"/>
          </p:nvPr>
        </p:nvSpPr>
        <p:spPr>
          <a:xfrm>
            <a:off x="4447308" y="591344"/>
            <a:ext cx="6906491" cy="5585619"/>
          </a:xfrm>
        </p:spPr>
        <p:txBody>
          <a:bodyPr vert="horz" lIns="91440" tIns="45720" rIns="91440" bIns="45720" rtlCol="0" anchor="ctr">
            <a:normAutofit/>
          </a:bodyPr>
          <a:lstStyle/>
          <a:p>
            <a:endParaRPr lang="en-GB" dirty="0">
              <a:cs typeface="Calibri"/>
            </a:endParaRPr>
          </a:p>
          <a:p>
            <a:r>
              <a:rPr lang="en-GB" dirty="0">
                <a:cs typeface="Calibri"/>
              </a:rPr>
              <a:t>Theories such as rational choice theory and biological theories such as Cesare Lombroso (1876) and the role of biochemistry and the hormones produced has been shown to affect criminality.</a:t>
            </a:r>
          </a:p>
          <a:p>
            <a:r>
              <a:rPr lang="en-GB" dirty="0">
                <a:cs typeface="Calibri"/>
              </a:rPr>
              <a:t>However, environmental theories such as subcultural theory and opportunity theory also shows that criminality can be affected by the environment. </a:t>
            </a:r>
          </a:p>
          <a:p>
            <a:r>
              <a:rPr lang="en-GB" dirty="0">
                <a:cs typeface="Calibri"/>
              </a:rPr>
              <a:t>Therefore, our conclusion is that criminality can be seen as both innate and caused by the environment .</a:t>
            </a:r>
          </a:p>
        </p:txBody>
      </p:sp>
    </p:spTree>
    <p:extLst>
      <p:ext uri="{BB962C8B-B14F-4D97-AF65-F5344CB8AC3E}">
        <p14:creationId xmlns:p14="http://schemas.microsoft.com/office/powerpoint/2010/main" val="16574829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7C554-7BA0-B0D4-F4A0-D661583D4A13}"/>
              </a:ext>
            </a:extLst>
          </p:cNvPr>
          <p:cNvSpPr>
            <a:spLocks noGrp="1"/>
          </p:cNvSpPr>
          <p:nvPr>
            <p:ph type="title"/>
          </p:nvPr>
        </p:nvSpPr>
        <p:spPr/>
        <p:txBody>
          <a:bodyPr/>
          <a:lstStyle/>
          <a:p>
            <a:r>
              <a:rPr lang="en-GB">
                <a:cs typeface="Calibri Light"/>
              </a:rPr>
              <a:t>References</a:t>
            </a:r>
            <a:endParaRPr lang="en-GB"/>
          </a:p>
        </p:txBody>
      </p:sp>
      <p:sp>
        <p:nvSpPr>
          <p:cNvPr id="3" name="Content Placeholder 2">
            <a:extLst>
              <a:ext uri="{FF2B5EF4-FFF2-40B4-BE49-F238E27FC236}">
                <a16:creationId xmlns:a16="http://schemas.microsoft.com/office/drawing/2014/main" id="{ADEAEA7D-60A0-4F67-371A-9F8DA1BD2C13}"/>
              </a:ext>
            </a:extLst>
          </p:cNvPr>
          <p:cNvSpPr>
            <a:spLocks noGrp="1"/>
          </p:cNvSpPr>
          <p:nvPr>
            <p:ph idx="1"/>
          </p:nvPr>
        </p:nvSpPr>
        <p:spPr>
          <a:xfrm>
            <a:off x="723181" y="1423059"/>
            <a:ext cx="10515600" cy="4940809"/>
          </a:xfrm>
        </p:spPr>
        <p:txBody>
          <a:bodyPr vert="horz" lIns="91440" tIns="45720" rIns="91440" bIns="45720" rtlCol="0" anchor="t">
            <a:noAutofit/>
          </a:bodyPr>
          <a:lstStyle/>
          <a:p>
            <a:r>
              <a:rPr lang="en-GB" sz="1400" dirty="0">
                <a:latin typeface="Calibri"/>
                <a:cs typeface="Times New Roman"/>
              </a:rPr>
              <a:t>Armstrong, T.A., Boisvert, D.L., Wells, J., Lewis, R.H., Cooke, E.M., Woeckener, M., Kavish, N., </a:t>
            </a:r>
            <a:r>
              <a:rPr lang="en-GB" sz="1400" dirty="0" err="1">
                <a:latin typeface="Calibri"/>
                <a:cs typeface="Times New Roman"/>
              </a:rPr>
              <a:t>Vietto</a:t>
            </a:r>
            <a:r>
              <a:rPr lang="en-GB" sz="1400" dirty="0">
                <a:latin typeface="Calibri"/>
                <a:cs typeface="Times New Roman"/>
              </a:rPr>
              <a:t>, N. and Harper, J.M. (2022). Testosterone, cortisol, and criminal </a:t>
            </a:r>
            <a:r>
              <a:rPr lang="en-GB" sz="1400" dirty="0" err="1">
                <a:latin typeface="Calibri"/>
                <a:cs typeface="Times New Roman"/>
              </a:rPr>
              <a:t>behavior</a:t>
            </a:r>
            <a:r>
              <a:rPr lang="en-GB" sz="1400" dirty="0">
                <a:latin typeface="Calibri"/>
                <a:cs typeface="Times New Roman"/>
              </a:rPr>
              <a:t> in men and women. </a:t>
            </a:r>
            <a:r>
              <a:rPr lang="en-GB" sz="1400" i="1" dirty="0">
                <a:latin typeface="Calibri"/>
                <a:cs typeface="Times New Roman"/>
              </a:rPr>
              <a:t>Hormones and </a:t>
            </a:r>
            <a:r>
              <a:rPr lang="en-GB" sz="1400" i="1" dirty="0" err="1">
                <a:latin typeface="Calibri"/>
                <a:cs typeface="Times New Roman"/>
              </a:rPr>
              <a:t>Behavior</a:t>
            </a:r>
            <a:r>
              <a:rPr lang="en-GB" sz="1400" dirty="0">
                <a:latin typeface="Calibri"/>
                <a:cs typeface="Times New Roman"/>
              </a:rPr>
              <a:t>, [online] 146, p.105260. </a:t>
            </a:r>
            <a:r>
              <a:rPr lang="en-GB" sz="1400" dirty="0" err="1">
                <a:latin typeface="Calibri"/>
                <a:cs typeface="Times New Roman"/>
              </a:rPr>
              <a:t>doi:https</a:t>
            </a:r>
            <a:r>
              <a:rPr lang="en-GB" sz="1400" dirty="0">
                <a:latin typeface="Calibri"/>
                <a:cs typeface="Times New Roman"/>
              </a:rPr>
              <a:t>://doi.org/10.1016/j.yhbeh.2022.105260.</a:t>
            </a:r>
            <a:endParaRPr lang="en-GB" sz="1400">
              <a:latin typeface="Calibri"/>
              <a:cs typeface="Calibri" panose="020F0502020204030204"/>
            </a:endParaRPr>
          </a:p>
          <a:p>
            <a:r>
              <a:rPr lang="en-GB" sz="1400" err="1">
                <a:latin typeface="Calibri"/>
                <a:cs typeface="Times New Roman"/>
              </a:rPr>
              <a:t>Averdijk</a:t>
            </a:r>
            <a:r>
              <a:rPr lang="en-GB" sz="1400" dirty="0">
                <a:latin typeface="Calibri"/>
                <a:cs typeface="Times New Roman"/>
              </a:rPr>
              <a:t>, M. (2019). </a:t>
            </a:r>
            <a:r>
              <a:rPr lang="en-GB" sz="1400" i="1" dirty="0">
                <a:latin typeface="Calibri"/>
                <a:cs typeface="Times New Roman"/>
              </a:rPr>
              <a:t>Cesare Lombroso, Crime, and Atavism - Criminology Web</a:t>
            </a:r>
            <a:r>
              <a:rPr lang="en-GB" sz="1400" dirty="0">
                <a:latin typeface="Calibri"/>
                <a:cs typeface="Times New Roman"/>
              </a:rPr>
              <a:t>. [online] Criminology Web. Available at: </a:t>
            </a:r>
            <a:r>
              <a:rPr lang="en-GB" sz="1400" dirty="0">
                <a:latin typeface="Calibri"/>
                <a:cs typeface="Times New Roman"/>
                <a:hlinkClick r:id="rId2"/>
              </a:rPr>
              <a:t>https://criminologyweb.com/cesare-lombroso-theory-of-crime-criminal-man-and-atavism/</a:t>
            </a:r>
            <a:r>
              <a:rPr lang="en-GB" sz="1400" dirty="0">
                <a:latin typeface="Calibri"/>
                <a:cs typeface="Times New Roman"/>
              </a:rPr>
              <a:t>.</a:t>
            </a:r>
            <a:endParaRPr lang="en-GB" sz="1400">
              <a:latin typeface="Calibri"/>
              <a:cs typeface="Calibri"/>
            </a:endParaRPr>
          </a:p>
          <a:p>
            <a:r>
              <a:rPr lang="en-GB" sz="1400" dirty="0">
                <a:latin typeface="Calibri"/>
                <a:cs typeface="Times New Roman"/>
              </a:rPr>
              <a:t>Brookes, E. (2021). </a:t>
            </a:r>
            <a:r>
              <a:rPr lang="en-GB" sz="1400" i="1" dirty="0">
                <a:latin typeface="Calibri"/>
                <a:cs typeface="Times New Roman"/>
              </a:rPr>
              <a:t>Cesare Lombroso: Theory of Crime, Criminal Man, and Atavism - Simply Psychology</a:t>
            </a:r>
            <a:r>
              <a:rPr lang="en-GB" sz="1400" dirty="0">
                <a:latin typeface="Calibri"/>
                <a:cs typeface="Times New Roman"/>
              </a:rPr>
              <a:t>. [online] </a:t>
            </a:r>
            <a:r>
              <a:rPr lang="en-GB" sz="1400" dirty="0">
                <a:latin typeface="Calibri"/>
                <a:cs typeface="Times New Roman"/>
                <a:hlinkClick r:id="rId3"/>
              </a:rPr>
              <a:t>www.simplypsychology.org</a:t>
            </a:r>
            <a:r>
              <a:rPr lang="en-GB" sz="1400" dirty="0">
                <a:latin typeface="Calibri"/>
                <a:cs typeface="Times New Roman"/>
              </a:rPr>
              <a:t>. Available at: </a:t>
            </a:r>
            <a:r>
              <a:rPr lang="en-GB" sz="1400" dirty="0">
                <a:latin typeface="Calibri"/>
                <a:cs typeface="Times New Roman"/>
                <a:hlinkClick r:id="rId4"/>
              </a:rPr>
              <a:t>https://www.simplypsychology.org/lombroso-theory-of-crime-criminal-man-and-atavism.html</a:t>
            </a:r>
            <a:r>
              <a:rPr lang="en-GB" sz="1400" dirty="0">
                <a:latin typeface="Calibri"/>
                <a:cs typeface="Times New Roman"/>
              </a:rPr>
              <a:t>.</a:t>
            </a:r>
            <a:endParaRPr lang="en-GB" sz="1400">
              <a:latin typeface="Calibri"/>
              <a:cs typeface="Calibri"/>
            </a:endParaRPr>
          </a:p>
          <a:p>
            <a:r>
              <a:rPr lang="en-GB" sz="1400" dirty="0">
                <a:latin typeface="Calibri"/>
                <a:cs typeface="Times New Roman"/>
              </a:rPr>
              <a:t>Cesare Lombroso, Gibson, M. and Nicole Hahn Rafter (2006). </a:t>
            </a:r>
            <a:r>
              <a:rPr lang="en-GB" sz="1400" i="1" dirty="0">
                <a:latin typeface="Calibri"/>
                <a:cs typeface="Times New Roman"/>
              </a:rPr>
              <a:t>Criminal man</a:t>
            </a:r>
            <a:r>
              <a:rPr lang="en-GB" sz="1400" dirty="0">
                <a:latin typeface="Calibri"/>
                <a:cs typeface="Times New Roman"/>
              </a:rPr>
              <a:t>. Durham, Nc: Duke University Press.</a:t>
            </a:r>
            <a:endParaRPr lang="en-GB" sz="1400">
              <a:latin typeface="Calibri"/>
              <a:cs typeface="Calibri"/>
            </a:endParaRPr>
          </a:p>
          <a:p>
            <a:r>
              <a:rPr lang="en-GB" sz="1400" dirty="0">
                <a:latin typeface="Calibri"/>
                <a:cs typeface="Times New Roman"/>
              </a:rPr>
              <a:t>Children's Commissioner (2019). Keeping Kids Safe [online]. Available at: </a:t>
            </a:r>
            <a:r>
              <a:rPr lang="en-GB" sz="1400" dirty="0">
                <a:ea typeface="+mn-lt"/>
                <a:cs typeface="+mn-lt"/>
                <a:hlinkClick r:id="rId5"/>
              </a:rPr>
              <a:t>https://dera.ioe.ac.uk/id/eprint/32954/1/CCO-Gangs.pdf</a:t>
            </a:r>
            <a:r>
              <a:rPr lang="en-GB" sz="1400" dirty="0">
                <a:ea typeface="+mn-lt"/>
                <a:cs typeface="+mn-lt"/>
              </a:rPr>
              <a:t> </a:t>
            </a:r>
            <a:endParaRPr lang="en-GB" sz="1400">
              <a:latin typeface="Calibri"/>
              <a:cs typeface="Times New Roman"/>
            </a:endParaRPr>
          </a:p>
          <a:p>
            <a:r>
              <a:rPr lang="en-GB" sz="1400" dirty="0">
                <a:latin typeface="Calibri"/>
                <a:cs typeface="Calibri"/>
              </a:rPr>
              <a:t>Cohen, Stanley (2011). Folk Devils and Moral Panic, p.8 [PDF] . Available at </a:t>
            </a:r>
            <a:r>
              <a:rPr lang="en-GB" sz="1400" dirty="0">
                <a:ea typeface="+mn-lt"/>
                <a:cs typeface="+mn-lt"/>
                <a:hlinkClick r:id="rId6"/>
              </a:rPr>
              <a:t>file:///C:/Users/User/Downloads/9780203828250_previewpdf.pdf</a:t>
            </a:r>
            <a:r>
              <a:rPr lang="en-GB" sz="1400" dirty="0">
                <a:ea typeface="+mn-lt"/>
                <a:cs typeface="+mn-lt"/>
              </a:rPr>
              <a:t> </a:t>
            </a:r>
          </a:p>
          <a:p>
            <a:r>
              <a:rPr lang="en-GB" sz="1400" dirty="0">
                <a:latin typeface="Calibri"/>
                <a:cs typeface="Calibri"/>
              </a:rPr>
              <a:t>Crown Prosecution Service (2021) Gang Related Offences – Decision</a:t>
            </a:r>
            <a:r>
              <a:rPr lang="en-GB" sz="1400" dirty="0">
                <a:solidFill>
                  <a:srgbClr val="000000"/>
                </a:solidFill>
              </a:rPr>
              <a:t> making in 'gang 'related offences [online]. Available at:</a:t>
            </a:r>
            <a:r>
              <a:rPr lang="en-GB" sz="1400" dirty="0">
                <a:solidFill>
                  <a:srgbClr val="000000"/>
                </a:solidFill>
                <a:ea typeface="+mn-lt"/>
                <a:cs typeface="+mn-lt"/>
              </a:rPr>
              <a:t> https://www.cps.gov.uk/legal-guidance/gang-related-offences-decision-making</a:t>
            </a:r>
            <a:endParaRPr lang="en-GB" sz="1400">
              <a:solidFill>
                <a:srgbClr val="000000"/>
              </a:solidFill>
              <a:cs typeface="Calibri"/>
            </a:endParaRPr>
          </a:p>
          <a:p>
            <a:r>
              <a:rPr lang="en-GB" sz="1400" dirty="0">
                <a:solidFill>
                  <a:srgbClr val="000000"/>
                </a:solidFill>
                <a:latin typeface="Calibri"/>
                <a:cs typeface="Times New Roman"/>
              </a:rPr>
              <a:t>Dabbs</a:t>
            </a:r>
            <a:r>
              <a:rPr lang="en-GB" sz="1400" dirty="0">
                <a:latin typeface="Calibri"/>
                <a:cs typeface="Times New Roman"/>
              </a:rPr>
              <a:t>, J.M., Carr, T.S., Frady, R.L. and Riad, J.K. (1995). Testosterone, crime, and </a:t>
            </a:r>
            <a:r>
              <a:rPr lang="en-GB" sz="1400" err="1">
                <a:latin typeface="Calibri"/>
                <a:cs typeface="Times New Roman"/>
              </a:rPr>
              <a:t>misbehavior</a:t>
            </a:r>
            <a:r>
              <a:rPr lang="en-GB" sz="1400" dirty="0">
                <a:latin typeface="Calibri"/>
                <a:cs typeface="Times New Roman"/>
              </a:rPr>
              <a:t> among 692 male prison inmates. </a:t>
            </a:r>
            <a:r>
              <a:rPr lang="en-GB" sz="1400" i="1" dirty="0">
                <a:latin typeface="Calibri"/>
                <a:cs typeface="Times New Roman"/>
              </a:rPr>
              <a:t>Personality and Individual Differences</a:t>
            </a:r>
            <a:r>
              <a:rPr lang="en-GB" sz="1400" dirty="0">
                <a:latin typeface="Calibri"/>
                <a:cs typeface="Times New Roman"/>
              </a:rPr>
              <a:t>, [online] 18(5), pp.627–633. </a:t>
            </a:r>
            <a:r>
              <a:rPr lang="en-GB" sz="1400" err="1">
                <a:latin typeface="Calibri"/>
                <a:cs typeface="Times New Roman"/>
              </a:rPr>
              <a:t>doi:https</a:t>
            </a:r>
            <a:r>
              <a:rPr lang="en-GB" sz="1400" dirty="0">
                <a:latin typeface="Calibri"/>
                <a:cs typeface="Times New Roman"/>
              </a:rPr>
              <a:t>://doi.org/10.1016/0191-8869(94)00177-t.</a:t>
            </a:r>
            <a:endParaRPr lang="en-GB" sz="1400">
              <a:latin typeface="Calibri"/>
              <a:cs typeface="Calibri"/>
            </a:endParaRPr>
          </a:p>
          <a:p>
            <a:r>
              <a:rPr lang="en-GB" sz="1400" dirty="0">
                <a:latin typeface="Calibri"/>
                <a:cs typeface="Times New Roman"/>
              </a:rPr>
              <a:t>Dolan, E.W. (2022). </a:t>
            </a:r>
            <a:r>
              <a:rPr lang="en-GB" sz="1400" i="1" dirty="0">
                <a:latin typeface="Calibri"/>
                <a:cs typeface="Times New Roman"/>
              </a:rPr>
              <a:t>Testosterone and cortisol levels are linked to criminal </a:t>
            </a:r>
            <a:r>
              <a:rPr lang="en-GB" sz="1400" i="1" err="1">
                <a:latin typeface="Calibri"/>
                <a:cs typeface="Times New Roman"/>
              </a:rPr>
              <a:t>behavior</a:t>
            </a:r>
            <a:r>
              <a:rPr lang="en-GB" sz="1400" i="1" dirty="0">
                <a:latin typeface="Calibri"/>
                <a:cs typeface="Times New Roman"/>
              </a:rPr>
              <a:t>, according to new research</a:t>
            </a:r>
            <a:r>
              <a:rPr lang="en-GB" sz="1400" dirty="0">
                <a:latin typeface="Calibri"/>
                <a:cs typeface="Times New Roman"/>
              </a:rPr>
              <a:t>. [online] </a:t>
            </a:r>
            <a:r>
              <a:rPr lang="en-GB" sz="1400" err="1">
                <a:latin typeface="Calibri"/>
                <a:cs typeface="Times New Roman"/>
              </a:rPr>
              <a:t>PsyPost</a:t>
            </a:r>
            <a:r>
              <a:rPr lang="en-GB" sz="1400" dirty="0">
                <a:latin typeface="Calibri"/>
                <a:cs typeface="Times New Roman"/>
              </a:rPr>
              <a:t>. Available at: </a:t>
            </a:r>
            <a:r>
              <a:rPr lang="en-GB" sz="1400" dirty="0">
                <a:latin typeface="Calibri"/>
                <a:cs typeface="Times New Roman"/>
                <a:hlinkClick r:id="rId7"/>
              </a:rPr>
              <a:t>https://www.psypost.org/2022/12/testosterone-and-cortisol-levels-are-linked-to-criminal-behavior-according-to-new-research-64477</a:t>
            </a:r>
            <a:r>
              <a:rPr lang="en-GB" sz="1400" dirty="0">
                <a:latin typeface="Calibri"/>
                <a:cs typeface="Times New Roman"/>
              </a:rPr>
              <a:t>.</a:t>
            </a:r>
            <a:endParaRPr lang="en-GB" sz="1400">
              <a:latin typeface="Calibri"/>
              <a:cs typeface="Calibri"/>
            </a:endParaRPr>
          </a:p>
          <a:p>
            <a:endParaRPr lang="en-GB" sz="1400" dirty="0">
              <a:latin typeface="Calibri"/>
              <a:cs typeface="Times New Roman"/>
            </a:endParaRPr>
          </a:p>
        </p:txBody>
      </p:sp>
    </p:spTree>
    <p:extLst>
      <p:ext uri="{BB962C8B-B14F-4D97-AF65-F5344CB8AC3E}">
        <p14:creationId xmlns:p14="http://schemas.microsoft.com/office/powerpoint/2010/main" val="212642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52091-FA54-EF34-1D4B-00041B902C30}"/>
              </a:ext>
            </a:extLst>
          </p:cNvPr>
          <p:cNvSpPr>
            <a:spLocks noGrp="1"/>
          </p:cNvSpPr>
          <p:nvPr>
            <p:ph type="title"/>
          </p:nvPr>
        </p:nvSpPr>
        <p:spPr>
          <a:xfrm>
            <a:off x="537411" y="144546"/>
            <a:ext cx="10515600" cy="1325563"/>
          </a:xfrm>
        </p:spPr>
        <p:txBody>
          <a:bodyPr/>
          <a:lstStyle/>
          <a:p>
            <a:r>
              <a:rPr lang="en-GB" dirty="0">
                <a:cs typeface="Calibri Light"/>
              </a:rPr>
              <a:t>References</a:t>
            </a:r>
            <a:endParaRPr lang="en-GB" dirty="0"/>
          </a:p>
        </p:txBody>
      </p:sp>
      <p:sp>
        <p:nvSpPr>
          <p:cNvPr id="3" name="Content Placeholder 2">
            <a:extLst>
              <a:ext uri="{FF2B5EF4-FFF2-40B4-BE49-F238E27FC236}">
                <a16:creationId xmlns:a16="http://schemas.microsoft.com/office/drawing/2014/main" id="{B9183CB3-11D3-74C2-5489-9EB576EBE53C}"/>
              </a:ext>
            </a:extLst>
          </p:cNvPr>
          <p:cNvSpPr>
            <a:spLocks noGrp="1"/>
          </p:cNvSpPr>
          <p:nvPr>
            <p:ph idx="1"/>
          </p:nvPr>
        </p:nvSpPr>
        <p:spPr>
          <a:xfrm>
            <a:off x="747963" y="1436491"/>
            <a:ext cx="10515600" cy="5498309"/>
          </a:xfrm>
        </p:spPr>
        <p:txBody>
          <a:bodyPr vert="horz" lIns="91440" tIns="45720" rIns="91440" bIns="45720" rtlCol="0" anchor="t">
            <a:normAutofit lnSpcReduction="10000"/>
          </a:bodyPr>
          <a:lstStyle/>
          <a:p>
            <a:r>
              <a:rPr lang="en-GB" sz="1200" dirty="0">
                <a:latin typeface="Calibri"/>
                <a:ea typeface="Roboto"/>
                <a:cs typeface="Roboto"/>
              </a:rPr>
              <a:t>Ganti, A. (2022). </a:t>
            </a:r>
            <a:r>
              <a:rPr lang="en-GB" sz="1200" i="1" dirty="0">
                <a:latin typeface="Calibri"/>
                <a:ea typeface="Roboto"/>
                <a:cs typeface="Roboto"/>
              </a:rPr>
              <a:t>Rational Choice Theory</a:t>
            </a:r>
            <a:r>
              <a:rPr lang="en-GB" sz="1200" dirty="0">
                <a:latin typeface="Calibri"/>
                <a:ea typeface="Roboto"/>
                <a:cs typeface="Roboto"/>
              </a:rPr>
              <a:t>. [online] Investopedia. Available at: </a:t>
            </a:r>
            <a:r>
              <a:rPr lang="en-GB" sz="1200" dirty="0">
                <a:latin typeface="Calibri"/>
                <a:ea typeface="Roboto"/>
                <a:cs typeface="Roboto"/>
                <a:hlinkClick r:id="rId2"/>
              </a:rPr>
              <a:t>https://www.investopedia.com/terms/r/rational-choice-theory.asp</a:t>
            </a:r>
            <a:r>
              <a:rPr lang="en-GB" sz="1200" dirty="0">
                <a:latin typeface="Calibri"/>
                <a:ea typeface="Roboto"/>
                <a:cs typeface="Roboto"/>
              </a:rPr>
              <a:t> </a:t>
            </a:r>
            <a:endParaRPr lang="en-GB" sz="1200" dirty="0">
              <a:latin typeface="Calibri"/>
              <a:cs typeface="Times New Roman"/>
            </a:endParaRPr>
          </a:p>
          <a:p>
            <a:r>
              <a:rPr lang="en-GB" sz="1200" dirty="0">
                <a:latin typeface="Calibri"/>
                <a:cs typeface="Times New Roman"/>
              </a:rPr>
              <a:t>Health knowledge., (no date) </a:t>
            </a:r>
            <a:r>
              <a:rPr lang="en-GB" sz="1200" i="1" dirty="0">
                <a:latin typeface="Calibri"/>
                <a:cs typeface="Times New Roman"/>
              </a:rPr>
              <a:t>Concepts of </a:t>
            </a:r>
            <a:r>
              <a:rPr lang="en-GB" sz="1200" i="1" err="1">
                <a:latin typeface="Calibri"/>
                <a:cs typeface="Times New Roman"/>
              </a:rPr>
              <a:t>health,wellbeing</a:t>
            </a:r>
            <a:r>
              <a:rPr lang="en-GB" sz="1200" i="1" dirty="0">
                <a:latin typeface="Calibri"/>
                <a:cs typeface="Times New Roman"/>
              </a:rPr>
              <a:t> and illness, and the aetiology of illness [online] </a:t>
            </a:r>
            <a:r>
              <a:rPr lang="en-GB" sz="1200" i="1" err="1">
                <a:latin typeface="Calibri"/>
                <a:cs typeface="Times New Roman"/>
              </a:rPr>
              <a:t>avaliable</a:t>
            </a:r>
            <a:r>
              <a:rPr lang="en-GB" sz="1200" i="1" dirty="0">
                <a:latin typeface="Calibri"/>
                <a:cs typeface="Times New Roman"/>
              </a:rPr>
              <a:t> at: </a:t>
            </a:r>
            <a:r>
              <a:rPr lang="en-GB" sz="1200" dirty="0">
                <a:cs typeface="Calibri"/>
                <a:hlinkClick r:id="rId3"/>
              </a:rPr>
              <a:t>https://www.healthknowledge.org.uk/public-health-textbook/medical-sociology-policy-economics/4a-concepts-health-illness/section2/activity3/answers#:~:text=Primary%20deviance%20is%20seen%20to,self%2Dregard%20and%20social%20roles</a:t>
            </a:r>
            <a:r>
              <a:rPr lang="en-GB" sz="1200" dirty="0">
                <a:cs typeface="Calibri"/>
              </a:rPr>
              <a:t> </a:t>
            </a:r>
            <a:endParaRPr lang="en-GB" sz="1200">
              <a:cs typeface="Calibri"/>
            </a:endParaRPr>
          </a:p>
          <a:p>
            <a:r>
              <a:rPr lang="en-GB" sz="1200" dirty="0">
                <a:latin typeface="Calibri"/>
                <a:ea typeface="Roboto"/>
                <a:cs typeface="Roboto"/>
              </a:rPr>
              <a:t>Khan Academy (2016). </a:t>
            </a:r>
            <a:r>
              <a:rPr lang="en-GB" sz="1200" i="1" dirty="0">
                <a:latin typeface="Calibri"/>
                <a:ea typeface="Roboto"/>
                <a:cs typeface="Roboto"/>
              </a:rPr>
              <a:t>Innate Behaviours and Fixed Action Patterns (article) | Khan Academy</a:t>
            </a:r>
            <a:r>
              <a:rPr lang="en-GB" sz="1200" dirty="0">
                <a:latin typeface="Calibri"/>
                <a:ea typeface="Roboto"/>
                <a:cs typeface="Roboto"/>
              </a:rPr>
              <a:t>. [online] Khan Academy. Available at: </a:t>
            </a:r>
            <a:r>
              <a:rPr lang="en-GB" sz="1200" dirty="0">
                <a:ea typeface="+mn-lt"/>
                <a:cs typeface="+mn-lt"/>
                <a:hlinkClick r:id="rId4"/>
              </a:rPr>
              <a:t>https://www.khanacademy.org/science/ap-biology/ecology-ap/responses-to-the-environment/a/innate-behaviors</a:t>
            </a:r>
            <a:r>
              <a:rPr lang="en-GB" sz="1200" dirty="0">
                <a:ea typeface="+mn-lt"/>
                <a:cs typeface="+mn-lt"/>
              </a:rPr>
              <a:t> </a:t>
            </a:r>
            <a:endParaRPr lang="en-GB" sz="1200">
              <a:ea typeface="+mn-lt"/>
              <a:cs typeface="+mn-lt"/>
            </a:endParaRPr>
          </a:p>
          <a:p>
            <a:r>
              <a:rPr lang="en-GB" sz="1200" dirty="0">
                <a:latin typeface="Calibri"/>
                <a:cs typeface="Times New Roman"/>
              </a:rPr>
              <a:t>L, Ross (2000). </a:t>
            </a:r>
            <a:r>
              <a:rPr lang="en-GB" sz="1200" i="1" dirty="0">
                <a:latin typeface="Calibri"/>
                <a:cs typeface="Times New Roman"/>
              </a:rPr>
              <a:t>Differential Association Theory, Volume 1: Historical, Conceptual and Theoretical Issues</a:t>
            </a:r>
            <a:r>
              <a:rPr lang="en-GB" sz="1200" dirty="0">
                <a:latin typeface="Calibri"/>
                <a:cs typeface="Times New Roman"/>
              </a:rPr>
              <a:t>, p.126 [online]. Washington University. Available at: </a:t>
            </a:r>
            <a:r>
              <a:rPr lang="en-GB" sz="1200" u="sng" dirty="0">
                <a:solidFill>
                  <a:srgbClr val="0563C1"/>
                </a:solidFill>
                <a:latin typeface="Calibri"/>
                <a:cs typeface="Times New Roman"/>
                <a:hlinkClick r:id="rId5"/>
              </a:rPr>
              <a:t>https://faculty.washington.edu/matsueda/courses/371/Readings/DA.pdf</a:t>
            </a:r>
            <a:r>
              <a:rPr lang="en-GB" sz="1200" dirty="0">
                <a:latin typeface="Calibri"/>
                <a:cs typeface="Times New Roman"/>
              </a:rPr>
              <a:t> </a:t>
            </a:r>
            <a:endParaRPr lang="en-GB" sz="1200">
              <a:latin typeface="Calibri"/>
              <a:cs typeface="Times New Roman"/>
            </a:endParaRPr>
          </a:p>
          <a:p>
            <a:r>
              <a:rPr lang="en-GB" sz="1200" dirty="0">
                <a:latin typeface="Calibri"/>
                <a:cs typeface="Times New Roman"/>
              </a:rPr>
              <a:t>Maddan, S., Walker, J.T. and Miller, J.M. (2008). Does size really matter? </a:t>
            </a:r>
            <a:r>
              <a:rPr lang="en-GB" sz="1200" i="1" dirty="0">
                <a:latin typeface="Calibri"/>
                <a:cs typeface="Times New Roman"/>
              </a:rPr>
              <a:t>The Social Science Journal</a:t>
            </a:r>
            <a:r>
              <a:rPr lang="en-GB" sz="1200" dirty="0">
                <a:latin typeface="Calibri"/>
                <a:cs typeface="Times New Roman"/>
              </a:rPr>
              <a:t>, 45(2), pp.330–344. </a:t>
            </a:r>
            <a:r>
              <a:rPr lang="en-GB" sz="1200" err="1">
                <a:latin typeface="Calibri"/>
                <a:cs typeface="Times New Roman"/>
              </a:rPr>
              <a:t>doi:https</a:t>
            </a:r>
            <a:r>
              <a:rPr lang="en-GB" sz="1200" dirty="0">
                <a:latin typeface="Calibri"/>
                <a:cs typeface="Times New Roman"/>
              </a:rPr>
              <a:t>://doi.org/10.1016/j.soscij.2008.03.009.</a:t>
            </a:r>
            <a:endParaRPr lang="en-GB" sz="1200">
              <a:latin typeface="Calibri"/>
              <a:cs typeface="Times New Roman"/>
            </a:endParaRPr>
          </a:p>
          <a:p>
            <a:r>
              <a:rPr lang="en-GB" sz="1200" dirty="0">
                <a:latin typeface="Calibri"/>
                <a:cs typeface="Times New Roman"/>
              </a:rPr>
              <a:t>Nickerson, C. (2022). </a:t>
            </a:r>
            <a:r>
              <a:rPr lang="en-GB" sz="1200" i="1" dirty="0">
                <a:latin typeface="Calibri"/>
                <a:cs typeface="Times New Roman"/>
              </a:rPr>
              <a:t>Sheldon’s Constitutional Theory: Somatotyping - Simply Psychology</a:t>
            </a:r>
            <a:r>
              <a:rPr lang="en-GB" sz="1200" dirty="0">
                <a:latin typeface="Calibri"/>
                <a:cs typeface="Times New Roman"/>
              </a:rPr>
              <a:t>. [online] </a:t>
            </a:r>
            <a:r>
              <a:rPr lang="en-GB" sz="1200" u="sng" dirty="0">
                <a:solidFill>
                  <a:srgbClr val="0563C1"/>
                </a:solidFill>
                <a:latin typeface="Calibri"/>
                <a:cs typeface="Times New Roman"/>
                <a:hlinkClick r:id="rId6"/>
              </a:rPr>
              <a:t>www.simplypsychology.org</a:t>
            </a:r>
            <a:r>
              <a:rPr lang="en-GB" sz="1200" dirty="0">
                <a:latin typeface="Calibri"/>
                <a:cs typeface="Times New Roman"/>
              </a:rPr>
              <a:t>. Available at: </a:t>
            </a:r>
            <a:r>
              <a:rPr lang="en-GB" sz="1200" u="sng" dirty="0">
                <a:solidFill>
                  <a:srgbClr val="0563C1"/>
                </a:solidFill>
                <a:latin typeface="Calibri"/>
                <a:cs typeface="Times New Roman"/>
                <a:hlinkClick r:id="rId7"/>
              </a:rPr>
              <a:t>https://www.simplypsychology.org/sheldon-constitutional-theory-somatotyping.html</a:t>
            </a:r>
            <a:r>
              <a:rPr lang="en-GB" sz="1200" dirty="0">
                <a:latin typeface="Calibri"/>
                <a:cs typeface="Times New Roman"/>
              </a:rPr>
              <a:t>.</a:t>
            </a:r>
            <a:endParaRPr lang="en-GB" sz="1200">
              <a:latin typeface="Calibri"/>
              <a:cs typeface="Times New Roman"/>
            </a:endParaRPr>
          </a:p>
          <a:p>
            <a:r>
              <a:rPr lang="en-GB" sz="1200" err="1">
                <a:latin typeface="Calibri"/>
                <a:cs typeface="Times New Roman"/>
              </a:rPr>
              <a:t>Ntara,C</a:t>
            </a:r>
            <a:r>
              <a:rPr lang="en-GB" sz="1200" dirty="0">
                <a:latin typeface="Calibri"/>
                <a:cs typeface="Times New Roman"/>
              </a:rPr>
              <a:t>., (2021). </a:t>
            </a:r>
            <a:r>
              <a:rPr lang="en-GB" sz="1200" i="1" dirty="0">
                <a:latin typeface="Calibri"/>
                <a:cs typeface="Times New Roman"/>
              </a:rPr>
              <a:t>Labelling theory overview </a:t>
            </a:r>
            <a:r>
              <a:rPr lang="en-GB" sz="1200" dirty="0">
                <a:latin typeface="Calibri"/>
                <a:cs typeface="Times New Roman"/>
              </a:rPr>
              <a:t>[online] study.com </a:t>
            </a:r>
            <a:r>
              <a:rPr lang="en-GB" sz="1200" err="1">
                <a:latin typeface="Calibri"/>
                <a:cs typeface="Times New Roman"/>
              </a:rPr>
              <a:t>avaliable</a:t>
            </a:r>
            <a:r>
              <a:rPr lang="en-GB" sz="1200" dirty="0">
                <a:latin typeface="Calibri"/>
                <a:cs typeface="Times New Roman"/>
              </a:rPr>
              <a:t> </a:t>
            </a:r>
            <a:r>
              <a:rPr lang="en-GB" sz="1200" err="1">
                <a:latin typeface="Calibri"/>
                <a:cs typeface="Times New Roman"/>
              </a:rPr>
              <a:t>at:</a:t>
            </a:r>
            <a:r>
              <a:rPr lang="en-GB" sz="1200" err="1">
                <a:cs typeface="Calibri"/>
              </a:rPr>
              <a:t>https</a:t>
            </a:r>
            <a:r>
              <a:rPr lang="en-GB" sz="1200" dirty="0">
                <a:cs typeface="Calibri"/>
              </a:rPr>
              <a:t>://study.com/learn/lesson/labeling-theory.html#:~:text=given%20to%20them.-,Development%20of%20the%20Theory,Tannenbaum%20in%20their%20respective%20works </a:t>
            </a:r>
            <a:endParaRPr lang="en-US" sz="1200">
              <a:cs typeface="Calibri"/>
            </a:endParaRPr>
          </a:p>
          <a:p>
            <a:r>
              <a:rPr lang="en-GB" sz="1200" dirty="0">
                <a:latin typeface="Calibri"/>
                <a:cs typeface="Times New Roman"/>
              </a:rPr>
              <a:t>Patel , N. and </a:t>
            </a:r>
            <a:r>
              <a:rPr lang="en-GB" sz="1200" err="1">
                <a:latin typeface="Calibri"/>
                <a:cs typeface="Times New Roman"/>
              </a:rPr>
              <a:t>Kacker</a:t>
            </a:r>
            <a:r>
              <a:rPr lang="en-GB" sz="1200" dirty="0">
                <a:latin typeface="Calibri"/>
                <a:cs typeface="Times New Roman"/>
              </a:rPr>
              <a:t>, P. (2013). </a:t>
            </a:r>
            <a:r>
              <a:rPr lang="en-GB" sz="1200" i="1" dirty="0">
                <a:latin typeface="Calibri"/>
                <a:cs typeface="Times New Roman"/>
              </a:rPr>
              <a:t>(PDF) Sheldon’s Personality Theory in Modern ERA</a:t>
            </a:r>
            <a:r>
              <a:rPr lang="en-GB" sz="1200" dirty="0">
                <a:latin typeface="Calibri"/>
                <a:cs typeface="Times New Roman"/>
              </a:rPr>
              <a:t>. [online] ResearchGate. Available at: </a:t>
            </a:r>
            <a:r>
              <a:rPr lang="en-GB" sz="1200" u="sng" dirty="0">
                <a:solidFill>
                  <a:srgbClr val="0563C1"/>
                </a:solidFill>
                <a:latin typeface="Calibri"/>
                <a:cs typeface="Times New Roman"/>
                <a:hlinkClick r:id="rId8"/>
              </a:rPr>
              <a:t>https://www.researchgate.net/profile/Priyanka-Kacker/publication/274925211_Sheldon</a:t>
            </a:r>
            <a:r>
              <a:rPr lang="en-GB" sz="1200" dirty="0">
                <a:latin typeface="Calibri"/>
                <a:cs typeface="Times New Roman"/>
              </a:rPr>
              <a:t>.</a:t>
            </a:r>
            <a:endParaRPr lang="en-GB" sz="1200">
              <a:latin typeface="Calibri"/>
              <a:cs typeface="Times New Roman"/>
            </a:endParaRPr>
          </a:p>
          <a:p>
            <a:r>
              <a:rPr lang="en-GB" sz="1200" dirty="0">
                <a:latin typeface="Calibri"/>
                <a:cs typeface="Times New Roman"/>
              </a:rPr>
              <a:t>Pressbooks.pub, (no date) [online] </a:t>
            </a:r>
            <a:r>
              <a:rPr lang="en-GB" sz="1200" err="1">
                <a:latin typeface="Calibri"/>
                <a:cs typeface="Times New Roman"/>
              </a:rPr>
              <a:t>avaliable</a:t>
            </a:r>
            <a:r>
              <a:rPr lang="en-GB" sz="1200" dirty="0">
                <a:latin typeface="Calibri"/>
                <a:cs typeface="Times New Roman"/>
              </a:rPr>
              <a:t> at: </a:t>
            </a:r>
            <a:r>
              <a:rPr lang="en-GB" sz="1200" dirty="0">
                <a:cs typeface="Calibri"/>
                <a:hlinkClick r:id="rId9"/>
              </a:rPr>
              <a:t>https://openoregon.pressbooks.pub/criminologyintro/chapter/4-4-opportunity-theories/#:~:text=1%20Differential%20Opportunity%20Theory,to%20create%20differential%20opportunity%20theory</a:t>
            </a:r>
            <a:r>
              <a:rPr lang="en-GB" sz="1200" dirty="0">
                <a:cs typeface="Calibri"/>
              </a:rPr>
              <a:t>   </a:t>
            </a:r>
            <a:endParaRPr lang="en-GB" sz="1200">
              <a:cs typeface="Calibri"/>
            </a:endParaRPr>
          </a:p>
          <a:p>
            <a:r>
              <a:rPr lang="en-GB" sz="1200" dirty="0">
                <a:latin typeface="Calibri"/>
                <a:cs typeface="Times New Roman"/>
              </a:rPr>
              <a:t>Rock, P. (2007). Caesare Lombroso as a signal criminologist. </a:t>
            </a:r>
            <a:r>
              <a:rPr lang="en-GB" sz="1200" i="1" dirty="0">
                <a:latin typeface="Calibri"/>
                <a:cs typeface="Times New Roman"/>
              </a:rPr>
              <a:t>Criminology &amp; Criminal Justice</a:t>
            </a:r>
            <a:r>
              <a:rPr lang="en-GB" sz="1200" dirty="0">
                <a:latin typeface="Calibri"/>
                <a:cs typeface="Times New Roman"/>
              </a:rPr>
              <a:t>, 7(2), pp.117–133. </a:t>
            </a:r>
            <a:r>
              <a:rPr lang="en-GB" sz="1200" err="1">
                <a:latin typeface="Calibri"/>
                <a:cs typeface="Times New Roman"/>
              </a:rPr>
              <a:t>doi</a:t>
            </a:r>
            <a:r>
              <a:rPr lang="en-GB" sz="1200" dirty="0">
                <a:latin typeface="Calibri"/>
                <a:cs typeface="Times New Roman"/>
              </a:rPr>
              <a:t>: </a:t>
            </a:r>
            <a:r>
              <a:rPr lang="en-GB" sz="1200" dirty="0">
                <a:latin typeface="Calibri"/>
                <a:cs typeface="Times New Roman"/>
                <a:hlinkClick r:id="rId10"/>
              </a:rPr>
              <a:t>https://doi.org/10.1177/1748895807075565</a:t>
            </a:r>
            <a:r>
              <a:rPr lang="en-GB" sz="1200" dirty="0">
                <a:latin typeface="Calibri"/>
                <a:cs typeface="Times New Roman"/>
              </a:rPr>
              <a:t> </a:t>
            </a:r>
            <a:endParaRPr lang="en-GB" sz="1200">
              <a:latin typeface="Calibri"/>
              <a:cs typeface="Times New Roman"/>
            </a:endParaRPr>
          </a:p>
          <a:p>
            <a:r>
              <a:rPr lang="en-GB" sz="1200" dirty="0">
                <a:latin typeface="Calibri"/>
                <a:cs typeface="Times New Roman"/>
              </a:rPr>
              <a:t>Roland, J. (2014). </a:t>
            </a:r>
            <a:r>
              <a:rPr lang="en-GB" sz="1200" i="1" dirty="0">
                <a:latin typeface="Calibri"/>
                <a:cs typeface="Times New Roman"/>
              </a:rPr>
              <a:t>What Is Testosterone?</a:t>
            </a:r>
            <a:r>
              <a:rPr lang="en-GB" sz="1200" dirty="0">
                <a:latin typeface="Calibri"/>
                <a:cs typeface="Times New Roman"/>
              </a:rPr>
              <a:t> [online] Healthline. Available at: </a:t>
            </a:r>
            <a:r>
              <a:rPr lang="en-GB" sz="1200" u="sng" dirty="0">
                <a:solidFill>
                  <a:srgbClr val="0563C1"/>
                </a:solidFill>
                <a:latin typeface="Calibri"/>
                <a:cs typeface="Times New Roman"/>
                <a:hlinkClick r:id="rId11"/>
              </a:rPr>
              <a:t>https://www.healthline.com/health/what-is-testosterone#low-t-levels</a:t>
            </a:r>
            <a:r>
              <a:rPr lang="en-GB" sz="1200" dirty="0">
                <a:latin typeface="Calibri"/>
                <a:cs typeface="Times New Roman"/>
              </a:rPr>
              <a:t>.</a:t>
            </a:r>
            <a:endParaRPr lang="en-GB" sz="1200">
              <a:latin typeface="Calibri"/>
              <a:cs typeface="Times New Roman"/>
            </a:endParaRPr>
          </a:p>
          <a:p>
            <a:r>
              <a:rPr lang="en-GB" sz="1200" dirty="0">
                <a:latin typeface="Calibri"/>
                <a:cs typeface="Times New Roman"/>
              </a:rPr>
              <a:t>Sutherland, Edwin (1947). </a:t>
            </a:r>
            <a:r>
              <a:rPr lang="en-GB" sz="1200" i="1" dirty="0">
                <a:latin typeface="Calibri"/>
                <a:cs typeface="Times New Roman"/>
              </a:rPr>
              <a:t>Principles of Criminology, fourth edition</a:t>
            </a:r>
            <a:r>
              <a:rPr lang="en-GB" sz="1200" dirty="0">
                <a:latin typeface="Calibri"/>
                <a:cs typeface="Times New Roman"/>
              </a:rPr>
              <a:t> (pdf) [online] Library Archive. Available at:</a:t>
            </a:r>
            <a:r>
              <a:rPr lang="en-GB" sz="1200" dirty="0">
                <a:cs typeface="Calibri"/>
              </a:rPr>
              <a:t> </a:t>
            </a:r>
            <a:r>
              <a:rPr lang="en-GB" sz="1200" u="sng" dirty="0">
                <a:solidFill>
                  <a:srgbClr val="0563C1"/>
                </a:solidFill>
                <a:cs typeface="Calibri"/>
                <a:hlinkClick r:id="rId12"/>
              </a:rPr>
              <a:t>https://dn790009.ca.archive.org/0/items/in.ernet.dli.2015.34192/2015.34192.Principles-Of-Criminology.pdf</a:t>
            </a:r>
            <a:r>
              <a:rPr lang="en-GB" sz="1200" dirty="0">
                <a:cs typeface="Calibri"/>
              </a:rPr>
              <a:t> </a:t>
            </a:r>
            <a:endParaRPr lang="en-GB" sz="1200">
              <a:cs typeface="Calibri"/>
            </a:endParaRPr>
          </a:p>
          <a:p>
            <a:r>
              <a:rPr lang="en-GB" sz="1200" dirty="0">
                <a:latin typeface="Calibri"/>
                <a:ea typeface="Roboto"/>
                <a:cs typeface="Roboto"/>
              </a:rPr>
              <a:t>Wright, J.P. (2009). </a:t>
            </a:r>
            <a:r>
              <a:rPr lang="en-GB" sz="1200" i="1" dirty="0">
                <a:latin typeface="Calibri"/>
                <a:ea typeface="Roboto"/>
                <a:cs typeface="Roboto"/>
              </a:rPr>
              <a:t>Rational Choice Theories</a:t>
            </a:r>
            <a:r>
              <a:rPr lang="en-GB" sz="1200" dirty="0">
                <a:latin typeface="Calibri"/>
                <a:ea typeface="Roboto"/>
                <a:cs typeface="Roboto"/>
              </a:rPr>
              <a:t>. [online] Oxford Bibliographies. Available at: </a:t>
            </a:r>
            <a:r>
              <a:rPr lang="en-GB" sz="1200" dirty="0">
                <a:latin typeface="Calibri"/>
                <a:ea typeface="Roboto"/>
                <a:cs typeface="Roboto"/>
                <a:hlinkClick r:id="rId13"/>
              </a:rPr>
              <a:t>https://www.oxfordbibliographies.com/display/document/obo-9780195396607/obo-9780195396607-0007.xml</a:t>
            </a:r>
            <a:r>
              <a:rPr lang="en-GB" sz="1200" dirty="0">
                <a:latin typeface="Calibri"/>
                <a:ea typeface="Roboto"/>
                <a:cs typeface="Roboto"/>
              </a:rPr>
              <a:t> </a:t>
            </a:r>
            <a:endParaRPr lang="en-GB" sz="1200" dirty="0">
              <a:latin typeface="Calibri"/>
              <a:cs typeface="Calibri"/>
            </a:endParaRPr>
          </a:p>
        </p:txBody>
      </p:sp>
    </p:spTree>
    <p:extLst>
      <p:ext uri="{BB962C8B-B14F-4D97-AF65-F5344CB8AC3E}">
        <p14:creationId xmlns:p14="http://schemas.microsoft.com/office/powerpoint/2010/main" val="42818650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Is criminal behaviour innate or shaped by environment?</vt:lpstr>
      <vt:lpstr>Is it?</vt:lpstr>
      <vt:lpstr>Innate Behaviour</vt:lpstr>
      <vt:lpstr>Psychological Behaviour and Rational Choices</vt:lpstr>
      <vt:lpstr>PowerPoint Presentation</vt:lpstr>
      <vt:lpstr>Biological</vt:lpstr>
      <vt:lpstr>Cesare Lombroso (1876)</vt:lpstr>
      <vt:lpstr>William Sheldon</vt:lpstr>
      <vt:lpstr>The link between testosterone and criminality. </vt:lpstr>
      <vt:lpstr>Environmental</vt:lpstr>
      <vt:lpstr>Subcultural Theory</vt:lpstr>
      <vt:lpstr>Differential Association</vt:lpstr>
      <vt:lpstr>Labelling theory</vt:lpstr>
      <vt:lpstr>Opportunity theory </vt:lpstr>
      <vt:lpstr>To conclude</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276</cp:revision>
  <dcterms:created xsi:type="dcterms:W3CDTF">2023-10-23T15:39:44Z</dcterms:created>
  <dcterms:modified xsi:type="dcterms:W3CDTF">2023-11-06T06:52:04Z</dcterms:modified>
</cp:coreProperties>
</file>