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4" r:id="rId1"/>
  </p:sldMasterIdLst>
  <p:notesMasterIdLst>
    <p:notesMasterId r:id="rId13"/>
  </p:notesMasterIdLst>
  <p:sldIdLst>
    <p:sldId id="256" r:id="rId2"/>
    <p:sldId id="257" r:id="rId3"/>
    <p:sldId id="258" r:id="rId4"/>
    <p:sldId id="259" r:id="rId5"/>
    <p:sldId id="260" r:id="rId6"/>
    <p:sldId id="261" r:id="rId7"/>
    <p:sldId id="264" r:id="rId8"/>
    <p:sldId id="265" r:id="rId9"/>
    <p:sldId id="266" r:id="rId10"/>
    <p:sldId id="262"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679" autoAdjust="0"/>
  </p:normalViewPr>
  <p:slideViewPr>
    <p:cSldViewPr snapToGrid="0">
      <p:cViewPr varScale="1">
        <p:scale>
          <a:sx n="71" d="100"/>
          <a:sy n="71" d="100"/>
        </p:scale>
        <p:origin x="113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9AC707-F25F-4B20-B24A-F7B93FA3BA8D}" type="datetimeFigureOut">
              <a:rPr lang="en-US" smtClean="0"/>
              <a:t>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521CF2-826D-4BC8-AD20-E6ECB3C59DAB}" type="slidenum">
              <a:rPr lang="en-US" smtClean="0"/>
              <a:t>‹#›</a:t>
            </a:fld>
            <a:endParaRPr lang="en-US"/>
          </a:p>
        </p:txBody>
      </p:sp>
    </p:spTree>
    <p:extLst>
      <p:ext uri="{BB962C8B-B14F-4D97-AF65-F5344CB8AC3E}">
        <p14:creationId xmlns:p14="http://schemas.microsoft.com/office/powerpoint/2010/main" val="2932785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study will mainly discuss the basic training practices and these practices will be discussed based on the “new room cleaning checklist” of component two. The common principles of the employee engagement model in housekeeping will be discussed in an effective way to measure the effectiveness of the checklist (George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2020). Common training practices of employees will be also present to increase the capability of employees to meet all requirements. The link between the AON-Hewitt model with the checklist will be presented here. This presentation also ensures that the brand standards are successfully achieved and safety and health procedures are followed properly.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A521CF2-826D-4BC8-AD20-E6ECB3C59DAB}" type="slidenum">
              <a:rPr lang="en-US" smtClean="0"/>
              <a:t>2</a:t>
            </a:fld>
            <a:endParaRPr lang="en-US"/>
          </a:p>
        </p:txBody>
      </p:sp>
    </p:spTree>
    <p:extLst>
      <p:ext uri="{BB962C8B-B14F-4D97-AF65-F5344CB8AC3E}">
        <p14:creationId xmlns:p14="http://schemas.microsoft.com/office/powerpoint/2010/main" val="4285135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basic concepts of the Employee Engagement Model used by the housekeeping division will be covered in this section. The key to success is employee engagement, which is more than simply a catchphrase. Enhancing the team's dedication and passion in their tasks is the aim of the approach. Fostering an atmosphere where staff members are engaged, inspired, and content is central to the tenets of this strategy. Improving work happiness, lowering employee turnover, and above all offering visitors outstanding service are the goals of putting these ideas into training (Sen and Bhattacharya, 2019). The housekeeping crew may take charge of their work and ensure that it adheres to the brand's standards and the room cleaning checklist by fostering more team involvement. Because of this, the guest will always have accommodations that are not just comfortable but also immaculate and well-kept. In order to accomplish these goals, the team's happiness and commitment to the task at hand are critical.</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A521CF2-826D-4BC8-AD20-E6ECB3C59DAB}" type="slidenum">
              <a:rPr lang="en-US" smtClean="0"/>
              <a:t>3</a:t>
            </a:fld>
            <a:endParaRPr lang="en-US"/>
          </a:p>
        </p:txBody>
      </p:sp>
    </p:spTree>
    <p:extLst>
      <p:ext uri="{BB962C8B-B14F-4D97-AF65-F5344CB8AC3E}">
        <p14:creationId xmlns:p14="http://schemas.microsoft.com/office/powerpoint/2010/main" val="9875824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this segment, This study will delve into the essential training practices based on the comprehensive Room Cleaning Checklist. These practices are the linchpin of the commitment to maintaining the highest brand standards and ensuring an exceptional guest experience in every room. Always begin by verifying the room status indicated on the door – whether it's marked as clean or dirty (</a:t>
            </a:r>
            <a:r>
              <a:rPr lang="en-US" sz="1200" b="0" i="0" u="none" strike="noStrike" kern="1200" dirty="0" err="1">
                <a:solidFill>
                  <a:schemeClr val="tx1"/>
                </a:solidFill>
                <a:effectLst/>
                <a:latin typeface="+mn-lt"/>
                <a:ea typeface="+mn-ea"/>
                <a:cs typeface="+mn-cs"/>
              </a:rPr>
              <a:t>Arasli</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2020). This step is the initial compass for the work, ensuring that employees' efforts are directed where they are needed most. Housekeeping staff must always wear the appropriate uniform. Not only does it signify professionalism, but it also helps them blend seamlessly into the hotel's ambience, ensuring they are easily identifiable to both guests and colleagues. Before entering the room, it's imperative to knock on the door and announce their presence. This shows respect for the guest's privacy and sets the stage for a positive interaction if the guest happens to be present (</a:t>
            </a:r>
            <a:r>
              <a:rPr lang="en-US" sz="1200" b="0" i="0" u="none" strike="noStrike" kern="1200" dirty="0" err="1">
                <a:solidFill>
                  <a:schemeClr val="tx1"/>
                </a:solidFill>
                <a:effectLst/>
                <a:latin typeface="+mn-lt"/>
                <a:ea typeface="+mn-ea"/>
                <a:cs typeface="+mn-cs"/>
              </a:rPr>
              <a:t>Filimonau</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Magklaropoulou</a:t>
            </a:r>
            <a:r>
              <a:rPr lang="en-US" sz="1200" b="0" i="0" u="none" strike="noStrike" kern="1200" dirty="0">
                <a:solidFill>
                  <a:schemeClr val="tx1"/>
                </a:solidFill>
                <a:effectLst/>
                <a:latin typeface="+mn-lt"/>
                <a:ea typeface="+mn-ea"/>
                <a:cs typeface="+mn-cs"/>
              </a:rPr>
              <a:t>, 2020). When they enter the room, greet any guests present with a smile and a friendly disposition. This small gesture sets the tone for the guest's perception of the service they are about to receive. Always respect the "Do Not Disturb" sign on the door. If it's displayed, it indicates the guest's wish for privacy. It should not enter the room; instead, return later when the sign is removed.</a:t>
            </a:r>
            <a:endParaRPr lang="en-US" b="0" dirty="0">
              <a:effectLst/>
            </a:endParaRPr>
          </a:p>
        </p:txBody>
      </p:sp>
      <p:sp>
        <p:nvSpPr>
          <p:cNvPr id="4" name="Slide Number Placeholder 3"/>
          <p:cNvSpPr>
            <a:spLocks noGrp="1"/>
          </p:cNvSpPr>
          <p:nvPr>
            <p:ph type="sldNum" sz="quarter" idx="10"/>
          </p:nvPr>
        </p:nvSpPr>
        <p:spPr/>
        <p:txBody>
          <a:bodyPr/>
          <a:lstStyle/>
          <a:p>
            <a:fld id="{AA521CF2-826D-4BC8-AD20-E6ECB3C59DAB}" type="slidenum">
              <a:rPr lang="en-US" smtClean="0"/>
              <a:t>4</a:t>
            </a:fld>
            <a:endParaRPr lang="en-US"/>
          </a:p>
        </p:txBody>
      </p:sp>
    </p:spTree>
    <p:extLst>
      <p:ext uri="{BB962C8B-B14F-4D97-AF65-F5344CB8AC3E}">
        <p14:creationId xmlns:p14="http://schemas.microsoft.com/office/powerpoint/2010/main" val="1463996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section explores the fundamental training methods that are required for the room cleaning checklist to be used effectively.  It is required to check for any trash and ensure it is placed in the designated trash bag. Replace the trash bag if it's soiled or damaged to maintain cleanliness and hygiene.  The employees should ensure all lights and electronic devices are turned off to save energy and maintain safety. It's a practice that aligns with the commitment to sustainability (</a:t>
            </a:r>
            <a:r>
              <a:rPr lang="en-US" sz="1200" b="0" i="0" u="none" strike="noStrike" kern="1200" dirty="0" err="1">
                <a:solidFill>
                  <a:schemeClr val="tx1"/>
                </a:solidFill>
                <a:effectLst/>
                <a:latin typeface="+mn-lt"/>
                <a:ea typeface="+mn-ea"/>
                <a:cs typeface="+mn-cs"/>
              </a:rPr>
              <a:t>Marinakou</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Giousmpasoglou</a:t>
            </a:r>
            <a:r>
              <a:rPr lang="en-US" sz="1200" b="0" i="0" u="none" strike="noStrike" kern="1200" dirty="0">
                <a:solidFill>
                  <a:schemeClr val="tx1"/>
                </a:solidFill>
                <a:effectLst/>
                <a:latin typeface="+mn-lt"/>
                <a:ea typeface="+mn-ea"/>
                <a:cs typeface="+mn-cs"/>
              </a:rPr>
              <a:t>, 2019). Using suitable cleaning agents, wipe down all hard surfaces, such as countertops, tables, and nightstands. This step eliminates dirt and germs, ensuring a clean and safe environment for guests. It is required to pay special attention to frequently touched surfaces like light switches, doorknobs, and remote controls. Cleaning and disinfecting them thoroughly to prevent the spread of germs is also required. Employees of housekeeping should clean and </a:t>
            </a:r>
            <a:r>
              <a:rPr lang="en-US" sz="1200" b="0" i="0" u="none" strike="noStrike" kern="1200" dirty="0" err="1">
                <a:solidFill>
                  <a:schemeClr val="tx1"/>
                </a:solidFill>
                <a:effectLst/>
                <a:latin typeface="+mn-lt"/>
                <a:ea typeface="+mn-ea"/>
                <a:cs typeface="+mn-cs"/>
              </a:rPr>
              <a:t>sanitise</a:t>
            </a:r>
            <a:r>
              <a:rPr lang="en-US" sz="1200" b="0" i="0" u="none" strike="noStrike" kern="1200" dirty="0">
                <a:solidFill>
                  <a:schemeClr val="tx1"/>
                </a:solidFill>
                <a:effectLst/>
                <a:latin typeface="+mn-lt"/>
                <a:ea typeface="+mn-ea"/>
                <a:cs typeface="+mn-cs"/>
              </a:rPr>
              <a:t> the bathroom meticulously. This includes the sink, toilet, shower/tub, and all fixtures. Hygiene is paramount in this space. It is also required to inspect the room for damaged or worn-out items, such as broken glasses or malfunctioning appliances (</a:t>
            </a:r>
            <a:r>
              <a:rPr lang="en-US" sz="1200" b="0" i="0" u="none" strike="noStrike" kern="1200" dirty="0" err="1">
                <a:solidFill>
                  <a:schemeClr val="tx1"/>
                </a:solidFill>
                <a:effectLst/>
                <a:latin typeface="+mn-lt"/>
                <a:ea typeface="+mn-ea"/>
                <a:cs typeface="+mn-cs"/>
              </a:rPr>
              <a:t>Abualigah</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2023). Report these issues to the relevant department so they can be promptly addressed.  Employees can leave a thank-you note with their name, indicating that the room has been cleaned. Exit the room quietly, closing the door gently, allowing guests to return to a serene environment.</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A521CF2-826D-4BC8-AD20-E6ECB3C59DAB}" type="slidenum">
              <a:rPr lang="en-US" smtClean="0"/>
              <a:t>5</a:t>
            </a:fld>
            <a:endParaRPr lang="en-US"/>
          </a:p>
        </p:txBody>
      </p:sp>
    </p:spTree>
    <p:extLst>
      <p:ext uri="{BB962C8B-B14F-4D97-AF65-F5344CB8AC3E}">
        <p14:creationId xmlns:p14="http://schemas.microsoft.com/office/powerpoint/2010/main" val="2271076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AON-Hewitt Employee Engagement Model has been adopted to guarantee that the team continuously delivers its best work and follows the brand values. Four important pillars are highlighted by this well-known model: participation, support, energy, and feedback. Establishing a strong emotional bond between the team and their job is the goal of engagement (</a:t>
            </a:r>
            <a:r>
              <a:rPr lang="en-US" sz="1200" b="0" i="0" u="none" strike="noStrike" kern="1200" dirty="0" err="1">
                <a:solidFill>
                  <a:schemeClr val="tx1"/>
                </a:solidFill>
                <a:effectLst/>
                <a:latin typeface="+mn-lt"/>
                <a:ea typeface="+mn-ea"/>
                <a:cs typeface="+mn-cs"/>
              </a:rPr>
              <a:t>Adisa</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2023). Employees that are engaged are more devoted to providing excellent customer service. Enablement guarantees that the team has the equipment, materials, and instruction required to perform their jobs well. This pillar ensures that staff members have the know-how and abilities needed to carry out the Room Cleaning Checklist efficiently. An upbeat and energetic work atmosphere is fostered by energy (Srivastava and Singh, 2020). The staff will naturally approach their jobs with excitement and meticulous attention to detail when they are motivated. The AON-Hewitt model's core component, feedback, places a high priority on ongoing performance reviews and reward systems. It encourages ongoing development and offers a strong platform for reaching greatness. The AON-Hewitt Employee Engagement Model and the Room Cleaning Checklist are matched, so the line manager can be sure that his motivated staff will always provide spotless rooms and guests with an amazing experience.</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A521CF2-826D-4BC8-AD20-E6ECB3C59DAB}" type="slidenum">
              <a:rPr lang="en-US" smtClean="0"/>
              <a:t>6</a:t>
            </a:fld>
            <a:endParaRPr lang="en-US"/>
          </a:p>
        </p:txBody>
      </p:sp>
    </p:spTree>
    <p:extLst>
      <p:ext uri="{BB962C8B-B14F-4D97-AF65-F5344CB8AC3E}">
        <p14:creationId xmlns:p14="http://schemas.microsoft.com/office/powerpoint/2010/main" val="2142672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primary focus of this section was the various industry practices used by UK hotels. Taking cues from top hotels in the UK, such as The Ritz London, The Savoy, and The Dorchester, it may pinpoint a number of housekeeping best practices that become industry standards. In the evenings, the luxurious Ritz London provides a </a:t>
            </a:r>
            <a:r>
              <a:rPr lang="en-US" sz="1200" b="0" i="0" u="none" strike="noStrike" kern="1200" dirty="0" err="1">
                <a:solidFill>
                  <a:schemeClr val="tx1"/>
                </a:solidFill>
                <a:effectLst/>
                <a:latin typeface="+mn-lt"/>
                <a:ea typeface="+mn-ea"/>
                <a:cs typeface="+mn-cs"/>
              </a:rPr>
              <a:t>customised</a:t>
            </a:r>
            <a:r>
              <a:rPr lang="en-US" sz="1200" b="0" i="0" u="none" strike="noStrike" kern="1200" dirty="0">
                <a:solidFill>
                  <a:schemeClr val="tx1"/>
                </a:solidFill>
                <a:effectLst/>
                <a:latin typeface="+mn-lt"/>
                <a:ea typeface="+mn-ea"/>
                <a:cs typeface="+mn-cs"/>
              </a:rPr>
              <a:t> turn-down service. This routine entails giving guests a small gift, fluffing pillows, and freshening the room (Goh and Baum, 2021). It's a charming addition that makes the visitor experience better. One of the best examples of a hotel dedicated to environmentally friendly housekeeping methods is The Savoy. They adhere to sustainability targets and satisfy customers who care about the environment by using eco-friendly cleaning products and consuming less water and electricity (Suomi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2021). Dorchester incorporates modern technologies into its housekeeping procedures, such as instantaneous communication applications that let employees swiftly attend to client inquiries and guarantee smooth room turnover. It can raise the bar and give guests an amazing and unforgettable experience by implementing these industry best practices from prestigious hotels like The Ritz London, The Savoy, The Dorchester, </a:t>
            </a:r>
            <a:r>
              <a:rPr lang="en-US" sz="1200" b="0" i="0" u="none" strike="noStrike" kern="1200" dirty="0" err="1">
                <a:solidFill>
                  <a:schemeClr val="tx1"/>
                </a:solidFill>
                <a:effectLst/>
                <a:latin typeface="+mn-lt"/>
                <a:ea typeface="+mn-ea"/>
                <a:cs typeface="+mn-cs"/>
              </a:rPr>
              <a:t>Claridge's</a:t>
            </a:r>
            <a:r>
              <a:rPr lang="en-US" sz="1200" b="0" i="0" u="none" strike="noStrike" kern="1200" dirty="0">
                <a:solidFill>
                  <a:schemeClr val="tx1"/>
                </a:solidFill>
                <a:effectLst/>
                <a:latin typeface="+mn-lt"/>
                <a:ea typeface="+mn-ea"/>
                <a:cs typeface="+mn-cs"/>
              </a:rPr>
              <a:t> and The Goring into its own housekeeping operations. This will enable it to continuously surpass guests' expectations.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A521CF2-826D-4BC8-AD20-E6ECB3C59DAB}" type="slidenum">
              <a:rPr lang="en-US" smtClean="0"/>
              <a:t>7</a:t>
            </a:fld>
            <a:endParaRPr lang="en-US"/>
          </a:p>
        </p:txBody>
      </p:sp>
    </p:spTree>
    <p:extLst>
      <p:ext uri="{BB962C8B-B14F-4D97-AF65-F5344CB8AC3E}">
        <p14:creationId xmlns:p14="http://schemas.microsoft.com/office/powerpoint/2010/main" val="3127630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Room Cleaning Checklist plays a pivotal role in upholding the brand's impeccable standards and ensuring the safety and well-being of both guests and the dedicated staff. Each task within the checklist has been thoughtfully crafted to align seamlessly with the brand identity, </a:t>
            </a:r>
            <a:r>
              <a:rPr lang="en-US" sz="1200" b="0" i="0" u="none" strike="noStrike" kern="1200" dirty="0" err="1">
                <a:solidFill>
                  <a:schemeClr val="tx1"/>
                </a:solidFill>
                <a:effectLst/>
                <a:latin typeface="+mn-lt"/>
                <a:ea typeface="+mn-ea"/>
                <a:cs typeface="+mn-cs"/>
              </a:rPr>
              <a:t>emphasising</a:t>
            </a:r>
            <a:r>
              <a:rPr lang="en-US" sz="1200" b="0" i="0" u="none" strike="noStrike" kern="1200" dirty="0">
                <a:solidFill>
                  <a:schemeClr val="tx1"/>
                </a:solidFill>
                <a:effectLst/>
                <a:latin typeface="+mn-lt"/>
                <a:ea typeface="+mn-ea"/>
                <a:cs typeface="+mn-cs"/>
              </a:rPr>
              <a:t> cleanliness and safety. Invariably attaching to this checklist ensures that every room is a review of the trademark's relentless responsibility to keep the most elevated cleanliness and presentation measures (Choi and Choi, 2021). This, in turn, especially improves the overall guest experience, giving a continuing appearance of grade and expertness. The checklist mainly encompasses a wide range of required practices, encompassing everything from thorough cleaning and sanitization to the correct usage of cleaning agents and equipment. Staff not only deliver on their brand promise but also ensure that each room in the hotel is a safe as well as welcoming space by following a systematic approach.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A521CF2-826D-4BC8-AD20-E6ECB3C59DAB}" type="slidenum">
              <a:rPr lang="en-US" smtClean="0"/>
              <a:t>8</a:t>
            </a:fld>
            <a:endParaRPr lang="en-US"/>
          </a:p>
        </p:txBody>
      </p:sp>
    </p:spTree>
    <p:extLst>
      <p:ext uri="{BB962C8B-B14F-4D97-AF65-F5344CB8AC3E}">
        <p14:creationId xmlns:p14="http://schemas.microsoft.com/office/powerpoint/2010/main" val="2362541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dedication to guest happiness and safety is based on the Room Cleaning Checklist. Through strict adherence to these criteria, it raises the bar for the brand standards to extraordinary heights every time. The staff is empowered to uphold these standards and provide exceptional outcomes, resulting in remarkable guest experiences, thanks to the incorporation of the AON-Hewitt Staff Engagement Model. Using top techniques from well-known UK hotels highlights the commitment to providing exceptional housekeeping services that make visitors feel important and appreciated. This to-do list is far more than a set of duties; it represents the brand. Sustaining these high standards and guaranteeing constant quality in the cleaning services requires regular training and monitoring.</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A521CF2-826D-4BC8-AD20-E6ECB3C59DAB}" type="slidenum">
              <a:rPr lang="en-US" smtClean="0"/>
              <a:t>9</a:t>
            </a:fld>
            <a:endParaRPr lang="en-US"/>
          </a:p>
        </p:txBody>
      </p:sp>
    </p:spTree>
    <p:extLst>
      <p:ext uri="{BB962C8B-B14F-4D97-AF65-F5344CB8AC3E}">
        <p14:creationId xmlns:p14="http://schemas.microsoft.com/office/powerpoint/2010/main" val="3348691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 List</a:t>
            </a:r>
          </a:p>
          <a:p>
            <a:r>
              <a:rPr lang="en-US" sz="1200" b="1" kern="1200" dirty="0">
                <a:solidFill>
                  <a:schemeClr val="tx1"/>
                </a:solidFill>
                <a:effectLst/>
                <a:latin typeface="+mn-lt"/>
                <a:ea typeface="+mn-ea"/>
                <a:cs typeface="+mn-cs"/>
              </a:rPr>
              <a:t>Journals</a:t>
            </a:r>
            <a:endParaRPr lang="en-US" sz="1200" kern="1200" dirty="0">
              <a:solidFill>
                <a:schemeClr val="tx1"/>
              </a:solidFill>
              <a:effectLst/>
              <a:latin typeface="+mn-lt"/>
              <a:ea typeface="+mn-ea"/>
              <a:cs typeface="+mn-cs"/>
            </a:endParaRPr>
          </a:p>
          <a:p>
            <a:pPr lvl="0"/>
            <a:r>
              <a:rPr lang="en-US" sz="1200" kern="1200" dirty="0" err="1">
                <a:solidFill>
                  <a:schemeClr val="tx1"/>
                </a:solidFill>
                <a:effectLst/>
                <a:latin typeface="+mn-lt"/>
                <a:ea typeface="+mn-ea"/>
                <a:cs typeface="+mn-cs"/>
              </a:rPr>
              <a:t>Abualigah</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Koburtay</a:t>
            </a:r>
            <a:r>
              <a:rPr lang="en-US" sz="1200" kern="1200" dirty="0">
                <a:solidFill>
                  <a:schemeClr val="tx1"/>
                </a:solidFill>
                <a:effectLst/>
                <a:latin typeface="+mn-lt"/>
                <a:ea typeface="+mn-ea"/>
                <a:cs typeface="+mn-cs"/>
              </a:rPr>
              <a:t>, T., </a:t>
            </a:r>
            <a:r>
              <a:rPr lang="en-US" sz="1200" kern="1200" dirty="0" err="1">
                <a:solidFill>
                  <a:schemeClr val="tx1"/>
                </a:solidFill>
                <a:effectLst/>
                <a:latin typeface="+mn-lt"/>
                <a:ea typeface="+mn-ea"/>
                <a:cs typeface="+mn-cs"/>
              </a:rPr>
              <a:t>Bourini</a:t>
            </a:r>
            <a:r>
              <a:rPr lang="en-US" sz="1200" kern="1200" dirty="0">
                <a:solidFill>
                  <a:schemeClr val="tx1"/>
                </a:solidFill>
                <a:effectLst/>
                <a:latin typeface="+mn-lt"/>
                <a:ea typeface="+mn-ea"/>
                <a:cs typeface="+mn-cs"/>
              </a:rPr>
              <a:t>, I., </a:t>
            </a:r>
            <a:r>
              <a:rPr lang="en-US" sz="1200" kern="1200" dirty="0" err="1">
                <a:solidFill>
                  <a:schemeClr val="tx1"/>
                </a:solidFill>
                <a:effectLst/>
                <a:latin typeface="+mn-lt"/>
                <a:ea typeface="+mn-ea"/>
                <a:cs typeface="+mn-cs"/>
              </a:rPr>
              <a:t>Badar</a:t>
            </a:r>
            <a:r>
              <a:rPr lang="en-US" sz="1200" kern="1200" dirty="0">
                <a:solidFill>
                  <a:schemeClr val="tx1"/>
                </a:solidFill>
                <a:effectLst/>
                <a:latin typeface="+mn-lt"/>
                <a:ea typeface="+mn-ea"/>
                <a:cs typeface="+mn-cs"/>
              </a:rPr>
              <a:t>, K. and </a:t>
            </a:r>
            <a:r>
              <a:rPr lang="en-US" sz="1200" kern="1200" dirty="0" err="1">
                <a:solidFill>
                  <a:schemeClr val="tx1"/>
                </a:solidFill>
                <a:effectLst/>
                <a:latin typeface="+mn-lt"/>
                <a:ea typeface="+mn-ea"/>
                <a:cs typeface="+mn-cs"/>
              </a:rPr>
              <a:t>Gerged</a:t>
            </a:r>
            <a:r>
              <a:rPr lang="en-US" sz="1200" kern="1200" dirty="0">
                <a:solidFill>
                  <a:schemeClr val="tx1"/>
                </a:solidFill>
                <a:effectLst/>
                <a:latin typeface="+mn-lt"/>
                <a:ea typeface="+mn-ea"/>
                <a:cs typeface="+mn-cs"/>
              </a:rPr>
              <a:t>, A.M., 2023. Towards sustainable development in the hospitality sector: Does green human resource management stimulate green creativity? A moderated mediation model. </a:t>
            </a:r>
            <a:r>
              <a:rPr lang="en-US" sz="1200" i="1" kern="1200" dirty="0">
                <a:solidFill>
                  <a:schemeClr val="tx1"/>
                </a:solidFill>
                <a:effectLst/>
                <a:latin typeface="+mn-lt"/>
                <a:ea typeface="+mn-ea"/>
                <a:cs typeface="+mn-cs"/>
              </a:rPr>
              <a:t>Business Strategy and the Environment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32</a:t>
            </a:r>
            <a:r>
              <a:rPr lang="en-US" sz="1200" kern="1200" dirty="0">
                <a:solidFill>
                  <a:schemeClr val="tx1"/>
                </a:solidFill>
                <a:effectLst/>
                <a:latin typeface="+mn-lt"/>
                <a:ea typeface="+mn-ea"/>
                <a:cs typeface="+mn-cs"/>
              </a:rPr>
              <a:t>(6), pp.3217-3232.</a:t>
            </a:r>
          </a:p>
          <a:p>
            <a:pPr lvl="0"/>
            <a:r>
              <a:rPr lang="en-US" sz="1200" kern="1200" dirty="0" err="1">
                <a:solidFill>
                  <a:schemeClr val="tx1"/>
                </a:solidFill>
                <a:effectLst/>
                <a:latin typeface="+mn-lt"/>
                <a:ea typeface="+mn-ea"/>
                <a:cs typeface="+mn-cs"/>
              </a:rPr>
              <a:t>Adisa</a:t>
            </a:r>
            <a:r>
              <a:rPr lang="en-US" sz="1200" kern="1200" dirty="0">
                <a:solidFill>
                  <a:schemeClr val="tx1"/>
                </a:solidFill>
                <a:effectLst/>
                <a:latin typeface="+mn-lt"/>
                <a:ea typeface="+mn-ea"/>
                <a:cs typeface="+mn-cs"/>
              </a:rPr>
              <a:t>, T.A., </a:t>
            </a:r>
            <a:r>
              <a:rPr lang="en-US" sz="1200" kern="1200" dirty="0" err="1">
                <a:solidFill>
                  <a:schemeClr val="tx1"/>
                </a:solidFill>
                <a:effectLst/>
                <a:latin typeface="+mn-lt"/>
                <a:ea typeface="+mn-ea"/>
                <a:cs typeface="+mn-cs"/>
              </a:rPr>
              <a:t>Ogbonnaya</a:t>
            </a:r>
            <a:r>
              <a:rPr lang="en-US" sz="1200" kern="1200" dirty="0">
                <a:solidFill>
                  <a:schemeClr val="tx1"/>
                </a:solidFill>
                <a:effectLst/>
                <a:latin typeface="+mn-lt"/>
                <a:ea typeface="+mn-ea"/>
                <a:cs typeface="+mn-cs"/>
              </a:rPr>
              <a:t>, C. and </a:t>
            </a:r>
            <a:r>
              <a:rPr lang="en-US" sz="1200" kern="1200" dirty="0" err="1">
                <a:solidFill>
                  <a:schemeClr val="tx1"/>
                </a:solidFill>
                <a:effectLst/>
                <a:latin typeface="+mn-lt"/>
                <a:ea typeface="+mn-ea"/>
                <a:cs typeface="+mn-cs"/>
              </a:rPr>
              <a:t>Adekoya</a:t>
            </a:r>
            <a:r>
              <a:rPr lang="en-US" sz="1200" kern="1200" dirty="0">
                <a:solidFill>
                  <a:schemeClr val="tx1"/>
                </a:solidFill>
                <a:effectLst/>
                <a:latin typeface="+mn-lt"/>
                <a:ea typeface="+mn-ea"/>
                <a:cs typeface="+mn-cs"/>
              </a:rPr>
              <a:t>, O.D., 2023. Remote working and employee engagement: a qualitative study of British workers during the pandemic. </a:t>
            </a:r>
            <a:r>
              <a:rPr lang="en-US" sz="1200" i="1" kern="1200" dirty="0">
                <a:solidFill>
                  <a:schemeClr val="tx1"/>
                </a:solidFill>
                <a:effectLst/>
                <a:latin typeface="+mn-lt"/>
                <a:ea typeface="+mn-ea"/>
                <a:cs typeface="+mn-cs"/>
              </a:rPr>
              <a:t>Information Technology &amp; People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36</a:t>
            </a:r>
            <a:r>
              <a:rPr lang="en-US" sz="1200" kern="1200" dirty="0">
                <a:solidFill>
                  <a:schemeClr val="tx1"/>
                </a:solidFill>
                <a:effectLst/>
                <a:latin typeface="+mn-lt"/>
                <a:ea typeface="+mn-ea"/>
                <a:cs typeface="+mn-cs"/>
              </a:rPr>
              <a:t>(5), pp.1835-1850.</a:t>
            </a:r>
          </a:p>
          <a:p>
            <a:pPr lvl="0"/>
            <a:r>
              <a:rPr lang="en-US" sz="1200" kern="1200" dirty="0">
                <a:solidFill>
                  <a:schemeClr val="tx1"/>
                </a:solidFill>
                <a:effectLst/>
                <a:latin typeface="+mn-lt"/>
                <a:ea typeface="+mn-ea"/>
                <a:cs typeface="+mn-cs"/>
              </a:rPr>
              <a:t>Al-Chalabi, M.G.M.S., 2022. </a:t>
            </a:r>
            <a:r>
              <a:rPr lang="en-US" sz="1200" i="1" kern="1200" dirty="0">
                <a:solidFill>
                  <a:schemeClr val="tx1"/>
                </a:solidFill>
                <a:effectLst/>
                <a:latin typeface="+mn-lt"/>
                <a:ea typeface="+mn-ea"/>
                <a:cs typeface="+mn-cs"/>
              </a:rPr>
              <a:t>Effect of toxic work environment on employee engagement, emotional exhaustion and perceived stress</a:t>
            </a:r>
            <a:r>
              <a:rPr lang="en-US" sz="1200" kern="1200" dirty="0">
                <a:solidFill>
                  <a:schemeClr val="tx1"/>
                </a:solidFill>
                <a:effectLst/>
                <a:latin typeface="+mn-lt"/>
                <a:ea typeface="+mn-ea"/>
                <a:cs typeface="+mn-cs"/>
              </a:rPr>
              <a:t> (Master's thesis, </a:t>
            </a:r>
            <a:r>
              <a:rPr lang="en-US" sz="1200" kern="1200" dirty="0" err="1">
                <a:solidFill>
                  <a:schemeClr val="tx1"/>
                </a:solidFill>
                <a:effectLst/>
                <a:latin typeface="+mn-lt"/>
                <a:ea typeface="+mn-ea"/>
                <a:cs typeface="+mn-cs"/>
              </a:rPr>
              <a:t>Altınbaş</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Üniversitesi</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Lisansüstü</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Eğitim</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Enstitüsü</a:t>
            </a:r>
            <a:r>
              <a:rPr lang="en-US" sz="1200" kern="1200" dirty="0">
                <a:solidFill>
                  <a:schemeClr val="tx1"/>
                </a:solidFill>
                <a:effectLst/>
                <a:latin typeface="+mn-lt"/>
                <a:ea typeface="+mn-ea"/>
                <a:cs typeface="+mn-cs"/>
              </a:rPr>
              <a:t>).</a:t>
            </a:r>
          </a:p>
          <a:p>
            <a:pPr lvl="0"/>
            <a:r>
              <a:rPr lang="en-US" sz="1200" kern="1200" dirty="0" err="1">
                <a:solidFill>
                  <a:schemeClr val="tx1"/>
                </a:solidFill>
                <a:effectLst/>
                <a:latin typeface="+mn-lt"/>
                <a:ea typeface="+mn-ea"/>
                <a:cs typeface="+mn-cs"/>
              </a:rPr>
              <a:t>Arasli</a:t>
            </a:r>
            <a:r>
              <a:rPr lang="en-US" sz="1200" kern="1200" dirty="0">
                <a:solidFill>
                  <a:schemeClr val="tx1"/>
                </a:solidFill>
                <a:effectLst/>
                <a:latin typeface="+mn-lt"/>
                <a:ea typeface="+mn-ea"/>
                <a:cs typeface="+mn-cs"/>
              </a:rPr>
              <a:t>, H., </a:t>
            </a:r>
            <a:r>
              <a:rPr lang="en-US" sz="1200" kern="1200" dirty="0" err="1">
                <a:solidFill>
                  <a:schemeClr val="tx1"/>
                </a:solidFill>
                <a:effectLst/>
                <a:latin typeface="+mn-lt"/>
                <a:ea typeface="+mn-ea"/>
                <a:cs typeface="+mn-cs"/>
              </a:rPr>
              <a:t>Nergiz</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Yesiltas</a:t>
            </a:r>
            <a:r>
              <a:rPr lang="en-US" sz="1200" kern="1200" dirty="0">
                <a:solidFill>
                  <a:schemeClr val="tx1"/>
                </a:solidFill>
                <a:effectLst/>
                <a:latin typeface="+mn-lt"/>
                <a:ea typeface="+mn-ea"/>
                <a:cs typeface="+mn-cs"/>
              </a:rPr>
              <a:t>, M. and </a:t>
            </a:r>
            <a:r>
              <a:rPr lang="en-US" sz="1200" kern="1200" dirty="0" err="1">
                <a:solidFill>
                  <a:schemeClr val="tx1"/>
                </a:solidFill>
                <a:effectLst/>
                <a:latin typeface="+mn-lt"/>
                <a:ea typeface="+mn-ea"/>
                <a:cs typeface="+mn-cs"/>
              </a:rPr>
              <a:t>Gunay</a:t>
            </a:r>
            <a:r>
              <a:rPr lang="en-US" sz="1200" kern="1200" dirty="0">
                <a:solidFill>
                  <a:schemeClr val="tx1"/>
                </a:solidFill>
                <a:effectLst/>
                <a:latin typeface="+mn-lt"/>
                <a:ea typeface="+mn-ea"/>
                <a:cs typeface="+mn-cs"/>
              </a:rPr>
              <a:t>, T., 2020. Human resource management practices and service provider commitment of green hotel service providers: Mediating role of resilience and work engagement. </a:t>
            </a:r>
            <a:r>
              <a:rPr lang="en-US" sz="1200" i="1" kern="1200" dirty="0">
                <a:solidFill>
                  <a:schemeClr val="tx1"/>
                </a:solidFill>
                <a:effectLst/>
                <a:latin typeface="+mn-lt"/>
                <a:ea typeface="+mn-ea"/>
                <a:cs typeface="+mn-cs"/>
              </a:rPr>
              <a:t>Sustainability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12</a:t>
            </a:r>
            <a:r>
              <a:rPr lang="en-US" sz="1200" kern="1200" dirty="0">
                <a:solidFill>
                  <a:schemeClr val="tx1"/>
                </a:solidFill>
                <a:effectLst/>
                <a:latin typeface="+mn-lt"/>
                <a:ea typeface="+mn-ea"/>
                <a:cs typeface="+mn-cs"/>
              </a:rPr>
              <a:t>(21), p.9187.</a:t>
            </a:r>
          </a:p>
          <a:p>
            <a:pPr lvl="0"/>
            <a:r>
              <a:rPr lang="en-US" sz="1200" kern="1200" dirty="0">
                <a:solidFill>
                  <a:schemeClr val="tx1"/>
                </a:solidFill>
                <a:effectLst/>
                <a:latin typeface="+mn-lt"/>
                <a:ea typeface="+mn-ea"/>
                <a:cs typeface="+mn-cs"/>
              </a:rPr>
              <a:t>Choi, M. and Choi, Y., 2021. Employee perceptions of hotel CSR activities during the COVID-19 pandemic. </a:t>
            </a:r>
            <a:r>
              <a:rPr lang="en-US" sz="1200" i="1" kern="1200" dirty="0">
                <a:solidFill>
                  <a:schemeClr val="tx1"/>
                </a:solidFill>
                <a:effectLst/>
                <a:latin typeface="+mn-lt"/>
                <a:ea typeface="+mn-ea"/>
                <a:cs typeface="+mn-cs"/>
              </a:rPr>
              <a:t>International Journal of Contemporary Hospitality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33</a:t>
            </a:r>
            <a:r>
              <a:rPr lang="en-US" sz="1200" kern="1200" dirty="0">
                <a:solidFill>
                  <a:schemeClr val="tx1"/>
                </a:solidFill>
                <a:effectLst/>
                <a:latin typeface="+mn-lt"/>
                <a:ea typeface="+mn-ea"/>
                <a:cs typeface="+mn-cs"/>
              </a:rPr>
              <a:t>(10), pp.3355-3378.</a:t>
            </a:r>
          </a:p>
          <a:p>
            <a:pPr lvl="0"/>
            <a:r>
              <a:rPr lang="en-US" sz="1200" kern="1200" dirty="0" err="1">
                <a:solidFill>
                  <a:schemeClr val="tx1"/>
                </a:solidFill>
                <a:effectLst/>
                <a:latin typeface="+mn-lt"/>
                <a:ea typeface="+mn-ea"/>
                <a:cs typeface="+mn-cs"/>
              </a:rPr>
              <a:t>Filimonau</a:t>
            </a:r>
            <a:r>
              <a:rPr lang="en-US" sz="1200" kern="1200" dirty="0">
                <a:solidFill>
                  <a:schemeClr val="tx1"/>
                </a:solidFill>
                <a:effectLst/>
                <a:latin typeface="+mn-lt"/>
                <a:ea typeface="+mn-ea"/>
                <a:cs typeface="+mn-cs"/>
              </a:rPr>
              <a:t>, V. and </a:t>
            </a:r>
            <a:r>
              <a:rPr lang="en-US" sz="1200" kern="1200" dirty="0" err="1">
                <a:solidFill>
                  <a:schemeClr val="tx1"/>
                </a:solidFill>
                <a:effectLst/>
                <a:latin typeface="+mn-lt"/>
                <a:ea typeface="+mn-ea"/>
                <a:cs typeface="+mn-cs"/>
              </a:rPr>
              <a:t>Magklaropoulou</a:t>
            </a:r>
            <a:r>
              <a:rPr lang="en-US" sz="1200" kern="1200" dirty="0">
                <a:solidFill>
                  <a:schemeClr val="tx1"/>
                </a:solidFill>
                <a:effectLst/>
                <a:latin typeface="+mn-lt"/>
                <a:ea typeface="+mn-ea"/>
                <a:cs typeface="+mn-cs"/>
              </a:rPr>
              <a:t>, A., 2020. Exploring the viability of a new ‘pay-as-you-</a:t>
            </a:r>
            <a:r>
              <a:rPr lang="en-US" sz="1200" kern="1200" dirty="0" err="1">
                <a:solidFill>
                  <a:schemeClr val="tx1"/>
                </a:solidFill>
                <a:effectLst/>
                <a:latin typeface="+mn-lt"/>
                <a:ea typeface="+mn-ea"/>
                <a:cs typeface="+mn-cs"/>
              </a:rPr>
              <a:t>use’energy</a:t>
            </a:r>
            <a:r>
              <a:rPr lang="en-US" sz="1200" kern="1200" dirty="0">
                <a:solidFill>
                  <a:schemeClr val="tx1"/>
                </a:solidFill>
                <a:effectLst/>
                <a:latin typeface="+mn-lt"/>
                <a:ea typeface="+mn-ea"/>
                <a:cs typeface="+mn-cs"/>
              </a:rPr>
              <a:t> management model in budget hotels. </a:t>
            </a:r>
            <a:r>
              <a:rPr lang="en-US" sz="1200" i="1" kern="1200" dirty="0">
                <a:solidFill>
                  <a:schemeClr val="tx1"/>
                </a:solidFill>
                <a:effectLst/>
                <a:latin typeface="+mn-lt"/>
                <a:ea typeface="+mn-ea"/>
                <a:cs typeface="+mn-cs"/>
              </a:rPr>
              <a:t>International Journal of Hospitality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89</a:t>
            </a:r>
            <a:r>
              <a:rPr lang="en-US" sz="1200" kern="1200" dirty="0">
                <a:solidFill>
                  <a:schemeClr val="tx1"/>
                </a:solidFill>
                <a:effectLst/>
                <a:latin typeface="+mn-lt"/>
                <a:ea typeface="+mn-ea"/>
                <a:cs typeface="+mn-cs"/>
              </a:rPr>
              <a:t>, p.102538.</a:t>
            </a:r>
          </a:p>
          <a:p>
            <a:pPr lvl="0"/>
            <a:r>
              <a:rPr lang="en-US" sz="1200" kern="1200" dirty="0" err="1">
                <a:solidFill>
                  <a:schemeClr val="tx1"/>
                </a:solidFill>
                <a:effectLst/>
                <a:latin typeface="+mn-lt"/>
                <a:ea typeface="+mn-ea"/>
                <a:cs typeface="+mn-cs"/>
              </a:rPr>
              <a:t>Filimonau</a:t>
            </a:r>
            <a:r>
              <a:rPr lang="en-US" sz="1200" kern="1200" dirty="0">
                <a:solidFill>
                  <a:schemeClr val="tx1"/>
                </a:solidFill>
                <a:effectLst/>
                <a:latin typeface="+mn-lt"/>
                <a:ea typeface="+mn-ea"/>
                <a:cs typeface="+mn-cs"/>
              </a:rPr>
              <a:t>, V. and </a:t>
            </a:r>
            <a:r>
              <a:rPr lang="en-US" sz="1200" kern="1200" dirty="0" err="1">
                <a:solidFill>
                  <a:schemeClr val="tx1"/>
                </a:solidFill>
                <a:effectLst/>
                <a:latin typeface="+mn-lt"/>
                <a:ea typeface="+mn-ea"/>
                <a:cs typeface="+mn-cs"/>
              </a:rPr>
              <a:t>Tochukwu</a:t>
            </a:r>
            <a:r>
              <a:rPr lang="en-US" sz="1200" kern="1200" dirty="0">
                <a:solidFill>
                  <a:schemeClr val="tx1"/>
                </a:solidFill>
                <a:effectLst/>
                <a:latin typeface="+mn-lt"/>
                <a:ea typeface="+mn-ea"/>
                <a:cs typeface="+mn-cs"/>
              </a:rPr>
              <a:t>, C.O., 2020. Exploring managerial approaches to mitigating solid waste in hotels of Lagos, Nigeria. </a:t>
            </a:r>
            <a:r>
              <a:rPr lang="en-US" sz="1200" i="1" kern="1200" dirty="0">
                <a:solidFill>
                  <a:schemeClr val="tx1"/>
                </a:solidFill>
                <a:effectLst/>
                <a:latin typeface="+mn-lt"/>
                <a:ea typeface="+mn-ea"/>
                <a:cs typeface="+mn-cs"/>
              </a:rPr>
              <a:t>Journal of Cleaner Production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270</a:t>
            </a:r>
            <a:r>
              <a:rPr lang="en-US" sz="1200" kern="1200" dirty="0">
                <a:solidFill>
                  <a:schemeClr val="tx1"/>
                </a:solidFill>
                <a:effectLst/>
                <a:latin typeface="+mn-lt"/>
                <a:ea typeface="+mn-ea"/>
                <a:cs typeface="+mn-cs"/>
              </a:rPr>
              <a:t>, p.122410.</a:t>
            </a:r>
          </a:p>
          <a:p>
            <a:pPr lvl="0"/>
            <a:r>
              <a:rPr lang="en-US" sz="1200" kern="1200" dirty="0">
                <a:solidFill>
                  <a:schemeClr val="tx1"/>
                </a:solidFill>
                <a:effectLst/>
                <a:latin typeface="+mn-lt"/>
                <a:ea typeface="+mn-ea"/>
                <a:cs typeface="+mn-cs"/>
              </a:rPr>
              <a:t>George, C., </a:t>
            </a:r>
            <a:r>
              <a:rPr lang="en-US" sz="1200" kern="1200" dirty="0" err="1">
                <a:solidFill>
                  <a:schemeClr val="tx1"/>
                </a:solidFill>
                <a:effectLst/>
                <a:latin typeface="+mn-lt"/>
                <a:ea typeface="+mn-ea"/>
                <a:cs typeface="+mn-cs"/>
              </a:rPr>
              <a:t>Omuudu</a:t>
            </a:r>
            <a:r>
              <a:rPr lang="en-US" sz="1200" kern="1200" dirty="0">
                <a:solidFill>
                  <a:schemeClr val="tx1"/>
                </a:solidFill>
                <a:effectLst/>
                <a:latin typeface="+mn-lt"/>
                <a:ea typeface="+mn-ea"/>
                <a:cs typeface="+mn-cs"/>
              </a:rPr>
              <a:t>, O.S. and Francis, K., 2020. Employee engagement: a mediator between organizational inducements and industry loyalty among workers in the hospitality industry in Uganda. </a:t>
            </a:r>
            <a:r>
              <a:rPr lang="en-US" sz="1200" i="1" kern="1200" dirty="0">
                <a:solidFill>
                  <a:schemeClr val="tx1"/>
                </a:solidFill>
                <a:effectLst/>
                <a:latin typeface="+mn-lt"/>
                <a:ea typeface="+mn-ea"/>
                <a:cs typeface="+mn-cs"/>
              </a:rPr>
              <a:t>Journal of Human Resources in Hospitality &amp; Tourism</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19</a:t>
            </a:r>
            <a:r>
              <a:rPr lang="en-US" sz="1200" kern="1200" dirty="0">
                <a:solidFill>
                  <a:schemeClr val="tx1"/>
                </a:solidFill>
                <a:effectLst/>
                <a:latin typeface="+mn-lt"/>
                <a:ea typeface="+mn-ea"/>
                <a:cs typeface="+mn-cs"/>
              </a:rPr>
              <a:t>(2), pp.220-251.</a:t>
            </a:r>
          </a:p>
          <a:p>
            <a:pPr lvl="0"/>
            <a:r>
              <a:rPr lang="en-US" sz="1200" kern="1200" dirty="0">
                <a:solidFill>
                  <a:schemeClr val="tx1"/>
                </a:solidFill>
                <a:effectLst/>
                <a:latin typeface="+mn-lt"/>
                <a:ea typeface="+mn-ea"/>
                <a:cs typeface="+mn-cs"/>
              </a:rPr>
              <a:t>Gibbs, L. and </a:t>
            </a:r>
            <a:r>
              <a:rPr lang="en-US" sz="1200" kern="1200" dirty="0" err="1">
                <a:solidFill>
                  <a:schemeClr val="tx1"/>
                </a:solidFill>
                <a:effectLst/>
                <a:latin typeface="+mn-lt"/>
                <a:ea typeface="+mn-ea"/>
                <a:cs typeface="+mn-cs"/>
              </a:rPr>
              <a:t>Slevitch</a:t>
            </a:r>
            <a:r>
              <a:rPr lang="en-US" sz="1200" kern="1200" dirty="0">
                <a:solidFill>
                  <a:schemeClr val="tx1"/>
                </a:solidFill>
                <a:effectLst/>
                <a:latin typeface="+mn-lt"/>
                <a:ea typeface="+mn-ea"/>
                <a:cs typeface="+mn-cs"/>
              </a:rPr>
              <a:t>, L., 2019. Beyond the classroom: student employability and intention to stay in the hospitality industry. </a:t>
            </a:r>
            <a:r>
              <a:rPr lang="en-US" sz="1200" i="1" kern="1200" dirty="0">
                <a:solidFill>
                  <a:schemeClr val="tx1"/>
                </a:solidFill>
                <a:effectLst/>
                <a:latin typeface="+mn-lt"/>
                <a:ea typeface="+mn-ea"/>
                <a:cs typeface="+mn-cs"/>
              </a:rPr>
              <a:t>Journal of Teaching in Travel &amp; Tourism</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19</a:t>
            </a:r>
            <a:r>
              <a:rPr lang="en-US" sz="1200" kern="1200" dirty="0">
                <a:solidFill>
                  <a:schemeClr val="tx1"/>
                </a:solidFill>
                <a:effectLst/>
                <a:latin typeface="+mn-lt"/>
                <a:ea typeface="+mn-ea"/>
                <a:cs typeface="+mn-cs"/>
              </a:rPr>
              <a:t>(4), pp.267-284.</a:t>
            </a:r>
          </a:p>
          <a:p>
            <a:pPr lvl="0"/>
            <a:r>
              <a:rPr lang="en-US" sz="1200" kern="1200" dirty="0">
                <a:solidFill>
                  <a:schemeClr val="tx1"/>
                </a:solidFill>
                <a:effectLst/>
                <a:latin typeface="+mn-lt"/>
                <a:ea typeface="+mn-ea"/>
                <a:cs typeface="+mn-cs"/>
              </a:rPr>
              <a:t>Goh, E. and Baum, T., 2021. Job perceptions of Generation Z hotel employees towards working in Covid-19 quarantine hotels: the role of meaningful work. </a:t>
            </a:r>
            <a:r>
              <a:rPr lang="en-US" sz="1200" i="1" kern="1200" dirty="0">
                <a:solidFill>
                  <a:schemeClr val="tx1"/>
                </a:solidFill>
                <a:effectLst/>
                <a:latin typeface="+mn-lt"/>
                <a:ea typeface="+mn-ea"/>
                <a:cs typeface="+mn-cs"/>
              </a:rPr>
              <a:t>International Journal of Contemporary Hospitality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33</a:t>
            </a:r>
            <a:r>
              <a:rPr lang="en-US" sz="1200" kern="1200" dirty="0">
                <a:solidFill>
                  <a:schemeClr val="tx1"/>
                </a:solidFill>
                <a:effectLst/>
                <a:latin typeface="+mn-lt"/>
                <a:ea typeface="+mn-ea"/>
                <a:cs typeface="+mn-cs"/>
              </a:rPr>
              <a:t>(5), pp.1688-1710.</a:t>
            </a:r>
          </a:p>
          <a:p>
            <a:pPr lvl="0"/>
            <a:r>
              <a:rPr lang="en-US" sz="1200" kern="1200" dirty="0" err="1">
                <a:solidFill>
                  <a:schemeClr val="tx1"/>
                </a:solidFill>
                <a:effectLst/>
                <a:latin typeface="+mn-lt"/>
                <a:ea typeface="+mn-ea"/>
                <a:cs typeface="+mn-cs"/>
              </a:rPr>
              <a:t>Gürlek</a:t>
            </a:r>
            <a:r>
              <a:rPr lang="en-US" sz="1200" kern="1200" dirty="0">
                <a:solidFill>
                  <a:schemeClr val="tx1"/>
                </a:solidFill>
                <a:effectLst/>
                <a:latin typeface="+mn-lt"/>
                <a:ea typeface="+mn-ea"/>
                <a:cs typeface="+mn-cs"/>
              </a:rPr>
              <a:t>, M. and </a:t>
            </a:r>
            <a:r>
              <a:rPr lang="en-US" sz="1200" kern="1200" dirty="0" err="1">
                <a:solidFill>
                  <a:schemeClr val="tx1"/>
                </a:solidFill>
                <a:effectLst/>
                <a:latin typeface="+mn-lt"/>
                <a:ea typeface="+mn-ea"/>
                <a:cs typeface="+mn-cs"/>
              </a:rPr>
              <a:t>Kılıç</a:t>
            </a:r>
            <a:r>
              <a:rPr lang="en-US" sz="1200" kern="1200" dirty="0">
                <a:solidFill>
                  <a:schemeClr val="tx1"/>
                </a:solidFill>
                <a:effectLst/>
                <a:latin typeface="+mn-lt"/>
                <a:ea typeface="+mn-ea"/>
                <a:cs typeface="+mn-cs"/>
              </a:rPr>
              <a:t>, İ., 2021. A true friend becomes apparent on a rainy day: corporate social responsibility practices of top hotels during the COVID-19 pandemic. </a:t>
            </a:r>
            <a:r>
              <a:rPr lang="en-US" sz="1200" i="1" kern="1200" dirty="0">
                <a:solidFill>
                  <a:schemeClr val="tx1"/>
                </a:solidFill>
                <a:effectLst/>
                <a:latin typeface="+mn-lt"/>
                <a:ea typeface="+mn-ea"/>
                <a:cs typeface="+mn-cs"/>
              </a:rPr>
              <a:t>Current Issues in Tourism</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24</a:t>
            </a:r>
            <a:r>
              <a:rPr lang="en-US" sz="1200" kern="1200" dirty="0">
                <a:solidFill>
                  <a:schemeClr val="tx1"/>
                </a:solidFill>
                <a:effectLst/>
                <a:latin typeface="+mn-lt"/>
                <a:ea typeface="+mn-ea"/>
                <a:cs typeface="+mn-cs"/>
              </a:rPr>
              <a:t>(7), pp.905-918.</a:t>
            </a:r>
          </a:p>
          <a:p>
            <a:pPr lvl="0"/>
            <a:r>
              <a:rPr lang="en-US" sz="1200" kern="1200" dirty="0" err="1">
                <a:solidFill>
                  <a:schemeClr val="tx1"/>
                </a:solidFill>
                <a:effectLst/>
                <a:latin typeface="+mn-lt"/>
                <a:ea typeface="+mn-ea"/>
                <a:cs typeface="+mn-cs"/>
              </a:rPr>
              <a:t>Kuokkanen</a:t>
            </a:r>
            <a:r>
              <a:rPr lang="en-US" sz="1200" kern="1200" dirty="0">
                <a:solidFill>
                  <a:schemeClr val="tx1"/>
                </a:solidFill>
                <a:effectLst/>
                <a:latin typeface="+mn-lt"/>
                <a:ea typeface="+mn-ea"/>
                <a:cs typeface="+mn-cs"/>
              </a:rPr>
              <a:t>, H. and Van der Rest, J.P., 2022. Game—</a:t>
            </a:r>
            <a:r>
              <a:rPr lang="en-US" sz="1200" kern="1200" dirty="0" err="1">
                <a:solidFill>
                  <a:schemeClr val="tx1"/>
                </a:solidFill>
                <a:effectLst/>
                <a:latin typeface="+mn-lt"/>
                <a:ea typeface="+mn-ea"/>
                <a:cs typeface="+mn-cs"/>
              </a:rPr>
              <a:t>Gimme</a:t>
            </a:r>
            <a:r>
              <a:rPr lang="en-US" sz="1200" kern="1200" dirty="0">
                <a:solidFill>
                  <a:schemeClr val="tx1"/>
                </a:solidFill>
                <a:effectLst/>
                <a:latin typeface="+mn-lt"/>
                <a:ea typeface="+mn-ea"/>
                <a:cs typeface="+mn-cs"/>
              </a:rPr>
              <a:t> a Better Price! A Negotiation Role Play on B2B Pricing in Hotel Revenue Management. </a:t>
            </a:r>
            <a:r>
              <a:rPr lang="en-US" sz="1200" i="1" kern="1200" dirty="0">
                <a:solidFill>
                  <a:schemeClr val="tx1"/>
                </a:solidFill>
                <a:effectLst/>
                <a:latin typeface="+mn-lt"/>
                <a:ea typeface="+mn-ea"/>
                <a:cs typeface="+mn-cs"/>
              </a:rPr>
              <a:t>INFORMS Transactions on Education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23</a:t>
            </a:r>
            <a:r>
              <a:rPr lang="en-US" sz="1200" kern="1200" dirty="0">
                <a:solidFill>
                  <a:schemeClr val="tx1"/>
                </a:solidFill>
                <a:effectLst/>
                <a:latin typeface="+mn-lt"/>
                <a:ea typeface="+mn-ea"/>
                <a:cs typeface="+mn-cs"/>
              </a:rPr>
              <a:t>(1), pp.46-55.</a:t>
            </a:r>
          </a:p>
          <a:p>
            <a:pPr lvl="0"/>
            <a:r>
              <a:rPr lang="en-US" sz="1200" kern="1200" dirty="0" err="1">
                <a:solidFill>
                  <a:schemeClr val="tx1"/>
                </a:solidFill>
                <a:effectLst/>
                <a:latin typeface="+mn-lt"/>
                <a:ea typeface="+mn-ea"/>
                <a:cs typeface="+mn-cs"/>
              </a:rPr>
              <a:t>Kuokkanen</a:t>
            </a:r>
            <a:r>
              <a:rPr lang="en-US" sz="1200" kern="1200" dirty="0">
                <a:solidFill>
                  <a:schemeClr val="tx1"/>
                </a:solidFill>
                <a:effectLst/>
                <a:latin typeface="+mn-lt"/>
                <a:ea typeface="+mn-ea"/>
                <a:cs typeface="+mn-cs"/>
              </a:rPr>
              <a:t>, H., Rest,. I. an der.(2022). </a:t>
            </a:r>
            <a:r>
              <a:rPr lang="en-US" sz="1200" i="1" kern="1200" dirty="0" err="1">
                <a:solidFill>
                  <a:schemeClr val="tx1"/>
                </a:solidFill>
                <a:effectLst/>
                <a:latin typeface="+mn-lt"/>
                <a:ea typeface="+mn-ea"/>
                <a:cs typeface="+mn-cs"/>
              </a:rPr>
              <a:t>Gimme</a:t>
            </a:r>
            <a:r>
              <a:rPr lang="en-US" sz="1200" i="1" kern="1200" dirty="0">
                <a:solidFill>
                  <a:schemeClr val="tx1"/>
                </a:solidFill>
                <a:effectLst/>
                <a:latin typeface="+mn-lt"/>
                <a:ea typeface="+mn-ea"/>
                <a:cs typeface="+mn-cs"/>
              </a:rPr>
              <a:t> a Better Price</a:t>
            </a:r>
            <a:r>
              <a:rPr lang="en-US" sz="1200" kern="1200" dirty="0">
                <a:solidFill>
                  <a:schemeClr val="tx1"/>
                </a:solidFill>
                <a:effectLst/>
                <a:latin typeface="+mn-lt"/>
                <a:ea typeface="+mn-ea"/>
                <a:cs typeface="+mn-cs"/>
              </a:rPr>
              <a:t>, pp.46-55.</a:t>
            </a:r>
          </a:p>
          <a:p>
            <a:pPr lvl="0"/>
            <a:r>
              <a:rPr lang="en-US" sz="1200" kern="1200" dirty="0" err="1">
                <a:solidFill>
                  <a:schemeClr val="tx1"/>
                </a:solidFill>
                <a:effectLst/>
                <a:latin typeface="+mn-lt"/>
                <a:ea typeface="+mn-ea"/>
                <a:cs typeface="+mn-cs"/>
              </a:rPr>
              <a:t>Marinakou</a:t>
            </a:r>
            <a:r>
              <a:rPr lang="en-US" sz="1200" kern="1200" dirty="0">
                <a:solidFill>
                  <a:schemeClr val="tx1"/>
                </a:solidFill>
                <a:effectLst/>
                <a:latin typeface="+mn-lt"/>
                <a:ea typeface="+mn-ea"/>
                <a:cs typeface="+mn-cs"/>
              </a:rPr>
              <a:t>, E. and </a:t>
            </a:r>
            <a:r>
              <a:rPr lang="en-US" sz="1200" kern="1200" dirty="0" err="1">
                <a:solidFill>
                  <a:schemeClr val="tx1"/>
                </a:solidFill>
                <a:effectLst/>
                <a:latin typeface="+mn-lt"/>
                <a:ea typeface="+mn-ea"/>
                <a:cs typeface="+mn-cs"/>
              </a:rPr>
              <a:t>Giousmpasoglou</a:t>
            </a:r>
            <a:r>
              <a:rPr lang="en-US" sz="1200" kern="1200" dirty="0">
                <a:solidFill>
                  <a:schemeClr val="tx1"/>
                </a:solidFill>
                <a:effectLst/>
                <a:latin typeface="+mn-lt"/>
                <a:ea typeface="+mn-ea"/>
                <a:cs typeface="+mn-cs"/>
              </a:rPr>
              <a:t>, C., 2019. Talent management and retention strategies in luxury hotels: evidence from four countries. </a:t>
            </a:r>
            <a:r>
              <a:rPr lang="en-US" sz="1200" i="1" kern="1200" dirty="0">
                <a:solidFill>
                  <a:schemeClr val="tx1"/>
                </a:solidFill>
                <a:effectLst/>
                <a:latin typeface="+mn-lt"/>
                <a:ea typeface="+mn-ea"/>
                <a:cs typeface="+mn-cs"/>
              </a:rPr>
              <a:t>International Journal of Contemporary Hospitality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31</a:t>
            </a:r>
            <a:r>
              <a:rPr lang="en-US" sz="1200" kern="1200" dirty="0">
                <a:solidFill>
                  <a:schemeClr val="tx1"/>
                </a:solidFill>
                <a:effectLst/>
                <a:latin typeface="+mn-lt"/>
                <a:ea typeface="+mn-ea"/>
                <a:cs typeface="+mn-cs"/>
              </a:rPr>
              <a:t>(10), pp.3855-3878.</a:t>
            </a:r>
          </a:p>
          <a:p>
            <a:pPr lvl="0"/>
            <a:r>
              <a:rPr lang="en-US" sz="1200" kern="1200" dirty="0" err="1">
                <a:solidFill>
                  <a:schemeClr val="tx1"/>
                </a:solidFill>
                <a:effectLst/>
                <a:latin typeface="+mn-lt"/>
                <a:ea typeface="+mn-ea"/>
                <a:cs typeface="+mn-cs"/>
              </a:rPr>
              <a:t>Odiaka</a:t>
            </a:r>
            <a:r>
              <a:rPr lang="en-US" sz="1200" kern="1200" dirty="0">
                <a:solidFill>
                  <a:schemeClr val="tx1"/>
                </a:solidFill>
                <a:effectLst/>
                <a:latin typeface="+mn-lt"/>
                <a:ea typeface="+mn-ea"/>
                <a:cs typeface="+mn-cs"/>
              </a:rPr>
              <a:t>, K.U., 2020. </a:t>
            </a:r>
            <a:r>
              <a:rPr lang="en-US" sz="1200" i="1" kern="1200" dirty="0">
                <a:solidFill>
                  <a:schemeClr val="tx1"/>
                </a:solidFill>
                <a:effectLst/>
                <a:latin typeface="+mn-lt"/>
                <a:ea typeface="+mn-ea"/>
                <a:cs typeface="+mn-cs"/>
              </a:rPr>
              <a:t>Employee engagement and its importance to HPWPs (High Performance Work Practices), employee outcome relationship in the Nigerian hotel sector</a:t>
            </a:r>
            <a:r>
              <a:rPr lang="en-US" sz="1200" kern="1200" dirty="0">
                <a:solidFill>
                  <a:schemeClr val="tx1"/>
                </a:solidFill>
                <a:effectLst/>
                <a:latin typeface="+mn-lt"/>
                <a:ea typeface="+mn-ea"/>
                <a:cs typeface="+mn-cs"/>
              </a:rPr>
              <a:t>. University of </a:t>
            </a:r>
            <a:r>
              <a:rPr lang="en-US" sz="1200" kern="1200" dirty="0" err="1">
                <a:solidFill>
                  <a:schemeClr val="tx1"/>
                </a:solidFill>
                <a:effectLst/>
                <a:latin typeface="+mn-lt"/>
                <a:ea typeface="+mn-ea"/>
                <a:cs typeface="+mn-cs"/>
              </a:rPr>
              <a:t>Salford</a:t>
            </a:r>
            <a:r>
              <a:rPr lang="en-US" sz="1200" kern="1200" dirty="0">
                <a:solidFill>
                  <a:schemeClr val="tx1"/>
                </a:solidFill>
                <a:effectLst/>
                <a:latin typeface="+mn-lt"/>
                <a:ea typeface="+mn-ea"/>
                <a:cs typeface="+mn-cs"/>
              </a:rPr>
              <a:t> (United Kingdom).</a:t>
            </a:r>
          </a:p>
          <a:p>
            <a:pPr lvl="0"/>
            <a:r>
              <a:rPr lang="en-US" sz="1200" kern="1200" dirty="0">
                <a:solidFill>
                  <a:schemeClr val="tx1"/>
                </a:solidFill>
                <a:effectLst/>
                <a:latin typeface="+mn-lt"/>
                <a:ea typeface="+mn-ea"/>
                <a:cs typeface="+mn-cs"/>
              </a:rPr>
              <a:t>Peters, M.A., Rizvi, F., McCulloch, G., Gibbs, P., </a:t>
            </a:r>
            <a:r>
              <a:rPr lang="en-US" sz="1200" kern="1200" dirty="0" err="1">
                <a:solidFill>
                  <a:schemeClr val="tx1"/>
                </a:solidFill>
                <a:effectLst/>
                <a:latin typeface="+mn-lt"/>
                <a:ea typeface="+mn-ea"/>
                <a:cs typeface="+mn-cs"/>
              </a:rPr>
              <a:t>Gorur</a:t>
            </a:r>
            <a:r>
              <a:rPr lang="en-US" sz="1200" kern="1200" dirty="0">
                <a:solidFill>
                  <a:schemeClr val="tx1"/>
                </a:solidFill>
                <a:effectLst/>
                <a:latin typeface="+mn-lt"/>
                <a:ea typeface="+mn-ea"/>
                <a:cs typeface="+mn-cs"/>
              </a:rPr>
              <a:t>, R., Hong, M., Hwang, Y., </a:t>
            </a:r>
            <a:r>
              <a:rPr lang="en-US" sz="1200" kern="1200" dirty="0" err="1">
                <a:solidFill>
                  <a:schemeClr val="tx1"/>
                </a:solidFill>
                <a:effectLst/>
                <a:latin typeface="+mn-lt"/>
                <a:ea typeface="+mn-ea"/>
                <a:cs typeface="+mn-cs"/>
              </a:rPr>
              <a:t>Zipin</a:t>
            </a:r>
            <a:r>
              <a:rPr lang="en-US" sz="1200" kern="1200" dirty="0">
                <a:solidFill>
                  <a:schemeClr val="tx1"/>
                </a:solidFill>
                <a:effectLst/>
                <a:latin typeface="+mn-lt"/>
                <a:ea typeface="+mn-ea"/>
                <a:cs typeface="+mn-cs"/>
              </a:rPr>
              <a:t>, L., Brennan, M., Robertson, S. and Quay, J., 2022. Reimagining the new pedagogical possibilities for universities post-Covid-19: An EPAT Collective Project. </a:t>
            </a:r>
            <a:r>
              <a:rPr lang="en-US" sz="1200" i="1" kern="1200" dirty="0">
                <a:solidFill>
                  <a:schemeClr val="tx1"/>
                </a:solidFill>
                <a:effectLst/>
                <a:latin typeface="+mn-lt"/>
                <a:ea typeface="+mn-ea"/>
                <a:cs typeface="+mn-cs"/>
              </a:rPr>
              <a:t>Educational Philosophy and Theory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54</a:t>
            </a:r>
            <a:r>
              <a:rPr lang="en-US" sz="1200" kern="1200" dirty="0">
                <a:solidFill>
                  <a:schemeClr val="tx1"/>
                </a:solidFill>
                <a:effectLst/>
                <a:latin typeface="+mn-lt"/>
                <a:ea typeface="+mn-ea"/>
                <a:cs typeface="+mn-cs"/>
              </a:rPr>
              <a:t>(6), pp.717-760.</a:t>
            </a:r>
          </a:p>
          <a:p>
            <a:pPr lvl="0"/>
            <a:r>
              <a:rPr lang="en-US" sz="1200" kern="1200" dirty="0" err="1">
                <a:solidFill>
                  <a:schemeClr val="tx1"/>
                </a:solidFill>
                <a:effectLst/>
                <a:latin typeface="+mn-lt"/>
                <a:ea typeface="+mn-ea"/>
                <a:cs typeface="+mn-cs"/>
              </a:rPr>
              <a:t>Ramkissoon</a:t>
            </a:r>
            <a:r>
              <a:rPr lang="en-US" sz="1200" kern="1200" dirty="0">
                <a:solidFill>
                  <a:schemeClr val="tx1"/>
                </a:solidFill>
                <a:effectLst/>
                <a:latin typeface="+mn-lt"/>
                <a:ea typeface="+mn-ea"/>
                <a:cs typeface="+mn-cs"/>
              </a:rPr>
              <a:t>, H., </a:t>
            </a:r>
            <a:r>
              <a:rPr lang="en-US" sz="1200" kern="1200" dirty="0" err="1">
                <a:solidFill>
                  <a:schemeClr val="tx1"/>
                </a:solidFill>
                <a:effectLst/>
                <a:latin typeface="+mn-lt"/>
                <a:ea typeface="+mn-ea"/>
                <a:cs typeface="+mn-cs"/>
              </a:rPr>
              <a:t>Mavondo</a:t>
            </a:r>
            <a:r>
              <a:rPr lang="en-US" sz="1200" kern="1200" dirty="0">
                <a:solidFill>
                  <a:schemeClr val="tx1"/>
                </a:solidFill>
                <a:effectLst/>
                <a:latin typeface="+mn-lt"/>
                <a:ea typeface="+mn-ea"/>
                <a:cs typeface="+mn-cs"/>
              </a:rPr>
              <a:t>, F. and </a:t>
            </a:r>
            <a:r>
              <a:rPr lang="en-US" sz="1200" kern="1200" dirty="0" err="1">
                <a:solidFill>
                  <a:schemeClr val="tx1"/>
                </a:solidFill>
                <a:effectLst/>
                <a:latin typeface="+mn-lt"/>
                <a:ea typeface="+mn-ea"/>
                <a:cs typeface="+mn-cs"/>
              </a:rPr>
              <a:t>Sowamber</a:t>
            </a:r>
            <a:r>
              <a:rPr lang="en-US" sz="1200" kern="1200" dirty="0">
                <a:solidFill>
                  <a:schemeClr val="tx1"/>
                </a:solidFill>
                <a:effectLst/>
                <a:latin typeface="+mn-lt"/>
                <a:ea typeface="+mn-ea"/>
                <a:cs typeface="+mn-cs"/>
              </a:rPr>
              <a:t>, V., 2020. Corporate social responsibility at LUX* resorts and hotels: Satisfaction and loyalty implications for employee and customer social responsibility. </a:t>
            </a:r>
            <a:r>
              <a:rPr lang="en-US" sz="1200" i="1" kern="1200" dirty="0">
                <a:solidFill>
                  <a:schemeClr val="tx1"/>
                </a:solidFill>
                <a:effectLst/>
                <a:latin typeface="+mn-lt"/>
                <a:ea typeface="+mn-ea"/>
                <a:cs typeface="+mn-cs"/>
              </a:rPr>
              <a:t>Sustainability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12</a:t>
            </a:r>
            <a:r>
              <a:rPr lang="en-US" sz="1200" kern="1200" dirty="0">
                <a:solidFill>
                  <a:schemeClr val="tx1"/>
                </a:solidFill>
                <a:effectLst/>
                <a:latin typeface="+mn-lt"/>
                <a:ea typeface="+mn-ea"/>
                <a:cs typeface="+mn-cs"/>
              </a:rPr>
              <a:t>(22), p.9745.</a:t>
            </a:r>
          </a:p>
          <a:p>
            <a:pPr lvl="0"/>
            <a:r>
              <a:rPr lang="en-US" sz="1200" kern="1200" dirty="0" err="1">
                <a:solidFill>
                  <a:schemeClr val="tx1"/>
                </a:solidFill>
                <a:effectLst/>
                <a:latin typeface="+mn-lt"/>
                <a:ea typeface="+mn-ea"/>
                <a:cs typeface="+mn-cs"/>
              </a:rPr>
              <a:t>Rožman</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Sternad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Zabukovšek</a:t>
            </a:r>
            <a:r>
              <a:rPr lang="en-US" sz="1200" kern="1200" dirty="0">
                <a:solidFill>
                  <a:schemeClr val="tx1"/>
                </a:solidFill>
                <a:effectLst/>
                <a:latin typeface="+mn-lt"/>
                <a:ea typeface="+mn-ea"/>
                <a:cs typeface="+mn-cs"/>
              </a:rPr>
              <a:t>, S., </a:t>
            </a:r>
            <a:r>
              <a:rPr lang="en-US" sz="1200" kern="1200" dirty="0" err="1">
                <a:solidFill>
                  <a:schemeClr val="tx1"/>
                </a:solidFill>
                <a:effectLst/>
                <a:latin typeface="+mn-lt"/>
                <a:ea typeface="+mn-ea"/>
                <a:cs typeface="+mn-cs"/>
              </a:rPr>
              <a:t>Bobek</a:t>
            </a:r>
            <a:r>
              <a:rPr lang="en-US" sz="1200" kern="1200" dirty="0">
                <a:solidFill>
                  <a:schemeClr val="tx1"/>
                </a:solidFill>
                <a:effectLst/>
                <a:latin typeface="+mn-lt"/>
                <a:ea typeface="+mn-ea"/>
                <a:cs typeface="+mn-cs"/>
              </a:rPr>
              <a:t>, S. and </a:t>
            </a:r>
            <a:r>
              <a:rPr lang="en-US" sz="1200" kern="1200" dirty="0" err="1">
                <a:solidFill>
                  <a:schemeClr val="tx1"/>
                </a:solidFill>
                <a:effectLst/>
                <a:latin typeface="+mn-lt"/>
                <a:ea typeface="+mn-ea"/>
                <a:cs typeface="+mn-cs"/>
              </a:rPr>
              <a:t>Tominc</a:t>
            </a:r>
            <a:r>
              <a:rPr lang="en-US" sz="1200" kern="1200" dirty="0">
                <a:solidFill>
                  <a:schemeClr val="tx1"/>
                </a:solidFill>
                <a:effectLst/>
                <a:latin typeface="+mn-lt"/>
                <a:ea typeface="+mn-ea"/>
                <a:cs typeface="+mn-cs"/>
              </a:rPr>
              <a:t>, P., 2021. Gender differences in work satisfaction, work engagement and work efficiency of employees during the COVID-19 pandemic: the case in Slovenia. </a:t>
            </a:r>
            <a:r>
              <a:rPr lang="en-US" sz="1200" i="1" kern="1200" dirty="0">
                <a:solidFill>
                  <a:schemeClr val="tx1"/>
                </a:solidFill>
                <a:effectLst/>
                <a:latin typeface="+mn-lt"/>
                <a:ea typeface="+mn-ea"/>
                <a:cs typeface="+mn-cs"/>
              </a:rPr>
              <a:t>Sustainability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13</a:t>
            </a:r>
            <a:r>
              <a:rPr lang="en-US" sz="1200" kern="1200" dirty="0">
                <a:solidFill>
                  <a:schemeClr val="tx1"/>
                </a:solidFill>
                <a:effectLst/>
                <a:latin typeface="+mn-lt"/>
                <a:ea typeface="+mn-ea"/>
                <a:cs typeface="+mn-cs"/>
              </a:rPr>
              <a:t>(16), p.8791.</a:t>
            </a:r>
          </a:p>
          <a:p>
            <a:pPr lvl="0"/>
            <a:r>
              <a:rPr lang="en-US" sz="1200" kern="1200" dirty="0">
                <a:solidFill>
                  <a:schemeClr val="tx1"/>
                </a:solidFill>
                <a:effectLst/>
                <a:latin typeface="+mn-lt"/>
                <a:ea typeface="+mn-ea"/>
                <a:cs typeface="+mn-cs"/>
              </a:rPr>
              <a:t>Sen, K. and Bhattacharya, A., 2019. Attracting and managing talent, how are the top three hotel companies in India doing it?. </a:t>
            </a:r>
            <a:r>
              <a:rPr lang="en-US" sz="1200" i="1" kern="1200" dirty="0">
                <a:solidFill>
                  <a:schemeClr val="tx1"/>
                </a:solidFill>
                <a:effectLst/>
                <a:latin typeface="+mn-lt"/>
                <a:ea typeface="+mn-ea"/>
                <a:cs typeface="+mn-cs"/>
              </a:rPr>
              <a:t>Worldwide Hospitality and Tourism Themes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11</a:t>
            </a:r>
            <a:r>
              <a:rPr lang="en-US" sz="1200" kern="1200" dirty="0">
                <a:solidFill>
                  <a:schemeClr val="tx1"/>
                </a:solidFill>
                <a:effectLst/>
                <a:latin typeface="+mn-lt"/>
                <a:ea typeface="+mn-ea"/>
                <a:cs typeface="+mn-cs"/>
              </a:rPr>
              <a:t>(4), pp.404-417.</a:t>
            </a:r>
          </a:p>
          <a:p>
            <a:pPr lvl="0"/>
            <a:r>
              <a:rPr lang="en-US" sz="1200" kern="1200" dirty="0">
                <a:solidFill>
                  <a:schemeClr val="tx1"/>
                </a:solidFill>
                <a:effectLst/>
                <a:latin typeface="+mn-lt"/>
                <a:ea typeface="+mn-ea"/>
                <a:cs typeface="+mn-cs"/>
              </a:rPr>
              <a:t>Srivastava, S. and Singh, S., 2020. Linking personal growth initiative and organizational identification to employee engagement: Testing the mediating-moderating effects in Indian hotel industry. </a:t>
            </a:r>
            <a:r>
              <a:rPr lang="en-US" sz="1200" i="1" kern="1200" dirty="0">
                <a:solidFill>
                  <a:schemeClr val="tx1"/>
                </a:solidFill>
                <a:effectLst/>
                <a:latin typeface="+mn-lt"/>
                <a:ea typeface="+mn-ea"/>
                <a:cs typeface="+mn-cs"/>
              </a:rPr>
              <a:t>Journal of Hospitality and Tourism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45</a:t>
            </a:r>
            <a:r>
              <a:rPr lang="en-US" sz="1200" kern="1200" dirty="0">
                <a:solidFill>
                  <a:schemeClr val="tx1"/>
                </a:solidFill>
                <a:effectLst/>
                <a:latin typeface="+mn-lt"/>
                <a:ea typeface="+mn-ea"/>
                <a:cs typeface="+mn-cs"/>
              </a:rPr>
              <a:t>, pp.79-89.</a:t>
            </a:r>
          </a:p>
          <a:p>
            <a:pPr lvl="0"/>
            <a:r>
              <a:rPr lang="en-US" sz="1200" kern="1200" dirty="0">
                <a:solidFill>
                  <a:schemeClr val="tx1"/>
                </a:solidFill>
                <a:effectLst/>
                <a:latin typeface="+mn-lt"/>
                <a:ea typeface="+mn-ea"/>
                <a:cs typeface="+mn-cs"/>
              </a:rPr>
              <a:t>Suomi, K., </a:t>
            </a:r>
            <a:r>
              <a:rPr lang="en-US" sz="1200" kern="1200" dirty="0" err="1">
                <a:solidFill>
                  <a:schemeClr val="tx1"/>
                </a:solidFill>
                <a:effectLst/>
                <a:latin typeface="+mn-lt"/>
                <a:ea typeface="+mn-ea"/>
                <a:cs typeface="+mn-cs"/>
              </a:rPr>
              <a:t>Saraniemi</a:t>
            </a:r>
            <a:r>
              <a:rPr lang="en-US" sz="1200" kern="1200" dirty="0">
                <a:solidFill>
                  <a:schemeClr val="tx1"/>
                </a:solidFill>
                <a:effectLst/>
                <a:latin typeface="+mn-lt"/>
                <a:ea typeface="+mn-ea"/>
                <a:cs typeface="+mn-cs"/>
              </a:rPr>
              <a:t>, S., </a:t>
            </a:r>
            <a:r>
              <a:rPr lang="en-US" sz="1200" kern="1200" dirty="0" err="1">
                <a:solidFill>
                  <a:schemeClr val="tx1"/>
                </a:solidFill>
                <a:effectLst/>
                <a:latin typeface="+mn-lt"/>
                <a:ea typeface="+mn-ea"/>
                <a:cs typeface="+mn-cs"/>
              </a:rPr>
              <a:t>Vähätalo</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Kallio</a:t>
            </a:r>
            <a:r>
              <a:rPr lang="en-US" sz="1200" kern="1200" dirty="0">
                <a:solidFill>
                  <a:schemeClr val="tx1"/>
                </a:solidFill>
                <a:effectLst/>
                <a:latin typeface="+mn-lt"/>
                <a:ea typeface="+mn-ea"/>
                <a:cs typeface="+mn-cs"/>
              </a:rPr>
              <a:t>, T.J. and </a:t>
            </a:r>
            <a:r>
              <a:rPr lang="en-US" sz="1200" kern="1200" dirty="0" err="1">
                <a:solidFill>
                  <a:schemeClr val="tx1"/>
                </a:solidFill>
                <a:effectLst/>
                <a:latin typeface="+mn-lt"/>
                <a:ea typeface="+mn-ea"/>
                <a:cs typeface="+mn-cs"/>
              </a:rPr>
              <a:t>Tevameri</a:t>
            </a:r>
            <a:r>
              <a:rPr lang="en-US" sz="1200" kern="1200" dirty="0">
                <a:solidFill>
                  <a:schemeClr val="tx1"/>
                </a:solidFill>
                <a:effectLst/>
                <a:latin typeface="+mn-lt"/>
                <a:ea typeface="+mn-ea"/>
                <a:cs typeface="+mn-cs"/>
              </a:rPr>
              <a:t>, T., 2021. Employee engagement and internal branding: two sides of the same coin?. </a:t>
            </a:r>
            <a:r>
              <a:rPr lang="en-US" sz="1200" i="1" kern="1200" dirty="0">
                <a:solidFill>
                  <a:schemeClr val="tx1"/>
                </a:solidFill>
                <a:effectLst/>
                <a:latin typeface="+mn-lt"/>
                <a:ea typeface="+mn-ea"/>
                <a:cs typeface="+mn-cs"/>
              </a:rPr>
              <a:t>Corporate Reputation Review</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24</a:t>
            </a:r>
            <a:r>
              <a:rPr lang="en-US" sz="1200" kern="1200" dirty="0">
                <a:solidFill>
                  <a:schemeClr val="tx1"/>
                </a:solidFill>
                <a:effectLst/>
                <a:latin typeface="+mn-lt"/>
                <a:ea typeface="+mn-ea"/>
                <a:cs typeface="+mn-cs"/>
              </a:rPr>
              <a:t>, pp.48-63.</a:t>
            </a:r>
          </a:p>
          <a:p>
            <a:pPr lvl="0"/>
            <a:r>
              <a:rPr lang="en-US" sz="1200" kern="1200" dirty="0">
                <a:solidFill>
                  <a:schemeClr val="tx1"/>
                </a:solidFill>
                <a:effectLst/>
                <a:latin typeface="+mn-lt"/>
                <a:ea typeface="+mn-ea"/>
                <a:cs typeface="+mn-cs"/>
              </a:rPr>
              <a:t>Watkin, P., 2022. </a:t>
            </a:r>
            <a:r>
              <a:rPr lang="en-US" sz="1200" i="1" kern="1200" dirty="0">
                <a:solidFill>
                  <a:schemeClr val="tx1"/>
                </a:solidFill>
                <a:effectLst/>
                <a:latin typeface="+mn-lt"/>
                <a:ea typeface="+mn-ea"/>
                <a:cs typeface="+mn-cs"/>
              </a:rPr>
              <a:t>Discretionary decision making: understanding the response dynamic between keyworkers and residents in supported accommodation</a:t>
            </a:r>
            <a:r>
              <a:rPr lang="en-US" sz="1200" kern="1200" dirty="0">
                <a:solidFill>
                  <a:schemeClr val="tx1"/>
                </a:solidFill>
                <a:effectLst/>
                <a:latin typeface="+mn-lt"/>
                <a:ea typeface="+mn-ea"/>
                <a:cs typeface="+mn-cs"/>
              </a:rPr>
              <a:t> (Doctoral dissertation, Heriot-Watt University).</a:t>
            </a:r>
          </a:p>
        </p:txBody>
      </p:sp>
      <p:sp>
        <p:nvSpPr>
          <p:cNvPr id="4" name="Slide Number Placeholder 3"/>
          <p:cNvSpPr>
            <a:spLocks noGrp="1"/>
          </p:cNvSpPr>
          <p:nvPr>
            <p:ph type="sldNum" sz="quarter" idx="10"/>
          </p:nvPr>
        </p:nvSpPr>
        <p:spPr/>
        <p:txBody>
          <a:bodyPr/>
          <a:lstStyle/>
          <a:p>
            <a:fld id="{AA521CF2-826D-4BC8-AD20-E6ECB3C59DAB}" type="slidenum">
              <a:rPr lang="en-US" smtClean="0"/>
              <a:t>10</a:t>
            </a:fld>
            <a:endParaRPr lang="en-US"/>
          </a:p>
        </p:txBody>
      </p:sp>
    </p:spTree>
    <p:extLst>
      <p:ext uri="{BB962C8B-B14F-4D97-AF65-F5344CB8AC3E}">
        <p14:creationId xmlns:p14="http://schemas.microsoft.com/office/powerpoint/2010/main" val="23496123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33AAF63-C08D-4C24-9517-B1FF681EE906}" type="datetimeFigureOut">
              <a:rPr lang="en-US" smtClean="0"/>
              <a:t>11/2/2023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1851122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3AAF63-C08D-4C24-9517-B1FF681EE906}"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3803589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3AAF63-C08D-4C24-9517-B1FF681EE906}"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1627159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3AAF63-C08D-4C24-9517-B1FF681EE906}" type="datetimeFigureOut">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2921547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3AAF63-C08D-4C24-9517-B1FF681EE906}" type="datetimeFigureOut">
              <a:rPr lang="en-US" smtClean="0"/>
              <a:t>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275888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3AAF63-C08D-4C24-9517-B1FF681EE906}" type="datetimeFigureOut">
              <a:rPr lang="en-US" smtClean="0"/>
              <a:t>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3948113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3AAF63-C08D-4C24-9517-B1FF681EE906}" type="datetimeFigureOut">
              <a:rPr lang="en-US" smtClean="0"/>
              <a:t>11/2/2023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1217596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33AAF63-C08D-4C24-9517-B1FF681EE906}" type="datetimeFigureOut">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1076906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33AAF63-C08D-4C24-9517-B1FF681EE906}" type="datetimeFigureOut">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458302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33AAF63-C08D-4C24-9517-B1FF681EE906}" type="datetimeFigureOut">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2268339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33AAF63-C08D-4C24-9517-B1FF681EE906}"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3190709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33AAF63-C08D-4C24-9517-B1FF681EE906}"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35230484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3AAF63-C08D-4C24-9517-B1FF681EE906}"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34902119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33AAF63-C08D-4C24-9517-B1FF681EE906}" type="datetimeFigureOut">
              <a:rPr lang="en-US" smtClean="0"/>
              <a:t>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4639275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33AAF63-C08D-4C24-9517-B1FF681EE906}" type="datetimeFigureOut">
              <a:rPr lang="en-US" smtClean="0"/>
              <a:t>11/2/2023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25711782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33AAF63-C08D-4C24-9517-B1FF681EE906}"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9667021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33AAF63-C08D-4C24-9517-B1FF681EE906}" type="datetimeFigureOut">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E75907E-777A-45DC-92DA-C684ED9D369E}" type="slidenum">
              <a:rPr lang="en-US" smtClean="0"/>
              <a:t>‹#›</a:t>
            </a:fld>
            <a:endParaRPr lang="en-US"/>
          </a:p>
        </p:txBody>
      </p:sp>
    </p:spTree>
    <p:extLst>
      <p:ext uri="{BB962C8B-B14F-4D97-AF65-F5344CB8AC3E}">
        <p14:creationId xmlns:p14="http://schemas.microsoft.com/office/powerpoint/2010/main" val="251704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33AAF63-C08D-4C24-9517-B1FF681EE906}" type="datetimeFigureOut">
              <a:rPr lang="en-US" smtClean="0"/>
              <a:t>11/2/2023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E75907E-777A-45DC-92DA-C684ED9D369E}" type="slidenum">
              <a:rPr lang="en-US" smtClean="0"/>
              <a:t>‹#›</a:t>
            </a:fld>
            <a:endParaRPr lang="en-US"/>
          </a:p>
        </p:txBody>
      </p:sp>
    </p:spTree>
    <p:extLst>
      <p:ext uri="{BB962C8B-B14F-4D97-AF65-F5344CB8AC3E}">
        <p14:creationId xmlns:p14="http://schemas.microsoft.com/office/powerpoint/2010/main" val="3898419978"/>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3189" y="2454777"/>
            <a:ext cx="9144000" cy="2387600"/>
          </a:xfrm>
        </p:spPr>
        <p:txBody>
          <a:bodyPr>
            <a:normAutofit/>
          </a:bodyPr>
          <a:lstStyle/>
          <a:p>
            <a:pPr algn="ctr"/>
            <a:r>
              <a:rPr lang="en-US" dirty="0">
                <a:latin typeface="Times New Roman" panose="02020603050405020304" pitchFamily="18" charset="0"/>
                <a:cs typeface="Times New Roman" panose="02020603050405020304" pitchFamily="18" charset="0"/>
              </a:rPr>
              <a:t>Operating Hotel Facilities Presentation </a:t>
            </a:r>
          </a:p>
        </p:txBody>
      </p:sp>
      <p:pic>
        <p:nvPicPr>
          <p:cNvPr id="1030" name="Picture 6" descr="Housekeeping Safety Training and Tips | Polo &amp; Twe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64955" y="457200"/>
            <a:ext cx="2524125" cy="1819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4251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sz="4000" dirty="0">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783272" y="2342478"/>
            <a:ext cx="6851967" cy="4195481"/>
          </a:xfrm>
        </p:spPr>
        <p:txBody>
          <a:bodyPr>
            <a:normAutofit/>
          </a:bodyPr>
          <a:lstStyle/>
          <a:p>
            <a:pPr algn="just" fontAlgn="base">
              <a:lnSpc>
                <a:spcPct val="120000"/>
              </a:lnSpc>
            </a:pPr>
            <a:r>
              <a:rPr lang="en-US" sz="1400" dirty="0">
                <a:latin typeface="Times New Roman" panose="02020603050405020304" pitchFamily="18" charset="0"/>
                <a:cs typeface="Times New Roman" panose="02020603050405020304" pitchFamily="18" charset="0"/>
              </a:rPr>
              <a:t>This study will mainly discuss the basic training practices and these practices will be discussed based on the “new room cleaning checklist” of component two.</a:t>
            </a:r>
          </a:p>
          <a:p>
            <a:pPr algn="just" fontAlgn="base">
              <a:lnSpc>
                <a:spcPct val="120000"/>
              </a:lnSpc>
            </a:pPr>
            <a:endParaRPr lang="en-US" sz="1400" dirty="0">
              <a:latin typeface="Times New Roman" panose="02020603050405020304" pitchFamily="18" charset="0"/>
              <a:cs typeface="Times New Roman" panose="02020603050405020304" pitchFamily="18" charset="0"/>
            </a:endParaRPr>
          </a:p>
          <a:p>
            <a:pPr marL="0" indent="0" algn="just" fontAlgn="base">
              <a:lnSpc>
                <a:spcPct val="120000"/>
              </a:lnSpc>
              <a:buNone/>
            </a:pPr>
            <a:endParaRPr lang="en-US" sz="1400" dirty="0">
              <a:latin typeface="Times New Roman" panose="02020603050405020304" pitchFamily="18" charset="0"/>
              <a:cs typeface="Times New Roman" panose="02020603050405020304" pitchFamily="18" charset="0"/>
            </a:endParaRPr>
          </a:p>
          <a:p>
            <a:pPr algn="just" fontAlgn="base">
              <a:lnSpc>
                <a:spcPct val="120000"/>
              </a:lnSpc>
            </a:pPr>
            <a:r>
              <a:rPr lang="en-US" sz="1400" dirty="0">
                <a:latin typeface="Times New Roman" panose="02020603050405020304" pitchFamily="18" charset="0"/>
                <a:cs typeface="Times New Roman" panose="02020603050405020304" pitchFamily="18" charset="0"/>
              </a:rPr>
              <a:t>The common principles of the employee engagement model in housekeeping will be discussed in an effective way to measure the effectiveness of the checklist.</a:t>
            </a:r>
          </a:p>
          <a:p>
            <a:pPr algn="just" fontAlgn="base">
              <a:lnSpc>
                <a:spcPct val="120000"/>
              </a:lnSpc>
            </a:pPr>
            <a:endParaRPr lang="en-US" sz="1400" dirty="0">
              <a:latin typeface="Times New Roman" panose="02020603050405020304" pitchFamily="18" charset="0"/>
              <a:cs typeface="Times New Roman" panose="02020603050405020304" pitchFamily="18" charset="0"/>
            </a:endParaRPr>
          </a:p>
          <a:p>
            <a:pPr marL="0" indent="0" algn="just" fontAlgn="base">
              <a:lnSpc>
                <a:spcPct val="120000"/>
              </a:lnSpc>
              <a:buNone/>
            </a:pPr>
            <a:endParaRPr lang="en-US" sz="1400" dirty="0">
              <a:latin typeface="Times New Roman" panose="02020603050405020304" pitchFamily="18" charset="0"/>
              <a:cs typeface="Times New Roman" panose="02020603050405020304" pitchFamily="18" charset="0"/>
            </a:endParaRPr>
          </a:p>
          <a:p>
            <a:pPr algn="just" fontAlgn="base">
              <a:lnSpc>
                <a:spcPct val="120000"/>
              </a:lnSpc>
            </a:pPr>
            <a:r>
              <a:rPr lang="en-US" sz="1400" dirty="0">
                <a:latin typeface="Times New Roman" panose="02020603050405020304" pitchFamily="18" charset="0"/>
                <a:cs typeface="Times New Roman" panose="02020603050405020304" pitchFamily="18" charset="0"/>
              </a:rPr>
              <a:t>The link between the AON-Hewitt model with the checklist will be presented here.</a:t>
            </a:r>
          </a:p>
        </p:txBody>
      </p:sp>
      <p:pic>
        <p:nvPicPr>
          <p:cNvPr id="7170" name="Picture 2" descr="Top tips for effective workplace housekeep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22993" y="2342478"/>
            <a:ext cx="2315295" cy="3275023"/>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8722993" y="5910015"/>
            <a:ext cx="2230034" cy="307777"/>
          </a:xfrm>
          <a:prstGeom prst="rect">
            <a:avLst/>
          </a:prstGeom>
        </p:spPr>
        <p:txBody>
          <a:bodyPr wrap="none">
            <a:spAutoFit/>
          </a:bodyPr>
          <a:lstStyle/>
          <a:p>
            <a:r>
              <a:rPr lang="en-US" sz="1400" dirty="0">
                <a:solidFill>
                  <a:srgbClr val="000000"/>
                </a:solidFill>
                <a:latin typeface="Times New Roman" panose="02020603050405020304" pitchFamily="18" charset="0"/>
              </a:rPr>
              <a:t>(Source: George </a:t>
            </a:r>
            <a:r>
              <a:rPr lang="en-US" sz="1400" i="1" dirty="0">
                <a:solidFill>
                  <a:srgbClr val="000000"/>
                </a:solidFill>
                <a:latin typeface="Times New Roman" panose="02020603050405020304" pitchFamily="18" charset="0"/>
              </a:rPr>
              <a:t>et al. </a:t>
            </a:r>
            <a:r>
              <a:rPr lang="en-US" sz="1400" dirty="0">
                <a:solidFill>
                  <a:srgbClr val="000000"/>
                </a:solidFill>
                <a:latin typeface="Times New Roman" panose="02020603050405020304" pitchFamily="18" charset="0"/>
              </a:rPr>
              <a:t>2020)</a:t>
            </a:r>
            <a:endParaRPr lang="en-US" sz="1400" dirty="0"/>
          </a:p>
        </p:txBody>
      </p:sp>
    </p:spTree>
    <p:extLst>
      <p:ext uri="{BB962C8B-B14F-4D97-AF65-F5344CB8AC3E}">
        <p14:creationId xmlns:p14="http://schemas.microsoft.com/office/powerpoint/2010/main" val="265528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Principles of Employee Engagement model in housekeeping department</a:t>
            </a:r>
          </a:p>
        </p:txBody>
      </p:sp>
      <p:sp>
        <p:nvSpPr>
          <p:cNvPr id="3" name="Content Placeholder 2"/>
          <p:cNvSpPr>
            <a:spLocks noGrp="1"/>
          </p:cNvSpPr>
          <p:nvPr>
            <p:ph idx="1"/>
          </p:nvPr>
        </p:nvSpPr>
        <p:spPr>
          <a:xfrm>
            <a:off x="6025832" y="2331896"/>
            <a:ext cx="5175568" cy="4195481"/>
          </a:xfrm>
        </p:spPr>
        <p:txBody>
          <a:bodyPr>
            <a:normAutofit/>
          </a:bodyPr>
          <a:lstStyle/>
          <a:p>
            <a:r>
              <a:rPr lang="en-US" sz="1400" dirty="0">
                <a:latin typeface="Times New Roman" panose="02020603050405020304" pitchFamily="18" charset="0"/>
                <a:cs typeface="Times New Roman" panose="02020603050405020304" pitchFamily="18" charset="0"/>
              </a:rPr>
              <a:t>Enhancing the team's dedication and passion in their tasks is the aim of the approach. </a:t>
            </a:r>
          </a:p>
          <a:p>
            <a:endParaRPr lang="en-US" sz="1400" dirty="0">
              <a:latin typeface="Times New Roman" panose="02020603050405020304" pitchFamily="18" charset="0"/>
              <a:cs typeface="Times New Roman" panose="02020603050405020304" pitchFamily="18" charset="0"/>
            </a:endParaRPr>
          </a:p>
          <a:p>
            <a:pPr marL="0" indent="0">
              <a:buNone/>
            </a:pPr>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Fostering an atmosphere where staff members are engaged, inspired, and content is central to the tenets of this strategy.</a:t>
            </a:r>
          </a:p>
          <a:p>
            <a:endParaRPr lang="en-US" sz="1400" dirty="0">
              <a:latin typeface="Times New Roman" panose="02020603050405020304" pitchFamily="18" charset="0"/>
              <a:cs typeface="Times New Roman" panose="02020603050405020304" pitchFamily="18" charset="0"/>
            </a:endParaRPr>
          </a:p>
          <a:p>
            <a:pPr marL="0" indent="0">
              <a:buNone/>
            </a:pPr>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The housekeeping crew may take charge of their work and ensure that it adheres to the brand's standards and the room cleaning checklist by fostering more team involvement.</a:t>
            </a:r>
          </a:p>
        </p:txBody>
      </p:sp>
      <p:pic>
        <p:nvPicPr>
          <p:cNvPr id="5" name="Picture 4"/>
          <p:cNvPicPr>
            <a:picLocks noChangeAspect="1"/>
          </p:cNvPicPr>
          <p:nvPr/>
        </p:nvPicPr>
        <p:blipFill>
          <a:blip r:embed="rId3"/>
          <a:stretch>
            <a:fillRect/>
          </a:stretch>
        </p:blipFill>
        <p:spPr>
          <a:xfrm>
            <a:off x="1480395" y="2491133"/>
            <a:ext cx="3116660" cy="3225743"/>
          </a:xfrm>
          <a:prstGeom prst="rect">
            <a:avLst/>
          </a:prstGeom>
          <a:ln w="228600" cap="sq" cmpd="thickThin">
            <a:solidFill>
              <a:srgbClr val="000000"/>
            </a:solidFill>
            <a:prstDash val="solid"/>
            <a:miter lim="800000"/>
          </a:ln>
          <a:effectLst>
            <a:innerShdw blurRad="76200">
              <a:srgbClr val="000000"/>
            </a:innerShdw>
          </a:effectLst>
        </p:spPr>
      </p:pic>
      <p:sp>
        <p:nvSpPr>
          <p:cNvPr id="4" name="Rectangle 3"/>
          <p:cNvSpPr/>
          <p:nvPr/>
        </p:nvSpPr>
        <p:spPr>
          <a:xfrm>
            <a:off x="1480395" y="6158045"/>
            <a:ext cx="2912977" cy="307777"/>
          </a:xfrm>
          <a:prstGeom prst="rect">
            <a:avLst/>
          </a:prstGeom>
        </p:spPr>
        <p:txBody>
          <a:bodyPr wrap="none">
            <a:spAutoFit/>
          </a:bodyPr>
          <a:lstStyle/>
          <a:p>
            <a:r>
              <a:rPr lang="en-US" sz="1400" dirty="0">
                <a:solidFill>
                  <a:srgbClr val="000000"/>
                </a:solidFill>
                <a:latin typeface="Times New Roman" panose="02020603050405020304" pitchFamily="18" charset="0"/>
              </a:rPr>
              <a:t>(Source: Sen and Bhattacharya, 2019)</a:t>
            </a:r>
            <a:endParaRPr lang="en-US" sz="1400" dirty="0"/>
          </a:p>
        </p:txBody>
      </p:sp>
    </p:spTree>
    <p:extLst>
      <p:ext uri="{BB962C8B-B14F-4D97-AF65-F5344CB8AC3E}">
        <p14:creationId xmlns:p14="http://schemas.microsoft.com/office/powerpoint/2010/main" val="1479847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Basic training practices of employees based on room cleaning checklist (Continue)</a:t>
            </a:r>
          </a:p>
        </p:txBody>
      </p:sp>
      <p:sp>
        <p:nvSpPr>
          <p:cNvPr id="3" name="Content Placeholder 2"/>
          <p:cNvSpPr>
            <a:spLocks noGrp="1"/>
          </p:cNvSpPr>
          <p:nvPr>
            <p:ph idx="1"/>
          </p:nvPr>
        </p:nvSpPr>
        <p:spPr>
          <a:xfrm>
            <a:off x="936653" y="2433918"/>
            <a:ext cx="4412587" cy="4195481"/>
          </a:xfrm>
        </p:spPr>
        <p:txBody>
          <a:bodyPr>
            <a:normAutofit/>
          </a:bodyPr>
          <a:lstStyle/>
          <a:p>
            <a:pPr fontAlgn="base"/>
            <a:r>
              <a:rPr lang="en-US" sz="1400" dirty="0">
                <a:latin typeface="Times New Roman" panose="02020603050405020304" pitchFamily="18" charset="0"/>
                <a:cs typeface="Times New Roman" panose="02020603050405020304" pitchFamily="18" charset="0"/>
              </a:rPr>
              <a:t>Always begin by verifying the room status indicated on the door – whether it's marked as clean or dirty.</a:t>
            </a:r>
          </a:p>
          <a:p>
            <a:pPr fontAlgn="base"/>
            <a:endParaRPr lang="en-US" sz="1400" dirty="0">
              <a:latin typeface="Times New Roman" panose="02020603050405020304" pitchFamily="18" charset="0"/>
              <a:cs typeface="Times New Roman" panose="02020603050405020304" pitchFamily="18" charset="0"/>
            </a:endParaRPr>
          </a:p>
          <a:p>
            <a:pPr marL="0" indent="0" fontAlgn="base">
              <a:buNone/>
            </a:pPr>
            <a:endParaRPr lang="en-US" sz="1400" dirty="0">
              <a:latin typeface="Times New Roman" panose="02020603050405020304" pitchFamily="18" charset="0"/>
              <a:cs typeface="Times New Roman" panose="02020603050405020304" pitchFamily="18" charset="0"/>
            </a:endParaRPr>
          </a:p>
          <a:p>
            <a:pPr fontAlgn="base"/>
            <a:r>
              <a:rPr lang="en-US" sz="1400" dirty="0">
                <a:latin typeface="Times New Roman" panose="02020603050405020304" pitchFamily="18" charset="0"/>
                <a:cs typeface="Times New Roman" panose="02020603050405020304" pitchFamily="18" charset="0"/>
              </a:rPr>
              <a:t>Before entering the room, it's imperative to knock on the door and announce their presence.</a:t>
            </a:r>
          </a:p>
          <a:p>
            <a:pPr fontAlgn="base"/>
            <a:endParaRPr lang="en-US" sz="1400" dirty="0">
              <a:latin typeface="Times New Roman" panose="02020603050405020304" pitchFamily="18" charset="0"/>
              <a:cs typeface="Times New Roman" panose="02020603050405020304" pitchFamily="18" charset="0"/>
            </a:endParaRPr>
          </a:p>
          <a:p>
            <a:pPr marL="0" indent="0" fontAlgn="base">
              <a:buNone/>
            </a:pPr>
            <a:endParaRPr lang="en-US" sz="1400" dirty="0">
              <a:latin typeface="Times New Roman" panose="02020603050405020304" pitchFamily="18" charset="0"/>
              <a:cs typeface="Times New Roman" panose="02020603050405020304" pitchFamily="18" charset="0"/>
            </a:endParaRPr>
          </a:p>
          <a:p>
            <a:pPr fontAlgn="base"/>
            <a:r>
              <a:rPr lang="en-US" sz="1400" dirty="0">
                <a:latin typeface="Times New Roman" panose="02020603050405020304" pitchFamily="18" charset="0"/>
                <a:cs typeface="Times New Roman" panose="02020603050405020304" pitchFamily="18" charset="0"/>
              </a:rPr>
              <a:t>Housekeeping staff must always wear the appropriate uniform. </a:t>
            </a:r>
          </a:p>
        </p:txBody>
      </p:sp>
      <p:pic>
        <p:nvPicPr>
          <p:cNvPr id="4" name="Picture 3"/>
          <p:cNvPicPr>
            <a:picLocks noChangeAspect="1"/>
          </p:cNvPicPr>
          <p:nvPr/>
        </p:nvPicPr>
        <p:blipFill rotWithShape="1">
          <a:blip r:embed="rId3"/>
          <a:srcRect b="12250"/>
          <a:stretch/>
        </p:blipFill>
        <p:spPr>
          <a:xfrm>
            <a:off x="7982656" y="2433918"/>
            <a:ext cx="3806598" cy="360267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Rectangle 5"/>
          <p:cNvSpPr/>
          <p:nvPr/>
        </p:nvSpPr>
        <p:spPr>
          <a:xfrm>
            <a:off x="8945588" y="6260067"/>
            <a:ext cx="2133661" cy="307777"/>
          </a:xfrm>
          <a:prstGeom prst="rect">
            <a:avLst/>
          </a:prstGeom>
        </p:spPr>
        <p:txBody>
          <a:bodyPr wrap="none">
            <a:spAutoFit/>
          </a:bodyPr>
          <a:lstStyle/>
          <a:p>
            <a:r>
              <a:rPr lang="en-US" sz="1400" dirty="0">
                <a:solidFill>
                  <a:srgbClr val="000000"/>
                </a:solidFill>
                <a:latin typeface="Times New Roman" panose="02020603050405020304" pitchFamily="18" charset="0"/>
              </a:rPr>
              <a:t>(Source: </a:t>
            </a:r>
            <a:r>
              <a:rPr lang="en-US" sz="1400" dirty="0" err="1">
                <a:solidFill>
                  <a:srgbClr val="000000"/>
                </a:solidFill>
                <a:latin typeface="Times New Roman" panose="02020603050405020304" pitchFamily="18" charset="0"/>
              </a:rPr>
              <a:t>Arasli</a:t>
            </a:r>
            <a:r>
              <a:rPr lang="en-US" sz="1400" dirty="0">
                <a:solidFill>
                  <a:srgbClr val="000000"/>
                </a:solidFill>
                <a:latin typeface="Times New Roman" panose="02020603050405020304" pitchFamily="18" charset="0"/>
              </a:rPr>
              <a:t> </a:t>
            </a:r>
            <a:r>
              <a:rPr lang="en-US" sz="1400" i="1" dirty="0">
                <a:solidFill>
                  <a:srgbClr val="000000"/>
                </a:solidFill>
                <a:latin typeface="Times New Roman" panose="02020603050405020304" pitchFamily="18" charset="0"/>
              </a:rPr>
              <a:t>et al. </a:t>
            </a:r>
            <a:r>
              <a:rPr lang="en-US" sz="1400" dirty="0">
                <a:solidFill>
                  <a:srgbClr val="000000"/>
                </a:solidFill>
                <a:latin typeface="Times New Roman" panose="02020603050405020304" pitchFamily="18" charset="0"/>
              </a:rPr>
              <a:t>2020)</a:t>
            </a:r>
            <a:endParaRPr lang="en-US" sz="1400" dirty="0"/>
          </a:p>
        </p:txBody>
      </p:sp>
    </p:spTree>
    <p:extLst>
      <p:ext uri="{BB962C8B-B14F-4D97-AF65-F5344CB8AC3E}">
        <p14:creationId xmlns:p14="http://schemas.microsoft.com/office/powerpoint/2010/main" val="1306024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Basic training practices of employees based on room cleaning checklist</a:t>
            </a:r>
            <a:endParaRPr lang="en-US" sz="4000" dirty="0"/>
          </a:p>
        </p:txBody>
      </p:sp>
      <p:sp>
        <p:nvSpPr>
          <p:cNvPr id="3" name="Content Placeholder 2"/>
          <p:cNvSpPr>
            <a:spLocks noGrp="1"/>
          </p:cNvSpPr>
          <p:nvPr>
            <p:ph idx="1"/>
          </p:nvPr>
        </p:nvSpPr>
        <p:spPr>
          <a:xfrm>
            <a:off x="6787832" y="2662519"/>
            <a:ext cx="5282247" cy="4195481"/>
          </a:xfrm>
        </p:spPr>
        <p:txBody>
          <a:bodyPr>
            <a:normAutofit/>
          </a:bodyPr>
          <a:lstStyle/>
          <a:p>
            <a:pPr algn="just" fontAlgn="base"/>
            <a:r>
              <a:rPr lang="en-US" sz="1400" dirty="0">
                <a:latin typeface="Times New Roman" panose="02020603050405020304" pitchFamily="18" charset="0"/>
                <a:cs typeface="Times New Roman" panose="02020603050405020304" pitchFamily="18" charset="0"/>
              </a:rPr>
              <a:t>The employees should ensure all lights and electronic devices are turned off to save energy and maintain safety.</a:t>
            </a:r>
          </a:p>
          <a:p>
            <a:pPr algn="just" fontAlgn="base"/>
            <a:endParaRPr lang="en-US" sz="1400" dirty="0">
              <a:latin typeface="Times New Roman" panose="02020603050405020304" pitchFamily="18" charset="0"/>
              <a:cs typeface="Times New Roman" panose="02020603050405020304" pitchFamily="18" charset="0"/>
            </a:endParaRPr>
          </a:p>
          <a:p>
            <a:pPr marL="0" indent="0" algn="just" fontAlgn="base">
              <a:buNone/>
            </a:pPr>
            <a:endParaRPr lang="en-US" sz="1400" dirty="0">
              <a:latin typeface="Times New Roman" panose="02020603050405020304" pitchFamily="18" charset="0"/>
              <a:cs typeface="Times New Roman" panose="02020603050405020304" pitchFamily="18" charset="0"/>
            </a:endParaRPr>
          </a:p>
          <a:p>
            <a:pPr algn="just" fontAlgn="base"/>
            <a:r>
              <a:rPr lang="en-US" sz="1400" dirty="0">
                <a:latin typeface="Times New Roman" panose="02020603050405020304" pitchFamily="18" charset="0"/>
                <a:cs typeface="Times New Roman" panose="02020603050405020304" pitchFamily="18" charset="0"/>
              </a:rPr>
              <a:t>It is required to pay special attention to frequently touched surfaces like light switches, doorknobs, and remote controls. </a:t>
            </a:r>
          </a:p>
          <a:p>
            <a:pPr marL="0" indent="0" algn="just" fontAlgn="base">
              <a:buNone/>
            </a:pPr>
            <a:endParaRPr lang="en-US" sz="1400" dirty="0">
              <a:latin typeface="Times New Roman" panose="02020603050405020304" pitchFamily="18" charset="0"/>
              <a:cs typeface="Times New Roman" panose="02020603050405020304" pitchFamily="18" charset="0"/>
            </a:endParaRPr>
          </a:p>
          <a:p>
            <a:pPr marL="0" indent="0" algn="just" fontAlgn="base">
              <a:buNone/>
            </a:pPr>
            <a:endParaRPr lang="en-US" sz="1400" dirty="0">
              <a:latin typeface="Times New Roman" panose="02020603050405020304" pitchFamily="18" charset="0"/>
              <a:cs typeface="Times New Roman" panose="02020603050405020304" pitchFamily="18" charset="0"/>
            </a:endParaRPr>
          </a:p>
          <a:p>
            <a:pPr algn="just" fontAlgn="base"/>
            <a:r>
              <a:rPr lang="en-US" sz="1400" dirty="0">
                <a:latin typeface="Times New Roman" panose="02020603050405020304" pitchFamily="18" charset="0"/>
                <a:cs typeface="Times New Roman" panose="02020603050405020304" pitchFamily="18" charset="0"/>
              </a:rPr>
              <a:t> Employees of housekeeping should clean and sanities the bathroom meticulously.</a:t>
            </a:r>
          </a:p>
        </p:txBody>
      </p:sp>
      <p:pic>
        <p:nvPicPr>
          <p:cNvPr id="5" name="Picture 4"/>
          <p:cNvPicPr>
            <a:picLocks noChangeAspect="1"/>
          </p:cNvPicPr>
          <p:nvPr/>
        </p:nvPicPr>
        <p:blipFill rotWithShape="1">
          <a:blip r:embed="rId3"/>
          <a:srcRect t="21598" b="16562"/>
          <a:stretch/>
        </p:blipFill>
        <p:spPr>
          <a:xfrm>
            <a:off x="813751" y="2468880"/>
            <a:ext cx="3895086" cy="361768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4" name="Rectangle 3"/>
          <p:cNvSpPr/>
          <p:nvPr/>
        </p:nvSpPr>
        <p:spPr>
          <a:xfrm>
            <a:off x="1591743" y="6277094"/>
            <a:ext cx="2443041" cy="307777"/>
          </a:xfrm>
          <a:prstGeom prst="rect">
            <a:avLst/>
          </a:prstGeom>
        </p:spPr>
        <p:txBody>
          <a:bodyPr wrap="none">
            <a:spAutoFit/>
          </a:bodyPr>
          <a:lstStyle/>
          <a:p>
            <a:r>
              <a:rPr lang="en-US" sz="1400" dirty="0">
                <a:solidFill>
                  <a:srgbClr val="000000"/>
                </a:solidFill>
                <a:latin typeface="Times New Roman" panose="02020603050405020304" pitchFamily="18" charset="0"/>
              </a:rPr>
              <a:t>(Source: </a:t>
            </a:r>
            <a:r>
              <a:rPr lang="en-US" sz="1400" dirty="0" err="1">
                <a:solidFill>
                  <a:srgbClr val="000000"/>
                </a:solidFill>
                <a:latin typeface="Times New Roman" panose="02020603050405020304" pitchFamily="18" charset="0"/>
              </a:rPr>
              <a:t>Abualigah</a:t>
            </a:r>
            <a:r>
              <a:rPr lang="en-US" sz="1400" dirty="0">
                <a:solidFill>
                  <a:srgbClr val="000000"/>
                </a:solidFill>
                <a:latin typeface="Times New Roman" panose="02020603050405020304" pitchFamily="18" charset="0"/>
              </a:rPr>
              <a:t> </a:t>
            </a:r>
            <a:r>
              <a:rPr lang="en-US" sz="1400" i="1" dirty="0">
                <a:solidFill>
                  <a:srgbClr val="000000"/>
                </a:solidFill>
                <a:latin typeface="Times New Roman" panose="02020603050405020304" pitchFamily="18" charset="0"/>
              </a:rPr>
              <a:t>et al. </a:t>
            </a:r>
            <a:r>
              <a:rPr lang="en-US" sz="1400" dirty="0">
                <a:solidFill>
                  <a:srgbClr val="000000"/>
                </a:solidFill>
                <a:latin typeface="Times New Roman" panose="02020603050405020304" pitchFamily="18" charset="0"/>
              </a:rPr>
              <a:t>2023)</a:t>
            </a:r>
            <a:endParaRPr lang="en-US" sz="1400" dirty="0"/>
          </a:p>
        </p:txBody>
      </p:sp>
    </p:spTree>
    <p:extLst>
      <p:ext uri="{BB962C8B-B14F-4D97-AF65-F5344CB8AC3E}">
        <p14:creationId xmlns:p14="http://schemas.microsoft.com/office/powerpoint/2010/main" val="2108896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Link an employee engagement model to get the best out of the team</a:t>
            </a:r>
          </a:p>
        </p:txBody>
      </p:sp>
      <p:sp>
        <p:nvSpPr>
          <p:cNvPr id="3" name="Content Placeholder 2"/>
          <p:cNvSpPr>
            <a:spLocks noGrp="1"/>
          </p:cNvSpPr>
          <p:nvPr>
            <p:ph idx="1"/>
          </p:nvPr>
        </p:nvSpPr>
        <p:spPr>
          <a:xfrm>
            <a:off x="921413" y="2436004"/>
            <a:ext cx="5814667" cy="4195481"/>
          </a:xfrm>
        </p:spPr>
        <p:txBody>
          <a:bodyPr>
            <a:normAutofit/>
          </a:bodyPr>
          <a:lstStyle/>
          <a:p>
            <a:pPr algn="just" fontAlgn="base"/>
            <a:r>
              <a:rPr lang="en-US" sz="1400" dirty="0">
                <a:latin typeface="Times New Roman" panose="02020603050405020304" pitchFamily="18" charset="0"/>
                <a:cs typeface="Times New Roman" panose="02020603050405020304" pitchFamily="18" charset="0"/>
              </a:rPr>
              <a:t>The AON-Hewitt Employee Engagement Model has been adopted to guarantee that the team continuously delivers its best work and follows the brand values. </a:t>
            </a:r>
          </a:p>
          <a:p>
            <a:pPr algn="just" fontAlgn="base"/>
            <a:endParaRPr lang="en-US" sz="1400" dirty="0">
              <a:latin typeface="Times New Roman" panose="02020603050405020304" pitchFamily="18" charset="0"/>
              <a:cs typeface="Times New Roman" panose="02020603050405020304" pitchFamily="18" charset="0"/>
            </a:endParaRPr>
          </a:p>
          <a:p>
            <a:pPr marL="0" indent="0" algn="just" fontAlgn="base">
              <a:buNone/>
            </a:pPr>
            <a:endParaRPr lang="en-US" sz="1400" dirty="0">
              <a:latin typeface="Times New Roman" panose="02020603050405020304" pitchFamily="18" charset="0"/>
              <a:cs typeface="Times New Roman" panose="02020603050405020304" pitchFamily="18" charset="0"/>
            </a:endParaRPr>
          </a:p>
          <a:p>
            <a:pPr algn="just" fontAlgn="base"/>
            <a:r>
              <a:rPr lang="en-US" sz="1400" dirty="0">
                <a:latin typeface="Times New Roman" panose="02020603050405020304" pitchFamily="18" charset="0"/>
                <a:cs typeface="Times New Roman" panose="02020603050405020304" pitchFamily="18" charset="0"/>
              </a:rPr>
              <a:t>The staff will naturally approach their jobs with excitement and meticulous attention to detail when they are motivated.</a:t>
            </a:r>
          </a:p>
          <a:p>
            <a:pPr algn="just" fontAlgn="base"/>
            <a:endParaRPr lang="en-US" sz="1400" dirty="0">
              <a:latin typeface="Times New Roman" panose="02020603050405020304" pitchFamily="18" charset="0"/>
              <a:cs typeface="Times New Roman" panose="02020603050405020304" pitchFamily="18" charset="0"/>
            </a:endParaRPr>
          </a:p>
          <a:p>
            <a:pPr marL="0" indent="0" algn="just" fontAlgn="base">
              <a:buNone/>
            </a:pPr>
            <a:endParaRPr lang="en-US" sz="1400" dirty="0">
              <a:latin typeface="Times New Roman" panose="02020603050405020304" pitchFamily="18" charset="0"/>
              <a:cs typeface="Times New Roman" panose="02020603050405020304" pitchFamily="18" charset="0"/>
            </a:endParaRPr>
          </a:p>
          <a:p>
            <a:pPr algn="just" fontAlgn="base"/>
            <a:r>
              <a:rPr lang="en-US" sz="1400" dirty="0">
                <a:latin typeface="Times New Roman" panose="02020603050405020304" pitchFamily="18" charset="0"/>
                <a:cs typeface="Times New Roman" panose="02020603050405020304" pitchFamily="18" charset="0"/>
              </a:rPr>
              <a:t>The AON-Hewitt model's core component, feedback, places a high priority on ongoing performance reviews and reward systems.</a:t>
            </a:r>
          </a:p>
        </p:txBody>
      </p:sp>
      <p:pic>
        <p:nvPicPr>
          <p:cNvPr id="4" name="Picture 3"/>
          <p:cNvPicPr>
            <a:picLocks noChangeAspect="1"/>
          </p:cNvPicPr>
          <p:nvPr/>
        </p:nvPicPr>
        <p:blipFill>
          <a:blip r:embed="rId3"/>
          <a:stretch>
            <a:fillRect/>
          </a:stretch>
        </p:blipFill>
        <p:spPr>
          <a:xfrm>
            <a:off x="7877078" y="2436004"/>
            <a:ext cx="3804435" cy="390747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Rectangle 5"/>
          <p:cNvSpPr/>
          <p:nvPr/>
        </p:nvSpPr>
        <p:spPr>
          <a:xfrm>
            <a:off x="8582285" y="6446819"/>
            <a:ext cx="2114425" cy="307777"/>
          </a:xfrm>
          <a:prstGeom prst="rect">
            <a:avLst/>
          </a:prstGeom>
        </p:spPr>
        <p:txBody>
          <a:bodyPr wrap="none">
            <a:spAutoFit/>
          </a:bodyPr>
          <a:lstStyle/>
          <a:p>
            <a:r>
              <a:rPr lang="en-US" sz="1400" dirty="0">
                <a:solidFill>
                  <a:srgbClr val="000000"/>
                </a:solidFill>
                <a:latin typeface="Times New Roman" panose="02020603050405020304" pitchFamily="18" charset="0"/>
              </a:rPr>
              <a:t>(Source: </a:t>
            </a:r>
            <a:r>
              <a:rPr lang="en-US" sz="1400" dirty="0" err="1">
                <a:solidFill>
                  <a:srgbClr val="000000"/>
                </a:solidFill>
                <a:latin typeface="Times New Roman" panose="02020603050405020304" pitchFamily="18" charset="0"/>
              </a:rPr>
              <a:t>Adisa</a:t>
            </a:r>
            <a:r>
              <a:rPr lang="en-US" sz="1400" dirty="0">
                <a:solidFill>
                  <a:srgbClr val="000000"/>
                </a:solidFill>
                <a:latin typeface="Times New Roman" panose="02020603050405020304" pitchFamily="18" charset="0"/>
              </a:rPr>
              <a:t> </a:t>
            </a:r>
            <a:r>
              <a:rPr lang="en-US" sz="1400" i="1" dirty="0">
                <a:solidFill>
                  <a:srgbClr val="000000"/>
                </a:solidFill>
                <a:latin typeface="Times New Roman" panose="02020603050405020304" pitchFamily="18" charset="0"/>
              </a:rPr>
              <a:t>et al. </a:t>
            </a:r>
            <a:r>
              <a:rPr lang="en-US" sz="1400" dirty="0">
                <a:solidFill>
                  <a:srgbClr val="000000"/>
                </a:solidFill>
                <a:latin typeface="Times New Roman" panose="02020603050405020304" pitchFamily="18" charset="0"/>
              </a:rPr>
              <a:t>2023)</a:t>
            </a:r>
            <a:endParaRPr lang="en-US" sz="1400" dirty="0"/>
          </a:p>
        </p:txBody>
      </p:sp>
    </p:spTree>
    <p:extLst>
      <p:ext uri="{BB962C8B-B14F-4D97-AF65-F5344CB8AC3E}">
        <p14:creationId xmlns:p14="http://schemas.microsoft.com/office/powerpoint/2010/main" val="2538127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Examples of best industry practices in housekeeping</a:t>
            </a:r>
          </a:p>
        </p:txBody>
      </p:sp>
      <p:sp>
        <p:nvSpPr>
          <p:cNvPr id="3" name="Content Placeholder 2"/>
          <p:cNvSpPr>
            <a:spLocks noGrp="1"/>
          </p:cNvSpPr>
          <p:nvPr>
            <p:ph idx="1"/>
          </p:nvPr>
        </p:nvSpPr>
        <p:spPr>
          <a:xfrm>
            <a:off x="7345679" y="2667000"/>
            <a:ext cx="4343401" cy="3676668"/>
          </a:xfrm>
        </p:spPr>
        <p:txBody>
          <a:bodyPr>
            <a:normAutofit fontScale="85000" lnSpcReduction="20000"/>
          </a:bodyPr>
          <a:lstStyle/>
          <a:p>
            <a:pPr algn="just" fontAlgn="base"/>
            <a:r>
              <a:rPr lang="en-US" sz="1700" dirty="0">
                <a:latin typeface="Times New Roman" panose="02020603050405020304" pitchFamily="18" charset="0"/>
                <a:cs typeface="Times New Roman" panose="02020603050405020304" pitchFamily="18" charset="0"/>
              </a:rPr>
              <a:t>Taking cues from top hotels in the UK, such as The Ritz London, The Savoy, and The Dorchester, it may pinpoint a number of housekeeping best practices that become industry standards.</a:t>
            </a:r>
          </a:p>
          <a:p>
            <a:pPr algn="just" fontAlgn="base"/>
            <a:endParaRPr lang="en-US" sz="1700" dirty="0">
              <a:latin typeface="Times New Roman" panose="02020603050405020304" pitchFamily="18" charset="0"/>
              <a:cs typeface="Times New Roman" panose="02020603050405020304" pitchFamily="18" charset="0"/>
            </a:endParaRPr>
          </a:p>
          <a:p>
            <a:pPr marL="0" indent="0" algn="just" fontAlgn="base">
              <a:buNone/>
            </a:pPr>
            <a:endParaRPr lang="en-US" sz="1700" dirty="0">
              <a:latin typeface="Times New Roman" panose="02020603050405020304" pitchFamily="18" charset="0"/>
              <a:cs typeface="Times New Roman" panose="02020603050405020304" pitchFamily="18" charset="0"/>
            </a:endParaRPr>
          </a:p>
          <a:p>
            <a:pPr algn="just" fontAlgn="base"/>
            <a:r>
              <a:rPr lang="en-US" sz="1700" dirty="0">
                <a:latin typeface="Times New Roman" panose="02020603050405020304" pitchFamily="18" charset="0"/>
                <a:cs typeface="Times New Roman" panose="02020603050405020304" pitchFamily="18" charset="0"/>
              </a:rPr>
              <a:t>One of the best examples of a hotel dedicated to environmentally friendly housekeeping methods is The Savoy.</a:t>
            </a:r>
          </a:p>
          <a:p>
            <a:pPr algn="just" fontAlgn="base"/>
            <a:endParaRPr lang="en-US" sz="1700" dirty="0">
              <a:latin typeface="Times New Roman" panose="02020603050405020304" pitchFamily="18" charset="0"/>
              <a:cs typeface="Times New Roman" panose="02020603050405020304" pitchFamily="18" charset="0"/>
            </a:endParaRPr>
          </a:p>
          <a:p>
            <a:pPr marL="0" indent="0" algn="just" fontAlgn="base">
              <a:buNone/>
            </a:pPr>
            <a:endParaRPr lang="en-US" sz="1700" dirty="0">
              <a:latin typeface="Times New Roman" panose="02020603050405020304" pitchFamily="18" charset="0"/>
              <a:cs typeface="Times New Roman" panose="02020603050405020304" pitchFamily="18" charset="0"/>
            </a:endParaRPr>
          </a:p>
          <a:p>
            <a:pPr algn="just" fontAlgn="base"/>
            <a:r>
              <a:rPr lang="en-US" sz="1700" dirty="0">
                <a:latin typeface="Times New Roman" panose="02020603050405020304" pitchFamily="18" charset="0"/>
                <a:cs typeface="Times New Roman" panose="02020603050405020304" pitchFamily="18" charset="0"/>
              </a:rPr>
              <a:t> Dorchester incorporates modern technologies into its housekeeping procedures, such as instantaneous communication applications that let employees swiftly attend to client inquiries and guarantee smooth room turnover.</a:t>
            </a:r>
          </a:p>
        </p:txBody>
      </p:sp>
      <p:pic>
        <p:nvPicPr>
          <p:cNvPr id="5" name="Picture 4"/>
          <p:cNvPicPr>
            <a:picLocks noChangeAspect="1"/>
          </p:cNvPicPr>
          <p:nvPr/>
        </p:nvPicPr>
        <p:blipFill>
          <a:blip r:embed="rId3"/>
          <a:stretch>
            <a:fillRect/>
          </a:stretch>
        </p:blipFill>
        <p:spPr>
          <a:xfrm>
            <a:off x="972182" y="2483969"/>
            <a:ext cx="3849689" cy="309615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4" name="Rectangle 3"/>
          <p:cNvSpPr/>
          <p:nvPr/>
        </p:nvSpPr>
        <p:spPr>
          <a:xfrm>
            <a:off x="1798905" y="5850374"/>
            <a:ext cx="2172390" cy="307777"/>
          </a:xfrm>
          <a:prstGeom prst="rect">
            <a:avLst/>
          </a:prstGeom>
        </p:spPr>
        <p:txBody>
          <a:bodyPr wrap="none">
            <a:spAutoFit/>
          </a:bodyPr>
          <a:lstStyle/>
          <a:p>
            <a:r>
              <a:rPr lang="en-US" sz="1400" dirty="0">
                <a:solidFill>
                  <a:srgbClr val="000000"/>
                </a:solidFill>
                <a:latin typeface="Times New Roman" panose="02020603050405020304" pitchFamily="18" charset="0"/>
              </a:rPr>
              <a:t>(Source: Suomi </a:t>
            </a:r>
            <a:r>
              <a:rPr lang="en-US" sz="1400" i="1" dirty="0">
                <a:solidFill>
                  <a:srgbClr val="000000"/>
                </a:solidFill>
                <a:latin typeface="Times New Roman" panose="02020603050405020304" pitchFamily="18" charset="0"/>
              </a:rPr>
              <a:t>et al. </a:t>
            </a:r>
            <a:r>
              <a:rPr lang="en-US" sz="1400" dirty="0">
                <a:solidFill>
                  <a:srgbClr val="000000"/>
                </a:solidFill>
                <a:latin typeface="Times New Roman" panose="02020603050405020304" pitchFamily="18" charset="0"/>
              </a:rPr>
              <a:t>2021)</a:t>
            </a:r>
            <a:endParaRPr lang="en-US" sz="1400" dirty="0"/>
          </a:p>
        </p:txBody>
      </p:sp>
    </p:spTree>
    <p:extLst>
      <p:ext uri="{BB962C8B-B14F-4D97-AF65-F5344CB8AC3E}">
        <p14:creationId xmlns:p14="http://schemas.microsoft.com/office/powerpoint/2010/main" val="4244291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Ensure the brand standards and health and safety procedures</a:t>
            </a:r>
          </a:p>
        </p:txBody>
      </p:sp>
      <p:sp>
        <p:nvSpPr>
          <p:cNvPr id="3" name="Content Placeholder 2"/>
          <p:cNvSpPr>
            <a:spLocks noGrp="1"/>
          </p:cNvSpPr>
          <p:nvPr>
            <p:ph idx="1"/>
          </p:nvPr>
        </p:nvSpPr>
        <p:spPr>
          <a:xfrm>
            <a:off x="1417319" y="2545080"/>
            <a:ext cx="4175761" cy="3703319"/>
          </a:xfrm>
        </p:spPr>
        <p:txBody>
          <a:bodyPr>
            <a:normAutofit fontScale="85000" lnSpcReduction="20000"/>
          </a:bodyPr>
          <a:lstStyle/>
          <a:p>
            <a:pPr algn="just" fontAlgn="base"/>
            <a:r>
              <a:rPr lang="en-US" sz="1700" dirty="0">
                <a:latin typeface="Times New Roman" panose="02020603050405020304" pitchFamily="18" charset="0"/>
                <a:cs typeface="Times New Roman" panose="02020603050405020304" pitchFamily="18" charset="0"/>
              </a:rPr>
              <a:t>The checklist encompasses a wide range of essential practices, encompassing everything from thorough cleaning and sanitization.</a:t>
            </a:r>
          </a:p>
          <a:p>
            <a:pPr algn="just" fontAlgn="base"/>
            <a:endParaRPr lang="en-US" sz="1700" dirty="0">
              <a:latin typeface="Times New Roman" panose="02020603050405020304" pitchFamily="18" charset="0"/>
              <a:cs typeface="Times New Roman" panose="02020603050405020304" pitchFamily="18" charset="0"/>
            </a:endParaRPr>
          </a:p>
          <a:p>
            <a:pPr algn="just" fontAlgn="base"/>
            <a:endParaRPr lang="en-US" sz="1700" dirty="0">
              <a:latin typeface="Times New Roman" panose="02020603050405020304" pitchFamily="18" charset="0"/>
              <a:cs typeface="Times New Roman" panose="02020603050405020304" pitchFamily="18" charset="0"/>
            </a:endParaRPr>
          </a:p>
          <a:p>
            <a:pPr marL="0" indent="0" algn="just" fontAlgn="base">
              <a:buNone/>
            </a:pPr>
            <a:endParaRPr lang="en-US" sz="1700" dirty="0">
              <a:latin typeface="Times New Roman" panose="02020603050405020304" pitchFamily="18" charset="0"/>
              <a:cs typeface="Times New Roman" panose="02020603050405020304" pitchFamily="18" charset="0"/>
            </a:endParaRPr>
          </a:p>
          <a:p>
            <a:pPr algn="just" fontAlgn="base"/>
            <a:r>
              <a:rPr lang="en-US" sz="1700" dirty="0">
                <a:latin typeface="Times New Roman" panose="02020603050405020304" pitchFamily="18" charset="0"/>
                <a:cs typeface="Times New Roman" panose="02020603050405020304" pitchFamily="18" charset="0"/>
              </a:rPr>
              <a:t>The Room Cleaning Checklist plays a pivotal role in upholding the brand's impeccable standards and ensuring safety and health.</a:t>
            </a:r>
          </a:p>
          <a:p>
            <a:pPr algn="just" fontAlgn="base"/>
            <a:endParaRPr lang="en-US" sz="1700" dirty="0">
              <a:latin typeface="Times New Roman" panose="02020603050405020304" pitchFamily="18" charset="0"/>
              <a:cs typeface="Times New Roman" panose="02020603050405020304" pitchFamily="18" charset="0"/>
            </a:endParaRPr>
          </a:p>
          <a:p>
            <a:pPr marL="0" indent="0" algn="just" fontAlgn="base">
              <a:buNone/>
            </a:pPr>
            <a:endParaRPr lang="en-US" sz="1700" dirty="0">
              <a:latin typeface="Times New Roman" panose="02020603050405020304" pitchFamily="18" charset="0"/>
              <a:cs typeface="Times New Roman" panose="02020603050405020304" pitchFamily="18" charset="0"/>
            </a:endParaRPr>
          </a:p>
          <a:p>
            <a:pPr marL="0" indent="0" algn="just" fontAlgn="base">
              <a:buNone/>
            </a:pPr>
            <a:endParaRPr lang="en-US" sz="1700" dirty="0">
              <a:latin typeface="Times New Roman" panose="02020603050405020304" pitchFamily="18" charset="0"/>
              <a:cs typeface="Times New Roman" panose="02020603050405020304" pitchFamily="18" charset="0"/>
            </a:endParaRPr>
          </a:p>
          <a:p>
            <a:pPr algn="just" fontAlgn="base"/>
            <a:r>
              <a:rPr lang="en-US" sz="1700" dirty="0">
                <a:latin typeface="Times New Roman" panose="02020603050405020304" pitchFamily="18" charset="0"/>
                <a:cs typeface="Times New Roman" panose="02020603050405020304" pitchFamily="18" charset="0"/>
              </a:rPr>
              <a:t>Employees not only deliver on their brand promise but also ensure that each room is a safe and welcoming space. </a:t>
            </a:r>
          </a:p>
        </p:txBody>
      </p:sp>
      <p:pic>
        <p:nvPicPr>
          <p:cNvPr id="4" name="Picture 3"/>
          <p:cNvPicPr>
            <a:picLocks noChangeAspect="1"/>
          </p:cNvPicPr>
          <p:nvPr/>
        </p:nvPicPr>
        <p:blipFill>
          <a:blip r:embed="rId3"/>
          <a:stretch>
            <a:fillRect/>
          </a:stretch>
        </p:blipFill>
        <p:spPr>
          <a:xfrm>
            <a:off x="7686707" y="2871969"/>
            <a:ext cx="4133850" cy="2362200"/>
          </a:xfrm>
          <a:prstGeom prst="rect">
            <a:avLst/>
          </a:prstGeom>
          <a:ln w="228600" cap="sq" cmpd="thickThin">
            <a:solidFill>
              <a:srgbClr val="000000"/>
            </a:solidFill>
            <a:prstDash val="solid"/>
            <a:miter lim="800000"/>
          </a:ln>
          <a:effectLst>
            <a:innerShdw blurRad="76200">
              <a:srgbClr val="000000"/>
            </a:innerShdw>
          </a:effectLst>
        </p:spPr>
      </p:pic>
      <p:sp>
        <p:nvSpPr>
          <p:cNvPr id="6" name="Rectangle 5"/>
          <p:cNvSpPr/>
          <p:nvPr/>
        </p:nvSpPr>
        <p:spPr>
          <a:xfrm>
            <a:off x="8785288" y="5606534"/>
            <a:ext cx="2393604" cy="307777"/>
          </a:xfrm>
          <a:prstGeom prst="rect">
            <a:avLst/>
          </a:prstGeom>
        </p:spPr>
        <p:txBody>
          <a:bodyPr wrap="none">
            <a:spAutoFit/>
          </a:bodyPr>
          <a:lstStyle/>
          <a:p>
            <a:r>
              <a:rPr lang="en-US" sz="1400" dirty="0">
                <a:solidFill>
                  <a:srgbClr val="000000"/>
                </a:solidFill>
                <a:latin typeface="Times New Roman" panose="02020603050405020304" pitchFamily="18" charset="0"/>
              </a:rPr>
              <a:t>(Source: Choi and Choi, 2021)</a:t>
            </a:r>
            <a:endParaRPr lang="en-US" sz="1400" dirty="0"/>
          </a:p>
        </p:txBody>
      </p:sp>
    </p:spTree>
    <p:extLst>
      <p:ext uri="{BB962C8B-B14F-4D97-AF65-F5344CB8AC3E}">
        <p14:creationId xmlns:p14="http://schemas.microsoft.com/office/powerpoint/2010/main" val="2882621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6970713" y="2429453"/>
            <a:ext cx="4550728" cy="4201733"/>
          </a:xfrm>
        </p:spPr>
        <p:txBody>
          <a:bodyPr>
            <a:normAutofit/>
          </a:bodyPr>
          <a:lstStyle/>
          <a:p>
            <a:pPr algn="just" fontAlgn="base"/>
            <a:r>
              <a:rPr lang="en-US" sz="1400" dirty="0">
                <a:latin typeface="Times New Roman" panose="02020603050405020304" pitchFamily="18" charset="0"/>
                <a:cs typeface="Times New Roman" panose="02020603050405020304" pitchFamily="18" charset="0"/>
              </a:rPr>
              <a:t>The staff is empowered to uphold these standards and provide exceptional outcomes.</a:t>
            </a:r>
          </a:p>
          <a:p>
            <a:pPr algn="just" fontAlgn="base"/>
            <a:endParaRPr lang="en-US" sz="1400" dirty="0">
              <a:latin typeface="Times New Roman" panose="02020603050405020304" pitchFamily="18" charset="0"/>
              <a:cs typeface="Times New Roman" panose="02020603050405020304" pitchFamily="18" charset="0"/>
            </a:endParaRPr>
          </a:p>
          <a:p>
            <a:pPr marL="0" indent="0" algn="just" fontAlgn="base">
              <a:buNone/>
            </a:pPr>
            <a:endParaRPr lang="en-US" sz="1400" dirty="0">
              <a:latin typeface="Times New Roman" panose="02020603050405020304" pitchFamily="18" charset="0"/>
              <a:cs typeface="Times New Roman" panose="02020603050405020304" pitchFamily="18" charset="0"/>
            </a:endParaRPr>
          </a:p>
          <a:p>
            <a:pPr algn="just" fontAlgn="base"/>
            <a:r>
              <a:rPr lang="en-US" sz="1400" dirty="0">
                <a:latin typeface="Times New Roman" panose="02020603050405020304" pitchFamily="18" charset="0"/>
                <a:cs typeface="Times New Roman" panose="02020603050405020304" pitchFamily="18" charset="0"/>
              </a:rPr>
              <a:t>Using top techniques from well-known UK hotels highlights the commitment to providing exceptional housekeeping services.</a:t>
            </a:r>
          </a:p>
          <a:p>
            <a:pPr algn="just" fontAlgn="base"/>
            <a:endParaRPr lang="en-US" sz="1400" dirty="0">
              <a:latin typeface="Times New Roman" panose="02020603050405020304" pitchFamily="18" charset="0"/>
              <a:cs typeface="Times New Roman" panose="02020603050405020304" pitchFamily="18" charset="0"/>
            </a:endParaRPr>
          </a:p>
          <a:p>
            <a:pPr marL="0" indent="0" algn="just" fontAlgn="base">
              <a:buNone/>
            </a:pPr>
            <a:endParaRPr lang="en-US" sz="1400" dirty="0">
              <a:latin typeface="Times New Roman" panose="02020603050405020304" pitchFamily="18" charset="0"/>
              <a:cs typeface="Times New Roman" panose="02020603050405020304" pitchFamily="18" charset="0"/>
            </a:endParaRPr>
          </a:p>
          <a:p>
            <a:pPr algn="just" fontAlgn="base"/>
            <a:r>
              <a:rPr lang="en-US" sz="1400" dirty="0">
                <a:latin typeface="Times New Roman" panose="02020603050405020304" pitchFamily="18" charset="0"/>
                <a:cs typeface="Times New Roman" panose="02020603050405020304" pitchFamily="18" charset="0"/>
              </a:rPr>
              <a:t>It raises the bar for the brand standards to extraordinary heights every time.</a:t>
            </a:r>
          </a:p>
          <a:p>
            <a:pPr algn="just"/>
            <a:endParaRPr lang="en-US" sz="1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1154954" y="2560321"/>
            <a:ext cx="4727686" cy="3459558"/>
          </a:xfrm>
          <a:prstGeom prst="rect">
            <a:avLst/>
          </a:prstGeom>
          <a:ln w="228600" cap="sq" cmpd="thickThin">
            <a:solidFill>
              <a:srgbClr val="000000"/>
            </a:solidFill>
            <a:prstDash val="solid"/>
            <a:miter lim="800000"/>
          </a:ln>
          <a:effectLst>
            <a:innerShdw blurRad="76200">
              <a:srgbClr val="000000"/>
            </a:innerShdw>
          </a:effectLst>
        </p:spPr>
      </p:pic>
      <p:sp>
        <p:nvSpPr>
          <p:cNvPr id="6" name="Rectangle 5"/>
          <p:cNvSpPr/>
          <p:nvPr/>
        </p:nvSpPr>
        <p:spPr>
          <a:xfrm>
            <a:off x="2336255" y="6261854"/>
            <a:ext cx="1853392" cy="307777"/>
          </a:xfrm>
          <a:prstGeom prst="rect">
            <a:avLst/>
          </a:prstGeom>
        </p:spPr>
        <p:txBody>
          <a:bodyPr wrap="none">
            <a:spAutoFit/>
          </a:bodyPr>
          <a:lstStyle/>
          <a:p>
            <a:r>
              <a:rPr lang="en-US" sz="1400" dirty="0">
                <a:solidFill>
                  <a:srgbClr val="222222"/>
                </a:solidFill>
                <a:latin typeface="Times New Roman" panose="02020603050405020304" pitchFamily="18" charset="0"/>
                <a:ea typeface="Times New Roman" panose="02020603050405020304" pitchFamily="18" charset="0"/>
              </a:rPr>
              <a:t>(Source: </a:t>
            </a:r>
            <a:r>
              <a:rPr lang="en-US" sz="1400" dirty="0" err="1">
                <a:solidFill>
                  <a:srgbClr val="222222"/>
                </a:solidFill>
                <a:latin typeface="Times New Roman" panose="02020603050405020304" pitchFamily="18" charset="0"/>
                <a:ea typeface="Times New Roman" panose="02020603050405020304" pitchFamily="18" charset="0"/>
              </a:rPr>
              <a:t>Irawati</a:t>
            </a:r>
            <a:r>
              <a:rPr lang="en-US" sz="1400" dirty="0">
                <a:solidFill>
                  <a:srgbClr val="222222"/>
                </a:solidFill>
                <a:latin typeface="Times New Roman" panose="02020603050405020304" pitchFamily="18" charset="0"/>
                <a:ea typeface="Times New Roman" panose="02020603050405020304" pitchFamily="18" charset="0"/>
              </a:rPr>
              <a:t>, 2020)</a:t>
            </a:r>
            <a:endParaRPr lang="en-US" sz="1400" dirty="0"/>
          </a:p>
        </p:txBody>
      </p:sp>
    </p:spTree>
    <p:extLst>
      <p:ext uri="{BB962C8B-B14F-4D97-AF65-F5344CB8AC3E}">
        <p14:creationId xmlns:p14="http://schemas.microsoft.com/office/powerpoint/2010/main" val="3542470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rmAutofit/>
          </a:bodyPr>
          <a:lstStyle/>
          <a:p>
            <a:pPr lvl="0" algn="just"/>
            <a:r>
              <a:rPr lang="en-US" sz="1400" dirty="0" err="1">
                <a:latin typeface="Times New Roman" panose="02020603050405020304" pitchFamily="18" charset="0"/>
                <a:cs typeface="Times New Roman" panose="02020603050405020304" pitchFamily="18" charset="0"/>
              </a:rPr>
              <a:t>Abualigah</a:t>
            </a:r>
            <a:r>
              <a:rPr lang="en-US" sz="1400" dirty="0">
                <a:latin typeface="Times New Roman" panose="02020603050405020304" pitchFamily="18" charset="0"/>
                <a:cs typeface="Times New Roman" panose="02020603050405020304" pitchFamily="18" charset="0"/>
              </a:rPr>
              <a:t>, A., </a:t>
            </a:r>
            <a:r>
              <a:rPr lang="en-US" sz="1400" dirty="0" err="1">
                <a:latin typeface="Times New Roman" panose="02020603050405020304" pitchFamily="18" charset="0"/>
                <a:cs typeface="Times New Roman" panose="02020603050405020304" pitchFamily="18" charset="0"/>
              </a:rPr>
              <a:t>Koburtay</a:t>
            </a:r>
            <a:r>
              <a:rPr lang="en-US" sz="1400" dirty="0">
                <a:latin typeface="Times New Roman" panose="02020603050405020304" pitchFamily="18" charset="0"/>
                <a:cs typeface="Times New Roman" panose="02020603050405020304" pitchFamily="18" charset="0"/>
              </a:rPr>
              <a:t>, T., </a:t>
            </a:r>
            <a:r>
              <a:rPr lang="en-US" sz="1400" dirty="0" err="1">
                <a:latin typeface="Times New Roman" panose="02020603050405020304" pitchFamily="18" charset="0"/>
                <a:cs typeface="Times New Roman" panose="02020603050405020304" pitchFamily="18" charset="0"/>
              </a:rPr>
              <a:t>Bourini</a:t>
            </a:r>
            <a:r>
              <a:rPr lang="en-US" sz="1400" dirty="0">
                <a:latin typeface="Times New Roman" panose="02020603050405020304" pitchFamily="18" charset="0"/>
                <a:cs typeface="Times New Roman" panose="02020603050405020304" pitchFamily="18" charset="0"/>
              </a:rPr>
              <a:t>, I., </a:t>
            </a:r>
            <a:r>
              <a:rPr lang="en-US" sz="1400" dirty="0" err="1">
                <a:latin typeface="Times New Roman" panose="02020603050405020304" pitchFamily="18" charset="0"/>
                <a:cs typeface="Times New Roman" panose="02020603050405020304" pitchFamily="18" charset="0"/>
              </a:rPr>
              <a:t>Badar</a:t>
            </a:r>
            <a:r>
              <a:rPr lang="en-US" sz="1400" dirty="0">
                <a:latin typeface="Times New Roman" panose="02020603050405020304" pitchFamily="18" charset="0"/>
                <a:cs typeface="Times New Roman" panose="02020603050405020304" pitchFamily="18" charset="0"/>
              </a:rPr>
              <a:t>, K. and </a:t>
            </a:r>
            <a:r>
              <a:rPr lang="en-US" sz="1400" dirty="0" err="1">
                <a:latin typeface="Times New Roman" panose="02020603050405020304" pitchFamily="18" charset="0"/>
                <a:cs typeface="Times New Roman" panose="02020603050405020304" pitchFamily="18" charset="0"/>
              </a:rPr>
              <a:t>Gerged</a:t>
            </a:r>
            <a:r>
              <a:rPr lang="en-US" sz="1400" dirty="0">
                <a:latin typeface="Times New Roman" panose="02020603050405020304" pitchFamily="18" charset="0"/>
                <a:cs typeface="Times New Roman" panose="02020603050405020304" pitchFamily="18" charset="0"/>
              </a:rPr>
              <a:t>, A.M., 2023. Towards sustainable development in the hospitality sector: Does green human resource management stimulate green creativity? A moderated mediation model. </a:t>
            </a:r>
            <a:r>
              <a:rPr lang="en-US" sz="1400" i="1" dirty="0">
                <a:latin typeface="Times New Roman" panose="02020603050405020304" pitchFamily="18" charset="0"/>
                <a:cs typeface="Times New Roman" panose="02020603050405020304" pitchFamily="18" charset="0"/>
              </a:rPr>
              <a:t>Business Strategy and the Environment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32</a:t>
            </a:r>
            <a:r>
              <a:rPr lang="en-US" sz="1400" dirty="0">
                <a:latin typeface="Times New Roman" panose="02020603050405020304" pitchFamily="18" charset="0"/>
                <a:cs typeface="Times New Roman" panose="02020603050405020304" pitchFamily="18" charset="0"/>
              </a:rPr>
              <a:t>(6), pp.3217-3232.</a:t>
            </a:r>
          </a:p>
          <a:p>
            <a:pPr lvl="0" algn="just"/>
            <a:r>
              <a:rPr lang="en-US" sz="1400" dirty="0" err="1">
                <a:latin typeface="Times New Roman" panose="02020603050405020304" pitchFamily="18" charset="0"/>
                <a:cs typeface="Times New Roman" panose="02020603050405020304" pitchFamily="18" charset="0"/>
              </a:rPr>
              <a:t>Adisa</a:t>
            </a:r>
            <a:r>
              <a:rPr lang="en-US" sz="1400" dirty="0">
                <a:latin typeface="Times New Roman" panose="02020603050405020304" pitchFamily="18" charset="0"/>
                <a:cs typeface="Times New Roman" panose="02020603050405020304" pitchFamily="18" charset="0"/>
              </a:rPr>
              <a:t>, T.A., </a:t>
            </a:r>
            <a:r>
              <a:rPr lang="en-US" sz="1400" dirty="0" err="1">
                <a:latin typeface="Times New Roman" panose="02020603050405020304" pitchFamily="18" charset="0"/>
                <a:cs typeface="Times New Roman" panose="02020603050405020304" pitchFamily="18" charset="0"/>
              </a:rPr>
              <a:t>Ogbonnaya</a:t>
            </a:r>
            <a:r>
              <a:rPr lang="en-US" sz="1400" dirty="0">
                <a:latin typeface="Times New Roman" panose="02020603050405020304" pitchFamily="18" charset="0"/>
                <a:cs typeface="Times New Roman" panose="02020603050405020304" pitchFamily="18" charset="0"/>
              </a:rPr>
              <a:t>, C. and </a:t>
            </a:r>
            <a:r>
              <a:rPr lang="en-US" sz="1400" dirty="0" err="1">
                <a:latin typeface="Times New Roman" panose="02020603050405020304" pitchFamily="18" charset="0"/>
                <a:cs typeface="Times New Roman" panose="02020603050405020304" pitchFamily="18" charset="0"/>
              </a:rPr>
              <a:t>Adekoya</a:t>
            </a:r>
            <a:r>
              <a:rPr lang="en-US" sz="1400" dirty="0">
                <a:latin typeface="Times New Roman" panose="02020603050405020304" pitchFamily="18" charset="0"/>
                <a:cs typeface="Times New Roman" panose="02020603050405020304" pitchFamily="18" charset="0"/>
              </a:rPr>
              <a:t>, O.D., 2023. Remote working and employee engagement: a qualitative study of British workers during the pandemic. </a:t>
            </a:r>
            <a:r>
              <a:rPr lang="en-US" sz="1400" i="1" dirty="0">
                <a:latin typeface="Times New Roman" panose="02020603050405020304" pitchFamily="18" charset="0"/>
                <a:cs typeface="Times New Roman" panose="02020603050405020304" pitchFamily="18" charset="0"/>
              </a:rPr>
              <a:t>Information Technology &amp; People</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36</a:t>
            </a:r>
            <a:r>
              <a:rPr lang="en-US" sz="1400" dirty="0">
                <a:latin typeface="Times New Roman" panose="02020603050405020304" pitchFamily="18" charset="0"/>
                <a:cs typeface="Times New Roman" panose="02020603050405020304" pitchFamily="18" charset="0"/>
              </a:rPr>
              <a:t>(5), pp.1835-1850.</a:t>
            </a:r>
          </a:p>
          <a:p>
            <a:pPr lvl="0" algn="just"/>
            <a:r>
              <a:rPr lang="en-US" sz="1400" dirty="0">
                <a:latin typeface="Times New Roman" panose="02020603050405020304" pitchFamily="18" charset="0"/>
                <a:cs typeface="Times New Roman" panose="02020603050405020304" pitchFamily="18" charset="0"/>
              </a:rPr>
              <a:t>Al-Chalabi, M.G.M.S., 2022. </a:t>
            </a:r>
            <a:r>
              <a:rPr lang="en-US" sz="1400" i="1" dirty="0">
                <a:latin typeface="Times New Roman" panose="02020603050405020304" pitchFamily="18" charset="0"/>
                <a:cs typeface="Times New Roman" panose="02020603050405020304" pitchFamily="18" charset="0"/>
              </a:rPr>
              <a:t>Effect of toxic work environment on employee engagement, emotional exhaustion and perceived stress</a:t>
            </a:r>
            <a:r>
              <a:rPr lang="en-US" sz="1400" dirty="0">
                <a:latin typeface="Times New Roman" panose="02020603050405020304" pitchFamily="18" charset="0"/>
                <a:cs typeface="Times New Roman" panose="02020603050405020304" pitchFamily="18" charset="0"/>
              </a:rPr>
              <a:t> (Master's thesis, </a:t>
            </a:r>
            <a:r>
              <a:rPr lang="en-US" sz="1400" dirty="0" err="1">
                <a:latin typeface="Times New Roman" panose="02020603050405020304" pitchFamily="18" charset="0"/>
                <a:cs typeface="Times New Roman" panose="02020603050405020304" pitchFamily="18" charset="0"/>
              </a:rPr>
              <a:t>Altınbaş</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Üniversitesi</a:t>
            </a:r>
            <a:r>
              <a:rPr lang="en-US" sz="1400" dirty="0">
                <a:latin typeface="Times New Roman" panose="02020603050405020304" pitchFamily="18" charset="0"/>
                <a:cs typeface="Times New Roman" panose="02020603050405020304" pitchFamily="18" charset="0"/>
              </a:rPr>
              <a:t>/</a:t>
            </a:r>
            <a:r>
              <a:rPr lang="en-US" sz="1400" dirty="0" err="1">
                <a:latin typeface="Times New Roman" panose="02020603050405020304" pitchFamily="18" charset="0"/>
                <a:cs typeface="Times New Roman" panose="02020603050405020304" pitchFamily="18" charset="0"/>
              </a:rPr>
              <a:t>Lisansüstü</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Eğitim</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Enstitüsü</a:t>
            </a:r>
            <a:r>
              <a:rPr lang="en-US" sz="1400" dirty="0">
                <a:latin typeface="Times New Roman" panose="02020603050405020304" pitchFamily="18" charset="0"/>
                <a:cs typeface="Times New Roman" panose="02020603050405020304" pitchFamily="18" charset="0"/>
              </a:rPr>
              <a:t>).</a:t>
            </a:r>
          </a:p>
          <a:p>
            <a:pPr lvl="0" algn="just"/>
            <a:r>
              <a:rPr lang="en-US" sz="1400" dirty="0" err="1">
                <a:latin typeface="Times New Roman" panose="02020603050405020304" pitchFamily="18" charset="0"/>
                <a:cs typeface="Times New Roman" panose="02020603050405020304" pitchFamily="18" charset="0"/>
              </a:rPr>
              <a:t>Arasli</a:t>
            </a:r>
            <a:r>
              <a:rPr lang="en-US" sz="1400" dirty="0">
                <a:latin typeface="Times New Roman" panose="02020603050405020304" pitchFamily="18" charset="0"/>
                <a:cs typeface="Times New Roman" panose="02020603050405020304" pitchFamily="18" charset="0"/>
              </a:rPr>
              <a:t>, H., </a:t>
            </a:r>
            <a:r>
              <a:rPr lang="en-US" sz="1400" dirty="0" err="1">
                <a:latin typeface="Times New Roman" panose="02020603050405020304" pitchFamily="18" charset="0"/>
                <a:cs typeface="Times New Roman" panose="02020603050405020304" pitchFamily="18" charset="0"/>
              </a:rPr>
              <a:t>Nergiz</a:t>
            </a:r>
            <a:r>
              <a:rPr lang="en-US" sz="1400" dirty="0">
                <a:latin typeface="Times New Roman" panose="02020603050405020304" pitchFamily="18" charset="0"/>
                <a:cs typeface="Times New Roman" panose="02020603050405020304" pitchFamily="18" charset="0"/>
              </a:rPr>
              <a:t>, A., </a:t>
            </a:r>
            <a:r>
              <a:rPr lang="en-US" sz="1400" dirty="0" err="1">
                <a:latin typeface="Times New Roman" panose="02020603050405020304" pitchFamily="18" charset="0"/>
                <a:cs typeface="Times New Roman" panose="02020603050405020304" pitchFamily="18" charset="0"/>
              </a:rPr>
              <a:t>Yesiltas</a:t>
            </a:r>
            <a:r>
              <a:rPr lang="en-US" sz="1400" dirty="0">
                <a:latin typeface="Times New Roman" panose="02020603050405020304" pitchFamily="18" charset="0"/>
                <a:cs typeface="Times New Roman" panose="02020603050405020304" pitchFamily="18" charset="0"/>
              </a:rPr>
              <a:t>, M. and </a:t>
            </a:r>
            <a:r>
              <a:rPr lang="en-US" sz="1400" dirty="0" err="1">
                <a:latin typeface="Times New Roman" panose="02020603050405020304" pitchFamily="18" charset="0"/>
                <a:cs typeface="Times New Roman" panose="02020603050405020304" pitchFamily="18" charset="0"/>
              </a:rPr>
              <a:t>Gunay</a:t>
            </a:r>
            <a:r>
              <a:rPr lang="en-US" sz="1400" dirty="0">
                <a:latin typeface="Times New Roman" panose="02020603050405020304" pitchFamily="18" charset="0"/>
                <a:cs typeface="Times New Roman" panose="02020603050405020304" pitchFamily="18" charset="0"/>
              </a:rPr>
              <a:t>, T., 2020. Human resource management practices and service provider commitment of green hotel service providers: Mediating role of resilience and work engagement. </a:t>
            </a:r>
            <a:r>
              <a:rPr lang="en-US" sz="1400" i="1" dirty="0">
                <a:latin typeface="Times New Roman" panose="02020603050405020304" pitchFamily="18" charset="0"/>
                <a:cs typeface="Times New Roman" panose="02020603050405020304" pitchFamily="18" charset="0"/>
              </a:rPr>
              <a:t>Sustainability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12</a:t>
            </a:r>
            <a:r>
              <a:rPr lang="en-US" sz="1400" dirty="0">
                <a:latin typeface="Times New Roman" panose="02020603050405020304" pitchFamily="18" charset="0"/>
                <a:cs typeface="Times New Roman" panose="02020603050405020304" pitchFamily="18" charset="0"/>
              </a:rPr>
              <a:t>(21), p.9187.</a:t>
            </a:r>
          </a:p>
          <a:p>
            <a:pPr lvl="0" algn="just"/>
            <a:r>
              <a:rPr lang="en-US" sz="1400" dirty="0">
                <a:latin typeface="Times New Roman" panose="02020603050405020304" pitchFamily="18" charset="0"/>
                <a:cs typeface="Times New Roman" panose="02020603050405020304" pitchFamily="18" charset="0"/>
              </a:rPr>
              <a:t>Choi, M. and Choi, Y., 2021. Employee perceptions of hotel CSR activities during the COVID-19 pandemic. </a:t>
            </a:r>
            <a:r>
              <a:rPr lang="en-US" sz="1400" i="1" dirty="0">
                <a:latin typeface="Times New Roman" panose="02020603050405020304" pitchFamily="18" charset="0"/>
                <a:cs typeface="Times New Roman" panose="02020603050405020304" pitchFamily="18" charset="0"/>
              </a:rPr>
              <a:t>International Journal of Contemporary Hospitality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33</a:t>
            </a:r>
            <a:r>
              <a:rPr lang="en-US" sz="1400" dirty="0">
                <a:latin typeface="Times New Roman" panose="02020603050405020304" pitchFamily="18" charset="0"/>
                <a:cs typeface="Times New Roman" panose="02020603050405020304" pitchFamily="18" charset="0"/>
              </a:rPr>
              <a:t>(10), pp.3355-3378.</a:t>
            </a:r>
          </a:p>
        </p:txBody>
      </p:sp>
    </p:spTree>
    <p:extLst>
      <p:ext uri="{BB962C8B-B14F-4D97-AF65-F5344CB8AC3E}">
        <p14:creationId xmlns:p14="http://schemas.microsoft.com/office/powerpoint/2010/main" val="2049083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2911" y="2418678"/>
            <a:ext cx="9404723" cy="1400530"/>
          </a:xfrm>
        </p:spPr>
        <p:txBody>
          <a:bodyPr/>
          <a:lstStyle/>
          <a:p>
            <a:r>
              <a:rPr lang="en-US" sz="13800" dirty="0">
                <a:solidFill>
                  <a:schemeClr val="accent3">
                    <a:lumMod val="40000"/>
                    <a:lumOff val="60000"/>
                  </a:schemeClr>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788048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3373</Words>
  <Application>Microsoft Office PowerPoint</Application>
  <PresentationFormat>Widescreen</PresentationFormat>
  <Paragraphs>123</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Ion Boardroom</vt:lpstr>
      <vt:lpstr>Operating Hotel Facilities Presentation </vt:lpstr>
      <vt:lpstr> Introduction</vt:lpstr>
      <vt:lpstr>Principles of Employee Engagement model in housekeeping department</vt:lpstr>
      <vt:lpstr>Basic training practices of employees based on room cleaning checklist (Continue)</vt:lpstr>
      <vt:lpstr>Basic training practices of employees based on room cleaning checklist</vt:lpstr>
      <vt:lpstr>Link an employee engagement model to get the best out of the team</vt:lpstr>
      <vt:lpstr>Examples of best industry practices in housekeeping</vt:lpstr>
      <vt:lpstr>Ensure the brand standards and health and safety procedures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2023-11-02T18:14:45Z</dcterms:created>
  <dcterms:modified xsi:type="dcterms:W3CDTF">2023-11-02T18:14:48Z</dcterms:modified>
</cp:coreProperties>
</file>