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notesMasterIdLst>
    <p:notesMasterId r:id="rId24"/>
  </p:notesMasterIdLst>
  <p:sldIdLst>
    <p:sldId id="269" r:id="rId2"/>
    <p:sldId id="268" r:id="rId3"/>
    <p:sldId id="256" r:id="rId4"/>
    <p:sldId id="27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77" r:id="rId13"/>
    <p:sldId id="275" r:id="rId14"/>
    <p:sldId id="266" r:id="rId15"/>
    <p:sldId id="267" r:id="rId16"/>
    <p:sldId id="270" r:id="rId17"/>
    <p:sldId id="271" r:id="rId18"/>
    <p:sldId id="265" r:id="rId19"/>
    <p:sldId id="264" r:id="rId20"/>
    <p:sldId id="273" r:id="rId21"/>
    <p:sldId id="272" r:id="rId22"/>
    <p:sldId id="274" r:id="rId23"/>
  </p:sldIdLst>
  <p:sldSz cx="12192000" cy="6858000"/>
  <p:notesSz cx="7077075" cy="9028113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66733" cy="4529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08705" y="0"/>
            <a:ext cx="3066733" cy="4529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BD3119-576B-4B4C-9320-3E5086828AE8}" type="datetimeFigureOut">
              <a:rPr lang="en-GB" smtClean="0"/>
              <a:t>24/10/2024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30263" y="1128713"/>
            <a:ext cx="5416550" cy="3046412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7708" y="4344780"/>
            <a:ext cx="5661660" cy="3554819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575141"/>
            <a:ext cx="3066733" cy="4529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08705" y="8575141"/>
            <a:ext cx="3066733" cy="4529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389892-D395-4A62-937D-1BD9304B99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49877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92503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F20E2D-8134-24CD-754D-862A56C1D2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3385779-00B2-F5E6-78D9-002399EBCFE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25E1EC-C27D-E311-A1DF-B7F020207F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609876-D9A9-3A36-BC21-1F1A94F9934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5672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7FEF27-19B2-82C8-CDD6-CE3FD298A9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AE0870-5D6C-7847-8BDE-18C1A861E50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7E8F7AD-2DC4-8EC5-964B-4E3C2BBEEB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A8E501-9E2F-BA8A-9733-412E10FEAA3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9389892-D395-4A62-937D-1BD9304B99BD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0993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8149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0895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32232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910492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5654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27893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5315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564039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44547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67739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8796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DCB3BF-A433-4CE0-AC8A-4ADB60B892BD}" type="datetimeFigureOut">
              <a:rPr lang="en-GB" smtClean="0"/>
              <a:t>24/10/2024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9CC3DC13-59D6-4F93-950B-F9A70F35B62D}" type="slidenum">
              <a:rPr lang="en-GB" smtClean="0"/>
              <a:t>‹#›</a:t>
            </a:fld>
            <a:endParaRPr lang="en-GB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630536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697" r:id="rId2"/>
    <p:sldLayoutId id="2147483698" r:id="rId3"/>
    <p:sldLayoutId id="2147483699" r:id="rId4"/>
    <p:sldLayoutId id="2147483700" r:id="rId5"/>
    <p:sldLayoutId id="2147483701" r:id="rId6"/>
    <p:sldLayoutId id="2147483702" r:id="rId7"/>
    <p:sldLayoutId id="2147483703" r:id="rId8"/>
    <p:sldLayoutId id="2147483704" r:id="rId9"/>
    <p:sldLayoutId id="2147483705" r:id="rId10"/>
    <p:sldLayoutId id="214748370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600FA30-411F-1313-503F-EABB32E3F1C9}"/>
              </a:ext>
            </a:extLst>
          </p:cNvPr>
          <p:cNvSpPr txBox="1"/>
          <p:nvPr/>
        </p:nvSpPr>
        <p:spPr>
          <a:xfrm>
            <a:off x="1091381" y="870155"/>
            <a:ext cx="604683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Sarah Powell</a:t>
            </a:r>
          </a:p>
          <a:p>
            <a:r>
              <a:rPr lang="en-GB" sz="2800" dirty="0"/>
              <a:t>0900030</a:t>
            </a:r>
          </a:p>
          <a:p>
            <a:endParaRPr lang="en-GB" sz="2800" dirty="0"/>
          </a:p>
          <a:p>
            <a:r>
              <a:rPr lang="en-GB" sz="2800" dirty="0" err="1"/>
              <a:t>Meicro-ddysgu</a:t>
            </a:r>
            <a:r>
              <a:rPr lang="en-GB" sz="2800" dirty="0"/>
              <a:t> 1 – Pwynt Iaith</a:t>
            </a:r>
          </a:p>
        </p:txBody>
      </p:sp>
    </p:spTree>
    <p:extLst>
      <p:ext uri="{BB962C8B-B14F-4D97-AF65-F5344CB8AC3E}">
        <p14:creationId xmlns:p14="http://schemas.microsoft.com/office/powerpoint/2010/main" val="14008702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B1E6C42-EFA2-D762-4F69-D3185BC952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53461637"/>
              </p:ext>
            </p:extLst>
          </p:nvPr>
        </p:nvGraphicFramePr>
        <p:xfrm>
          <a:off x="6577781" y="242939"/>
          <a:ext cx="5404670" cy="151827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404670">
                  <a:extLst>
                    <a:ext uri="{9D8B030D-6E8A-4147-A177-3AD203B41FA5}">
                      <a16:colId xmlns:a16="http://schemas.microsoft.com/office/drawing/2014/main" val="1348703176"/>
                    </a:ext>
                  </a:extLst>
                </a:gridCol>
              </a:tblGrid>
              <a:tr h="151827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Targedau Iaith Personol: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/>
                        <a:t>Cofio defnyddio’r treigladau pan rydw i’n siarad.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/>
                        <a:t>Cofio defnyddio amrywiaeth o orchmynion.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="0" dirty="0"/>
                        <a:t>Dysgu a chofio pa enwau sy’n fenywaidd neu’n wrywaidd.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6062471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D9F61624-08D0-98AA-E59E-1521B69908FE}"/>
              </a:ext>
            </a:extLst>
          </p:cNvPr>
          <p:cNvSpPr txBox="1"/>
          <p:nvPr/>
        </p:nvSpPr>
        <p:spPr>
          <a:xfrm>
            <a:off x="400478" y="283882"/>
            <a:ext cx="5882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dirty="0"/>
              <a:t>Enw:		 	</a:t>
            </a:r>
            <a:r>
              <a:rPr lang="cy-GB" u="sng" dirty="0"/>
              <a:t>Sarah Powell</a:t>
            </a:r>
          </a:p>
          <a:p>
            <a:r>
              <a:rPr lang="cy-GB" dirty="0"/>
              <a:t>Teitl y wers: 	 </a:t>
            </a:r>
            <a:r>
              <a:rPr lang="cy-GB" u="sng" dirty="0"/>
              <a:t>Amser – ‘Faint o’r gloch rwyt ti’n...?’</a:t>
            </a:r>
          </a:p>
          <a:p>
            <a:r>
              <a:rPr lang="cy-GB" dirty="0"/>
              <a:t>Nod y wers:	 </a:t>
            </a:r>
            <a:r>
              <a:rPr lang="cy-GB" u="sng" dirty="0"/>
              <a:t>Adolygu amser trwy weithgareddau dyddiol.</a:t>
            </a:r>
          </a:p>
          <a:p>
            <a:r>
              <a:rPr lang="cy-GB" dirty="0"/>
              <a:t>Blwyddyn:	 </a:t>
            </a:r>
            <a:r>
              <a:rPr lang="cy-GB" u="sng" dirty="0"/>
              <a:t>CA2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996A5E25-0E64-8DAC-5294-0D622B69C6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8868622"/>
              </p:ext>
            </p:extLst>
          </p:nvPr>
        </p:nvGraphicFramePr>
        <p:xfrm>
          <a:off x="6400800" y="1932040"/>
          <a:ext cx="5581651" cy="486664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581651">
                  <a:extLst>
                    <a:ext uri="{9D8B030D-6E8A-4147-A177-3AD203B41FA5}">
                      <a16:colId xmlns:a16="http://schemas.microsoft.com/office/drawing/2014/main" val="3548676605"/>
                    </a:ext>
                  </a:extLst>
                </a:gridCol>
              </a:tblGrid>
              <a:tr h="2654708">
                <a:tc>
                  <a:txBody>
                    <a:bodyPr/>
                    <a:lstStyle/>
                    <a:p>
                      <a:r>
                        <a:rPr lang="cy-GB" b="1" dirty="0"/>
                        <a:t>Gweithgareddau: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Adolygu amser: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dirty="0"/>
                        <a:t>Drilio’r oriau a’r munudau</a:t>
                      </a:r>
                    </a:p>
                    <a:p>
                      <a:pPr marL="285750" indent="-285750">
                        <a:buFontTx/>
                        <a:buChar char="-"/>
                      </a:pPr>
                      <a:r>
                        <a:rPr lang="cy-GB" sz="1400" dirty="0"/>
                        <a:t>‘Dangoswch i fi’ gweithgaredd (Dangos yr amseroedd ar glociau bach)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Drilio’r geirfa/ patrwm/ffocws iaith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400" dirty="0"/>
                        <a:t>Prif weithgaredd (Gwaith pâr)- Llenwch yr amserlen ddyddiol ar gyfer eich partner (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Dewiswch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dyddiol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Gofynnwch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 ‘Faint o’r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gloch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rwyt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ti’n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….?’.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Atebwch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gyda’r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gyfer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pob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Ysgrifennwch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a’r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amseroedd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yr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amserlen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orffen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–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rhannwch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un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frawddeg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am </a:t>
                      </a:r>
                      <a:r>
                        <a:rPr lang="en-GB" sz="14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eich</a:t>
                      </a:r>
                      <a:r>
                        <a:rPr lang="en-GB" sz="14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partner.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0708258"/>
                  </a:ext>
                </a:extLst>
              </a:tr>
              <a:tr h="2211934">
                <a:tc>
                  <a:txBody>
                    <a:bodyPr/>
                    <a:lstStyle/>
                    <a:p>
                      <a:r>
                        <a:rPr lang="cy-GB" b="1" dirty="0"/>
                        <a:t>Geirfa:</a:t>
                      </a:r>
                    </a:p>
                    <a:p>
                      <a:r>
                        <a:rPr lang="cy-GB" sz="1600" dirty="0"/>
                        <a:t>awr                cael brecwast             codi</a:t>
                      </a:r>
                    </a:p>
                    <a:p>
                      <a:r>
                        <a:rPr lang="cy-GB" sz="1600" dirty="0"/>
                        <a:t>munud            mynd i’r ysgol            cael bath </a:t>
                      </a:r>
                    </a:p>
                    <a:p>
                      <a:r>
                        <a:rPr lang="cy-GB" sz="1600" dirty="0"/>
                        <a:t>i                     bwyta cinio               mynd i’r gwely             </a:t>
                      </a:r>
                    </a:p>
                    <a:p>
                      <a:r>
                        <a:rPr lang="cy-GB" sz="1600" dirty="0"/>
                        <a:t>wedi               mynd adre</a:t>
                      </a:r>
                    </a:p>
                    <a:p>
                      <a:r>
                        <a:rPr lang="cy-GB" sz="1600" dirty="0"/>
                        <a:t>am                 gwneud gwaith cartref</a:t>
                      </a:r>
                    </a:p>
                    <a:p>
                      <a:r>
                        <a:rPr lang="cy-GB" sz="1600" dirty="0"/>
                        <a:t>amser             gwylio’r teledu</a:t>
                      </a:r>
                    </a:p>
                    <a:p>
                      <a:r>
                        <a:rPr lang="cy-GB" sz="1600" dirty="0"/>
                        <a:t>o’r gloch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81165051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93588440-FE43-EB4C-D8E1-7D21073CD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893348"/>
              </p:ext>
            </p:extLst>
          </p:nvPr>
        </p:nvGraphicFramePr>
        <p:xfrm>
          <a:off x="400478" y="2087253"/>
          <a:ext cx="5277652" cy="45720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5277652">
                  <a:extLst>
                    <a:ext uri="{9D8B030D-6E8A-4147-A177-3AD203B41FA5}">
                      <a16:colId xmlns:a16="http://schemas.microsoft.com/office/drawing/2014/main" val="1312087885"/>
                    </a:ext>
                  </a:extLst>
                </a:gridCol>
              </a:tblGrid>
              <a:tr h="139766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Ffocws Iaith / Patrymau:</a:t>
                      </a:r>
                    </a:p>
                    <a:p>
                      <a:endParaRPr lang="cy-GB" b="0" dirty="0"/>
                    </a:p>
                    <a:p>
                      <a:r>
                        <a:rPr lang="cy-GB" b="0" dirty="0"/>
                        <a:t>Faint o’r gloch rwyt ti’n...?</a:t>
                      </a:r>
                    </a:p>
                    <a:p>
                      <a:r>
                        <a:rPr lang="cy-GB" b="0" dirty="0"/>
                        <a:t>Rydw i’n_______ am ...</a:t>
                      </a:r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  <a:p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3350463"/>
                  </a:ext>
                </a:extLst>
              </a:tr>
              <a:tr h="1150161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y-GB" b="1" dirty="0"/>
                        <a:t>Gwybodaeth flaenorol:</a:t>
                      </a:r>
                    </a:p>
                    <a:p>
                      <a:r>
                        <a:rPr lang="cy-GB" dirty="0"/>
                        <a:t>Yr oriau ar y cloc</a:t>
                      </a:r>
                    </a:p>
                    <a:p>
                      <a:r>
                        <a:rPr lang="cy-GB" dirty="0"/>
                        <a:t>Y munudau ar y cloc</a:t>
                      </a:r>
                    </a:p>
                    <a:p>
                      <a:r>
                        <a:rPr lang="cy-GB" dirty="0"/>
                        <a:t>Faint o’r gloch ydy hi? Mae hi’n....</a:t>
                      </a:r>
                    </a:p>
                    <a:p>
                      <a:r>
                        <a:rPr lang="cy-GB" dirty="0"/>
                        <a:t>Geirfa ar gyfer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gweithgareddau</a:t>
                      </a:r>
                      <a:r>
                        <a:rPr lang="en-GB" sz="18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GB" sz="1800" kern="1200" dirty="0" err="1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dyddiol</a:t>
                      </a:r>
                      <a:endParaRPr lang="cy-GB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y-GB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19913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764405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7CA6CC-E634-2C55-3520-84B764C4439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7463" y="785365"/>
            <a:ext cx="8637073" cy="2541431"/>
          </a:xfrm>
        </p:spPr>
        <p:txBody>
          <a:bodyPr/>
          <a:lstStyle/>
          <a:p>
            <a:pPr algn="ctr"/>
            <a:r>
              <a:rPr lang="en-GB" dirty="0">
                <a:latin typeface="Sassoon Primary" pitchFamily="50" charset="0"/>
              </a:rPr>
              <a:t>Amser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B912BCA-DD82-38AF-6512-31A35D8EB9D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39941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8F34664-DA06-A491-AFA5-D11146C4F0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82989F-8374-3422-43D2-EFAE2D8304D9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 err="1">
                <a:latin typeface="Sassoon Primary" pitchFamily="50" charset="0"/>
              </a:rPr>
              <a:t>Adolygu</a:t>
            </a:r>
            <a:endParaRPr lang="en-GB" sz="5400" b="1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015429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DDE5CDF-1512-4CDA-B956-23D223F8DE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53" name="Picture 1052">
            <a:extLst>
              <a:ext uri="{FF2B5EF4-FFF2-40B4-BE49-F238E27FC236}">
                <a16:creationId xmlns:a16="http://schemas.microsoft.com/office/drawing/2014/main" id="{B029D7D8-5A6B-4C76-94C8-15798C6C5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A5C9319C-E20D-4884-952F-60B6A58C3E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62C9703D-C8F9-44AD-A7C0-C2F3871F8C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Blank Clock Faces for Exercises | Activity Shelter">
            <a:extLst>
              <a:ext uri="{FF2B5EF4-FFF2-40B4-BE49-F238E27FC236}">
                <a16:creationId xmlns:a16="http://schemas.microsoft.com/office/drawing/2014/main" id="{93F39238-B5D0-B0F4-87D3-4EE0682036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730932" y="1041803"/>
            <a:ext cx="4873234" cy="4873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91F5405-516F-2D8C-742D-00A6D3AD811F}"/>
              </a:ext>
            </a:extLst>
          </p:cNvPr>
          <p:cNvSpPr txBox="1"/>
          <p:nvPr/>
        </p:nvSpPr>
        <p:spPr>
          <a:xfrm>
            <a:off x="5178582" y="-70368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Sassoon Primary" pitchFamily="50" charset="0"/>
              </a:rPr>
              <a:t>Yr Oriau</a:t>
            </a:r>
          </a:p>
        </p:txBody>
      </p:sp>
      <p:sp>
        <p:nvSpPr>
          <p:cNvPr id="2" name="Isosceles Triangle 1">
            <a:extLst>
              <a:ext uri="{FF2B5EF4-FFF2-40B4-BE49-F238E27FC236}">
                <a16:creationId xmlns:a16="http://schemas.microsoft.com/office/drawing/2014/main" id="{D5FA414D-9551-13BF-E1C5-BF271699DCA8}"/>
              </a:ext>
            </a:extLst>
          </p:cNvPr>
          <p:cNvSpPr/>
          <p:nvPr/>
        </p:nvSpPr>
        <p:spPr>
          <a:xfrm>
            <a:off x="3067500" y="736513"/>
            <a:ext cx="1711250" cy="661938"/>
          </a:xfrm>
          <a:prstGeom prst="triangle">
            <a:avLst/>
          </a:prstGeom>
          <a:noFill/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0843AD-82D2-1143-38E1-51ACCA9735CF}"/>
              </a:ext>
            </a:extLst>
          </p:cNvPr>
          <p:cNvSpPr txBox="1"/>
          <p:nvPr/>
        </p:nvSpPr>
        <p:spPr>
          <a:xfrm>
            <a:off x="7430068" y="992383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un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D72F97-28FD-2228-65B8-33B84702702B}"/>
              </a:ext>
            </a:extLst>
          </p:cNvPr>
          <p:cNvSpPr txBox="1"/>
          <p:nvPr/>
        </p:nvSpPr>
        <p:spPr>
          <a:xfrm>
            <a:off x="8216648" y="1982019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dau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69D073-D4ED-B2B9-F4CE-411BD614D300}"/>
              </a:ext>
            </a:extLst>
          </p:cNvPr>
          <p:cNvSpPr txBox="1"/>
          <p:nvPr/>
        </p:nvSpPr>
        <p:spPr>
          <a:xfrm>
            <a:off x="8514750" y="3096418"/>
            <a:ext cx="8996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tri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5DB2DE7-118E-D2C1-3753-5F58325C944E}"/>
              </a:ext>
            </a:extLst>
          </p:cNvPr>
          <p:cNvSpPr txBox="1"/>
          <p:nvPr/>
        </p:nvSpPr>
        <p:spPr>
          <a:xfrm>
            <a:off x="8308273" y="4347664"/>
            <a:ext cx="15814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pedwar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B546E7-A7DD-AB95-5B73-3FFAB54721C5}"/>
              </a:ext>
            </a:extLst>
          </p:cNvPr>
          <p:cNvSpPr txBox="1"/>
          <p:nvPr/>
        </p:nvSpPr>
        <p:spPr>
          <a:xfrm>
            <a:off x="7169512" y="5504524"/>
            <a:ext cx="13452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pump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3B3741F-2F02-436B-1160-DDA77E8579F1}"/>
              </a:ext>
            </a:extLst>
          </p:cNvPr>
          <p:cNvSpPr txBox="1"/>
          <p:nvPr/>
        </p:nvSpPr>
        <p:spPr>
          <a:xfrm>
            <a:off x="5516223" y="5752601"/>
            <a:ext cx="16100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chwech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C1E66D4-967F-7012-68AF-CC9CB9DB7283}"/>
              </a:ext>
            </a:extLst>
          </p:cNvPr>
          <p:cNvSpPr txBox="1"/>
          <p:nvPr/>
        </p:nvSpPr>
        <p:spPr>
          <a:xfrm>
            <a:off x="3884469" y="5504524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saith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7F04DA9-E754-CA35-76D4-0C921D1D70B0}"/>
              </a:ext>
            </a:extLst>
          </p:cNvPr>
          <p:cNvSpPr txBox="1"/>
          <p:nvPr/>
        </p:nvSpPr>
        <p:spPr>
          <a:xfrm>
            <a:off x="2981738" y="4534715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wyth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DA191E2-D806-18C2-7DDA-F72D4380EA53}"/>
              </a:ext>
            </a:extLst>
          </p:cNvPr>
          <p:cNvSpPr txBox="1"/>
          <p:nvPr/>
        </p:nvSpPr>
        <p:spPr>
          <a:xfrm>
            <a:off x="2596153" y="3151628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naw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DEE0589-22B3-B7B3-2E88-ED795D0C45FC}"/>
              </a:ext>
            </a:extLst>
          </p:cNvPr>
          <p:cNvSpPr txBox="1"/>
          <p:nvPr/>
        </p:nvSpPr>
        <p:spPr>
          <a:xfrm>
            <a:off x="3053287" y="2107507"/>
            <a:ext cx="13552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deg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7C490CD3-BBF8-A31A-B89B-AB170047A5BC}"/>
              </a:ext>
            </a:extLst>
          </p:cNvPr>
          <p:cNvSpPr txBox="1"/>
          <p:nvPr/>
        </p:nvSpPr>
        <p:spPr>
          <a:xfrm>
            <a:off x="5428074" y="500401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deuddeg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FAED95E5-50BB-48A2-33D7-BB358C1310CE}"/>
              </a:ext>
            </a:extLst>
          </p:cNvPr>
          <p:cNvSpPr txBox="1"/>
          <p:nvPr/>
        </p:nvSpPr>
        <p:spPr>
          <a:xfrm>
            <a:off x="2943914" y="1023621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unarddeg</a:t>
            </a:r>
          </a:p>
        </p:txBody>
      </p:sp>
    </p:spTree>
    <p:extLst>
      <p:ext uri="{BB962C8B-B14F-4D97-AF65-F5344CB8AC3E}">
        <p14:creationId xmlns:p14="http://schemas.microsoft.com/office/powerpoint/2010/main" val="197079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52E3D3F-425F-A28C-85A4-09714D7B60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EF79C70-5DCC-7FEF-F939-B7019E1FF2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  <p:pic>
        <p:nvPicPr>
          <p:cNvPr id="1053" name="Picture 1052">
            <a:extLst>
              <a:ext uri="{FF2B5EF4-FFF2-40B4-BE49-F238E27FC236}">
                <a16:creationId xmlns:a16="http://schemas.microsoft.com/office/drawing/2014/main" id="{FCF7DE0A-6FCF-538B-248C-89F855A7DD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054" name="Straight Connector 1053">
            <a:extLst>
              <a:ext uri="{FF2B5EF4-FFF2-40B4-BE49-F238E27FC236}">
                <a16:creationId xmlns:a16="http://schemas.microsoft.com/office/drawing/2014/main" id="{87549285-B095-F962-07DF-A186BA7C00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55" name="Rectangle 1054">
            <a:extLst>
              <a:ext uri="{FF2B5EF4-FFF2-40B4-BE49-F238E27FC236}">
                <a16:creationId xmlns:a16="http://schemas.microsoft.com/office/drawing/2014/main" id="{B50524E9-6945-FB6E-3F76-A032C5D2CD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16016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26" name="Picture 2" descr="Blank Clock Faces for Exercises | Activity Shelter">
            <a:extLst>
              <a:ext uri="{FF2B5EF4-FFF2-40B4-BE49-F238E27FC236}">
                <a16:creationId xmlns:a16="http://schemas.microsoft.com/office/drawing/2014/main" id="{7AD4B99F-A83B-D225-5C14-4852BF61E4A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59218" y="1248763"/>
            <a:ext cx="4124043" cy="4124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1235655-0B38-C1B9-6FEC-1CB7C72CB3A5}"/>
              </a:ext>
            </a:extLst>
          </p:cNvPr>
          <p:cNvSpPr txBox="1"/>
          <p:nvPr/>
        </p:nvSpPr>
        <p:spPr>
          <a:xfrm>
            <a:off x="7427993" y="1184231"/>
            <a:ext cx="3264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9CAB5B-F0A7-0227-E49B-C55EF855A983}"/>
              </a:ext>
            </a:extLst>
          </p:cNvPr>
          <p:cNvSpPr txBox="1"/>
          <p:nvPr/>
        </p:nvSpPr>
        <p:spPr>
          <a:xfrm>
            <a:off x="8128168" y="2071276"/>
            <a:ext cx="4063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deg/deng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043FE7-FB48-DB2A-5809-50CBFF2B3BBC}"/>
              </a:ext>
            </a:extLst>
          </p:cNvPr>
          <p:cNvSpPr txBox="1"/>
          <p:nvPr/>
        </p:nvSpPr>
        <p:spPr>
          <a:xfrm>
            <a:off x="8383261" y="3103599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chwarter</a:t>
            </a:r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DB9F649-4BE0-0ED1-F71C-55A049529CC8}"/>
              </a:ext>
            </a:extLst>
          </p:cNvPr>
          <p:cNvSpPr txBox="1"/>
          <p:nvPr/>
        </p:nvSpPr>
        <p:spPr>
          <a:xfrm>
            <a:off x="8162442" y="4108363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ugain munud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9BFFA8-6FAA-46F7-A1A4-5F04203A9A88}"/>
              </a:ext>
            </a:extLst>
          </p:cNvPr>
          <p:cNvSpPr txBox="1"/>
          <p:nvPr/>
        </p:nvSpPr>
        <p:spPr>
          <a:xfrm>
            <a:off x="7427993" y="4956166"/>
            <a:ext cx="476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ar hugain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7798E6F-FBBC-8D99-0C80-1246FF99B86D}"/>
              </a:ext>
            </a:extLst>
          </p:cNvPr>
          <p:cNvSpPr txBox="1"/>
          <p:nvPr/>
        </p:nvSpPr>
        <p:spPr>
          <a:xfrm>
            <a:off x="4745061" y="5505957"/>
            <a:ext cx="32066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latin typeface="Sassoon Primary" pitchFamily="50" charset="0"/>
              </a:rPr>
              <a:t>hanner awr </a:t>
            </a:r>
            <a:r>
              <a:rPr lang="en-GB" sz="2800" dirty="0">
                <a:solidFill>
                  <a:srgbClr val="FF0000"/>
                </a:solidFill>
                <a:latin typeface="Sassoon Primary" pitchFamily="50" charset="0"/>
              </a:rPr>
              <a:t>wedi 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438E81CF-5523-FCEC-BD0A-8BF3E07B96B3}"/>
              </a:ext>
            </a:extLst>
          </p:cNvPr>
          <p:cNvSpPr txBox="1"/>
          <p:nvPr/>
        </p:nvSpPr>
        <p:spPr>
          <a:xfrm>
            <a:off x="5541691" y="693789"/>
            <a:ext cx="1834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o’r gloch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161937A-9348-7FC3-8770-2B3D98A53BD1}"/>
              </a:ext>
            </a:extLst>
          </p:cNvPr>
          <p:cNvSpPr txBox="1"/>
          <p:nvPr/>
        </p:nvSpPr>
        <p:spPr>
          <a:xfrm>
            <a:off x="5003990" y="-25916"/>
            <a:ext cx="22346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Sassoon Primary" pitchFamily="50" charset="0"/>
              </a:rPr>
              <a:t>Y Munudau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2855B71-A639-1A0E-BFD1-1321FFF5BBFC}"/>
              </a:ext>
            </a:extLst>
          </p:cNvPr>
          <p:cNvSpPr txBox="1"/>
          <p:nvPr/>
        </p:nvSpPr>
        <p:spPr>
          <a:xfrm>
            <a:off x="1079598" y="4927131"/>
            <a:ext cx="476400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ar hugain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6DEE60-D22E-F9D9-D056-735FB1C2148C}"/>
              </a:ext>
            </a:extLst>
          </p:cNvPr>
          <p:cNvSpPr txBox="1"/>
          <p:nvPr/>
        </p:nvSpPr>
        <p:spPr>
          <a:xfrm>
            <a:off x="1716382" y="4029730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ugain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DF30C878-0877-2144-60E3-3DA12352D3F3}"/>
              </a:ext>
            </a:extLst>
          </p:cNvPr>
          <p:cNvSpPr txBox="1"/>
          <p:nvPr/>
        </p:nvSpPr>
        <p:spPr>
          <a:xfrm>
            <a:off x="2195697" y="3042408"/>
            <a:ext cx="34904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chwarter</a:t>
            </a:r>
            <a:r>
              <a:rPr lang="en-GB" sz="2800" dirty="0">
                <a:solidFill>
                  <a:srgbClr val="0070C0"/>
                </a:solidFill>
                <a:latin typeface="Sassoon Primary" pitchFamily="50" charset="0"/>
              </a:rPr>
              <a:t>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7FC02EE7-4A7B-00E7-7BB5-F71D4D49ECBF}"/>
              </a:ext>
            </a:extLst>
          </p:cNvPr>
          <p:cNvSpPr txBox="1"/>
          <p:nvPr/>
        </p:nvSpPr>
        <p:spPr>
          <a:xfrm>
            <a:off x="1195542" y="2037768"/>
            <a:ext cx="40638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deg/deng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678B3698-B1FB-D648-6ADB-360E34A7AC30}"/>
              </a:ext>
            </a:extLst>
          </p:cNvPr>
          <p:cNvSpPr txBox="1"/>
          <p:nvPr/>
        </p:nvSpPr>
        <p:spPr>
          <a:xfrm>
            <a:off x="2663986" y="1233680"/>
            <a:ext cx="3264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latin typeface="Sassoon Primary" pitchFamily="50" charset="0"/>
              </a:rPr>
              <a:t>pum munud </a:t>
            </a:r>
            <a:r>
              <a:rPr lang="en-GB" sz="2800" dirty="0">
                <a:solidFill>
                  <a:srgbClr val="7030A0"/>
                </a:solidFill>
                <a:latin typeface="Sassoon Primary" pitchFamily="50" charset="0"/>
              </a:rPr>
              <a:t>i</a:t>
            </a:r>
          </a:p>
        </p:txBody>
      </p: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422FD242-3769-0EB1-029B-56335F766178}"/>
              </a:ext>
            </a:extLst>
          </p:cNvPr>
          <p:cNvCxnSpPr>
            <a:cxnSpLocks/>
          </p:cNvCxnSpPr>
          <p:nvPr/>
        </p:nvCxnSpPr>
        <p:spPr>
          <a:xfrm>
            <a:off x="6321238" y="1445841"/>
            <a:ext cx="1" cy="3771935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>
            <a:extLst>
              <a:ext uri="{FF2B5EF4-FFF2-40B4-BE49-F238E27FC236}">
                <a16:creationId xmlns:a16="http://schemas.microsoft.com/office/drawing/2014/main" id="{A407878B-C429-192F-6025-21BE2F83EEBC}"/>
              </a:ext>
            </a:extLst>
          </p:cNvPr>
          <p:cNvSpPr txBox="1"/>
          <p:nvPr/>
        </p:nvSpPr>
        <p:spPr>
          <a:xfrm>
            <a:off x="4855038" y="2891415"/>
            <a:ext cx="13238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7030A0"/>
                </a:solidFill>
                <a:latin typeface="Sassoon Primary" pitchFamily="50" charset="0"/>
              </a:rPr>
              <a:t>i’r awr nesaf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D0FD04B3-D9E4-53EB-A958-5F6B58F83EB8}"/>
              </a:ext>
            </a:extLst>
          </p:cNvPr>
          <p:cNvSpPr txBox="1"/>
          <p:nvPr/>
        </p:nvSpPr>
        <p:spPr>
          <a:xfrm>
            <a:off x="6420421" y="2900624"/>
            <a:ext cx="132383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rgbClr val="FF0000"/>
                </a:solidFill>
                <a:latin typeface="Sassoon Primary" pitchFamily="50" charset="0"/>
              </a:rPr>
              <a:t>wedi’r </a:t>
            </a:r>
          </a:p>
          <a:p>
            <a:pPr algn="ctr"/>
            <a:r>
              <a:rPr lang="en-GB" sz="1600" b="1" dirty="0">
                <a:solidFill>
                  <a:srgbClr val="FF0000"/>
                </a:solidFill>
                <a:latin typeface="Sassoon Primary" pitchFamily="50" charset="0"/>
              </a:rPr>
              <a:t>awr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6E66C4-883C-B72C-36AE-AF64FBFCE8B6}"/>
              </a:ext>
            </a:extLst>
          </p:cNvPr>
          <p:cNvSpPr txBox="1"/>
          <p:nvPr/>
        </p:nvSpPr>
        <p:spPr>
          <a:xfrm>
            <a:off x="220073" y="235694"/>
            <a:ext cx="18348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TM ar ôl ‘i’ (e.e. chwarter i </a:t>
            </a:r>
            <a:r>
              <a:rPr lang="en-GB" sz="1600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1600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</p:spTree>
    <p:extLst>
      <p:ext uri="{BB962C8B-B14F-4D97-AF65-F5344CB8AC3E}">
        <p14:creationId xmlns:p14="http://schemas.microsoft.com/office/powerpoint/2010/main" val="272834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5" grpId="0"/>
      <p:bldP spid="2" grpId="0"/>
      <p:bldP spid="3" grpId="0"/>
      <p:bldP spid="17" grpId="0"/>
      <p:bldP spid="18" grpId="0"/>
      <p:bldP spid="1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A89E2-C8B0-4025-4A99-138E1D0CC6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50E9908B-9AE7-2C57-B571-BAD900A176A6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dd</a:t>
            </a:r>
            <a:r>
              <a:rPr lang="en-GB" sz="2800" dirty="0">
                <a:latin typeface="Sassoon Primary" pitchFamily="50" charset="0"/>
              </a:rPr>
              <a:t>eng munud wedi tri.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8068CB8F-BC8A-BA14-0A00-FC81FD76C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8048" y="2851682"/>
            <a:ext cx="3115904" cy="3075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80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904D85-9095-1BE5-8788-838BB00C26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24A42F-014E-AF11-8EB7-AEF7A45D3F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991C703-44B8-9FBF-1803-A063F621AD14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ar hugain i chwech.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3E84F6D-BD90-181B-1F75-5CC86D6E31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8092" y="2782703"/>
            <a:ext cx="3175815" cy="3204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2325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D357837-C28C-C0DF-4E02-2BD746CA3F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A2518E-0883-C293-DEE4-2BB13CE612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4EAF012-86A5-FB3C-065C-6D032B702BD2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i naw.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B40B3A2-1E13-2A32-1D56-BCC629AFD2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69415" y="2747985"/>
            <a:ext cx="3253169" cy="3210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2417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43705F7-66E7-D123-F7D2-8470462247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0D6832-1532-9493-6E3B-2BF4439D54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9CE3130-1E90-9398-E1ED-AA24774A9AE7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</a:t>
            </a:r>
            <a:r>
              <a:rPr lang="en-GB" sz="2800" u="sng" dirty="0">
                <a:latin typeface="Sassoon Primary" pitchFamily="50" charset="0"/>
              </a:rPr>
              <a:t>b</a:t>
            </a:r>
            <a:r>
              <a:rPr lang="en-GB" sz="2800" dirty="0">
                <a:latin typeface="Sassoon Primary" pitchFamily="50" charset="0"/>
              </a:rPr>
              <a:t>um munud wedi unarddeg.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16EDA0-2972-AFF6-FF07-9BAFA11DE26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5954" y="2826488"/>
            <a:ext cx="3200091" cy="3157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1198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47003F2-FFFD-267E-FE15-B28541261B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B781E-9872-0B9A-50A4-E8210C1119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32350" y="658880"/>
            <a:ext cx="6527299" cy="34506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4800" dirty="0">
                <a:latin typeface="Sassoon Primary" pitchFamily="50" charset="0"/>
              </a:rPr>
              <a:t>Faint o’r gloch ydy hi?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ACFC836C-9006-D05C-B548-09B236275DB4}"/>
              </a:ext>
            </a:extLst>
          </p:cNvPr>
          <p:cNvSpPr txBox="1">
            <a:spLocks/>
          </p:cNvSpPr>
          <p:nvPr/>
        </p:nvSpPr>
        <p:spPr>
          <a:xfrm>
            <a:off x="374286" y="2153384"/>
            <a:ext cx="1096722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sz="2800" dirty="0">
                <a:latin typeface="Sassoon Primary" pitchFamily="50" charset="0"/>
              </a:rPr>
              <a:t>Mae hi’n ugain munud i </a:t>
            </a:r>
            <a:r>
              <a:rPr lang="en-GB" sz="2800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2800" dirty="0">
                <a:latin typeface="Sassoon Primary" pitchFamily="50" charset="0"/>
              </a:rPr>
              <a:t>euddeg.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DACEAA8-C362-CDD0-0969-72834AF1DF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3148" y="2860749"/>
            <a:ext cx="3145704" cy="30902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3403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97E7B4F-9397-F642-BC6C-5FD3487C37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61BE30-2038-4CCF-02B1-2CA4F3FF75AF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latin typeface="Sassoon Primary" pitchFamily="50" charset="0"/>
              </a:rPr>
              <a:t>Faint </a:t>
            </a:r>
            <a:r>
              <a:rPr lang="en-GB" sz="5400" b="1" dirty="0" err="1">
                <a:latin typeface="Sassoon Primary" pitchFamily="50" charset="0"/>
              </a:rPr>
              <a:t>o’r</a:t>
            </a:r>
            <a:r>
              <a:rPr lang="en-GB" sz="5400" b="1" dirty="0">
                <a:latin typeface="Sassoon Primary" pitchFamily="50" charset="0"/>
              </a:rPr>
              <a:t> </a:t>
            </a:r>
            <a:r>
              <a:rPr lang="en-GB" sz="5400" b="1" dirty="0" err="1">
                <a:latin typeface="Sassoon Primary" pitchFamily="50" charset="0"/>
              </a:rPr>
              <a:t>gloch</a:t>
            </a:r>
            <a:r>
              <a:rPr lang="en-GB" sz="5400" b="1" dirty="0">
                <a:latin typeface="Sassoon Primary" pitchFamily="50" charset="0"/>
              </a:rPr>
              <a:t> </a:t>
            </a:r>
            <a:r>
              <a:rPr lang="en-GB" sz="5400" b="1" dirty="0" err="1">
                <a:latin typeface="Sassoon Primary" pitchFamily="50" charset="0"/>
              </a:rPr>
              <a:t>rwyt</a:t>
            </a:r>
            <a:r>
              <a:rPr lang="en-GB" sz="5400" b="1" dirty="0">
                <a:latin typeface="Sassoon Primary" pitchFamily="50" charset="0"/>
              </a:rPr>
              <a:t> </a:t>
            </a:r>
            <a:r>
              <a:rPr lang="en-GB" sz="5400" b="1" dirty="0" err="1">
                <a:latin typeface="Sassoon Primary" pitchFamily="50" charset="0"/>
              </a:rPr>
              <a:t>ti’n</a:t>
            </a:r>
            <a:r>
              <a:rPr lang="en-GB" sz="5400" b="1" dirty="0">
                <a:latin typeface="Sassoon Primary" pitchFamily="50" charset="0"/>
              </a:rPr>
              <a:t>…?</a:t>
            </a:r>
          </a:p>
        </p:txBody>
      </p:sp>
    </p:spTree>
    <p:extLst>
      <p:ext uri="{BB962C8B-B14F-4D97-AF65-F5344CB8AC3E}">
        <p14:creationId xmlns:p14="http://schemas.microsoft.com/office/powerpoint/2010/main" val="9781352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252FC0A-6286-A5FF-3D18-0159BDEB50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EB9E8F57-27A0-F1AE-AD72-6E115E7E04F9}"/>
              </a:ext>
            </a:extLst>
          </p:cNvPr>
          <p:cNvSpPr txBox="1"/>
          <p:nvPr/>
        </p:nvSpPr>
        <p:spPr>
          <a:xfrm>
            <a:off x="5321706" y="0"/>
            <a:ext cx="1548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latin typeface="Sassoon Primary" pitchFamily="50" charset="0"/>
              </a:rPr>
              <a:t>Dril 1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2660067-BBE4-F8B3-8A8B-45E145158C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610" b="4973"/>
          <a:stretch/>
        </p:blipFill>
        <p:spPr>
          <a:xfrm>
            <a:off x="2889942" y="523220"/>
            <a:ext cx="6412107" cy="6064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5241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07EC563-1CB5-9EAE-830D-9F5D165627F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16765611"/>
              </p:ext>
            </p:extLst>
          </p:nvPr>
        </p:nvGraphicFramePr>
        <p:xfrm>
          <a:off x="534627" y="1289500"/>
          <a:ext cx="11122741" cy="2804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919451">
                  <a:extLst>
                    <a:ext uri="{9D8B030D-6E8A-4147-A177-3AD203B41FA5}">
                      <a16:colId xmlns:a16="http://schemas.microsoft.com/office/drawing/2014/main" val="3258322728"/>
                    </a:ext>
                  </a:extLst>
                </a:gridCol>
                <a:gridCol w="4203290">
                  <a:extLst>
                    <a:ext uri="{9D8B030D-6E8A-4147-A177-3AD203B41FA5}">
                      <a16:colId xmlns:a16="http://schemas.microsoft.com/office/drawing/2014/main" val="3481527664"/>
                    </a:ext>
                  </a:extLst>
                </a:gridCol>
              </a:tblGrid>
              <a:tr h="370840">
                <a:tc rowSpan="4"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Faint o’r </a:t>
                      </a:r>
                      <a:r>
                        <a:rPr lang="en-GB" sz="4000" dirty="0" err="1">
                          <a:latin typeface="Sassoon Primary" pitchFamily="50" charset="0"/>
                        </a:rPr>
                        <a:t>gloch</a:t>
                      </a:r>
                      <a:r>
                        <a:rPr lang="en-GB" sz="4000" dirty="0">
                          <a:latin typeface="Sassoon Primary" pitchFamily="50" charset="0"/>
                        </a:rPr>
                        <a:t> </a:t>
                      </a:r>
                      <a:r>
                        <a:rPr lang="en-GB" sz="4000" dirty="0" err="1">
                          <a:latin typeface="Sassoon Primary" pitchFamily="50" charset="0"/>
                        </a:rPr>
                        <a:t>rwyt</a:t>
                      </a:r>
                      <a:r>
                        <a:rPr lang="en-GB" sz="4000" dirty="0">
                          <a:latin typeface="Sassoon Primary" pitchFamily="50" charset="0"/>
                        </a:rPr>
                        <a:t> ti’n…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codi?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5718624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cael brecwast?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5593161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gwylio’r teledu?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73645224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4000" dirty="0">
                          <a:latin typeface="Sassoon Primary" pitchFamily="50" charset="0"/>
                        </a:rPr>
                        <a:t>mynd i’r gwely?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615204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9A1F4B89-8F06-532E-F7D3-664D996827F2}"/>
              </a:ext>
            </a:extLst>
          </p:cNvPr>
          <p:cNvSpPr txBox="1"/>
          <p:nvPr/>
        </p:nvSpPr>
        <p:spPr>
          <a:xfrm>
            <a:off x="5321708" y="280219"/>
            <a:ext cx="1548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Sassoon Primary" pitchFamily="50" charset="0"/>
              </a:rPr>
              <a:t>Dril</a:t>
            </a:r>
            <a:r>
              <a:rPr lang="en-GB" sz="2800" b="1" u="sng" dirty="0">
                <a:latin typeface="Sassoon Primary" pitchFamily="50" charset="0"/>
              </a:rPr>
              <a:t> 2</a:t>
            </a:r>
          </a:p>
        </p:txBody>
      </p:sp>
    </p:spTree>
    <p:extLst>
      <p:ext uri="{BB962C8B-B14F-4D97-AF65-F5344CB8AC3E}">
        <p14:creationId xmlns:p14="http://schemas.microsoft.com/office/powerpoint/2010/main" val="1374430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C657848-AFA8-AC6B-5D66-EAA8EAC66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327AE80-87CD-239A-226B-6C416943F75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2544614"/>
              </p:ext>
            </p:extLst>
          </p:nvPr>
        </p:nvGraphicFramePr>
        <p:xfrm>
          <a:off x="246623" y="1429971"/>
          <a:ext cx="11698749" cy="2406992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525252">
                  <a:extLst>
                    <a:ext uri="{9D8B030D-6E8A-4147-A177-3AD203B41FA5}">
                      <a16:colId xmlns:a16="http://schemas.microsoft.com/office/drawing/2014/main" val="1299811251"/>
                    </a:ext>
                  </a:extLst>
                </a:gridCol>
                <a:gridCol w="3583858">
                  <a:extLst>
                    <a:ext uri="{9D8B030D-6E8A-4147-A177-3AD203B41FA5}">
                      <a16:colId xmlns:a16="http://schemas.microsoft.com/office/drawing/2014/main" val="4243816480"/>
                    </a:ext>
                  </a:extLst>
                </a:gridCol>
                <a:gridCol w="5589639">
                  <a:extLst>
                    <a:ext uri="{9D8B030D-6E8A-4147-A177-3AD203B41FA5}">
                      <a16:colId xmlns:a16="http://schemas.microsoft.com/office/drawing/2014/main" val="522810580"/>
                    </a:ext>
                  </a:extLst>
                </a:gridCol>
              </a:tblGrid>
              <a:tr h="601748">
                <a:tc rowSpan="4"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Rydw i’n…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codi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saith o’r gloch.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4393310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cael brecwast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hanner awr wedi saith.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47594547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gwylio’r teledu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chwarter i </a:t>
                      </a:r>
                      <a:r>
                        <a:rPr lang="en-GB" sz="3200" u="sng" dirty="0">
                          <a:solidFill>
                            <a:srgbClr val="00B050"/>
                          </a:solidFill>
                          <a:latin typeface="Sassoon Primary" pitchFamily="50" charset="0"/>
                        </a:rPr>
                        <a:t>b</a:t>
                      </a:r>
                      <a:r>
                        <a:rPr lang="en-GB" sz="3200" dirty="0">
                          <a:latin typeface="Sassoon Primary" pitchFamily="50" charset="0"/>
                        </a:rPr>
                        <a:t>edwar.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9660284"/>
                  </a:ext>
                </a:extLst>
              </a:tr>
              <a:tr h="601748">
                <a:tc v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mynd i’r gwely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>
                          <a:latin typeface="Sassoon Primary" pitchFamily="50" charset="0"/>
                        </a:rPr>
                        <a:t>am </a:t>
                      </a:r>
                      <a:r>
                        <a:rPr lang="en-GB" sz="3200" u="sng" dirty="0">
                          <a:solidFill>
                            <a:srgbClr val="00B050"/>
                          </a:solidFill>
                          <a:latin typeface="Sassoon Primary" pitchFamily="50" charset="0"/>
                        </a:rPr>
                        <a:t>dd</a:t>
                      </a:r>
                      <a:r>
                        <a:rPr lang="en-GB" sz="3200" dirty="0">
                          <a:latin typeface="Sassoon Primary" pitchFamily="50" charset="0"/>
                        </a:rPr>
                        <a:t>eg o’r gloch.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10332310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F96690A6-3DAF-EFCA-8217-DAF2642F8108}"/>
              </a:ext>
            </a:extLst>
          </p:cNvPr>
          <p:cNvSpPr txBox="1"/>
          <p:nvPr/>
        </p:nvSpPr>
        <p:spPr>
          <a:xfrm>
            <a:off x="9836353" y="5220929"/>
            <a:ext cx="210901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latin typeface="Sassoon Primary" pitchFamily="50" charset="0"/>
              </a:rPr>
              <a:t>*Cofiwch: TM ar ôl ‘i’ ac ‘am’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172123-4F1C-8CC3-A107-1AFF2F55186E}"/>
              </a:ext>
            </a:extLst>
          </p:cNvPr>
          <p:cNvSpPr txBox="1"/>
          <p:nvPr/>
        </p:nvSpPr>
        <p:spPr>
          <a:xfrm>
            <a:off x="5321708" y="280219"/>
            <a:ext cx="15485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 err="1">
                <a:latin typeface="Sassoon Primary" pitchFamily="50" charset="0"/>
              </a:rPr>
              <a:t>Dril</a:t>
            </a:r>
            <a:r>
              <a:rPr lang="en-GB" sz="2800" b="1" u="sng" dirty="0">
                <a:latin typeface="Sassoon Primary" pitchFamily="50" charset="0"/>
              </a:rPr>
              <a:t> 3</a:t>
            </a:r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51C103B7-EF2D-8013-D720-821A313B7282}"/>
              </a:ext>
            </a:extLst>
          </p:cNvPr>
          <p:cNvCxnSpPr>
            <a:cxnSpLocks/>
          </p:cNvCxnSpPr>
          <p:nvPr/>
        </p:nvCxnSpPr>
        <p:spPr>
          <a:xfrm flipH="1" flipV="1">
            <a:off x="7344697" y="3716594"/>
            <a:ext cx="2491656" cy="1711435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34C7B5EA-ADDC-E0BA-CBE2-925A1C9CFCC9}"/>
              </a:ext>
            </a:extLst>
          </p:cNvPr>
          <p:cNvCxnSpPr>
            <a:cxnSpLocks/>
          </p:cNvCxnSpPr>
          <p:nvPr/>
        </p:nvCxnSpPr>
        <p:spPr>
          <a:xfrm flipH="1" flipV="1">
            <a:off x="9306232" y="3238193"/>
            <a:ext cx="1584630" cy="1864749"/>
          </a:xfrm>
          <a:prstGeom prst="straightConnector1">
            <a:avLst/>
          </a:prstGeom>
          <a:ln w="381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6191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660C941-283A-B08D-1BDD-7605B29BA8C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F20BF-E2E1-87A5-333C-C01FCC0B0B56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latin typeface="Sassoon Primary" pitchFamily="50" charset="0"/>
              </a:rPr>
              <a:t>Gwaith </a:t>
            </a:r>
            <a:r>
              <a:rPr lang="en-GB" sz="5400" b="1" dirty="0" err="1">
                <a:latin typeface="Sassoon Primary" pitchFamily="50" charset="0"/>
              </a:rPr>
              <a:t>Pâr</a:t>
            </a:r>
            <a:endParaRPr lang="en-GB" sz="5400" b="1" dirty="0">
              <a:latin typeface="Sassoon Primary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18631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B50F07C-F96C-0CAC-7267-27CA433A8B7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7539" t="14179" r="16291" b="10734"/>
          <a:stretch/>
        </p:blipFill>
        <p:spPr>
          <a:xfrm>
            <a:off x="1103671" y="289560"/>
            <a:ext cx="9984658" cy="63703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30575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0">
            <a:extLst>
              <a:ext uri="{FF2B5EF4-FFF2-40B4-BE49-F238E27FC236}">
                <a16:creationId xmlns:a16="http://schemas.microsoft.com/office/drawing/2014/main" id="{39928E4B-10BF-4344-9B2F-1ED6ABA83B5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529" t="6620"/>
          <a:stretch/>
        </p:blipFill>
        <p:spPr>
          <a:xfrm>
            <a:off x="4258733" y="4495613"/>
            <a:ext cx="4282434" cy="213604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71540C6-6EC7-FAAA-3135-50A9C89D26E6}"/>
              </a:ext>
            </a:extLst>
          </p:cNvPr>
          <p:cNvSpPr txBox="1"/>
          <p:nvPr/>
        </p:nvSpPr>
        <p:spPr>
          <a:xfrm>
            <a:off x="5102942" y="147484"/>
            <a:ext cx="1986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Sassoon Primary" pitchFamily="50" charset="0"/>
              </a:rPr>
              <a:t>Help Llaw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95F2F76F-F98B-0CCF-5208-4D20A8AE745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7120618"/>
              </p:ext>
            </p:extLst>
          </p:nvPr>
        </p:nvGraphicFramePr>
        <p:xfrm>
          <a:off x="2841860" y="1022731"/>
          <a:ext cx="6133690" cy="1036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133690">
                  <a:extLst>
                    <a:ext uri="{9D8B030D-6E8A-4147-A177-3AD203B41FA5}">
                      <a16:colId xmlns:a16="http://schemas.microsoft.com/office/drawing/2014/main" val="109098240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C: Faint o’r </a:t>
                      </a:r>
                      <a:r>
                        <a:rPr lang="en-GB" sz="2800" dirty="0" err="1">
                          <a:latin typeface="Sassoon Primary" pitchFamily="50" charset="0"/>
                        </a:rPr>
                        <a:t>gloch</a:t>
                      </a:r>
                      <a:r>
                        <a:rPr lang="en-GB" sz="2800" dirty="0">
                          <a:latin typeface="Sassoon Primary" pitchFamily="50" charset="0"/>
                        </a:rPr>
                        <a:t> </a:t>
                      </a:r>
                      <a:r>
                        <a:rPr lang="en-GB" sz="2800" dirty="0" err="1">
                          <a:latin typeface="Sassoon Primary" pitchFamily="50" charset="0"/>
                        </a:rPr>
                        <a:t>rwyt</a:t>
                      </a:r>
                      <a:r>
                        <a:rPr lang="en-GB" sz="2800" dirty="0">
                          <a:latin typeface="Sassoon Primary" pitchFamily="50" charset="0"/>
                        </a:rPr>
                        <a:t> ti’n________?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14307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sz="2800" dirty="0">
                          <a:latin typeface="Sassoon Primary" pitchFamily="50" charset="0"/>
                        </a:rPr>
                        <a:t>A: Rydw i’n_____ am________.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45436179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44F3A1FC-4260-8319-6DF2-BC1063986D45}"/>
              </a:ext>
            </a:extLst>
          </p:cNvPr>
          <p:cNvSpPr txBox="1"/>
          <p:nvPr/>
        </p:nvSpPr>
        <p:spPr>
          <a:xfrm>
            <a:off x="9291484" y="147484"/>
            <a:ext cx="2743200" cy="5324535"/>
          </a:xfrm>
          <a:prstGeom prst="rect">
            <a:avLst/>
          </a:prstGeom>
          <a:noFill/>
          <a:ln w="3175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>
                <a:latin typeface="Sassoon Primary" pitchFamily="50" charset="0"/>
              </a:rPr>
              <a:t>Bocs</a:t>
            </a:r>
            <a:r>
              <a:rPr lang="en-GB" sz="2800" u="sng" dirty="0">
                <a:latin typeface="Sassoon Primary" pitchFamily="50" charset="0"/>
              </a:rPr>
              <a:t> </a:t>
            </a:r>
            <a:r>
              <a:rPr lang="en-GB" sz="2800" u="sng" dirty="0" err="1">
                <a:latin typeface="Sassoon Primary" pitchFamily="50" charset="0"/>
              </a:rPr>
              <a:t>Bendigedig</a:t>
            </a:r>
            <a:endParaRPr lang="en-GB" sz="2800" u="sng" dirty="0">
              <a:latin typeface="Sassoon Primary" pitchFamily="50" charset="0"/>
            </a:endParaRPr>
          </a:p>
          <a:p>
            <a:pPr algn="ctr"/>
            <a:endParaRPr lang="en-GB" sz="2800" dirty="0">
              <a:latin typeface="Sassoon Primary" pitchFamily="50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fel arfer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ar ôl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erbyn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cyn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tua </a:t>
            </a:r>
            <a:r>
              <a:rPr lang="en-GB" sz="2400" i="1" dirty="0">
                <a:solidFill>
                  <a:srgbClr val="0070C0"/>
                </a:solidFill>
                <a:latin typeface="Sassoon Primary" pitchFamily="50" charset="0"/>
              </a:rPr>
              <a:t>(*</a:t>
            </a:r>
            <a:r>
              <a:rPr lang="en-GB" sz="2400" i="1" dirty="0" err="1">
                <a:solidFill>
                  <a:srgbClr val="0070C0"/>
                </a:solidFill>
                <a:latin typeface="Sassoon Primary" pitchFamily="50" charset="0"/>
              </a:rPr>
              <a:t>TLl</a:t>
            </a:r>
            <a:r>
              <a:rPr lang="en-GB" sz="2400" i="1" dirty="0">
                <a:solidFill>
                  <a:srgbClr val="0070C0"/>
                </a:solidFill>
                <a:latin typeface="Sassoon Primary" pitchFamily="50" charset="0"/>
              </a:rPr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Sassoon Primary" pitchFamily="50" charset="0"/>
              </a:rPr>
              <a:t>tan </a:t>
            </a:r>
            <a:r>
              <a:rPr lang="en-GB" sz="2000" i="1" dirty="0">
                <a:solidFill>
                  <a:srgbClr val="00B050"/>
                </a:solidFill>
                <a:latin typeface="Sassoon Primary" pitchFamily="50" charset="0"/>
              </a:rPr>
              <a:t>(*TM)</a:t>
            </a:r>
          </a:p>
          <a:p>
            <a:endParaRPr lang="en-GB" sz="2800" i="1" dirty="0">
              <a:solidFill>
                <a:srgbClr val="00B050"/>
              </a:solidFill>
              <a:latin typeface="Sassoon Primary" pitchFamily="50" charset="0"/>
            </a:endParaRPr>
          </a:p>
          <a:p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(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Ydych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chi’n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gallu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ymestyn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eich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 </a:t>
            </a:r>
            <a:r>
              <a:rPr lang="en-GB" sz="2000" i="1" dirty="0" err="1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brawddegau</a:t>
            </a:r>
            <a:r>
              <a:rPr lang="en-GB" sz="2000" i="1" dirty="0">
                <a:solidFill>
                  <a:schemeClr val="accent2">
                    <a:lumMod val="75000"/>
                  </a:schemeClr>
                </a:solidFill>
                <a:latin typeface="Sassoon Primary" pitchFamily="50" charset="0"/>
              </a:rPr>
              <a:t>?)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C7300BE2-758E-7A4A-8458-50797E61910F}"/>
              </a:ext>
            </a:extLst>
          </p:cNvPr>
          <p:cNvCxnSpPr>
            <a:cxnSpLocks/>
          </p:cNvCxnSpPr>
          <p:nvPr/>
        </p:nvCxnSpPr>
        <p:spPr>
          <a:xfrm>
            <a:off x="5908705" y="3872210"/>
            <a:ext cx="0" cy="908558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>
            <a:extLst>
              <a:ext uri="{FF2B5EF4-FFF2-40B4-BE49-F238E27FC236}">
                <a16:creationId xmlns:a16="http://schemas.microsoft.com/office/drawing/2014/main" id="{FF0C8D9B-4B2A-4E74-7078-2C61FF21E33C}"/>
              </a:ext>
            </a:extLst>
          </p:cNvPr>
          <p:cNvCxnSpPr>
            <a:cxnSpLocks/>
          </p:cNvCxnSpPr>
          <p:nvPr/>
        </p:nvCxnSpPr>
        <p:spPr>
          <a:xfrm flipV="1">
            <a:off x="6083708" y="1963000"/>
            <a:ext cx="0" cy="770471"/>
          </a:xfrm>
          <a:prstGeom prst="straightConnector1">
            <a:avLst/>
          </a:prstGeom>
          <a:ln w="28575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A6494C1A-4390-03E3-4F49-9FFA74602433}"/>
              </a:ext>
            </a:extLst>
          </p:cNvPr>
          <p:cNvSpPr txBox="1"/>
          <p:nvPr/>
        </p:nvSpPr>
        <p:spPr>
          <a:xfrm>
            <a:off x="5546905" y="2702659"/>
            <a:ext cx="1834836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COFIWCH: </a:t>
            </a:r>
          </a:p>
          <a:p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TM ar ôl ‘am’ (e.e. am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b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um munud wedi un) ac ‘i’ (e.e. chwarter i </a:t>
            </a:r>
            <a:r>
              <a:rPr lang="en-GB" sz="1400" i="1" u="sng" dirty="0">
                <a:solidFill>
                  <a:srgbClr val="00B050"/>
                </a:solidFill>
                <a:latin typeface="Sassoon Primary" pitchFamily="50" charset="0"/>
              </a:rPr>
              <a:t>dd</a:t>
            </a:r>
            <a:r>
              <a:rPr lang="en-GB" sz="1400" i="1" dirty="0">
                <a:solidFill>
                  <a:srgbClr val="00B050"/>
                </a:solidFill>
                <a:latin typeface="Sassoon Primary" pitchFamily="50" charset="0"/>
              </a:rPr>
              <a:t>eg)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922D1D20-920D-8781-4507-831EC0430BE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43" y="2851921"/>
            <a:ext cx="3789512" cy="3931751"/>
          </a:xfrm>
          <a:prstGeom prst="rect">
            <a:avLst/>
          </a:prstGeom>
        </p:spPr>
      </p:pic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6682093F-2007-5615-ACF4-3540B140E321}"/>
              </a:ext>
            </a:extLst>
          </p:cNvPr>
          <p:cNvCxnSpPr>
            <a:cxnSpLocks/>
          </p:cNvCxnSpPr>
          <p:nvPr/>
        </p:nvCxnSpPr>
        <p:spPr>
          <a:xfrm flipV="1">
            <a:off x="2174967" y="1891782"/>
            <a:ext cx="3056004" cy="960139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52A7E5BC-20BC-3EC1-BDA0-158EE871E270}"/>
              </a:ext>
            </a:extLst>
          </p:cNvPr>
          <p:cNvCxnSpPr>
            <a:cxnSpLocks/>
          </p:cNvCxnSpPr>
          <p:nvPr/>
        </p:nvCxnSpPr>
        <p:spPr>
          <a:xfrm flipH="1" flipV="1">
            <a:off x="6971878" y="1763166"/>
            <a:ext cx="733281" cy="2732447"/>
          </a:xfrm>
          <a:prstGeom prst="straightConnector1">
            <a:avLst/>
          </a:prstGeom>
          <a:ln w="28575"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pic>
        <p:nvPicPr>
          <p:cNvPr id="26" name="Picture 25">
            <a:extLst>
              <a:ext uri="{FF2B5EF4-FFF2-40B4-BE49-F238E27FC236}">
                <a16:creationId xmlns:a16="http://schemas.microsoft.com/office/drawing/2014/main" id="{FE35C1D3-21FC-9D83-4F9D-5D95B32CFE98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009" t="2694" r="6263" b="881"/>
          <a:stretch/>
        </p:blipFill>
        <p:spPr>
          <a:xfrm>
            <a:off x="18946" y="32204"/>
            <a:ext cx="2291328" cy="1843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117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938B47-9E03-0583-E159-EEBE7C2BBE74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 err="1">
                <a:latin typeface="Sassoon Primary" pitchFamily="50" charset="0"/>
              </a:rPr>
              <a:t>Rhannwch</a:t>
            </a:r>
            <a:r>
              <a:rPr lang="en-GB" sz="4000" dirty="0">
                <a:latin typeface="Sassoon Primary" pitchFamily="50" charset="0"/>
              </a:rPr>
              <a:t> un </a:t>
            </a:r>
            <a:r>
              <a:rPr lang="en-GB" sz="4000" dirty="0" err="1">
                <a:latin typeface="Sassoon Primary" pitchFamily="50" charset="0"/>
              </a:rPr>
              <a:t>frawddeg</a:t>
            </a:r>
            <a:r>
              <a:rPr lang="en-GB" sz="4000" dirty="0">
                <a:latin typeface="Sassoon Primary" pitchFamily="50" charset="0"/>
              </a:rPr>
              <a:t> am </a:t>
            </a:r>
            <a:r>
              <a:rPr lang="en-GB" sz="4000" dirty="0" err="1">
                <a:latin typeface="Sassoon Primary" pitchFamily="50" charset="0"/>
              </a:rPr>
              <a:t>eich</a:t>
            </a:r>
            <a:r>
              <a:rPr lang="en-GB" sz="4000" dirty="0">
                <a:latin typeface="Sassoon Primary" pitchFamily="50" charset="0"/>
              </a:rPr>
              <a:t> partner.</a:t>
            </a:r>
          </a:p>
          <a:p>
            <a:pPr marL="0" indent="0" algn="ctr">
              <a:buNone/>
            </a:pPr>
            <a:endParaRPr lang="en-GB" sz="4000" dirty="0">
              <a:latin typeface="Sassoon Primary" pitchFamily="50" charset="0"/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0070C0"/>
                </a:solidFill>
                <a:latin typeface="Sassoon Primary" pitchFamily="50" charset="0"/>
              </a:rPr>
              <a:t>Mae _____ </a:t>
            </a:r>
            <a:r>
              <a:rPr lang="en-GB" dirty="0" err="1">
                <a:solidFill>
                  <a:srgbClr val="0070C0"/>
                </a:solidFill>
                <a:latin typeface="Sassoon Primary" pitchFamily="50" charset="0"/>
              </a:rPr>
              <a:t>yn</a:t>
            </a:r>
            <a:r>
              <a:rPr lang="en-GB" dirty="0">
                <a:solidFill>
                  <a:srgbClr val="0070C0"/>
                </a:solidFill>
                <a:latin typeface="Sassoon Primary" pitchFamily="50" charset="0"/>
              </a:rPr>
              <a:t> ______ am________</a:t>
            </a:r>
          </a:p>
        </p:txBody>
      </p:sp>
    </p:spTree>
    <p:extLst>
      <p:ext uri="{BB962C8B-B14F-4D97-AF65-F5344CB8AC3E}">
        <p14:creationId xmlns:p14="http://schemas.microsoft.com/office/powerpoint/2010/main" val="30182405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/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7DAD123-C34A-8340-26C3-3ED201D2661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E5C427-0FCC-0C99-8EBC-8D5B80061C0C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1293812" y="1704181"/>
            <a:ext cx="9604375" cy="34496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5400" b="1" dirty="0">
                <a:latin typeface="Sassoon Primary" pitchFamily="50" charset="0"/>
              </a:rPr>
              <a:t>Prif Weithgaredd</a:t>
            </a:r>
          </a:p>
        </p:txBody>
      </p:sp>
    </p:spTree>
    <p:extLst>
      <p:ext uri="{BB962C8B-B14F-4D97-AF65-F5344CB8AC3E}">
        <p14:creationId xmlns:p14="http://schemas.microsoft.com/office/powerpoint/2010/main" val="117863620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D46DC72-E324-F260-4625-0C4AB0C3EF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8FE4A353-72F1-3D96-6614-0D7BCCDE04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436" r="3071" b="4159"/>
          <a:stretch/>
        </p:blipFill>
        <p:spPr>
          <a:xfrm rot="16200000">
            <a:off x="2645418" y="-1167657"/>
            <a:ext cx="6517554" cy="9193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1032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0B0FDD24-2409-2191-2CBD-73C111D6B9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DFF0483-D3D0-4F27-4C6C-6716D986B8A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4974"/>
          <a:stretch/>
        </p:blipFill>
        <p:spPr>
          <a:xfrm>
            <a:off x="2889946" y="55479"/>
            <a:ext cx="6412107" cy="67470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154527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7339</TotalTime>
  <Words>554</Words>
  <Application>Microsoft Office PowerPoint</Application>
  <PresentationFormat>Widescreen</PresentationFormat>
  <Paragraphs>124</Paragraphs>
  <Slides>22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Aptos</vt:lpstr>
      <vt:lpstr>Arial</vt:lpstr>
      <vt:lpstr>Gill Sans MT</vt:lpstr>
      <vt:lpstr>Sassoon Primary</vt:lpstr>
      <vt:lpstr>Gallery</vt:lpstr>
      <vt:lpstr>PowerPoint Presentation</vt:lpstr>
      <vt:lpstr>PowerPoint Presentation</vt:lpstr>
      <vt:lpstr>Amser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Sarah Powell (0900030)</dc:creator>
  <cp:lastModifiedBy>Sarah Powell (0900030)</cp:lastModifiedBy>
  <cp:revision>56</cp:revision>
  <cp:lastPrinted>2024-10-24T21:47:35Z</cp:lastPrinted>
  <dcterms:created xsi:type="dcterms:W3CDTF">2024-10-19T07:56:13Z</dcterms:created>
  <dcterms:modified xsi:type="dcterms:W3CDTF">2024-10-24T21:59:13Z</dcterms:modified>
</cp:coreProperties>
</file>