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8"/>
  </p:notesMasterIdLst>
  <p:sldIdLst>
    <p:sldId id="257" r:id="rId2"/>
    <p:sldId id="258" r:id="rId3"/>
    <p:sldId id="289" r:id="rId4"/>
    <p:sldId id="294" r:id="rId5"/>
    <p:sldId id="259" r:id="rId6"/>
    <p:sldId id="260" r:id="rId7"/>
    <p:sldId id="261" r:id="rId8"/>
    <p:sldId id="262" r:id="rId9"/>
    <p:sldId id="263" r:id="rId10"/>
    <p:sldId id="264" r:id="rId11"/>
    <p:sldId id="265" r:id="rId12"/>
    <p:sldId id="266" r:id="rId13"/>
    <p:sldId id="267" r:id="rId14"/>
    <p:sldId id="268" r:id="rId15"/>
    <p:sldId id="269" r:id="rId16"/>
    <p:sldId id="285" r:id="rId17"/>
    <p:sldId id="270" r:id="rId18"/>
    <p:sldId id="271" r:id="rId19"/>
    <p:sldId id="272" r:id="rId20"/>
    <p:sldId id="273" r:id="rId21"/>
    <p:sldId id="274" r:id="rId22"/>
    <p:sldId id="290" r:id="rId23"/>
    <p:sldId id="291" r:id="rId24"/>
    <p:sldId id="293" r:id="rId25"/>
    <p:sldId id="292" r:id="rId26"/>
    <p:sldId id="275" r:id="rId27"/>
    <p:sldId id="276" r:id="rId28"/>
    <p:sldId id="277" r:id="rId29"/>
    <p:sldId id="278" r:id="rId30"/>
    <p:sldId id="279" r:id="rId31"/>
    <p:sldId id="280" r:id="rId32"/>
    <p:sldId id="281" r:id="rId33"/>
    <p:sldId id="282" r:id="rId34"/>
    <p:sldId id="283" r:id="rId35"/>
    <p:sldId id="284" r:id="rId36"/>
    <p:sldId id="295" r:id="rId37"/>
    <p:sldId id="296" r:id="rId38"/>
    <p:sldId id="297" r:id="rId39"/>
    <p:sldId id="298" r:id="rId40"/>
    <p:sldId id="299" r:id="rId41"/>
    <p:sldId id="300" r:id="rId42"/>
    <p:sldId id="301" r:id="rId43"/>
    <p:sldId id="302" r:id="rId44"/>
    <p:sldId id="303" r:id="rId45"/>
    <p:sldId id="307" r:id="rId46"/>
    <p:sldId id="308" r:id="rId47"/>
    <p:sldId id="305" r:id="rId48"/>
    <p:sldId id="304" r:id="rId49"/>
    <p:sldId id="306" r:id="rId50"/>
    <p:sldId id="309" r:id="rId51"/>
    <p:sldId id="310" r:id="rId52"/>
    <p:sldId id="311" r:id="rId53"/>
    <p:sldId id="312" r:id="rId54"/>
    <p:sldId id="313" r:id="rId55"/>
    <p:sldId id="314" r:id="rId56"/>
    <p:sldId id="315" r:id="rId5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3" d="100"/>
          <a:sy n="103" d="100"/>
        </p:scale>
        <p:origin x="234"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2B42208-E597-4CC3-B54E-70394D327BEB}" type="datetimeFigureOut">
              <a:rPr lang="en-GB" smtClean="0"/>
              <a:t>08/12/2017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0A46B71-2BE0-4C5F-AB27-78D65B24BA73}" type="slidenum">
              <a:rPr lang="en-GB" smtClean="0"/>
              <a:t>‹#›</a:t>
            </a:fld>
            <a:endParaRPr lang="en-GB"/>
          </a:p>
        </p:txBody>
      </p:sp>
    </p:spTree>
    <p:extLst>
      <p:ext uri="{BB962C8B-B14F-4D97-AF65-F5344CB8AC3E}">
        <p14:creationId xmlns:p14="http://schemas.microsoft.com/office/powerpoint/2010/main" val="3462129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smtClean="0"/>
          </a:p>
        </p:txBody>
      </p:sp>
      <p:sp>
        <p:nvSpPr>
          <p:cNvPr id="2048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5E691A5A-4E9E-4C4C-988D-10FA209E8746}" type="slidenum">
              <a:rPr lang="en-US">
                <a:solidFill>
                  <a:prstClr val="black"/>
                </a:solidFill>
                <a:latin typeface="Calibri" pitchFamily="34" charset="0"/>
              </a:rPr>
              <a:pPr eaLnBrk="1" hangingPunct="1"/>
              <a:t>2</a:t>
            </a:fld>
            <a:endParaRPr lang="en-US">
              <a:solidFill>
                <a:prstClr val="black"/>
              </a:solidFill>
              <a:latin typeface="Calibri" pitchFamily="34" charset="0"/>
            </a:endParaRPr>
          </a:p>
        </p:txBody>
      </p:sp>
    </p:spTree>
    <p:extLst>
      <p:ext uri="{BB962C8B-B14F-4D97-AF65-F5344CB8AC3E}">
        <p14:creationId xmlns:p14="http://schemas.microsoft.com/office/powerpoint/2010/main" val="37438730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smtClean="0"/>
          </a:p>
        </p:txBody>
      </p:sp>
      <p:sp>
        <p:nvSpPr>
          <p:cNvPr id="1946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1A782B9C-0704-4FA8-9FA3-B909A729F17F}" type="slidenum">
              <a:rPr lang="en-US">
                <a:solidFill>
                  <a:prstClr val="black"/>
                </a:solidFill>
                <a:latin typeface="Calibri" pitchFamily="34" charset="0"/>
              </a:rPr>
              <a:pPr eaLnBrk="1" hangingPunct="1"/>
              <a:t>7</a:t>
            </a:fld>
            <a:endParaRPr lang="en-US">
              <a:solidFill>
                <a:prstClr val="black"/>
              </a:solidFill>
              <a:latin typeface="Calibri" pitchFamily="34" charset="0"/>
            </a:endParaRPr>
          </a:p>
        </p:txBody>
      </p:sp>
    </p:spTree>
    <p:extLst>
      <p:ext uri="{BB962C8B-B14F-4D97-AF65-F5344CB8AC3E}">
        <p14:creationId xmlns:p14="http://schemas.microsoft.com/office/powerpoint/2010/main" val="38620158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smtClean="0"/>
          </a:p>
        </p:txBody>
      </p:sp>
      <p:sp>
        <p:nvSpPr>
          <p:cNvPr id="2150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93A45447-F5B6-4853-845A-DF3596009147}" type="slidenum">
              <a:rPr lang="en-US">
                <a:solidFill>
                  <a:prstClr val="black"/>
                </a:solidFill>
                <a:latin typeface="Calibri" pitchFamily="34" charset="0"/>
              </a:rPr>
              <a:pPr eaLnBrk="1" hangingPunct="1"/>
              <a:t>8</a:t>
            </a:fld>
            <a:endParaRPr lang="en-US">
              <a:solidFill>
                <a:prstClr val="black"/>
              </a:solidFill>
              <a:latin typeface="Calibri" pitchFamily="34" charset="0"/>
            </a:endParaRPr>
          </a:p>
        </p:txBody>
      </p:sp>
    </p:spTree>
    <p:extLst>
      <p:ext uri="{BB962C8B-B14F-4D97-AF65-F5344CB8AC3E}">
        <p14:creationId xmlns:p14="http://schemas.microsoft.com/office/powerpoint/2010/main" val="38157125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smtClean="0"/>
          </a:p>
        </p:txBody>
      </p:sp>
      <p:sp>
        <p:nvSpPr>
          <p:cNvPr id="2253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59C3DBD3-7DF0-4E3D-B526-BAB806327FEF}" type="slidenum">
              <a:rPr lang="en-US">
                <a:solidFill>
                  <a:prstClr val="black"/>
                </a:solidFill>
                <a:latin typeface="Calibri" pitchFamily="34" charset="0"/>
              </a:rPr>
              <a:pPr eaLnBrk="1" hangingPunct="1"/>
              <a:t>11</a:t>
            </a:fld>
            <a:endParaRPr lang="en-US">
              <a:solidFill>
                <a:prstClr val="black"/>
              </a:solidFill>
              <a:latin typeface="Calibri" pitchFamily="34" charset="0"/>
            </a:endParaRPr>
          </a:p>
        </p:txBody>
      </p:sp>
    </p:spTree>
    <p:extLst>
      <p:ext uri="{BB962C8B-B14F-4D97-AF65-F5344CB8AC3E}">
        <p14:creationId xmlns:p14="http://schemas.microsoft.com/office/powerpoint/2010/main" val="11899789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smtClean="0"/>
          </a:p>
        </p:txBody>
      </p:sp>
      <p:sp>
        <p:nvSpPr>
          <p:cNvPr id="2355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6038B7FB-F159-4A38-A4B0-3C86192F0FF8}" type="slidenum">
              <a:rPr lang="en-US">
                <a:solidFill>
                  <a:prstClr val="black"/>
                </a:solidFill>
                <a:latin typeface="Calibri" pitchFamily="34" charset="0"/>
              </a:rPr>
              <a:pPr eaLnBrk="1" hangingPunct="1"/>
              <a:t>12</a:t>
            </a:fld>
            <a:endParaRPr lang="en-US">
              <a:solidFill>
                <a:prstClr val="black"/>
              </a:solidFill>
              <a:latin typeface="Calibri" pitchFamily="34" charset="0"/>
            </a:endParaRPr>
          </a:p>
        </p:txBody>
      </p:sp>
    </p:spTree>
    <p:extLst>
      <p:ext uri="{BB962C8B-B14F-4D97-AF65-F5344CB8AC3E}">
        <p14:creationId xmlns:p14="http://schemas.microsoft.com/office/powerpoint/2010/main" val="244364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smtClean="0"/>
          </a:p>
        </p:txBody>
      </p:sp>
      <p:sp>
        <p:nvSpPr>
          <p:cNvPr id="2560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521EEC16-7818-4723-B4D9-ACF626669B45}" type="slidenum">
              <a:rPr lang="en-US">
                <a:solidFill>
                  <a:prstClr val="black"/>
                </a:solidFill>
                <a:latin typeface="Calibri" pitchFamily="34" charset="0"/>
              </a:rPr>
              <a:pPr eaLnBrk="1" hangingPunct="1"/>
              <a:t>13</a:t>
            </a:fld>
            <a:endParaRPr lang="en-US">
              <a:solidFill>
                <a:prstClr val="black"/>
              </a:solidFill>
              <a:latin typeface="Calibri" pitchFamily="34" charset="0"/>
            </a:endParaRPr>
          </a:p>
        </p:txBody>
      </p:sp>
    </p:spTree>
    <p:extLst>
      <p:ext uri="{BB962C8B-B14F-4D97-AF65-F5344CB8AC3E}">
        <p14:creationId xmlns:p14="http://schemas.microsoft.com/office/powerpoint/2010/main" val="5874045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smtClean="0"/>
          </a:p>
        </p:txBody>
      </p:sp>
      <p:sp>
        <p:nvSpPr>
          <p:cNvPr id="2662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CDB0BA39-510B-411F-A250-6468AD0871AF}" type="slidenum">
              <a:rPr lang="en-US">
                <a:solidFill>
                  <a:prstClr val="black"/>
                </a:solidFill>
                <a:latin typeface="Calibri" pitchFamily="34" charset="0"/>
              </a:rPr>
              <a:pPr eaLnBrk="1" hangingPunct="1"/>
              <a:t>14</a:t>
            </a:fld>
            <a:endParaRPr lang="en-US">
              <a:solidFill>
                <a:prstClr val="black"/>
              </a:solidFill>
              <a:latin typeface="Calibri" pitchFamily="34" charset="0"/>
            </a:endParaRPr>
          </a:p>
        </p:txBody>
      </p:sp>
    </p:spTree>
    <p:extLst>
      <p:ext uri="{BB962C8B-B14F-4D97-AF65-F5344CB8AC3E}">
        <p14:creationId xmlns:p14="http://schemas.microsoft.com/office/powerpoint/2010/main" val="33464316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smtClean="0"/>
          </a:p>
        </p:txBody>
      </p:sp>
      <p:sp>
        <p:nvSpPr>
          <p:cNvPr id="2765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D88F79F0-25B0-4523-8E50-558C1D21E9F4}" type="slidenum">
              <a:rPr lang="en-US">
                <a:solidFill>
                  <a:prstClr val="black"/>
                </a:solidFill>
                <a:latin typeface="Calibri" pitchFamily="34" charset="0"/>
              </a:rPr>
              <a:pPr eaLnBrk="1" hangingPunct="1"/>
              <a:t>15</a:t>
            </a:fld>
            <a:endParaRPr lang="en-US">
              <a:solidFill>
                <a:prstClr val="black"/>
              </a:solidFill>
              <a:latin typeface="Calibri" pitchFamily="34" charset="0"/>
            </a:endParaRPr>
          </a:p>
        </p:txBody>
      </p:sp>
    </p:spTree>
    <p:extLst>
      <p:ext uri="{BB962C8B-B14F-4D97-AF65-F5344CB8AC3E}">
        <p14:creationId xmlns:p14="http://schemas.microsoft.com/office/powerpoint/2010/main" val="17305880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6" name="Rectangle 7"/>
          <p:cNvSpPr>
            <a:spLocks noGrp="1" noChangeArrowheads="1"/>
          </p:cNvSpPr>
          <p:nvPr>
            <p:ph type="sldNum" sz="quarter" idx="5"/>
          </p:nvPr>
        </p:nvSpPr>
        <p:spPr>
          <a:noFill/>
        </p:spPr>
        <p:txBody>
          <a:bodyPr/>
          <a:lstStyle/>
          <a:p>
            <a:fld id="{CF05DDAD-6997-4AE6-8A9A-520566E6DC37}" type="slidenum">
              <a:rPr lang="en-GB" smtClean="0">
                <a:solidFill>
                  <a:prstClr val="black"/>
                </a:solidFill>
              </a:rPr>
              <a:pPr/>
              <a:t>17</a:t>
            </a:fld>
            <a:endParaRPr lang="en-GB" smtClean="0">
              <a:solidFill>
                <a:prstClr val="black"/>
              </a:solidFill>
            </a:endParaRPr>
          </a:p>
        </p:txBody>
      </p:sp>
      <p:sp>
        <p:nvSpPr>
          <p:cNvPr id="164867" name="Rectangle 2"/>
          <p:cNvSpPr>
            <a:spLocks noGrp="1" noRot="1" noChangeAspect="1" noChangeArrowheads="1" noTextEdit="1"/>
          </p:cNvSpPr>
          <p:nvPr>
            <p:ph type="sldImg"/>
          </p:nvPr>
        </p:nvSpPr>
        <p:spPr>
          <a:ln/>
        </p:spPr>
      </p:sp>
      <p:sp>
        <p:nvSpPr>
          <p:cNvPr id="164868" name="Rectangle 3"/>
          <p:cNvSpPr>
            <a:spLocks noGrp="1" noChangeArrowheads="1"/>
          </p:cNvSpPr>
          <p:nvPr>
            <p:ph type="body" idx="1"/>
          </p:nvPr>
        </p:nvSpPr>
        <p:spPr>
          <a:noFill/>
          <a:ln/>
        </p:spPr>
        <p:txBody>
          <a:bodyPr/>
          <a:lstStyle/>
          <a:p>
            <a:pPr eaLnBrk="1" hangingPunct="1"/>
            <a:r>
              <a:rPr lang="en-US" smtClean="0"/>
              <a:t>How do you know what questions to ask in your survey? How do you know that they are realistic and that people consider them important or answerable? </a:t>
            </a:r>
          </a:p>
        </p:txBody>
      </p:sp>
    </p:spTree>
    <p:extLst>
      <p:ext uri="{BB962C8B-B14F-4D97-AF65-F5344CB8AC3E}">
        <p14:creationId xmlns:p14="http://schemas.microsoft.com/office/powerpoint/2010/main" val="34449292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890" name="Rectangle 7"/>
          <p:cNvSpPr>
            <a:spLocks noGrp="1" noChangeArrowheads="1"/>
          </p:cNvSpPr>
          <p:nvPr>
            <p:ph type="sldNum" sz="quarter" idx="5"/>
          </p:nvPr>
        </p:nvSpPr>
        <p:spPr>
          <a:noFill/>
        </p:spPr>
        <p:txBody>
          <a:bodyPr/>
          <a:lstStyle/>
          <a:p>
            <a:fld id="{8E68D505-D206-42C5-80D5-1B6F54A060AE}" type="slidenum">
              <a:rPr lang="en-GB" smtClean="0">
                <a:solidFill>
                  <a:prstClr val="black"/>
                </a:solidFill>
              </a:rPr>
              <a:pPr/>
              <a:t>18</a:t>
            </a:fld>
            <a:endParaRPr lang="en-GB" smtClean="0">
              <a:solidFill>
                <a:prstClr val="black"/>
              </a:solidFill>
            </a:endParaRPr>
          </a:p>
        </p:txBody>
      </p:sp>
      <p:sp>
        <p:nvSpPr>
          <p:cNvPr id="165891" name="Rectangle 2"/>
          <p:cNvSpPr>
            <a:spLocks noGrp="1" noRot="1" noChangeAspect="1" noChangeArrowheads="1" noTextEdit="1"/>
          </p:cNvSpPr>
          <p:nvPr>
            <p:ph type="sldImg"/>
          </p:nvPr>
        </p:nvSpPr>
        <p:spPr>
          <a:ln/>
        </p:spPr>
      </p:sp>
      <p:sp>
        <p:nvSpPr>
          <p:cNvPr id="165892" name="Rectangle 3"/>
          <p:cNvSpPr>
            <a:spLocks noGrp="1" noChangeArrowheads="1"/>
          </p:cNvSpPr>
          <p:nvPr>
            <p:ph type="body" idx="1"/>
          </p:nvPr>
        </p:nvSpPr>
        <p:spPr>
          <a:noFill/>
          <a:ln/>
        </p:spPr>
        <p:txBody>
          <a:bodyPr/>
          <a:lstStyle/>
          <a:p>
            <a:pPr eaLnBrk="1" hangingPunct="1"/>
            <a:endParaRPr lang="en-US" dirty="0" smtClean="0"/>
          </a:p>
        </p:txBody>
      </p:sp>
    </p:spTree>
    <p:extLst>
      <p:ext uri="{BB962C8B-B14F-4D97-AF65-F5344CB8AC3E}">
        <p14:creationId xmlns:p14="http://schemas.microsoft.com/office/powerpoint/2010/main" val="28273502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7"/>
          <p:cNvSpPr>
            <a:spLocks noGrp="1" noChangeArrowheads="1"/>
          </p:cNvSpPr>
          <p:nvPr>
            <p:ph type="sldNum" sz="quarter" idx="5"/>
          </p:nvPr>
        </p:nvSpPr>
        <p:spPr>
          <a:noFill/>
        </p:spPr>
        <p:txBody>
          <a:bodyPr/>
          <a:lstStyle/>
          <a:p>
            <a:fld id="{E08CBC12-6BF3-4911-A5C2-FD5D8CADF713}" type="slidenum">
              <a:rPr lang="en-GB" smtClean="0">
                <a:solidFill>
                  <a:prstClr val="black"/>
                </a:solidFill>
              </a:rPr>
              <a:pPr/>
              <a:t>20</a:t>
            </a:fld>
            <a:endParaRPr lang="en-GB" smtClean="0">
              <a:solidFill>
                <a:prstClr val="black"/>
              </a:solidFill>
            </a:endParaRPr>
          </a:p>
        </p:txBody>
      </p:sp>
      <p:sp>
        <p:nvSpPr>
          <p:cNvPr id="166915" name="Rectangle 2"/>
          <p:cNvSpPr>
            <a:spLocks noGrp="1" noRot="1" noChangeAspect="1" noChangeArrowheads="1" noTextEdit="1"/>
          </p:cNvSpPr>
          <p:nvPr>
            <p:ph type="sldImg"/>
          </p:nvPr>
        </p:nvSpPr>
        <p:spPr>
          <a:ln/>
        </p:spPr>
      </p:sp>
      <p:sp>
        <p:nvSpPr>
          <p:cNvPr id="166916" name="Rectangle 3"/>
          <p:cNvSpPr>
            <a:spLocks noGrp="1" noChangeArrowheads="1"/>
          </p:cNvSpPr>
          <p:nvPr>
            <p:ph type="body" idx="1"/>
          </p:nvPr>
        </p:nvSpPr>
        <p:spPr>
          <a:noFill/>
          <a:ln/>
        </p:spPr>
        <p:txBody>
          <a:bodyPr/>
          <a:lstStyle/>
          <a:p>
            <a:pPr eaLnBrk="1" hangingPunct="1"/>
            <a:endParaRPr lang="en-US" sz="1000" dirty="0" smtClean="0"/>
          </a:p>
        </p:txBody>
      </p:sp>
    </p:spTree>
    <p:extLst>
      <p:ext uri="{BB962C8B-B14F-4D97-AF65-F5344CB8AC3E}">
        <p14:creationId xmlns:p14="http://schemas.microsoft.com/office/powerpoint/2010/main" val="175229673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15"/>
          <p:cNvGrpSpPr/>
          <p:nvPr/>
        </p:nvGrpSpPr>
        <p:grpSpPr>
          <a:xfrm>
            <a:off x="0" y="0"/>
            <a:ext cx="9144000" cy="6858000"/>
            <a:chOff x="0" y="0"/>
            <a:chExt cx="9144000" cy="6858000"/>
          </a:xfrm>
        </p:grpSpPr>
        <p:sp>
          <p:nvSpPr>
            <p:cNvPr id="8" name="Rectangle 7"/>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9" name="Rectangle 8"/>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sp>
        <p:nvSpPr>
          <p:cNvPr id="10" name="Freeform 9"/>
          <p:cNvSpPr/>
          <p:nvPr/>
        </p:nvSpPr>
        <p:spPr>
          <a:xfrm rot="10800000">
            <a:off x="891821" y="5617774"/>
            <a:ext cx="7382935"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1" name="Rectangle 10"/>
          <p:cNvSpPr/>
          <p:nvPr/>
        </p:nvSpPr>
        <p:spPr>
          <a:xfrm>
            <a:off x="989952" y="1016990"/>
            <a:ext cx="7179733" cy="4831643"/>
          </a:xfrm>
          <a:prstGeom prst="rect">
            <a:avLst/>
          </a:prstGeom>
          <a:solidFill>
            <a:schemeClr val="bg1">
              <a:lumMod val="75000"/>
              <a:lumOff val="25000"/>
            </a:schemeClr>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2" name="Rectangle 11"/>
          <p:cNvSpPr/>
          <p:nvPr/>
        </p:nvSpPr>
        <p:spPr>
          <a:xfrm>
            <a:off x="990600" y="1009650"/>
            <a:ext cx="7179733" cy="4831643"/>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pic>
        <p:nvPicPr>
          <p:cNvPr id="13"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769521" y="702069"/>
            <a:ext cx="567831" cy="567830"/>
          </a:xfrm>
          <a:prstGeom prst="rect">
            <a:avLst/>
          </a:prstGeom>
          <a:noFill/>
        </p:spPr>
      </p:pic>
      <p:pic>
        <p:nvPicPr>
          <p:cNvPr id="14"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7855433" y="749720"/>
            <a:ext cx="566928" cy="566928"/>
          </a:xfrm>
          <a:prstGeom prst="rect">
            <a:avLst/>
          </a:prstGeom>
          <a:noFill/>
        </p:spPr>
      </p:pic>
      <p:sp>
        <p:nvSpPr>
          <p:cNvPr id="2" name="Title 1"/>
          <p:cNvSpPr>
            <a:spLocks noGrp="1"/>
          </p:cNvSpPr>
          <p:nvPr>
            <p:ph type="ctrTitle"/>
          </p:nvPr>
        </p:nvSpPr>
        <p:spPr>
          <a:xfrm>
            <a:off x="1727201" y="1794935"/>
            <a:ext cx="5723468" cy="1828090"/>
          </a:xfrm>
        </p:spPr>
        <p:txBody>
          <a:bodyPr anchor="b">
            <a:normAutofit/>
          </a:bodyPr>
          <a:lstStyle>
            <a:lvl1pPr>
              <a:defRPr sz="4800"/>
            </a:lvl1pPr>
          </a:lstStyle>
          <a:p>
            <a:r>
              <a:rPr lang="en-US" smtClean="0"/>
              <a:t>Click to edit Master title style</a:t>
            </a:r>
            <a:endParaRPr lang="en-US"/>
          </a:p>
        </p:txBody>
      </p:sp>
      <p:sp>
        <p:nvSpPr>
          <p:cNvPr id="3" name="Subtitle 2"/>
          <p:cNvSpPr>
            <a:spLocks noGrp="1"/>
          </p:cNvSpPr>
          <p:nvPr>
            <p:ph type="subTitle" idx="1"/>
          </p:nvPr>
        </p:nvSpPr>
        <p:spPr>
          <a:xfrm>
            <a:off x="1727200" y="3736622"/>
            <a:ext cx="5712179" cy="1524000"/>
          </a:xfrm>
        </p:spPr>
        <p:txBody>
          <a:bodyPr/>
          <a:lstStyle>
            <a:lvl1pPr marL="0" indent="0" algn="ctr">
              <a:buNone/>
              <a:defRPr>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6770676" y="5357592"/>
            <a:ext cx="1213821" cy="365125"/>
          </a:xfrm>
        </p:spPr>
        <p:txBody>
          <a:bodyPr/>
          <a:lstStyle/>
          <a:p>
            <a:fld id="{5EE9CC07-D243-483A-AC28-17EFD8C8B90F}" type="datetimeFigureOut">
              <a:rPr lang="en-US" smtClean="0">
                <a:solidFill>
                  <a:srgbClr val="242852"/>
                </a:solidFill>
              </a:rPr>
              <a:pPr/>
              <a:t>12/8/2017</a:t>
            </a:fld>
            <a:endParaRPr lang="en-GB">
              <a:solidFill>
                <a:srgbClr val="242852"/>
              </a:solidFill>
            </a:endParaRPr>
          </a:p>
        </p:txBody>
      </p:sp>
      <p:sp>
        <p:nvSpPr>
          <p:cNvPr id="5" name="Footer Placeholder 4"/>
          <p:cNvSpPr>
            <a:spLocks noGrp="1"/>
          </p:cNvSpPr>
          <p:nvPr>
            <p:ph type="ftr" sz="quarter" idx="11"/>
          </p:nvPr>
        </p:nvSpPr>
        <p:spPr>
          <a:xfrm>
            <a:off x="1174044" y="5357592"/>
            <a:ext cx="5034845" cy="365125"/>
          </a:xfrm>
        </p:spPr>
        <p:txBody>
          <a:bodyPr/>
          <a:lstStyle/>
          <a:p>
            <a:endParaRPr lang="en-GB">
              <a:solidFill>
                <a:srgbClr val="242852"/>
              </a:solidFill>
            </a:endParaRPr>
          </a:p>
        </p:txBody>
      </p:sp>
      <p:sp>
        <p:nvSpPr>
          <p:cNvPr id="6" name="Slide Number Placeholder 5"/>
          <p:cNvSpPr>
            <a:spLocks noGrp="1"/>
          </p:cNvSpPr>
          <p:nvPr>
            <p:ph type="sldNum" sz="quarter" idx="12"/>
          </p:nvPr>
        </p:nvSpPr>
        <p:spPr>
          <a:xfrm>
            <a:off x="6213930" y="5357592"/>
            <a:ext cx="554023" cy="365125"/>
          </a:xfrm>
        </p:spPr>
        <p:txBody>
          <a:bodyPr/>
          <a:lstStyle>
            <a:lvl1pPr algn="ctr">
              <a:defRPr/>
            </a:lvl1pPr>
          </a:lstStyle>
          <a:p>
            <a:fld id="{90E29A3B-82B2-4C0A-B223-2A0F45C63A78}" type="slidenum">
              <a:rPr lang="en-GB" smtClean="0">
                <a:solidFill>
                  <a:srgbClr val="242852"/>
                </a:solidFill>
              </a:rPr>
              <a:pPr/>
              <a:t>‹#›</a:t>
            </a:fld>
            <a:endParaRPr lang="en-GB">
              <a:solidFill>
                <a:srgbClr val="242852"/>
              </a:solidFill>
            </a:endParaRPr>
          </a:p>
        </p:txBody>
      </p:sp>
    </p:spTree>
    <p:extLst>
      <p:ext uri="{BB962C8B-B14F-4D97-AF65-F5344CB8AC3E}">
        <p14:creationId xmlns:p14="http://schemas.microsoft.com/office/powerpoint/2010/main" val="13005775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EE9CC07-D243-483A-AC28-17EFD8C8B90F}" type="datetimeFigureOut">
              <a:rPr lang="en-US" smtClean="0">
                <a:solidFill>
                  <a:srgbClr val="242852"/>
                </a:solidFill>
              </a:rPr>
              <a:pPr/>
              <a:t>12/8/2017</a:t>
            </a:fld>
            <a:endParaRPr lang="en-GB">
              <a:solidFill>
                <a:srgbClr val="242852"/>
              </a:solidFill>
            </a:endParaRPr>
          </a:p>
        </p:txBody>
      </p:sp>
      <p:sp>
        <p:nvSpPr>
          <p:cNvPr id="5" name="Footer Placeholder 4"/>
          <p:cNvSpPr>
            <a:spLocks noGrp="1"/>
          </p:cNvSpPr>
          <p:nvPr>
            <p:ph type="ftr" sz="quarter" idx="11"/>
          </p:nvPr>
        </p:nvSpPr>
        <p:spPr/>
        <p:txBody>
          <a:bodyPr/>
          <a:lstStyle/>
          <a:p>
            <a:endParaRPr lang="en-GB">
              <a:solidFill>
                <a:srgbClr val="242852"/>
              </a:solidFill>
            </a:endParaRPr>
          </a:p>
        </p:txBody>
      </p:sp>
      <p:sp>
        <p:nvSpPr>
          <p:cNvPr id="6" name="Slide Number Placeholder 5"/>
          <p:cNvSpPr>
            <a:spLocks noGrp="1"/>
          </p:cNvSpPr>
          <p:nvPr>
            <p:ph type="sldNum" sz="quarter" idx="12"/>
          </p:nvPr>
        </p:nvSpPr>
        <p:spPr/>
        <p:txBody>
          <a:bodyPr/>
          <a:lstStyle/>
          <a:p>
            <a:fld id="{90E29A3B-82B2-4C0A-B223-2A0F45C63A78}" type="slidenum">
              <a:rPr lang="en-GB" smtClean="0">
                <a:solidFill>
                  <a:srgbClr val="242852"/>
                </a:solidFill>
              </a:rPr>
              <a:pPr/>
              <a:t>‹#›</a:t>
            </a:fld>
            <a:endParaRPr lang="en-GB">
              <a:solidFill>
                <a:srgbClr val="242852"/>
              </a:solidFill>
            </a:endParaRPr>
          </a:p>
        </p:txBody>
      </p:sp>
    </p:spTree>
    <p:extLst>
      <p:ext uri="{BB962C8B-B14F-4D97-AF65-F5344CB8AC3E}">
        <p14:creationId xmlns:p14="http://schemas.microsoft.com/office/powerpoint/2010/main" val="26105801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44979" y="2239430"/>
            <a:ext cx="6254044" cy="1362075"/>
          </a:xfrm>
        </p:spPr>
        <p:txBody>
          <a:bodyPr anchor="b"/>
          <a:lstStyle>
            <a:lvl1pPr algn="ctr">
              <a:defRPr sz="4000" b="0" cap="none" baseline="0"/>
            </a:lvl1pPr>
          </a:lstStyle>
          <a:p>
            <a:r>
              <a:rPr lang="en-US" smtClean="0"/>
              <a:t>Click to edit Master title style</a:t>
            </a:r>
            <a:endParaRPr lang="en-US" dirty="0"/>
          </a:p>
        </p:txBody>
      </p:sp>
      <p:sp>
        <p:nvSpPr>
          <p:cNvPr id="3" name="Text Placeholder 2"/>
          <p:cNvSpPr>
            <a:spLocks noGrp="1"/>
          </p:cNvSpPr>
          <p:nvPr>
            <p:ph type="body" idx="1"/>
          </p:nvPr>
        </p:nvSpPr>
        <p:spPr>
          <a:xfrm>
            <a:off x="1456267" y="3725334"/>
            <a:ext cx="6231467" cy="1309511"/>
          </a:xfrm>
        </p:spPr>
        <p:txBody>
          <a:bodyPr anchor="t"/>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EE9CC07-D243-483A-AC28-17EFD8C8B90F}" type="datetimeFigureOut">
              <a:rPr lang="en-US" smtClean="0">
                <a:solidFill>
                  <a:srgbClr val="242852"/>
                </a:solidFill>
              </a:rPr>
              <a:pPr/>
              <a:t>12/8/2017</a:t>
            </a:fld>
            <a:endParaRPr lang="en-GB">
              <a:solidFill>
                <a:srgbClr val="242852"/>
              </a:solidFill>
            </a:endParaRPr>
          </a:p>
        </p:txBody>
      </p:sp>
      <p:sp>
        <p:nvSpPr>
          <p:cNvPr id="5" name="Footer Placeholder 4"/>
          <p:cNvSpPr>
            <a:spLocks noGrp="1"/>
          </p:cNvSpPr>
          <p:nvPr>
            <p:ph type="ftr" sz="quarter" idx="11"/>
          </p:nvPr>
        </p:nvSpPr>
        <p:spPr/>
        <p:txBody>
          <a:bodyPr/>
          <a:lstStyle/>
          <a:p>
            <a:endParaRPr lang="en-GB">
              <a:solidFill>
                <a:srgbClr val="242852"/>
              </a:solidFill>
            </a:endParaRPr>
          </a:p>
        </p:txBody>
      </p:sp>
      <p:sp>
        <p:nvSpPr>
          <p:cNvPr id="6" name="Slide Number Placeholder 5"/>
          <p:cNvSpPr>
            <a:spLocks noGrp="1"/>
          </p:cNvSpPr>
          <p:nvPr>
            <p:ph type="sldNum" sz="quarter" idx="12"/>
          </p:nvPr>
        </p:nvSpPr>
        <p:spPr/>
        <p:txBody>
          <a:bodyPr/>
          <a:lstStyle/>
          <a:p>
            <a:fld id="{90E29A3B-82B2-4C0A-B223-2A0F45C63A78}" type="slidenum">
              <a:rPr lang="en-GB" smtClean="0">
                <a:solidFill>
                  <a:srgbClr val="242852"/>
                </a:solidFill>
              </a:rPr>
              <a:pPr/>
              <a:t>‹#›</a:t>
            </a:fld>
            <a:endParaRPr lang="en-GB">
              <a:solidFill>
                <a:srgbClr val="242852"/>
              </a:solidFill>
            </a:endParaRPr>
          </a:p>
        </p:txBody>
      </p:sp>
    </p:spTree>
    <p:extLst>
      <p:ext uri="{BB962C8B-B14F-4D97-AF65-F5344CB8AC3E}">
        <p14:creationId xmlns:p14="http://schemas.microsoft.com/office/powerpoint/2010/main" val="1552586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5EE9CC07-D243-483A-AC28-17EFD8C8B90F}" type="datetimeFigureOut">
              <a:rPr lang="en-US" smtClean="0">
                <a:solidFill>
                  <a:srgbClr val="242852"/>
                </a:solidFill>
              </a:rPr>
              <a:pPr/>
              <a:t>12/8/2017</a:t>
            </a:fld>
            <a:endParaRPr lang="en-GB">
              <a:solidFill>
                <a:srgbClr val="242852"/>
              </a:solidFill>
            </a:endParaRPr>
          </a:p>
        </p:txBody>
      </p:sp>
      <p:sp>
        <p:nvSpPr>
          <p:cNvPr id="6" name="Footer Placeholder 5"/>
          <p:cNvSpPr>
            <a:spLocks noGrp="1"/>
          </p:cNvSpPr>
          <p:nvPr>
            <p:ph type="ftr" sz="quarter" idx="11"/>
          </p:nvPr>
        </p:nvSpPr>
        <p:spPr/>
        <p:txBody>
          <a:bodyPr/>
          <a:lstStyle/>
          <a:p>
            <a:endParaRPr lang="en-GB">
              <a:solidFill>
                <a:srgbClr val="242852"/>
              </a:solidFill>
            </a:endParaRPr>
          </a:p>
        </p:txBody>
      </p:sp>
      <p:sp>
        <p:nvSpPr>
          <p:cNvPr id="7" name="Slide Number Placeholder 6"/>
          <p:cNvSpPr>
            <a:spLocks noGrp="1"/>
          </p:cNvSpPr>
          <p:nvPr>
            <p:ph type="sldNum" sz="quarter" idx="12"/>
          </p:nvPr>
        </p:nvSpPr>
        <p:spPr/>
        <p:txBody>
          <a:bodyPr/>
          <a:lstStyle/>
          <a:p>
            <a:fld id="{90E29A3B-82B2-4C0A-B223-2A0F45C63A78}" type="slidenum">
              <a:rPr lang="en-GB" smtClean="0">
                <a:solidFill>
                  <a:srgbClr val="242852"/>
                </a:solidFill>
              </a:rPr>
              <a:pPr/>
              <a:t>‹#›</a:t>
            </a:fld>
            <a:endParaRPr lang="en-GB">
              <a:solidFill>
                <a:srgbClr val="242852"/>
              </a:solidFill>
            </a:endParaRPr>
          </a:p>
        </p:txBody>
      </p:sp>
      <p:sp>
        <p:nvSpPr>
          <p:cNvPr id="9" name="Content Placeholder 8"/>
          <p:cNvSpPr>
            <a:spLocks noGrp="1"/>
          </p:cNvSpPr>
          <p:nvPr>
            <p:ph sz="quarter" idx="13"/>
          </p:nvPr>
        </p:nvSpPr>
        <p:spPr>
          <a:xfrm>
            <a:off x="1298448" y="2121407"/>
            <a:ext cx="3200400" cy="360273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14"/>
          </p:nvPr>
        </p:nvSpPr>
        <p:spPr>
          <a:xfrm>
            <a:off x="4663440" y="2119313"/>
            <a:ext cx="3200400" cy="36052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23923472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557869" y="2122312"/>
            <a:ext cx="2939521" cy="820208"/>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5" name="Text Placeholder 4"/>
          <p:cNvSpPr>
            <a:spLocks noGrp="1"/>
          </p:cNvSpPr>
          <p:nvPr>
            <p:ph type="body" sz="quarter" idx="3"/>
          </p:nvPr>
        </p:nvSpPr>
        <p:spPr>
          <a:xfrm>
            <a:off x="4910669" y="2122311"/>
            <a:ext cx="2944368" cy="822960"/>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7" name="Date Placeholder 6"/>
          <p:cNvSpPr>
            <a:spLocks noGrp="1"/>
          </p:cNvSpPr>
          <p:nvPr>
            <p:ph type="dt" sz="half" idx="10"/>
          </p:nvPr>
        </p:nvSpPr>
        <p:spPr/>
        <p:txBody>
          <a:bodyPr/>
          <a:lstStyle/>
          <a:p>
            <a:fld id="{5EE9CC07-D243-483A-AC28-17EFD8C8B90F}" type="datetimeFigureOut">
              <a:rPr lang="en-US" smtClean="0">
                <a:solidFill>
                  <a:srgbClr val="242852"/>
                </a:solidFill>
              </a:rPr>
              <a:pPr/>
              <a:t>12/8/2017</a:t>
            </a:fld>
            <a:endParaRPr lang="en-GB">
              <a:solidFill>
                <a:srgbClr val="242852"/>
              </a:solidFill>
            </a:endParaRPr>
          </a:p>
        </p:txBody>
      </p:sp>
      <p:sp>
        <p:nvSpPr>
          <p:cNvPr id="8" name="Footer Placeholder 7"/>
          <p:cNvSpPr>
            <a:spLocks noGrp="1"/>
          </p:cNvSpPr>
          <p:nvPr>
            <p:ph type="ftr" sz="quarter" idx="11"/>
          </p:nvPr>
        </p:nvSpPr>
        <p:spPr/>
        <p:txBody>
          <a:bodyPr/>
          <a:lstStyle/>
          <a:p>
            <a:endParaRPr lang="en-GB">
              <a:solidFill>
                <a:srgbClr val="242852"/>
              </a:solidFill>
            </a:endParaRPr>
          </a:p>
        </p:txBody>
      </p:sp>
      <p:sp>
        <p:nvSpPr>
          <p:cNvPr id="9" name="Slide Number Placeholder 8"/>
          <p:cNvSpPr>
            <a:spLocks noGrp="1"/>
          </p:cNvSpPr>
          <p:nvPr>
            <p:ph type="sldNum" sz="quarter" idx="12"/>
          </p:nvPr>
        </p:nvSpPr>
        <p:spPr/>
        <p:txBody>
          <a:bodyPr/>
          <a:lstStyle/>
          <a:p>
            <a:fld id="{90E29A3B-82B2-4C0A-B223-2A0F45C63A78}" type="slidenum">
              <a:rPr lang="en-GB" smtClean="0">
                <a:solidFill>
                  <a:srgbClr val="242852"/>
                </a:solidFill>
              </a:rPr>
              <a:pPr/>
              <a:t>‹#›</a:t>
            </a:fld>
            <a:endParaRPr lang="en-GB">
              <a:solidFill>
                <a:srgbClr val="242852"/>
              </a:solidFill>
            </a:endParaRPr>
          </a:p>
        </p:txBody>
      </p:sp>
      <p:sp>
        <p:nvSpPr>
          <p:cNvPr id="11" name="Content Placeholder 10"/>
          <p:cNvSpPr>
            <a:spLocks noGrp="1"/>
          </p:cNvSpPr>
          <p:nvPr>
            <p:ph sz="quarter" idx="13"/>
          </p:nvPr>
        </p:nvSpPr>
        <p:spPr>
          <a:xfrm>
            <a:off x="1298448" y="2944368"/>
            <a:ext cx="3227832" cy="277977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Content Placeholder 12"/>
          <p:cNvSpPr>
            <a:spLocks noGrp="1"/>
          </p:cNvSpPr>
          <p:nvPr>
            <p:ph sz="quarter" idx="14"/>
          </p:nvPr>
        </p:nvSpPr>
        <p:spPr>
          <a:xfrm>
            <a:off x="4645151" y="2944813"/>
            <a:ext cx="3227832" cy="277977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32244921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5EE9CC07-D243-483A-AC28-17EFD8C8B90F}" type="datetimeFigureOut">
              <a:rPr lang="en-US" smtClean="0">
                <a:solidFill>
                  <a:srgbClr val="242852"/>
                </a:solidFill>
              </a:rPr>
              <a:pPr/>
              <a:t>12/8/2017</a:t>
            </a:fld>
            <a:endParaRPr lang="en-GB">
              <a:solidFill>
                <a:srgbClr val="242852"/>
              </a:solidFill>
            </a:endParaRPr>
          </a:p>
        </p:txBody>
      </p:sp>
      <p:sp>
        <p:nvSpPr>
          <p:cNvPr id="4" name="Footer Placeholder 3"/>
          <p:cNvSpPr>
            <a:spLocks noGrp="1"/>
          </p:cNvSpPr>
          <p:nvPr>
            <p:ph type="ftr" sz="quarter" idx="11"/>
          </p:nvPr>
        </p:nvSpPr>
        <p:spPr/>
        <p:txBody>
          <a:bodyPr/>
          <a:lstStyle/>
          <a:p>
            <a:endParaRPr lang="en-GB">
              <a:solidFill>
                <a:srgbClr val="242852"/>
              </a:solidFill>
            </a:endParaRPr>
          </a:p>
        </p:txBody>
      </p:sp>
      <p:sp>
        <p:nvSpPr>
          <p:cNvPr id="5" name="Slide Number Placeholder 4"/>
          <p:cNvSpPr>
            <a:spLocks noGrp="1"/>
          </p:cNvSpPr>
          <p:nvPr>
            <p:ph type="sldNum" sz="quarter" idx="12"/>
          </p:nvPr>
        </p:nvSpPr>
        <p:spPr/>
        <p:txBody>
          <a:bodyPr/>
          <a:lstStyle/>
          <a:p>
            <a:fld id="{90E29A3B-82B2-4C0A-B223-2A0F45C63A78}" type="slidenum">
              <a:rPr lang="en-GB" smtClean="0">
                <a:solidFill>
                  <a:srgbClr val="242852"/>
                </a:solidFill>
              </a:rPr>
              <a:pPr/>
              <a:t>‹#›</a:t>
            </a:fld>
            <a:endParaRPr lang="en-GB">
              <a:solidFill>
                <a:srgbClr val="242852"/>
              </a:solidFill>
            </a:endParaRPr>
          </a:p>
        </p:txBody>
      </p:sp>
    </p:spTree>
    <p:extLst>
      <p:ext uri="{BB962C8B-B14F-4D97-AF65-F5344CB8AC3E}">
        <p14:creationId xmlns:p14="http://schemas.microsoft.com/office/powerpoint/2010/main" val="27812412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EE9CC07-D243-483A-AC28-17EFD8C8B90F}" type="datetimeFigureOut">
              <a:rPr lang="en-US" smtClean="0">
                <a:solidFill>
                  <a:srgbClr val="242852"/>
                </a:solidFill>
              </a:rPr>
              <a:pPr/>
              <a:t>12/8/2017</a:t>
            </a:fld>
            <a:endParaRPr lang="en-GB">
              <a:solidFill>
                <a:srgbClr val="242852"/>
              </a:solidFill>
            </a:endParaRPr>
          </a:p>
        </p:txBody>
      </p:sp>
      <p:sp>
        <p:nvSpPr>
          <p:cNvPr id="3" name="Footer Placeholder 2"/>
          <p:cNvSpPr>
            <a:spLocks noGrp="1"/>
          </p:cNvSpPr>
          <p:nvPr>
            <p:ph type="ftr" sz="quarter" idx="11"/>
          </p:nvPr>
        </p:nvSpPr>
        <p:spPr/>
        <p:txBody>
          <a:bodyPr/>
          <a:lstStyle/>
          <a:p>
            <a:endParaRPr lang="en-GB">
              <a:solidFill>
                <a:srgbClr val="242852"/>
              </a:solidFill>
            </a:endParaRPr>
          </a:p>
        </p:txBody>
      </p:sp>
      <p:sp>
        <p:nvSpPr>
          <p:cNvPr id="4" name="Slide Number Placeholder 3"/>
          <p:cNvSpPr>
            <a:spLocks noGrp="1"/>
          </p:cNvSpPr>
          <p:nvPr>
            <p:ph type="sldNum" sz="quarter" idx="12"/>
          </p:nvPr>
        </p:nvSpPr>
        <p:spPr/>
        <p:txBody>
          <a:bodyPr/>
          <a:lstStyle/>
          <a:p>
            <a:fld id="{90E29A3B-82B2-4C0A-B223-2A0F45C63A78}" type="slidenum">
              <a:rPr lang="en-GB" smtClean="0">
                <a:solidFill>
                  <a:srgbClr val="242852"/>
                </a:solidFill>
              </a:rPr>
              <a:pPr/>
              <a:t>‹#›</a:t>
            </a:fld>
            <a:endParaRPr lang="en-GB">
              <a:solidFill>
                <a:srgbClr val="242852"/>
              </a:solidFill>
            </a:endParaRPr>
          </a:p>
        </p:txBody>
      </p:sp>
    </p:spTree>
    <p:extLst>
      <p:ext uri="{BB962C8B-B14F-4D97-AF65-F5344CB8AC3E}">
        <p14:creationId xmlns:p14="http://schemas.microsoft.com/office/powerpoint/2010/main" val="37025817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8" name="Group 15"/>
          <p:cNvGrpSpPr/>
          <p:nvPr/>
        </p:nvGrpSpPr>
        <p:grpSpPr>
          <a:xfrm>
            <a:off x="0" y="0"/>
            <a:ext cx="9144000" cy="6858000"/>
            <a:chOff x="0" y="0"/>
            <a:chExt cx="9144000" cy="6858000"/>
          </a:xfrm>
        </p:grpSpPr>
        <p:sp>
          <p:nvSpPr>
            <p:cNvPr id="9" name="Rectangle 8"/>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0" name="Rectangle 9"/>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sp>
        <p:nvSpPr>
          <p:cNvPr id="11" name="Freeform 10"/>
          <p:cNvSpPr/>
          <p:nvPr/>
        </p:nvSpPr>
        <p:spPr>
          <a:xfrm rot="10800000">
            <a:off x="632177" y="6058038"/>
            <a:ext cx="772160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6" name="Rectangle 15"/>
          <p:cNvSpPr/>
          <p:nvPr/>
        </p:nvSpPr>
        <p:spPr>
          <a:xfrm rot="60000">
            <a:off x="4468872" y="605163"/>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7" name="Rectangle 16"/>
          <p:cNvSpPr/>
          <p:nvPr/>
        </p:nvSpPr>
        <p:spPr>
          <a:xfrm rot="60000">
            <a:off x="4471416" y="603504"/>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3" name="Rectangle 12"/>
          <p:cNvSpPr/>
          <p:nvPr/>
        </p:nvSpPr>
        <p:spPr>
          <a:xfrm rot="21540000">
            <a:off x="749204" y="576868"/>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4" name="Rectangle 13"/>
          <p:cNvSpPr/>
          <p:nvPr/>
        </p:nvSpPr>
        <p:spPr>
          <a:xfrm rot="21540000">
            <a:off x="749808" y="576072"/>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pic>
        <p:nvPicPr>
          <p:cNvPr id="18"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2371106" y="293953"/>
            <a:ext cx="567831" cy="567830"/>
          </a:xfrm>
          <a:prstGeom prst="rect">
            <a:avLst/>
          </a:prstGeom>
          <a:noFill/>
        </p:spPr>
      </p:pic>
      <p:pic>
        <p:nvPicPr>
          <p:cNvPr id="19"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6279647" y="333163"/>
            <a:ext cx="566928" cy="566928"/>
          </a:xfrm>
          <a:prstGeom prst="rect">
            <a:avLst/>
          </a:prstGeom>
          <a:noFill/>
        </p:spPr>
      </p:pic>
      <p:sp>
        <p:nvSpPr>
          <p:cNvPr id="2" name="Title 1"/>
          <p:cNvSpPr>
            <a:spLocks noGrp="1"/>
          </p:cNvSpPr>
          <p:nvPr>
            <p:ph type="title"/>
          </p:nvPr>
        </p:nvSpPr>
        <p:spPr>
          <a:xfrm rot="-60000">
            <a:off x="1108976" y="2020042"/>
            <a:ext cx="3064827" cy="1503037"/>
          </a:xfrm>
        </p:spPr>
        <p:txBody>
          <a:bodyPr anchor="b">
            <a:normAutofit/>
          </a:bodyPr>
          <a:lstStyle>
            <a:lvl1pPr algn="ctr">
              <a:defRPr sz="2400" b="0"/>
            </a:lvl1pPr>
          </a:lstStyle>
          <a:p>
            <a:r>
              <a:rPr lang="en-US" smtClean="0"/>
              <a:t>Click to edit Master title style</a:t>
            </a:r>
            <a:endParaRPr lang="en-US"/>
          </a:p>
        </p:txBody>
      </p:sp>
      <p:sp>
        <p:nvSpPr>
          <p:cNvPr id="3" name="Content Placeholder 2"/>
          <p:cNvSpPr>
            <a:spLocks noGrp="1"/>
          </p:cNvSpPr>
          <p:nvPr>
            <p:ph idx="1"/>
          </p:nvPr>
        </p:nvSpPr>
        <p:spPr>
          <a:xfrm rot="60000">
            <a:off x="4854291" y="1150993"/>
            <a:ext cx="3020792" cy="4625489"/>
          </a:xfrm>
        </p:spPr>
        <p:txBody>
          <a:bodyPr anchor="ctr"/>
          <a:lstStyle>
            <a:lvl1pPr>
              <a:defRPr sz="2200"/>
            </a:lvl1pPr>
            <a:lvl2pPr>
              <a:defRPr sz="2000"/>
            </a:lvl2pPr>
            <a:lvl3pPr>
              <a:defRPr sz="1800"/>
            </a:lvl3pPr>
            <a:lvl4pPr>
              <a:defRPr sz="1600"/>
            </a:lvl4pPr>
            <a:lvl5pPr>
              <a:defRPr sz="14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rot="-60000">
            <a:off x="1148125" y="3623748"/>
            <a:ext cx="3048891" cy="2100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rot="60000">
            <a:off x="6341698" y="5885672"/>
            <a:ext cx="1213821" cy="365125"/>
          </a:xfrm>
        </p:spPr>
        <p:txBody>
          <a:bodyPr/>
          <a:lstStyle/>
          <a:p>
            <a:fld id="{5EE9CC07-D243-483A-AC28-17EFD8C8B90F}" type="datetimeFigureOut">
              <a:rPr lang="en-US" smtClean="0">
                <a:solidFill>
                  <a:srgbClr val="242852"/>
                </a:solidFill>
              </a:rPr>
              <a:pPr/>
              <a:t>12/8/2017</a:t>
            </a:fld>
            <a:endParaRPr lang="en-GB">
              <a:solidFill>
                <a:srgbClr val="242852"/>
              </a:solidFill>
            </a:endParaRPr>
          </a:p>
        </p:txBody>
      </p:sp>
      <p:sp>
        <p:nvSpPr>
          <p:cNvPr id="6" name="Footer Placeholder 5"/>
          <p:cNvSpPr>
            <a:spLocks noGrp="1"/>
          </p:cNvSpPr>
          <p:nvPr>
            <p:ph type="ftr" sz="quarter" idx="11"/>
          </p:nvPr>
        </p:nvSpPr>
        <p:spPr>
          <a:xfrm rot="-60000">
            <a:off x="914554" y="5829261"/>
            <a:ext cx="3522607" cy="365125"/>
          </a:xfrm>
        </p:spPr>
        <p:txBody>
          <a:bodyPr/>
          <a:lstStyle/>
          <a:p>
            <a:endParaRPr lang="en-GB">
              <a:solidFill>
                <a:srgbClr val="242852"/>
              </a:solidFill>
            </a:endParaRPr>
          </a:p>
        </p:txBody>
      </p:sp>
      <p:sp>
        <p:nvSpPr>
          <p:cNvPr id="7" name="Slide Number Placeholder 6"/>
          <p:cNvSpPr>
            <a:spLocks noGrp="1"/>
          </p:cNvSpPr>
          <p:nvPr>
            <p:ph type="sldNum" sz="quarter" idx="12"/>
          </p:nvPr>
        </p:nvSpPr>
        <p:spPr>
          <a:xfrm rot="60000">
            <a:off x="7557313" y="5896961"/>
            <a:ext cx="554023" cy="365125"/>
          </a:xfrm>
        </p:spPr>
        <p:txBody>
          <a:bodyPr/>
          <a:lstStyle/>
          <a:p>
            <a:fld id="{90E29A3B-82B2-4C0A-B223-2A0F45C63A78}" type="slidenum">
              <a:rPr lang="en-GB" smtClean="0">
                <a:solidFill>
                  <a:srgbClr val="242852"/>
                </a:solidFill>
              </a:rPr>
              <a:pPr/>
              <a:t>‹#›</a:t>
            </a:fld>
            <a:endParaRPr lang="en-GB">
              <a:solidFill>
                <a:srgbClr val="242852"/>
              </a:solidFill>
            </a:endParaRPr>
          </a:p>
        </p:txBody>
      </p:sp>
    </p:spTree>
    <p:extLst>
      <p:ext uri="{BB962C8B-B14F-4D97-AF65-F5344CB8AC3E}">
        <p14:creationId xmlns:p14="http://schemas.microsoft.com/office/powerpoint/2010/main" val="18701371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15"/>
          <p:cNvGrpSpPr/>
          <p:nvPr/>
        </p:nvGrpSpPr>
        <p:grpSpPr>
          <a:xfrm>
            <a:off x="0" y="0"/>
            <a:ext cx="9144000" cy="6858000"/>
            <a:chOff x="0" y="0"/>
            <a:chExt cx="9144000" cy="6858000"/>
          </a:xfrm>
        </p:grpSpPr>
        <p:sp>
          <p:nvSpPr>
            <p:cNvPr id="9" name="Rectangle 8"/>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0" name="Rectangle 9"/>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sp>
        <p:nvSpPr>
          <p:cNvPr id="31" name="Freeform 30"/>
          <p:cNvSpPr/>
          <p:nvPr/>
        </p:nvSpPr>
        <p:spPr>
          <a:xfrm rot="10800000">
            <a:off x="632177" y="6058038"/>
            <a:ext cx="772160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2" name="Rectangle 11"/>
          <p:cNvSpPr/>
          <p:nvPr/>
        </p:nvSpPr>
        <p:spPr>
          <a:xfrm rot="21540000">
            <a:off x="749204" y="576868"/>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3" name="Rectangle 12"/>
          <p:cNvSpPr/>
          <p:nvPr/>
        </p:nvSpPr>
        <p:spPr>
          <a:xfrm rot="21540000">
            <a:off x="745058" y="575769"/>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9" name="Rectangle 28"/>
          <p:cNvSpPr/>
          <p:nvPr/>
        </p:nvSpPr>
        <p:spPr>
          <a:xfrm rot="60000">
            <a:off x="4468872" y="605163"/>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30" name="Rectangle 29"/>
          <p:cNvSpPr/>
          <p:nvPr/>
        </p:nvSpPr>
        <p:spPr>
          <a:xfrm rot="60000">
            <a:off x="4464768" y="603920"/>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pic>
        <p:nvPicPr>
          <p:cNvPr id="14"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2371106" y="293953"/>
            <a:ext cx="567831" cy="567830"/>
          </a:xfrm>
          <a:prstGeom prst="rect">
            <a:avLst/>
          </a:prstGeom>
          <a:noFill/>
        </p:spPr>
      </p:pic>
      <p:pic>
        <p:nvPicPr>
          <p:cNvPr id="15"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6279647" y="333163"/>
            <a:ext cx="566928" cy="566928"/>
          </a:xfrm>
          <a:prstGeom prst="rect">
            <a:avLst/>
          </a:prstGeom>
          <a:noFill/>
        </p:spPr>
      </p:pic>
      <p:sp>
        <p:nvSpPr>
          <p:cNvPr id="2" name="Title 1"/>
          <p:cNvSpPr>
            <a:spLocks noGrp="1"/>
          </p:cNvSpPr>
          <p:nvPr>
            <p:ph type="title"/>
          </p:nvPr>
        </p:nvSpPr>
        <p:spPr>
          <a:xfrm rot="-60000">
            <a:off x="1106424" y="2020824"/>
            <a:ext cx="3063240" cy="1499616"/>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rot="60000">
            <a:off x="4898615" y="1207272"/>
            <a:ext cx="2913863" cy="4539412"/>
          </a:xfrm>
          <a:ln w="101600" cap="rnd">
            <a:solidFill>
              <a:srgbClr val="FFFFFF"/>
            </a:solidFill>
          </a:ln>
          <a:effectLst>
            <a:outerShdw blurRad="88900" dir="2700000" algn="tl" rotWithShape="0">
              <a:prstClr val="black">
                <a:alpha val="40000"/>
              </a:prstClr>
            </a:outerShdw>
          </a:effectLst>
        </p:spPr>
        <p:txBody>
          <a:bodyPr>
            <a:normAutofit/>
          </a:bodyPr>
          <a:lstStyle>
            <a:lvl1pPr marL="0" indent="0">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4" name="Text Placeholder 3"/>
          <p:cNvSpPr>
            <a:spLocks noGrp="1"/>
          </p:cNvSpPr>
          <p:nvPr>
            <p:ph type="body" sz="half" idx="2"/>
          </p:nvPr>
        </p:nvSpPr>
        <p:spPr>
          <a:xfrm rot="-60000">
            <a:off x="1152144" y="3621024"/>
            <a:ext cx="3044952" cy="210312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rot="60000">
            <a:off x="6345936" y="5888737"/>
            <a:ext cx="1213821" cy="365125"/>
          </a:xfrm>
        </p:spPr>
        <p:txBody>
          <a:bodyPr/>
          <a:lstStyle/>
          <a:p>
            <a:fld id="{5EE9CC07-D243-483A-AC28-17EFD8C8B90F}" type="datetimeFigureOut">
              <a:rPr lang="en-US" smtClean="0">
                <a:solidFill>
                  <a:srgbClr val="242852"/>
                </a:solidFill>
              </a:rPr>
              <a:pPr/>
              <a:t>12/8/2017</a:t>
            </a:fld>
            <a:endParaRPr lang="en-GB">
              <a:solidFill>
                <a:srgbClr val="242852"/>
              </a:solidFill>
            </a:endParaRPr>
          </a:p>
        </p:txBody>
      </p:sp>
      <p:sp>
        <p:nvSpPr>
          <p:cNvPr id="6" name="Footer Placeholder 5"/>
          <p:cNvSpPr>
            <a:spLocks noGrp="1"/>
          </p:cNvSpPr>
          <p:nvPr>
            <p:ph type="ftr" sz="quarter" idx="11"/>
          </p:nvPr>
        </p:nvSpPr>
        <p:spPr>
          <a:xfrm rot="-60000">
            <a:off x="914569" y="5831037"/>
            <a:ext cx="3319043" cy="365125"/>
          </a:xfrm>
        </p:spPr>
        <p:txBody>
          <a:bodyPr/>
          <a:lstStyle/>
          <a:p>
            <a:endParaRPr lang="en-GB">
              <a:solidFill>
                <a:srgbClr val="242852"/>
              </a:solidFill>
            </a:endParaRPr>
          </a:p>
        </p:txBody>
      </p:sp>
      <p:sp>
        <p:nvSpPr>
          <p:cNvPr id="7" name="Slide Number Placeholder 6"/>
          <p:cNvSpPr>
            <a:spLocks noGrp="1"/>
          </p:cNvSpPr>
          <p:nvPr>
            <p:ph type="sldNum" sz="quarter" idx="12"/>
          </p:nvPr>
        </p:nvSpPr>
        <p:spPr>
          <a:xfrm rot="60000">
            <a:off x="7562089" y="5900026"/>
            <a:ext cx="554023" cy="365125"/>
          </a:xfrm>
        </p:spPr>
        <p:txBody>
          <a:bodyPr/>
          <a:lstStyle/>
          <a:p>
            <a:fld id="{90E29A3B-82B2-4C0A-B223-2A0F45C63A78}" type="slidenum">
              <a:rPr lang="en-GB" smtClean="0">
                <a:solidFill>
                  <a:srgbClr val="242852"/>
                </a:solidFill>
              </a:rPr>
              <a:pPr/>
              <a:t>‹#›</a:t>
            </a:fld>
            <a:endParaRPr lang="en-GB">
              <a:solidFill>
                <a:srgbClr val="242852"/>
              </a:solidFill>
            </a:endParaRPr>
          </a:p>
        </p:txBody>
      </p:sp>
    </p:spTree>
    <p:extLst>
      <p:ext uri="{BB962C8B-B14F-4D97-AF65-F5344CB8AC3E}">
        <p14:creationId xmlns:p14="http://schemas.microsoft.com/office/powerpoint/2010/main" val="24998708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EE9CC07-D243-483A-AC28-17EFD8C8B90F}" type="datetimeFigureOut">
              <a:rPr lang="en-US" smtClean="0">
                <a:solidFill>
                  <a:srgbClr val="242852"/>
                </a:solidFill>
              </a:rPr>
              <a:pPr/>
              <a:t>12/8/2017</a:t>
            </a:fld>
            <a:endParaRPr lang="en-GB">
              <a:solidFill>
                <a:srgbClr val="242852"/>
              </a:solidFill>
            </a:endParaRPr>
          </a:p>
        </p:txBody>
      </p:sp>
      <p:sp>
        <p:nvSpPr>
          <p:cNvPr id="5" name="Footer Placeholder 4"/>
          <p:cNvSpPr>
            <a:spLocks noGrp="1"/>
          </p:cNvSpPr>
          <p:nvPr>
            <p:ph type="ftr" sz="quarter" idx="11"/>
          </p:nvPr>
        </p:nvSpPr>
        <p:spPr/>
        <p:txBody>
          <a:bodyPr/>
          <a:lstStyle/>
          <a:p>
            <a:endParaRPr lang="en-GB">
              <a:solidFill>
                <a:srgbClr val="242852"/>
              </a:solidFill>
            </a:endParaRPr>
          </a:p>
        </p:txBody>
      </p:sp>
      <p:sp>
        <p:nvSpPr>
          <p:cNvPr id="6" name="Slide Number Placeholder 5"/>
          <p:cNvSpPr>
            <a:spLocks noGrp="1"/>
          </p:cNvSpPr>
          <p:nvPr>
            <p:ph type="sldNum" sz="quarter" idx="12"/>
          </p:nvPr>
        </p:nvSpPr>
        <p:spPr/>
        <p:txBody>
          <a:bodyPr/>
          <a:lstStyle/>
          <a:p>
            <a:fld id="{90E29A3B-82B2-4C0A-B223-2A0F45C63A78}" type="slidenum">
              <a:rPr lang="en-GB" smtClean="0">
                <a:solidFill>
                  <a:srgbClr val="242852"/>
                </a:solidFill>
              </a:rPr>
              <a:pPr/>
              <a:t>‹#›</a:t>
            </a:fld>
            <a:endParaRPr lang="en-GB">
              <a:solidFill>
                <a:srgbClr val="242852"/>
              </a:solidFill>
            </a:endParaRPr>
          </a:p>
        </p:txBody>
      </p:sp>
    </p:spTree>
    <p:extLst>
      <p:ext uri="{BB962C8B-B14F-4D97-AF65-F5344CB8AC3E}">
        <p14:creationId xmlns:p14="http://schemas.microsoft.com/office/powerpoint/2010/main" val="25510747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1" y="925690"/>
            <a:ext cx="1430867" cy="4763911"/>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8221" y="1106312"/>
            <a:ext cx="5178779" cy="440266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EE9CC07-D243-483A-AC28-17EFD8C8B90F}" type="datetimeFigureOut">
              <a:rPr lang="en-US" smtClean="0">
                <a:solidFill>
                  <a:srgbClr val="242852"/>
                </a:solidFill>
              </a:rPr>
              <a:pPr/>
              <a:t>12/8/2017</a:t>
            </a:fld>
            <a:endParaRPr lang="en-GB">
              <a:solidFill>
                <a:srgbClr val="242852"/>
              </a:solidFill>
            </a:endParaRPr>
          </a:p>
        </p:txBody>
      </p:sp>
      <p:sp>
        <p:nvSpPr>
          <p:cNvPr id="5" name="Footer Placeholder 4"/>
          <p:cNvSpPr>
            <a:spLocks noGrp="1"/>
          </p:cNvSpPr>
          <p:nvPr>
            <p:ph type="ftr" sz="quarter" idx="11"/>
          </p:nvPr>
        </p:nvSpPr>
        <p:spPr/>
        <p:txBody>
          <a:bodyPr/>
          <a:lstStyle/>
          <a:p>
            <a:endParaRPr lang="en-GB">
              <a:solidFill>
                <a:srgbClr val="242852"/>
              </a:solidFill>
            </a:endParaRPr>
          </a:p>
        </p:txBody>
      </p:sp>
      <p:sp>
        <p:nvSpPr>
          <p:cNvPr id="6" name="Slide Number Placeholder 5"/>
          <p:cNvSpPr>
            <a:spLocks noGrp="1"/>
          </p:cNvSpPr>
          <p:nvPr>
            <p:ph type="sldNum" sz="quarter" idx="12"/>
          </p:nvPr>
        </p:nvSpPr>
        <p:spPr/>
        <p:txBody>
          <a:bodyPr/>
          <a:lstStyle/>
          <a:p>
            <a:fld id="{90E29A3B-82B2-4C0A-B223-2A0F45C63A78}" type="slidenum">
              <a:rPr lang="en-GB" smtClean="0">
                <a:solidFill>
                  <a:srgbClr val="242852"/>
                </a:solidFill>
              </a:rPr>
              <a:pPr/>
              <a:t>‹#›</a:t>
            </a:fld>
            <a:endParaRPr lang="en-GB">
              <a:solidFill>
                <a:srgbClr val="242852"/>
              </a:solidFill>
            </a:endParaRPr>
          </a:p>
        </p:txBody>
      </p:sp>
    </p:spTree>
    <p:extLst>
      <p:ext uri="{BB962C8B-B14F-4D97-AF65-F5344CB8AC3E}">
        <p14:creationId xmlns:p14="http://schemas.microsoft.com/office/powerpoint/2010/main" val="15570604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3.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15"/>
          <p:cNvGrpSpPr/>
          <p:nvPr/>
        </p:nvGrpSpPr>
        <p:grpSpPr>
          <a:xfrm>
            <a:off x="0" y="0"/>
            <a:ext cx="9144000" cy="6858000"/>
            <a:chOff x="0" y="0"/>
            <a:chExt cx="9144000" cy="6858000"/>
          </a:xfrm>
        </p:grpSpPr>
        <p:sp>
          <p:nvSpPr>
            <p:cNvPr id="8" name="Rectangle 7"/>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9" name="Rectangle 8"/>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sp>
        <p:nvSpPr>
          <p:cNvPr id="10" name="Freeform 9"/>
          <p:cNvSpPr/>
          <p:nvPr/>
        </p:nvSpPr>
        <p:spPr>
          <a:xfrm rot="10800000">
            <a:off x="628650" y="6069330"/>
            <a:ext cx="792099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1" name="Rectangle 10"/>
          <p:cNvSpPr/>
          <p:nvPr/>
        </p:nvSpPr>
        <p:spPr>
          <a:xfrm>
            <a:off x="731520" y="575310"/>
            <a:ext cx="7696200" cy="5715000"/>
          </a:xfrm>
          <a:prstGeom prst="rect">
            <a:avLst/>
          </a:prstGeom>
          <a:solidFill>
            <a:schemeClr val="bg1">
              <a:lumMod val="75000"/>
              <a:lumOff val="25000"/>
            </a:schemeClr>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2" name="Rectangle 11"/>
          <p:cNvSpPr/>
          <p:nvPr/>
        </p:nvSpPr>
        <p:spPr>
          <a:xfrm>
            <a:off x="731520" y="576072"/>
            <a:ext cx="7696200" cy="5715000"/>
          </a:xfrm>
          <a:prstGeom prst="rect">
            <a:avLst/>
          </a:prstGeom>
          <a:blipFill dpi="0" rotWithShape="1">
            <a:blip r:embed="rId13"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pic>
        <p:nvPicPr>
          <p:cNvPr id="13" name="Picture 2" descr="C:\Users\Administrator\Desktop\Pushpin Dev\Assets\pushpinLeft.png"/>
          <p:cNvPicPr>
            <a:picLocks noChangeAspect="1" noChangeArrowheads="1"/>
          </p:cNvPicPr>
          <p:nvPr/>
        </p:nvPicPr>
        <p:blipFill>
          <a:blip r:embed="rId14" cstate="print"/>
          <a:srcRect/>
          <a:stretch>
            <a:fillRect/>
          </a:stretch>
        </p:blipFill>
        <p:spPr bwMode="auto">
          <a:xfrm rot="1435684">
            <a:off x="543741" y="273091"/>
            <a:ext cx="567831" cy="567830"/>
          </a:xfrm>
          <a:prstGeom prst="rect">
            <a:avLst/>
          </a:prstGeom>
          <a:noFill/>
        </p:spPr>
      </p:pic>
      <p:pic>
        <p:nvPicPr>
          <p:cNvPr id="14" name="Picture 2" descr="C:\Users\Administrator\Desktop\Pushpin Dev\Assets\pushpinLeft.png"/>
          <p:cNvPicPr>
            <a:picLocks noChangeAspect="1" noChangeArrowheads="1"/>
          </p:cNvPicPr>
          <p:nvPr/>
        </p:nvPicPr>
        <p:blipFill>
          <a:blip r:embed="rId14" cstate="print"/>
          <a:srcRect/>
          <a:stretch>
            <a:fillRect/>
          </a:stretch>
        </p:blipFill>
        <p:spPr bwMode="auto">
          <a:xfrm rot="4096196">
            <a:off x="8115079" y="298163"/>
            <a:ext cx="566928" cy="566928"/>
          </a:xfrm>
          <a:prstGeom prst="rect">
            <a:avLst/>
          </a:prstGeom>
          <a:noFill/>
        </p:spPr>
      </p:pic>
      <p:sp>
        <p:nvSpPr>
          <p:cNvPr id="2" name="Title Placeholder 1"/>
          <p:cNvSpPr>
            <a:spLocks noGrp="1"/>
          </p:cNvSpPr>
          <p:nvPr>
            <p:ph type="title"/>
          </p:nvPr>
        </p:nvSpPr>
        <p:spPr>
          <a:xfrm>
            <a:off x="1095023" y="817582"/>
            <a:ext cx="6965245" cy="1202485"/>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463040" y="2119257"/>
            <a:ext cx="6196405" cy="3603812"/>
          </a:xfrm>
          <a:prstGeom prst="rect">
            <a:avLst/>
          </a:prstGeom>
        </p:spPr>
        <p:txBody>
          <a:bodyPr vert="horz" lIns="91440" tIns="45720" rIns="91440" bIns="45720" rtlCol="0"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454588" y="5809152"/>
            <a:ext cx="1213821" cy="365125"/>
          </a:xfrm>
          <a:prstGeom prst="rect">
            <a:avLst/>
          </a:prstGeom>
        </p:spPr>
        <p:txBody>
          <a:bodyPr vert="horz" lIns="91440" tIns="45720" rIns="91440" bIns="45720" rtlCol="0" anchor="ctr"/>
          <a:lstStyle>
            <a:lvl1pPr algn="r">
              <a:defRPr sz="1200">
                <a:solidFill>
                  <a:schemeClr val="tx2"/>
                </a:solidFill>
                <a:latin typeface="Rage Italic" pitchFamily="66" charset="0"/>
              </a:defRPr>
            </a:lvl1pPr>
          </a:lstStyle>
          <a:p>
            <a:fld id="{5EE9CC07-D243-483A-AC28-17EFD8C8B90F}" type="datetimeFigureOut">
              <a:rPr lang="en-US" smtClean="0">
                <a:solidFill>
                  <a:srgbClr val="242852"/>
                </a:solidFill>
              </a:rPr>
              <a:pPr/>
              <a:t>12/8/2017</a:t>
            </a:fld>
            <a:endParaRPr lang="en-GB">
              <a:solidFill>
                <a:srgbClr val="242852"/>
              </a:solidFill>
            </a:endParaRPr>
          </a:p>
        </p:txBody>
      </p:sp>
      <p:sp>
        <p:nvSpPr>
          <p:cNvPr id="5" name="Footer Placeholder 4"/>
          <p:cNvSpPr>
            <a:spLocks noGrp="1"/>
          </p:cNvSpPr>
          <p:nvPr>
            <p:ph type="ftr" sz="quarter" idx="3"/>
          </p:nvPr>
        </p:nvSpPr>
        <p:spPr>
          <a:xfrm>
            <a:off x="914401" y="5809152"/>
            <a:ext cx="5540188" cy="365125"/>
          </a:xfrm>
          <a:prstGeom prst="rect">
            <a:avLst/>
          </a:prstGeom>
        </p:spPr>
        <p:txBody>
          <a:bodyPr vert="horz" lIns="91440" tIns="45720" rIns="91440" bIns="45720" rtlCol="0" anchor="ctr"/>
          <a:lstStyle>
            <a:lvl1pPr algn="l">
              <a:defRPr sz="1400">
                <a:solidFill>
                  <a:schemeClr val="tx2"/>
                </a:solidFill>
                <a:latin typeface="Rage Italic" pitchFamily="66" charset="0"/>
              </a:defRPr>
            </a:lvl1pPr>
          </a:lstStyle>
          <a:p>
            <a:endParaRPr lang="en-GB">
              <a:solidFill>
                <a:srgbClr val="242852"/>
              </a:solidFill>
            </a:endParaRPr>
          </a:p>
        </p:txBody>
      </p:sp>
      <p:sp>
        <p:nvSpPr>
          <p:cNvPr id="6" name="Slide Number Placeholder 5"/>
          <p:cNvSpPr>
            <a:spLocks noGrp="1"/>
          </p:cNvSpPr>
          <p:nvPr>
            <p:ph type="sldNum" sz="quarter" idx="4"/>
          </p:nvPr>
        </p:nvSpPr>
        <p:spPr>
          <a:xfrm>
            <a:off x="7670202" y="5809152"/>
            <a:ext cx="554023" cy="365125"/>
          </a:xfrm>
          <a:prstGeom prst="rect">
            <a:avLst/>
          </a:prstGeom>
        </p:spPr>
        <p:txBody>
          <a:bodyPr vert="horz" lIns="91440" tIns="45720" rIns="91440" bIns="45720" rtlCol="0" anchor="ctr"/>
          <a:lstStyle>
            <a:lvl1pPr algn="r">
              <a:defRPr sz="1400">
                <a:solidFill>
                  <a:schemeClr val="tx2"/>
                </a:solidFill>
                <a:latin typeface="Rage Italic" pitchFamily="66" charset="0"/>
              </a:defRPr>
            </a:lvl1pPr>
          </a:lstStyle>
          <a:p>
            <a:fld id="{90E29A3B-82B2-4C0A-B223-2A0F45C63A78}" type="slidenum">
              <a:rPr lang="en-GB" smtClean="0">
                <a:solidFill>
                  <a:srgbClr val="242852"/>
                </a:solidFill>
              </a:rPr>
              <a:pPr/>
              <a:t>‹#›</a:t>
            </a:fld>
            <a:endParaRPr lang="en-GB">
              <a:solidFill>
                <a:srgbClr val="242852"/>
              </a:solidFill>
            </a:endParaRPr>
          </a:p>
        </p:txBody>
      </p:sp>
    </p:spTree>
    <p:extLst>
      <p:ext uri="{BB962C8B-B14F-4D97-AF65-F5344CB8AC3E}">
        <p14:creationId xmlns:p14="http://schemas.microsoft.com/office/powerpoint/2010/main" val="193979002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2"/>
        </a:buClr>
        <a:buSzPct val="85000"/>
        <a:buFont typeface="Brush Script MT" pitchFamily="66" charset="0"/>
        <a:buChar char="O"/>
        <a:defRPr sz="2400" kern="1200">
          <a:solidFill>
            <a:schemeClr val="tx1"/>
          </a:solidFill>
          <a:latin typeface="+mn-lt"/>
          <a:ea typeface="+mn-ea"/>
          <a:cs typeface="+mn-cs"/>
        </a:defRPr>
      </a:lvl1pPr>
      <a:lvl2pPr marL="640080" indent="-274320" algn="l" defTabSz="914400" rtl="0" eaLnBrk="1" latinLnBrk="0" hangingPunct="1">
        <a:spcBef>
          <a:spcPct val="20000"/>
        </a:spcBef>
        <a:buClr>
          <a:schemeClr val="accent2"/>
        </a:buClr>
        <a:buSzPct val="85000"/>
        <a:buFont typeface="Brush Script MT" pitchFamily="66" charset="0"/>
        <a:buChar char="O"/>
        <a:defRPr sz="22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SzPct val="85000"/>
        <a:buFont typeface="Brush Script MT" pitchFamily="66" charset="0"/>
        <a:buChar char="O"/>
        <a:defRPr sz="2000" kern="1200">
          <a:solidFill>
            <a:schemeClr val="tx1"/>
          </a:solidFill>
          <a:latin typeface="+mn-lt"/>
          <a:ea typeface="+mn-ea"/>
          <a:cs typeface="+mn-cs"/>
        </a:defRPr>
      </a:lvl3pPr>
      <a:lvl4pPr marL="1280160" indent="-228600" algn="l" defTabSz="914400" rtl="0" eaLnBrk="1" latinLnBrk="0" hangingPunct="1">
        <a:spcBef>
          <a:spcPct val="20000"/>
        </a:spcBef>
        <a:buClr>
          <a:schemeClr val="accent2"/>
        </a:buClr>
        <a:buSzPct val="85000"/>
        <a:buFont typeface="Brush Script MT" pitchFamily="66" charset="0"/>
        <a:buChar char="O"/>
        <a:defRPr sz="1800" kern="1200">
          <a:solidFill>
            <a:schemeClr val="tx1"/>
          </a:solidFill>
          <a:latin typeface="+mn-lt"/>
          <a:ea typeface="+mn-ea"/>
          <a:cs typeface="+mn-cs"/>
        </a:defRPr>
      </a:lvl4pPr>
      <a:lvl5pPr marL="164592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5pPr>
      <a:lvl6pPr marL="201168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6pPr>
      <a:lvl7pPr marL="237744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7pPr>
      <a:lvl8pPr marL="274320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8pPr>
      <a:lvl9pPr marL="310896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image" Target="../media/image6.gi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gif"/><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8" Type="http://schemas.openxmlformats.org/officeDocument/2006/relationships/image" Target="../media/image16.png"/><Relationship Id="rId13" Type="http://schemas.openxmlformats.org/officeDocument/2006/relationships/image" Target="../media/image21.png"/><Relationship Id="rId3" Type="http://schemas.openxmlformats.org/officeDocument/2006/relationships/image" Target="../media/image11.png"/><Relationship Id="rId7" Type="http://schemas.openxmlformats.org/officeDocument/2006/relationships/image" Target="../media/image15.png"/><Relationship Id="rId12" Type="http://schemas.openxmlformats.org/officeDocument/2006/relationships/image" Target="../media/image20.png"/><Relationship Id="rId17" Type="http://schemas.openxmlformats.org/officeDocument/2006/relationships/image" Target="../media/image25.png"/><Relationship Id="rId2" Type="http://schemas.openxmlformats.org/officeDocument/2006/relationships/image" Target="../media/image10.png"/><Relationship Id="rId16" Type="http://schemas.openxmlformats.org/officeDocument/2006/relationships/image" Target="../media/image24.png"/><Relationship Id="rId1" Type="http://schemas.openxmlformats.org/officeDocument/2006/relationships/slideLayout" Target="../slideLayouts/slideLayout2.xml"/><Relationship Id="rId6" Type="http://schemas.openxmlformats.org/officeDocument/2006/relationships/image" Target="../media/image14.png"/><Relationship Id="rId11" Type="http://schemas.openxmlformats.org/officeDocument/2006/relationships/image" Target="../media/image19.png"/><Relationship Id="rId5" Type="http://schemas.openxmlformats.org/officeDocument/2006/relationships/image" Target="../media/image13.png"/><Relationship Id="rId15" Type="http://schemas.openxmlformats.org/officeDocument/2006/relationships/image" Target="../media/image23.png"/><Relationship Id="rId10" Type="http://schemas.openxmlformats.org/officeDocument/2006/relationships/image" Target="../media/image18.png"/><Relationship Id="rId4" Type="http://schemas.openxmlformats.org/officeDocument/2006/relationships/image" Target="../media/image12.png"/><Relationship Id="rId9" Type="http://schemas.openxmlformats.org/officeDocument/2006/relationships/image" Target="../media/image17.png"/><Relationship Id="rId14" Type="http://schemas.openxmlformats.org/officeDocument/2006/relationships/image" Target="../media/image22.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405482" y="3534723"/>
            <a:ext cx="4132681" cy="1213888"/>
          </a:xfrm>
        </p:spPr>
        <p:txBody>
          <a:bodyPr>
            <a:normAutofit/>
          </a:bodyPr>
          <a:lstStyle/>
          <a:p>
            <a:endParaRPr lang="en-GB" sz="4800" dirty="0"/>
          </a:p>
        </p:txBody>
      </p:sp>
      <p:sp>
        <p:nvSpPr>
          <p:cNvPr id="4" name="Rectangle 3"/>
          <p:cNvSpPr/>
          <p:nvPr/>
        </p:nvSpPr>
        <p:spPr>
          <a:xfrm>
            <a:off x="1259632" y="1340768"/>
            <a:ext cx="6952856" cy="2123658"/>
          </a:xfrm>
          <a:prstGeom prst="rect">
            <a:avLst/>
          </a:prstGeom>
        </p:spPr>
        <p:txBody>
          <a:bodyPr wrap="square">
            <a:spAutoFit/>
          </a:bodyPr>
          <a:lstStyle/>
          <a:p>
            <a:r>
              <a:rPr lang="en-GB" sz="4400" dirty="0">
                <a:solidFill>
                  <a:srgbClr val="629DD1"/>
                </a:solidFill>
              </a:rPr>
              <a:t>Introduction to Qualitative methods </a:t>
            </a:r>
          </a:p>
          <a:p>
            <a:r>
              <a:rPr lang="en-GB" sz="4400" dirty="0">
                <a:solidFill>
                  <a:srgbClr val="629DD1"/>
                </a:solidFill>
              </a:rPr>
              <a:t> </a:t>
            </a:r>
            <a:endParaRPr lang="en-GB" sz="4400" dirty="0">
              <a:solidFill>
                <a:prstClr val="black"/>
              </a:solidFill>
            </a:endParaRPr>
          </a:p>
        </p:txBody>
      </p:sp>
      <p:pic>
        <p:nvPicPr>
          <p:cNvPr id="1026" name="Picture 2" descr="C:\Users\c.greenway.CAMPUS\AppData\Local\Microsoft\Windows\Temporary Internet Files\Content.IE5\73Q0QAGA\MM900336573[1].gif"/>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5652120" y="2636912"/>
            <a:ext cx="1834877" cy="21718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6732682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3"/>
          <p:cNvSpPr>
            <a:spLocks noGrp="1"/>
          </p:cNvSpPr>
          <p:nvPr>
            <p:ph type="title"/>
          </p:nvPr>
        </p:nvSpPr>
        <p:spPr>
          <a:xfrm>
            <a:off x="395536" y="620688"/>
            <a:ext cx="8382000" cy="838200"/>
          </a:xfrm>
        </p:spPr>
        <p:txBody>
          <a:bodyPr>
            <a:normAutofit/>
          </a:bodyPr>
          <a:lstStyle/>
          <a:p>
            <a:pPr eaLnBrk="1" hangingPunct="1"/>
            <a:r>
              <a:rPr lang="en-US" sz="3600" dirty="0" smtClean="0">
                <a:solidFill>
                  <a:schemeClr val="accent1"/>
                </a:solidFill>
              </a:rPr>
              <a:t>Qualitative or Quantitative?</a:t>
            </a:r>
          </a:p>
        </p:txBody>
      </p:sp>
      <p:sp>
        <p:nvSpPr>
          <p:cNvPr id="5" name="Text Placeholder 4"/>
          <p:cNvSpPr>
            <a:spLocks noGrp="1"/>
          </p:cNvSpPr>
          <p:nvPr>
            <p:ph type="body" idx="1"/>
          </p:nvPr>
        </p:nvSpPr>
        <p:spPr>
          <a:xfrm>
            <a:off x="611560" y="1412776"/>
            <a:ext cx="4041775" cy="457200"/>
          </a:xfrm>
        </p:spPr>
        <p:txBody>
          <a:bodyPr/>
          <a:lstStyle/>
          <a:p>
            <a:pPr eaLnBrk="1" fontAlgn="auto" hangingPunct="1">
              <a:spcAft>
                <a:spcPts val="0"/>
              </a:spcAft>
              <a:buClr>
                <a:schemeClr val="accent3"/>
              </a:buClr>
              <a:buFont typeface="Georgia"/>
              <a:buNone/>
              <a:defRPr/>
            </a:pPr>
            <a:r>
              <a:rPr lang="en-US" dirty="0" smtClean="0"/>
              <a:t>Qualitative</a:t>
            </a:r>
            <a:endParaRPr lang="en-US" dirty="0"/>
          </a:p>
        </p:txBody>
      </p:sp>
      <p:sp>
        <p:nvSpPr>
          <p:cNvPr id="7" name="Text Placeholder 6"/>
          <p:cNvSpPr>
            <a:spLocks noGrp="1"/>
          </p:cNvSpPr>
          <p:nvPr>
            <p:ph type="body" sz="half" idx="3"/>
          </p:nvPr>
        </p:nvSpPr>
        <p:spPr>
          <a:xfrm>
            <a:off x="4355976" y="1412776"/>
            <a:ext cx="4041775" cy="457200"/>
          </a:xfrm>
        </p:spPr>
        <p:txBody>
          <a:bodyPr/>
          <a:lstStyle/>
          <a:p>
            <a:pPr eaLnBrk="1" fontAlgn="auto" hangingPunct="1">
              <a:spcAft>
                <a:spcPts val="0"/>
              </a:spcAft>
              <a:buClr>
                <a:schemeClr val="accent3"/>
              </a:buClr>
              <a:buFont typeface="Georgia"/>
              <a:buNone/>
              <a:defRPr/>
            </a:pPr>
            <a:r>
              <a:rPr lang="en-US" dirty="0" smtClean="0"/>
              <a:t>Quantitative</a:t>
            </a:r>
            <a:endParaRPr lang="en-US" dirty="0"/>
          </a:p>
        </p:txBody>
      </p:sp>
      <p:sp>
        <p:nvSpPr>
          <p:cNvPr id="6149" name="Content Placeholder 5"/>
          <p:cNvSpPr>
            <a:spLocks noGrp="1"/>
          </p:cNvSpPr>
          <p:nvPr>
            <p:ph sz="quarter" idx="4294967295"/>
          </p:nvPr>
        </p:nvSpPr>
        <p:spPr>
          <a:xfrm>
            <a:off x="971600" y="1988840"/>
            <a:ext cx="3451175" cy="3886200"/>
          </a:xfrm>
          <a:prstGeom prst="rect">
            <a:avLst/>
          </a:prstGeom>
        </p:spPr>
        <p:txBody>
          <a:bodyPr/>
          <a:lstStyle/>
          <a:p>
            <a:pPr eaLnBrk="1" hangingPunct="1"/>
            <a:r>
              <a:rPr lang="en-US" sz="1900" dirty="0" smtClean="0"/>
              <a:t>Concerned with how people think and feel about the topics of concern to the research</a:t>
            </a:r>
          </a:p>
          <a:p>
            <a:pPr eaLnBrk="1" hangingPunct="1"/>
            <a:endParaRPr lang="en-US" sz="1900" dirty="0" smtClean="0"/>
          </a:p>
          <a:p>
            <a:pPr eaLnBrk="1" hangingPunct="1"/>
            <a:r>
              <a:rPr lang="en-US" sz="1900" dirty="0" smtClean="0"/>
              <a:t>Gather broader, more in-depth information from fewer respondents (micro-analysis)</a:t>
            </a:r>
          </a:p>
          <a:p>
            <a:pPr eaLnBrk="1" hangingPunct="1"/>
            <a:endParaRPr lang="en-US" sz="1900" dirty="0" smtClean="0"/>
          </a:p>
          <a:p>
            <a:pPr eaLnBrk="1" hangingPunct="1"/>
            <a:r>
              <a:rPr lang="en-US" sz="1900" dirty="0" smtClean="0"/>
              <a:t>Open questions for greater depth and personal detail</a:t>
            </a:r>
          </a:p>
          <a:p>
            <a:pPr eaLnBrk="1" hangingPunct="1"/>
            <a:endParaRPr lang="en-US" dirty="0" smtClean="0"/>
          </a:p>
          <a:p>
            <a:pPr eaLnBrk="1" hangingPunct="1"/>
            <a:endParaRPr lang="en-US" dirty="0" smtClean="0"/>
          </a:p>
        </p:txBody>
      </p:sp>
      <p:sp>
        <p:nvSpPr>
          <p:cNvPr id="6150" name="Content Placeholder 7"/>
          <p:cNvSpPr>
            <a:spLocks noGrp="1"/>
          </p:cNvSpPr>
          <p:nvPr>
            <p:ph sz="quarter" idx="4294967295"/>
          </p:nvPr>
        </p:nvSpPr>
        <p:spPr>
          <a:xfrm>
            <a:off x="4499992" y="1916832"/>
            <a:ext cx="3816424" cy="4821659"/>
          </a:xfrm>
          <a:prstGeom prst="rect">
            <a:avLst/>
          </a:prstGeom>
        </p:spPr>
        <p:txBody>
          <a:bodyPr/>
          <a:lstStyle/>
          <a:p>
            <a:pPr eaLnBrk="1" hangingPunct="1"/>
            <a:r>
              <a:rPr lang="en-US" sz="1900" dirty="0" smtClean="0"/>
              <a:t>Use a structured survey instrument that asks all respondents the same questions in the same order to allow for statistical analysis</a:t>
            </a:r>
          </a:p>
          <a:p>
            <a:pPr eaLnBrk="1" hangingPunct="1"/>
            <a:endParaRPr lang="en-US" sz="1200" dirty="0" smtClean="0"/>
          </a:p>
          <a:p>
            <a:pPr eaLnBrk="1" hangingPunct="1"/>
            <a:r>
              <a:rPr lang="en-US" sz="1900" dirty="0" smtClean="0"/>
              <a:t>Gather a narrow amount of information from a large number of respondents (macro-analysis</a:t>
            </a:r>
          </a:p>
          <a:p>
            <a:pPr eaLnBrk="1" hangingPunct="1"/>
            <a:endParaRPr lang="en-US" sz="1200" dirty="0" smtClean="0"/>
          </a:p>
          <a:p>
            <a:pPr eaLnBrk="1" hangingPunct="1"/>
            <a:r>
              <a:rPr lang="en-US" sz="1900" dirty="0" smtClean="0"/>
              <a:t>Closed questions for quantification, can be coded and processed quickly</a:t>
            </a:r>
          </a:p>
          <a:p>
            <a:pPr eaLnBrk="1" hangingPunct="1"/>
            <a:endParaRPr lang="en-US" dirty="0" smtClean="0"/>
          </a:p>
          <a:p>
            <a:pPr eaLnBrk="1" hangingPunct="1"/>
            <a:endParaRPr lang="en-US" dirty="0" smtClean="0"/>
          </a:p>
        </p:txBody>
      </p:sp>
    </p:spTree>
    <p:extLst>
      <p:ext uri="{BB962C8B-B14F-4D97-AF65-F5344CB8AC3E}">
        <p14:creationId xmlns:p14="http://schemas.microsoft.com/office/powerpoint/2010/main" val="368382346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fontScale="90000"/>
          </a:bodyPr>
          <a:lstStyle/>
          <a:p>
            <a:r>
              <a:rPr lang="en-GB" dirty="0" smtClean="0">
                <a:solidFill>
                  <a:schemeClr val="accent2">
                    <a:lumMod val="60000"/>
                    <a:lumOff val="40000"/>
                  </a:schemeClr>
                </a:solidFill>
              </a:rPr>
              <a:t>Common misconceptions on Qualitative Research. </a:t>
            </a:r>
            <a:endParaRPr lang="en-GB" dirty="0">
              <a:solidFill>
                <a:schemeClr val="accent2">
                  <a:lumMod val="60000"/>
                  <a:lumOff val="40000"/>
                </a:schemeClr>
              </a:solidFill>
            </a:endParaRPr>
          </a:p>
        </p:txBody>
      </p:sp>
      <p:sp>
        <p:nvSpPr>
          <p:cNvPr id="8" name="Content Placeholder 7"/>
          <p:cNvSpPr>
            <a:spLocks noGrp="1"/>
          </p:cNvSpPr>
          <p:nvPr>
            <p:ph idx="1"/>
          </p:nvPr>
        </p:nvSpPr>
        <p:spPr/>
        <p:txBody>
          <a:bodyPr>
            <a:normAutofit fontScale="85000" lnSpcReduction="20000"/>
          </a:bodyPr>
          <a:lstStyle/>
          <a:p>
            <a:r>
              <a:rPr lang="en-GB" dirty="0" smtClean="0"/>
              <a:t>As there is less participants, qualitative research is easier!</a:t>
            </a:r>
          </a:p>
          <a:p>
            <a:pPr lvl="1"/>
            <a:r>
              <a:rPr lang="en-GB" dirty="0" smtClean="0"/>
              <a:t>No, qualitative research (when done properly) is a time consuming piece of research. </a:t>
            </a:r>
          </a:p>
          <a:p>
            <a:endParaRPr lang="en-GB" dirty="0"/>
          </a:p>
          <a:p>
            <a:r>
              <a:rPr lang="en-GB" dirty="0" smtClean="0"/>
              <a:t>There is less research needed in the Introduction / Literature Review!</a:t>
            </a:r>
          </a:p>
          <a:p>
            <a:pPr lvl="1"/>
            <a:r>
              <a:rPr lang="en-GB" dirty="0" smtClean="0"/>
              <a:t>No.</a:t>
            </a:r>
          </a:p>
          <a:p>
            <a:endParaRPr lang="en-GB" dirty="0"/>
          </a:p>
          <a:p>
            <a:r>
              <a:rPr lang="en-GB" dirty="0" smtClean="0"/>
              <a:t>Qualitative Data is of less value and means less than Quantitative Data! </a:t>
            </a:r>
          </a:p>
          <a:p>
            <a:pPr lvl="1"/>
            <a:r>
              <a:rPr lang="en-GB" dirty="0" smtClean="0"/>
              <a:t>No, see Why use qualitative data on slide </a:t>
            </a:r>
            <a:r>
              <a:rPr lang="en-GB" dirty="0"/>
              <a:t>8</a:t>
            </a:r>
            <a:r>
              <a:rPr lang="en-GB" dirty="0" smtClean="0"/>
              <a:t>. </a:t>
            </a:r>
            <a:endParaRPr lang="en-GB" dirty="0"/>
          </a:p>
        </p:txBody>
      </p:sp>
    </p:spTree>
    <p:extLst>
      <p:ext uri="{BB962C8B-B14F-4D97-AF65-F5344CB8AC3E}">
        <p14:creationId xmlns:p14="http://schemas.microsoft.com/office/powerpoint/2010/main" val="35729587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solidFill>
                  <a:schemeClr val="accent1"/>
                </a:solidFill>
              </a:rPr>
              <a:t>Ways of generating qualitative data</a:t>
            </a:r>
            <a:endParaRPr lang="en-GB" dirty="0"/>
          </a:p>
        </p:txBody>
      </p:sp>
      <p:sp>
        <p:nvSpPr>
          <p:cNvPr id="3" name="Content Placeholder 2"/>
          <p:cNvSpPr>
            <a:spLocks noGrp="1"/>
          </p:cNvSpPr>
          <p:nvPr>
            <p:ph idx="1"/>
          </p:nvPr>
        </p:nvSpPr>
        <p:spPr/>
        <p:txBody>
          <a:bodyPr/>
          <a:lstStyle/>
          <a:p>
            <a:r>
              <a:rPr lang="en-GB" dirty="0" smtClean="0"/>
              <a:t>What are the methods in which we can generate qualitative data? </a:t>
            </a:r>
            <a:endParaRPr lang="en-GB" dirty="0"/>
          </a:p>
        </p:txBody>
      </p:sp>
    </p:spTree>
    <p:extLst>
      <p:ext uri="{BB962C8B-B14F-4D97-AF65-F5344CB8AC3E}">
        <p14:creationId xmlns:p14="http://schemas.microsoft.com/office/powerpoint/2010/main" val="15703024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p:txBody>
          <a:bodyPr>
            <a:normAutofit fontScale="90000"/>
          </a:bodyPr>
          <a:lstStyle/>
          <a:p>
            <a:pPr fontAlgn="auto">
              <a:spcAft>
                <a:spcPts val="0"/>
              </a:spcAft>
              <a:defRPr/>
            </a:pPr>
            <a:r>
              <a:rPr lang="en-GB" dirty="0" smtClean="0">
                <a:solidFill>
                  <a:schemeClr val="accent1"/>
                </a:solidFill>
              </a:rPr>
              <a:t>Ways of generating qualitative data</a:t>
            </a:r>
          </a:p>
        </p:txBody>
      </p:sp>
      <p:sp>
        <p:nvSpPr>
          <p:cNvPr id="66563" name="Rectangle 3"/>
          <p:cNvSpPr>
            <a:spLocks noGrp="1" noChangeArrowheads="1"/>
          </p:cNvSpPr>
          <p:nvPr>
            <p:ph idx="1"/>
          </p:nvPr>
        </p:nvSpPr>
        <p:spPr/>
        <p:txBody>
          <a:bodyPr>
            <a:normAutofit fontScale="92500" lnSpcReduction="10000"/>
          </a:bodyPr>
          <a:lstStyle/>
          <a:p>
            <a:pPr>
              <a:lnSpc>
                <a:spcPct val="90000"/>
              </a:lnSpc>
            </a:pPr>
            <a:r>
              <a:rPr lang="en-GB" sz="2800" dirty="0" smtClean="0"/>
              <a:t>Interviews</a:t>
            </a:r>
          </a:p>
          <a:p>
            <a:pPr>
              <a:lnSpc>
                <a:spcPct val="90000"/>
              </a:lnSpc>
            </a:pPr>
            <a:endParaRPr lang="en-GB" sz="2800" dirty="0" smtClean="0"/>
          </a:p>
          <a:p>
            <a:pPr>
              <a:lnSpc>
                <a:spcPct val="90000"/>
              </a:lnSpc>
            </a:pPr>
            <a:r>
              <a:rPr lang="en-GB" sz="2800" dirty="0" smtClean="0"/>
              <a:t>Focus groups</a:t>
            </a:r>
          </a:p>
          <a:p>
            <a:pPr>
              <a:lnSpc>
                <a:spcPct val="90000"/>
              </a:lnSpc>
            </a:pPr>
            <a:endParaRPr lang="en-GB" sz="2800" dirty="0" smtClean="0"/>
          </a:p>
          <a:p>
            <a:pPr>
              <a:lnSpc>
                <a:spcPct val="90000"/>
              </a:lnSpc>
            </a:pPr>
            <a:r>
              <a:rPr lang="en-GB" sz="2800" dirty="0" smtClean="0"/>
              <a:t>Personal documents</a:t>
            </a:r>
          </a:p>
          <a:p>
            <a:pPr>
              <a:lnSpc>
                <a:spcPct val="90000"/>
              </a:lnSpc>
            </a:pPr>
            <a:endParaRPr lang="en-GB" sz="2800" dirty="0" smtClean="0"/>
          </a:p>
          <a:p>
            <a:pPr>
              <a:lnSpc>
                <a:spcPct val="90000"/>
              </a:lnSpc>
            </a:pPr>
            <a:r>
              <a:rPr lang="en-GB" sz="2800" dirty="0" smtClean="0"/>
              <a:t>Naturalistic talk</a:t>
            </a:r>
          </a:p>
          <a:p>
            <a:pPr>
              <a:lnSpc>
                <a:spcPct val="90000"/>
              </a:lnSpc>
            </a:pPr>
            <a:endParaRPr lang="en-GB" sz="2800" dirty="0" smtClean="0"/>
          </a:p>
          <a:p>
            <a:pPr>
              <a:lnSpc>
                <a:spcPct val="90000"/>
              </a:lnSpc>
            </a:pPr>
            <a:r>
              <a:rPr lang="en-GB" sz="2800" dirty="0" smtClean="0"/>
              <a:t>Therapeutic situations</a:t>
            </a:r>
          </a:p>
        </p:txBody>
      </p:sp>
      <p:pic>
        <p:nvPicPr>
          <p:cNvPr id="3074" name="Picture 2" descr="C:\Users\c.greenway.CAMPUS\AppData\Local\Microsoft\Windows\Temporary Internet Files\Content.IE5\5UNUOYYT\MM900300595[1].gif"/>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5796136" y="2060848"/>
            <a:ext cx="1339776" cy="1351426"/>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C:\Users\c.greenway.CAMPUS\AppData\Local\Microsoft\Windows\Temporary Internet Files\Content.IE5\73Q0QAGA\MM900283618[1].gif"/>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5824444" y="4331349"/>
            <a:ext cx="1329680" cy="13920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0159280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6000" dirty="0" smtClean="0">
                <a:solidFill>
                  <a:schemeClr val="accent1"/>
                </a:solidFill>
              </a:rPr>
              <a:t>Interviews </a:t>
            </a:r>
            <a:endParaRPr lang="en-US" sz="6000" dirty="0">
              <a:solidFill>
                <a:schemeClr val="accent1"/>
              </a:solidFill>
            </a:endParaRPr>
          </a:p>
        </p:txBody>
      </p:sp>
      <p:sp>
        <p:nvSpPr>
          <p:cNvPr id="3" name="Subtitle 2"/>
          <p:cNvSpPr>
            <a:spLocks noGrp="1"/>
          </p:cNvSpPr>
          <p:nvPr>
            <p:ph type="subTitle" idx="1"/>
          </p:nvPr>
        </p:nvSpPr>
        <p:spPr/>
        <p:txBody>
          <a:bodyPr/>
          <a:lstStyle/>
          <a:p>
            <a:endParaRPr lang="en-US" dirty="0"/>
          </a:p>
        </p:txBody>
      </p:sp>
      <p:pic>
        <p:nvPicPr>
          <p:cNvPr id="4098" name="Picture 2" descr="C:\Users\c.greenway.CAMPUS\AppData\Local\Microsoft\Windows\Temporary Internet Files\Content.IE5\5UNUOYYT\MM900172577[1].gif"/>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1259632" y="1196752"/>
            <a:ext cx="1742306" cy="16484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071106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normAutofit fontScale="90000"/>
          </a:bodyPr>
          <a:lstStyle/>
          <a:p>
            <a:pPr eaLnBrk="1" hangingPunct="1"/>
            <a:r>
              <a:rPr lang="en-US" dirty="0" smtClean="0">
                <a:solidFill>
                  <a:schemeClr val="accent1"/>
                </a:solidFill>
              </a:rPr>
              <a:t>What Are Qualitative Interviews?</a:t>
            </a:r>
          </a:p>
        </p:txBody>
      </p:sp>
      <p:sp>
        <p:nvSpPr>
          <p:cNvPr id="3" name="Content Placeholder 2"/>
          <p:cNvSpPr>
            <a:spLocks noGrp="1"/>
          </p:cNvSpPr>
          <p:nvPr>
            <p:ph idx="1"/>
          </p:nvPr>
        </p:nvSpPr>
        <p:spPr>
          <a:xfrm>
            <a:off x="1187624" y="2249424"/>
            <a:ext cx="6984776" cy="3541776"/>
          </a:xfrm>
          <a:ln>
            <a:miter lim="800000"/>
            <a:headEnd/>
            <a:tailEnd/>
          </a:ln>
        </p:spPr>
        <p:txBody>
          <a:bodyPr>
            <a:normAutofit fontScale="92500" lnSpcReduction="20000"/>
          </a:bodyPr>
          <a:lstStyle/>
          <a:p>
            <a:pPr marL="365760" indent="-256032" eaLnBrk="1" fontAlgn="auto" hangingPunct="1">
              <a:spcAft>
                <a:spcPts val="0"/>
              </a:spcAft>
              <a:buClr>
                <a:schemeClr val="accent3"/>
              </a:buClr>
              <a:buFont typeface="Georgia"/>
              <a:buChar char="•"/>
              <a:defRPr/>
            </a:pPr>
            <a:r>
              <a:rPr lang="en-US" dirty="0" smtClean="0"/>
              <a:t>“…attempts to understand the world from the </a:t>
            </a:r>
            <a:r>
              <a:rPr lang="en-US" i="1" dirty="0" smtClean="0"/>
              <a:t>subjects' point of view</a:t>
            </a:r>
            <a:r>
              <a:rPr lang="en-US" dirty="0" smtClean="0"/>
              <a:t>, to unfold the meaning of peoples' experiences, to uncover their lived world prior to scientific explanations“</a:t>
            </a:r>
          </a:p>
          <a:p>
            <a:pPr marL="365760" indent="-256032" eaLnBrk="1" fontAlgn="auto" hangingPunct="1">
              <a:spcAft>
                <a:spcPts val="0"/>
              </a:spcAft>
              <a:buClr>
                <a:schemeClr val="accent3"/>
              </a:buClr>
              <a:buFont typeface="Georgia"/>
              <a:buChar char="•"/>
              <a:defRPr/>
            </a:pPr>
            <a:r>
              <a:rPr lang="en-US" dirty="0" smtClean="0"/>
              <a:t>Conversations in which responses are the main source of raw data</a:t>
            </a:r>
          </a:p>
          <a:p>
            <a:pPr marL="365760" indent="-256032" eaLnBrk="1" fontAlgn="auto" hangingPunct="1">
              <a:spcAft>
                <a:spcPts val="0"/>
              </a:spcAft>
              <a:buClr>
                <a:schemeClr val="accent3"/>
              </a:buClr>
              <a:buFont typeface="Georgia"/>
              <a:buChar char="•"/>
              <a:defRPr/>
            </a:pPr>
            <a:endParaRPr lang="en-US" dirty="0" smtClean="0"/>
          </a:p>
          <a:p>
            <a:pPr marL="658368" lvl="1" indent="-246888" eaLnBrk="1" fontAlgn="auto" hangingPunct="1">
              <a:spcAft>
                <a:spcPts val="0"/>
              </a:spcAft>
              <a:buFont typeface="Georgia"/>
              <a:buChar char="▫"/>
              <a:defRPr/>
            </a:pPr>
            <a:r>
              <a:rPr lang="en-US" dirty="0" smtClean="0"/>
              <a:t>Participant's </a:t>
            </a:r>
            <a:r>
              <a:rPr lang="en-US" i="1" dirty="0" smtClean="0"/>
              <a:t>responses are open-ended </a:t>
            </a:r>
            <a:r>
              <a:rPr lang="en-US" dirty="0" smtClean="0"/>
              <a:t>and not restricted to choices provided by the researcher</a:t>
            </a:r>
          </a:p>
          <a:p>
            <a:pPr marL="658368" lvl="1" indent="-246888" eaLnBrk="1" fontAlgn="auto" hangingPunct="1">
              <a:spcAft>
                <a:spcPts val="0"/>
              </a:spcAft>
              <a:buFont typeface="Georgia"/>
              <a:buNone/>
              <a:defRPr/>
            </a:pPr>
            <a:endParaRPr lang="en-US" dirty="0" smtClean="0"/>
          </a:p>
          <a:p>
            <a:pPr marL="1389888" lvl="4" indent="-182880" eaLnBrk="1" fontAlgn="auto" hangingPunct="1">
              <a:spcAft>
                <a:spcPts val="0"/>
              </a:spcAft>
              <a:buClr>
                <a:schemeClr val="accent3"/>
              </a:buClr>
              <a:buFont typeface="Georgia"/>
              <a:buNone/>
              <a:defRPr/>
            </a:pPr>
            <a:r>
              <a:rPr lang="en-US" dirty="0" smtClean="0">
                <a:solidFill>
                  <a:schemeClr val="accent1"/>
                </a:solidFill>
              </a:rPr>
              <a:t>Kvale, Steinar. 1996. Interviews: An introduction to qualitative    </a:t>
            </a:r>
          </a:p>
          <a:p>
            <a:pPr marL="1389888" lvl="4" indent="-182880" eaLnBrk="1" fontAlgn="auto" hangingPunct="1">
              <a:spcAft>
                <a:spcPts val="0"/>
              </a:spcAft>
              <a:buClr>
                <a:schemeClr val="accent3"/>
              </a:buClr>
              <a:buFont typeface="Georgia"/>
              <a:buNone/>
              <a:defRPr/>
            </a:pPr>
            <a:r>
              <a:rPr lang="en-US" dirty="0" smtClean="0">
                <a:solidFill>
                  <a:schemeClr val="accent1"/>
                </a:solidFill>
              </a:rPr>
              <a:t>             research. London: Sage.</a:t>
            </a:r>
          </a:p>
          <a:p>
            <a:pPr lvl="8">
              <a:defRPr/>
            </a:pPr>
            <a:endParaRPr lang="en-US" dirty="0"/>
          </a:p>
        </p:txBody>
      </p:sp>
    </p:spTree>
    <p:extLst>
      <p:ext uri="{BB962C8B-B14F-4D97-AF65-F5344CB8AC3E}">
        <p14:creationId xmlns:p14="http://schemas.microsoft.com/office/powerpoint/2010/main" val="314618726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a:xfrm>
            <a:off x="1115616" y="476672"/>
            <a:ext cx="6965245" cy="1202485"/>
          </a:xfrm>
        </p:spPr>
        <p:txBody>
          <a:bodyPr>
            <a:normAutofit/>
          </a:bodyPr>
          <a:lstStyle/>
          <a:p>
            <a:pPr eaLnBrk="1" hangingPunct="1"/>
            <a:r>
              <a:rPr lang="en-US" sz="3600" dirty="0" smtClean="0">
                <a:solidFill>
                  <a:schemeClr val="accent1"/>
                </a:solidFill>
              </a:rPr>
              <a:t>Why Use Qualitative Interviews?</a:t>
            </a:r>
          </a:p>
        </p:txBody>
      </p:sp>
      <p:sp>
        <p:nvSpPr>
          <p:cNvPr id="7171" name="Content Placeholder 2"/>
          <p:cNvSpPr>
            <a:spLocks noGrp="1"/>
          </p:cNvSpPr>
          <p:nvPr>
            <p:ph idx="1"/>
          </p:nvPr>
        </p:nvSpPr>
        <p:spPr>
          <a:xfrm>
            <a:off x="1115616" y="1772816"/>
            <a:ext cx="6768752" cy="4320480"/>
          </a:xfrm>
        </p:spPr>
        <p:txBody>
          <a:bodyPr>
            <a:normAutofit fontScale="92500" lnSpcReduction="10000"/>
          </a:bodyPr>
          <a:lstStyle/>
          <a:p>
            <a:pPr marL="273050" lvl="1" eaLnBrk="1" hangingPunct="1">
              <a:lnSpc>
                <a:spcPct val="90000"/>
              </a:lnSpc>
              <a:buClr>
                <a:schemeClr val="accent1"/>
              </a:buClr>
              <a:buSzPct val="85000"/>
              <a:buFont typeface="Wingdings 2" pitchFamily="18" charset="2"/>
              <a:buChar char=""/>
            </a:pPr>
            <a:r>
              <a:rPr lang="en-US" sz="2800" dirty="0" smtClean="0">
                <a:solidFill>
                  <a:schemeClr val="tx1"/>
                </a:solidFill>
              </a:rPr>
              <a:t>May be the only data gathering technique for the study</a:t>
            </a:r>
          </a:p>
          <a:p>
            <a:pPr marL="273050" lvl="1" eaLnBrk="1" hangingPunct="1">
              <a:lnSpc>
                <a:spcPct val="90000"/>
              </a:lnSpc>
              <a:buClr>
                <a:schemeClr val="accent1"/>
              </a:buClr>
              <a:buSzPct val="85000"/>
              <a:buFont typeface="Wingdings 2" pitchFamily="18" charset="2"/>
              <a:buChar char=""/>
            </a:pPr>
            <a:endParaRPr lang="en-US" sz="900" dirty="0" smtClean="0">
              <a:solidFill>
                <a:schemeClr val="tx1"/>
              </a:solidFill>
            </a:endParaRPr>
          </a:p>
          <a:p>
            <a:pPr marL="538163" lvl="2" eaLnBrk="1" hangingPunct="1">
              <a:lnSpc>
                <a:spcPct val="90000"/>
              </a:lnSpc>
              <a:buSzPct val="85000"/>
              <a:buFont typeface="Wingdings 2" pitchFamily="18" charset="2"/>
              <a:buChar char=""/>
            </a:pPr>
            <a:r>
              <a:rPr lang="en-US" sz="2200" dirty="0" smtClean="0"/>
              <a:t>Can lead to the development of new ideas and hypotheses, or to the discovery of new dimensions of a problem to be studied.</a:t>
            </a:r>
          </a:p>
          <a:p>
            <a:pPr marL="273050" lvl="1" eaLnBrk="1" hangingPunct="1">
              <a:lnSpc>
                <a:spcPct val="90000"/>
              </a:lnSpc>
              <a:buClr>
                <a:schemeClr val="accent1"/>
              </a:buClr>
              <a:buSzPct val="85000"/>
              <a:buFont typeface="Wingdings 2" pitchFamily="18" charset="2"/>
              <a:buChar char=""/>
            </a:pPr>
            <a:endParaRPr lang="en-US" sz="1400" dirty="0">
              <a:solidFill>
                <a:schemeClr val="tx1"/>
              </a:solidFill>
            </a:endParaRPr>
          </a:p>
          <a:p>
            <a:pPr marL="273050" lvl="1" eaLnBrk="1" hangingPunct="1">
              <a:lnSpc>
                <a:spcPct val="90000"/>
              </a:lnSpc>
              <a:buClr>
                <a:schemeClr val="accent1"/>
              </a:buClr>
              <a:buSzPct val="85000"/>
              <a:buFont typeface="Wingdings 2" pitchFamily="18" charset="2"/>
              <a:buChar char=""/>
            </a:pPr>
            <a:r>
              <a:rPr lang="en-US" sz="2800" dirty="0" smtClean="0">
                <a:solidFill>
                  <a:schemeClr val="tx1"/>
                </a:solidFill>
              </a:rPr>
              <a:t>Complements and supports other research methods</a:t>
            </a:r>
          </a:p>
          <a:p>
            <a:pPr marL="273050" lvl="1" eaLnBrk="1" hangingPunct="1">
              <a:lnSpc>
                <a:spcPct val="90000"/>
              </a:lnSpc>
              <a:buClr>
                <a:schemeClr val="accent1"/>
              </a:buClr>
              <a:buSzPct val="85000"/>
              <a:buFont typeface="Wingdings 2" pitchFamily="18" charset="2"/>
              <a:buChar char=""/>
            </a:pPr>
            <a:endParaRPr lang="en-US" sz="900" dirty="0" smtClean="0">
              <a:solidFill>
                <a:schemeClr val="tx1"/>
              </a:solidFill>
            </a:endParaRPr>
          </a:p>
          <a:p>
            <a:pPr marL="538163" lvl="2" eaLnBrk="1" hangingPunct="1">
              <a:lnSpc>
                <a:spcPct val="90000"/>
              </a:lnSpc>
              <a:buSzPct val="85000"/>
              <a:buFont typeface="Wingdings 2" pitchFamily="18" charset="2"/>
              <a:buChar char=""/>
            </a:pPr>
            <a:r>
              <a:rPr lang="en-US" sz="2200" dirty="0" smtClean="0"/>
              <a:t>Can be used to develop valid and understandable questionnaires.</a:t>
            </a:r>
          </a:p>
          <a:p>
            <a:pPr marL="538163" lvl="2" eaLnBrk="1" hangingPunct="1">
              <a:lnSpc>
                <a:spcPct val="90000"/>
              </a:lnSpc>
              <a:buSzPct val="85000"/>
              <a:buFont typeface="Wingdings 2" pitchFamily="18" charset="2"/>
              <a:buChar char=""/>
            </a:pPr>
            <a:r>
              <a:rPr lang="en-US" sz="2200" dirty="0" smtClean="0"/>
              <a:t>May be used as a follow-up to explore issues that have emerged from a questionnaire in more depth.</a:t>
            </a:r>
          </a:p>
          <a:p>
            <a:pPr marL="0" lvl="2" indent="0" eaLnBrk="1" hangingPunct="1">
              <a:lnSpc>
                <a:spcPct val="90000"/>
              </a:lnSpc>
              <a:buSzPct val="85000"/>
              <a:buFont typeface="Wingdings 2" pitchFamily="18" charset="2"/>
              <a:buNone/>
            </a:pPr>
            <a:endParaRPr lang="en-US" sz="2200" dirty="0" smtClean="0">
              <a:solidFill>
                <a:schemeClr val="accent1"/>
              </a:solidFill>
            </a:endParaRPr>
          </a:p>
          <a:p>
            <a:pPr marL="0" lvl="4" indent="0" eaLnBrk="1" hangingPunct="1">
              <a:lnSpc>
                <a:spcPct val="90000"/>
              </a:lnSpc>
              <a:buSzPct val="85000"/>
              <a:buFont typeface="Georgia" pitchFamily="18" charset="0"/>
              <a:buNone/>
            </a:pPr>
            <a:r>
              <a:rPr lang="en-US" sz="1500" dirty="0" smtClean="0">
                <a:solidFill>
                  <a:schemeClr val="accent1"/>
                </a:solidFill>
              </a:rPr>
              <a:t>Miller, Robert L. and John D. Brewer. 2003. </a:t>
            </a:r>
            <a:r>
              <a:rPr lang="en-US" sz="1500" i="1" dirty="0" smtClean="0">
                <a:solidFill>
                  <a:schemeClr val="accent1"/>
                </a:solidFill>
              </a:rPr>
              <a:t>The A-Z of Social Research</a:t>
            </a:r>
            <a:r>
              <a:rPr lang="en-US" sz="1500" dirty="0" smtClean="0">
                <a:solidFill>
                  <a:schemeClr val="accent1"/>
                </a:solidFill>
              </a:rPr>
              <a:t>. London: Sage.</a:t>
            </a:r>
          </a:p>
          <a:p>
            <a:pPr marL="1014413" lvl="4" eaLnBrk="1" hangingPunct="1">
              <a:lnSpc>
                <a:spcPct val="90000"/>
              </a:lnSpc>
              <a:buSzPct val="85000"/>
              <a:buFont typeface="Wingdings 2" pitchFamily="18" charset="2"/>
              <a:buChar char=""/>
            </a:pPr>
            <a:endParaRPr lang="en-US" sz="1500" dirty="0" smtClean="0"/>
          </a:p>
          <a:p>
            <a:pPr marL="538163" lvl="2" eaLnBrk="1" hangingPunct="1">
              <a:lnSpc>
                <a:spcPct val="90000"/>
              </a:lnSpc>
              <a:buSzPct val="85000"/>
              <a:buFont typeface="Wingdings 2" pitchFamily="18" charset="2"/>
              <a:buChar char=""/>
            </a:pPr>
            <a:endParaRPr lang="en-US" sz="2200" dirty="0" smtClean="0"/>
          </a:p>
          <a:p>
            <a:pPr marL="273050" lvl="1" eaLnBrk="1" hangingPunct="1">
              <a:lnSpc>
                <a:spcPct val="90000"/>
              </a:lnSpc>
              <a:buFont typeface="Georgia" pitchFamily="18" charset="0"/>
              <a:buNone/>
            </a:pPr>
            <a:endParaRPr lang="en-US" sz="2400" dirty="0" smtClean="0"/>
          </a:p>
        </p:txBody>
      </p:sp>
    </p:spTree>
    <p:extLst>
      <p:ext uri="{BB962C8B-B14F-4D97-AF65-F5344CB8AC3E}">
        <p14:creationId xmlns:p14="http://schemas.microsoft.com/office/powerpoint/2010/main" val="157448031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0754" name="Rectangle 2"/>
          <p:cNvSpPr>
            <a:spLocks noGrp="1" noChangeArrowheads="1"/>
          </p:cNvSpPr>
          <p:nvPr>
            <p:ph type="title"/>
          </p:nvPr>
        </p:nvSpPr>
        <p:spPr>
          <a:xfrm>
            <a:off x="899592" y="692696"/>
            <a:ext cx="7376700" cy="1202485"/>
          </a:xfrm>
        </p:spPr>
        <p:txBody>
          <a:bodyPr>
            <a:normAutofit/>
          </a:bodyPr>
          <a:lstStyle/>
          <a:p>
            <a:pPr fontAlgn="auto">
              <a:spcAft>
                <a:spcPts val="0"/>
              </a:spcAft>
              <a:defRPr/>
            </a:pPr>
            <a:r>
              <a:rPr lang="en-GB" sz="3200" dirty="0">
                <a:solidFill>
                  <a:schemeClr val="accent1"/>
                </a:solidFill>
              </a:rPr>
              <a:t>Different types of qualitative interview:</a:t>
            </a:r>
          </a:p>
        </p:txBody>
      </p:sp>
      <p:sp>
        <p:nvSpPr>
          <p:cNvPr id="330755" name="Rectangle 3"/>
          <p:cNvSpPr>
            <a:spLocks noGrp="1" noChangeArrowheads="1"/>
          </p:cNvSpPr>
          <p:nvPr>
            <p:ph idx="1"/>
          </p:nvPr>
        </p:nvSpPr>
        <p:spPr>
          <a:xfrm>
            <a:off x="1187624" y="1844824"/>
            <a:ext cx="6696744" cy="4032448"/>
          </a:xfrm>
        </p:spPr>
        <p:txBody>
          <a:bodyPr>
            <a:normAutofit fontScale="92500"/>
          </a:bodyPr>
          <a:lstStyle/>
          <a:p>
            <a:pPr>
              <a:lnSpc>
                <a:spcPct val="90000"/>
              </a:lnSpc>
            </a:pPr>
            <a:r>
              <a:rPr lang="en-GB" sz="2400" smtClean="0"/>
              <a:t>One to one; one off (e.g. a case study)</a:t>
            </a:r>
          </a:p>
          <a:p>
            <a:pPr>
              <a:lnSpc>
                <a:spcPct val="90000"/>
              </a:lnSpc>
            </a:pPr>
            <a:r>
              <a:rPr lang="en-GB" sz="2400" smtClean="0"/>
              <a:t>One to one; cumulative</a:t>
            </a:r>
          </a:p>
          <a:p>
            <a:pPr>
              <a:lnSpc>
                <a:spcPct val="90000"/>
              </a:lnSpc>
            </a:pPr>
            <a:r>
              <a:rPr lang="en-GB" sz="2400" smtClean="0"/>
              <a:t>Group based (e.g. focus groups)</a:t>
            </a:r>
          </a:p>
          <a:p>
            <a:pPr>
              <a:lnSpc>
                <a:spcPct val="90000"/>
              </a:lnSpc>
            </a:pPr>
            <a:r>
              <a:rPr lang="en-GB" sz="2400" smtClean="0"/>
              <a:t>Delivery or conduct of interview:</a:t>
            </a:r>
          </a:p>
          <a:p>
            <a:pPr>
              <a:lnSpc>
                <a:spcPct val="90000"/>
              </a:lnSpc>
            </a:pPr>
            <a:r>
              <a:rPr lang="en-GB" sz="2400" smtClean="0"/>
              <a:t>Face to face</a:t>
            </a:r>
          </a:p>
          <a:p>
            <a:pPr>
              <a:lnSpc>
                <a:spcPct val="90000"/>
              </a:lnSpc>
            </a:pPr>
            <a:r>
              <a:rPr lang="en-GB" sz="2400" smtClean="0"/>
              <a:t>By telephone</a:t>
            </a:r>
          </a:p>
          <a:p>
            <a:pPr>
              <a:lnSpc>
                <a:spcPct val="90000"/>
              </a:lnSpc>
            </a:pPr>
            <a:r>
              <a:rPr lang="en-GB" sz="2400" smtClean="0"/>
              <a:t>By computer</a:t>
            </a:r>
          </a:p>
          <a:p>
            <a:pPr>
              <a:lnSpc>
                <a:spcPct val="90000"/>
              </a:lnSpc>
            </a:pPr>
            <a:r>
              <a:rPr lang="en-GB" sz="2400" smtClean="0"/>
              <a:t>Structured/standardized (e.g. specific questions delivered the same way for each interview)</a:t>
            </a:r>
          </a:p>
          <a:p>
            <a:pPr>
              <a:lnSpc>
                <a:spcPct val="90000"/>
              </a:lnSpc>
            </a:pPr>
            <a:r>
              <a:rPr lang="en-GB" sz="2400" smtClean="0"/>
              <a:t>Unstructured/nonstandardized (e.g. only a general set of questions that vary from interview to interview)</a:t>
            </a:r>
          </a:p>
        </p:txBody>
      </p:sp>
    </p:spTree>
    <p:extLst>
      <p:ext uri="{BB962C8B-B14F-4D97-AF65-F5344CB8AC3E}">
        <p14:creationId xmlns:p14="http://schemas.microsoft.com/office/powerpoint/2010/main" val="8761743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30755">
                                            <p:txEl>
                                              <p:pRg st="0" end="0"/>
                                            </p:txEl>
                                          </p:spTgt>
                                        </p:tgtEl>
                                        <p:attrNameLst>
                                          <p:attrName>style.visibility</p:attrName>
                                        </p:attrNameLst>
                                      </p:cBhvr>
                                      <p:to>
                                        <p:strVal val="visible"/>
                                      </p:to>
                                    </p:set>
                                    <p:animEffect transition="in" filter="blinds(horizontal)">
                                      <p:cBhvr>
                                        <p:cTn id="7" dur="500"/>
                                        <p:tgtEl>
                                          <p:spTgt spid="33075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30755">
                                            <p:txEl>
                                              <p:pRg st="1" end="1"/>
                                            </p:txEl>
                                          </p:spTgt>
                                        </p:tgtEl>
                                        <p:attrNameLst>
                                          <p:attrName>style.visibility</p:attrName>
                                        </p:attrNameLst>
                                      </p:cBhvr>
                                      <p:to>
                                        <p:strVal val="visible"/>
                                      </p:to>
                                    </p:set>
                                    <p:animEffect transition="in" filter="blinds(horizontal)">
                                      <p:cBhvr>
                                        <p:cTn id="12" dur="500"/>
                                        <p:tgtEl>
                                          <p:spTgt spid="33075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30755">
                                            <p:txEl>
                                              <p:pRg st="2" end="2"/>
                                            </p:txEl>
                                          </p:spTgt>
                                        </p:tgtEl>
                                        <p:attrNameLst>
                                          <p:attrName>style.visibility</p:attrName>
                                        </p:attrNameLst>
                                      </p:cBhvr>
                                      <p:to>
                                        <p:strVal val="visible"/>
                                      </p:to>
                                    </p:set>
                                    <p:animEffect transition="in" filter="blinds(horizontal)">
                                      <p:cBhvr>
                                        <p:cTn id="17" dur="500"/>
                                        <p:tgtEl>
                                          <p:spTgt spid="33075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330755">
                                            <p:txEl>
                                              <p:pRg st="3" end="3"/>
                                            </p:txEl>
                                          </p:spTgt>
                                        </p:tgtEl>
                                        <p:attrNameLst>
                                          <p:attrName>style.visibility</p:attrName>
                                        </p:attrNameLst>
                                      </p:cBhvr>
                                      <p:to>
                                        <p:strVal val="visible"/>
                                      </p:to>
                                    </p:set>
                                    <p:animEffect transition="in" filter="blinds(horizontal)">
                                      <p:cBhvr>
                                        <p:cTn id="22" dur="500"/>
                                        <p:tgtEl>
                                          <p:spTgt spid="33075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330755">
                                            <p:txEl>
                                              <p:pRg st="4" end="4"/>
                                            </p:txEl>
                                          </p:spTgt>
                                        </p:tgtEl>
                                        <p:attrNameLst>
                                          <p:attrName>style.visibility</p:attrName>
                                        </p:attrNameLst>
                                      </p:cBhvr>
                                      <p:to>
                                        <p:strVal val="visible"/>
                                      </p:to>
                                    </p:set>
                                    <p:animEffect transition="in" filter="blinds(horizontal)">
                                      <p:cBhvr>
                                        <p:cTn id="27" dur="500"/>
                                        <p:tgtEl>
                                          <p:spTgt spid="330755">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330755">
                                            <p:txEl>
                                              <p:pRg st="5" end="5"/>
                                            </p:txEl>
                                          </p:spTgt>
                                        </p:tgtEl>
                                        <p:attrNameLst>
                                          <p:attrName>style.visibility</p:attrName>
                                        </p:attrNameLst>
                                      </p:cBhvr>
                                      <p:to>
                                        <p:strVal val="visible"/>
                                      </p:to>
                                    </p:set>
                                    <p:animEffect transition="in" filter="blinds(horizontal)">
                                      <p:cBhvr>
                                        <p:cTn id="32" dur="500"/>
                                        <p:tgtEl>
                                          <p:spTgt spid="330755">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3" presetClass="entr" presetSubtype="10" fill="hold" grpId="0" nodeType="clickEffect">
                                  <p:stCondLst>
                                    <p:cond delay="0"/>
                                  </p:stCondLst>
                                  <p:childTnLst>
                                    <p:set>
                                      <p:cBhvr>
                                        <p:cTn id="36" dur="1" fill="hold">
                                          <p:stCondLst>
                                            <p:cond delay="0"/>
                                          </p:stCondLst>
                                        </p:cTn>
                                        <p:tgtEl>
                                          <p:spTgt spid="330755">
                                            <p:txEl>
                                              <p:pRg st="6" end="6"/>
                                            </p:txEl>
                                          </p:spTgt>
                                        </p:tgtEl>
                                        <p:attrNameLst>
                                          <p:attrName>style.visibility</p:attrName>
                                        </p:attrNameLst>
                                      </p:cBhvr>
                                      <p:to>
                                        <p:strVal val="visible"/>
                                      </p:to>
                                    </p:set>
                                    <p:animEffect transition="in" filter="blinds(horizontal)">
                                      <p:cBhvr>
                                        <p:cTn id="37" dur="500"/>
                                        <p:tgtEl>
                                          <p:spTgt spid="330755">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3" presetClass="entr" presetSubtype="10" fill="hold" grpId="0" nodeType="clickEffect">
                                  <p:stCondLst>
                                    <p:cond delay="0"/>
                                  </p:stCondLst>
                                  <p:childTnLst>
                                    <p:set>
                                      <p:cBhvr>
                                        <p:cTn id="41" dur="1" fill="hold">
                                          <p:stCondLst>
                                            <p:cond delay="0"/>
                                          </p:stCondLst>
                                        </p:cTn>
                                        <p:tgtEl>
                                          <p:spTgt spid="330755">
                                            <p:txEl>
                                              <p:pRg st="7" end="7"/>
                                            </p:txEl>
                                          </p:spTgt>
                                        </p:tgtEl>
                                        <p:attrNameLst>
                                          <p:attrName>style.visibility</p:attrName>
                                        </p:attrNameLst>
                                      </p:cBhvr>
                                      <p:to>
                                        <p:strVal val="visible"/>
                                      </p:to>
                                    </p:set>
                                    <p:animEffect transition="in" filter="blinds(horizontal)">
                                      <p:cBhvr>
                                        <p:cTn id="42" dur="500"/>
                                        <p:tgtEl>
                                          <p:spTgt spid="330755">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3" presetClass="entr" presetSubtype="10" fill="hold" grpId="0" nodeType="clickEffect">
                                  <p:stCondLst>
                                    <p:cond delay="0"/>
                                  </p:stCondLst>
                                  <p:childTnLst>
                                    <p:set>
                                      <p:cBhvr>
                                        <p:cTn id="46" dur="1" fill="hold">
                                          <p:stCondLst>
                                            <p:cond delay="0"/>
                                          </p:stCondLst>
                                        </p:cTn>
                                        <p:tgtEl>
                                          <p:spTgt spid="330755">
                                            <p:txEl>
                                              <p:pRg st="8" end="8"/>
                                            </p:txEl>
                                          </p:spTgt>
                                        </p:tgtEl>
                                        <p:attrNameLst>
                                          <p:attrName>style.visibility</p:attrName>
                                        </p:attrNameLst>
                                      </p:cBhvr>
                                      <p:to>
                                        <p:strVal val="visible"/>
                                      </p:to>
                                    </p:set>
                                    <p:animEffect transition="in" filter="blinds(horizontal)">
                                      <p:cBhvr>
                                        <p:cTn id="47" dur="500"/>
                                        <p:tgtEl>
                                          <p:spTgt spid="330755">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0755"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1115616" y="404664"/>
            <a:ext cx="6965245" cy="1202485"/>
          </a:xfrm>
        </p:spPr>
        <p:txBody>
          <a:bodyPr/>
          <a:lstStyle/>
          <a:p>
            <a:pPr fontAlgn="auto">
              <a:spcAft>
                <a:spcPts val="0"/>
              </a:spcAft>
              <a:defRPr/>
            </a:pPr>
            <a:r>
              <a:rPr lang="en-US" dirty="0" smtClean="0">
                <a:solidFill>
                  <a:schemeClr val="accent1"/>
                </a:solidFill>
              </a:rPr>
              <a:t>Interviews	</a:t>
            </a:r>
          </a:p>
        </p:txBody>
      </p:sp>
      <p:sp>
        <p:nvSpPr>
          <p:cNvPr id="53251" name="Rectangle 3"/>
          <p:cNvSpPr>
            <a:spLocks noGrp="1" noChangeArrowheads="1"/>
          </p:cNvSpPr>
          <p:nvPr>
            <p:ph idx="1"/>
          </p:nvPr>
        </p:nvSpPr>
        <p:spPr>
          <a:xfrm>
            <a:off x="755576" y="1412776"/>
            <a:ext cx="7660332" cy="4585692"/>
          </a:xfrm>
        </p:spPr>
        <p:txBody>
          <a:bodyPr rtlCol="0">
            <a:noAutofit/>
          </a:bodyPr>
          <a:lstStyle/>
          <a:p>
            <a:pPr marL="438912" indent="-320040" fontAlgn="auto">
              <a:lnSpc>
                <a:spcPct val="90000"/>
              </a:lnSpc>
              <a:spcBef>
                <a:spcPts val="0"/>
              </a:spcBef>
              <a:spcAft>
                <a:spcPts val="0"/>
              </a:spcAft>
              <a:buFont typeface="Wingdings 2"/>
              <a:buChar char=""/>
              <a:defRPr/>
            </a:pPr>
            <a:r>
              <a:rPr lang="en-US" sz="2800" dirty="0" smtClean="0"/>
              <a:t>Informal – researcher is required to recollect discussion</a:t>
            </a:r>
          </a:p>
          <a:p>
            <a:pPr marL="438912" indent="-320040" fontAlgn="auto">
              <a:lnSpc>
                <a:spcPct val="90000"/>
              </a:lnSpc>
              <a:spcBef>
                <a:spcPts val="0"/>
              </a:spcBef>
              <a:spcAft>
                <a:spcPts val="0"/>
              </a:spcAft>
              <a:buFont typeface="Wingdings 2"/>
              <a:buChar char=""/>
              <a:defRPr/>
            </a:pPr>
            <a:endParaRPr lang="en-US" sz="1050" dirty="0" smtClean="0"/>
          </a:p>
          <a:p>
            <a:pPr marL="438912" indent="-320040" fontAlgn="auto">
              <a:lnSpc>
                <a:spcPct val="90000"/>
              </a:lnSpc>
              <a:spcBef>
                <a:spcPts val="0"/>
              </a:spcBef>
              <a:spcAft>
                <a:spcPts val="0"/>
              </a:spcAft>
              <a:buFont typeface="Wingdings 2"/>
              <a:buChar char=""/>
              <a:defRPr/>
            </a:pPr>
            <a:endParaRPr lang="en-US" sz="900" dirty="0" smtClean="0"/>
          </a:p>
          <a:p>
            <a:pPr marL="438912" indent="-320040" fontAlgn="auto">
              <a:lnSpc>
                <a:spcPct val="90000"/>
              </a:lnSpc>
              <a:spcBef>
                <a:spcPts val="0"/>
              </a:spcBef>
              <a:spcAft>
                <a:spcPts val="0"/>
              </a:spcAft>
              <a:buFont typeface="Wingdings 2"/>
              <a:buChar char=""/>
              <a:defRPr/>
            </a:pPr>
            <a:r>
              <a:rPr lang="en-US" sz="2800" dirty="0" smtClean="0"/>
              <a:t>Unstructured – e.g. ethnographic interviewing – researcher allows interview to proceed at respondent’s pace and subjects to vary by interviewee (to an extent)</a:t>
            </a:r>
          </a:p>
          <a:p>
            <a:pPr marL="438912" indent="-320040" fontAlgn="auto">
              <a:lnSpc>
                <a:spcPct val="90000"/>
              </a:lnSpc>
              <a:spcBef>
                <a:spcPts val="0"/>
              </a:spcBef>
              <a:spcAft>
                <a:spcPts val="0"/>
              </a:spcAft>
              <a:buFont typeface="Wingdings 2"/>
              <a:buChar char=""/>
              <a:defRPr/>
            </a:pPr>
            <a:endParaRPr lang="en-US" sz="1050" dirty="0" smtClean="0"/>
          </a:p>
          <a:p>
            <a:pPr marL="438912" indent="-320040" fontAlgn="auto">
              <a:lnSpc>
                <a:spcPct val="90000"/>
              </a:lnSpc>
              <a:spcBef>
                <a:spcPts val="0"/>
              </a:spcBef>
              <a:spcAft>
                <a:spcPts val="0"/>
              </a:spcAft>
              <a:buFont typeface="Wingdings 2"/>
              <a:buChar char=""/>
              <a:defRPr/>
            </a:pPr>
            <a:endParaRPr lang="en-US" sz="900" dirty="0" smtClean="0"/>
          </a:p>
          <a:p>
            <a:pPr marL="438912" indent="-320040" fontAlgn="auto">
              <a:lnSpc>
                <a:spcPct val="90000"/>
              </a:lnSpc>
              <a:spcBef>
                <a:spcPts val="0"/>
              </a:spcBef>
              <a:spcAft>
                <a:spcPts val="0"/>
              </a:spcAft>
              <a:buFont typeface="Wingdings 2"/>
              <a:buChar char=""/>
              <a:defRPr/>
            </a:pPr>
            <a:r>
              <a:rPr lang="en-US" sz="2800" dirty="0" smtClean="0"/>
              <a:t>Semi-structured – researcher uses an interview guide </a:t>
            </a:r>
          </a:p>
          <a:p>
            <a:pPr marL="438912" indent="-320040" fontAlgn="auto">
              <a:lnSpc>
                <a:spcPct val="90000"/>
              </a:lnSpc>
              <a:spcBef>
                <a:spcPts val="0"/>
              </a:spcBef>
              <a:spcAft>
                <a:spcPts val="0"/>
              </a:spcAft>
              <a:buFont typeface="Wingdings 2"/>
              <a:buChar char=""/>
              <a:defRPr/>
            </a:pPr>
            <a:endParaRPr lang="en-US" sz="1050" dirty="0" smtClean="0"/>
          </a:p>
          <a:p>
            <a:pPr marL="118872" indent="0" fontAlgn="auto">
              <a:lnSpc>
                <a:spcPct val="90000"/>
              </a:lnSpc>
              <a:spcBef>
                <a:spcPts val="0"/>
              </a:spcBef>
              <a:spcAft>
                <a:spcPts val="0"/>
              </a:spcAft>
              <a:buNone/>
              <a:defRPr/>
            </a:pPr>
            <a:endParaRPr lang="en-US" sz="900" dirty="0" smtClean="0"/>
          </a:p>
          <a:p>
            <a:pPr marL="438912" indent="-320040" fontAlgn="auto">
              <a:lnSpc>
                <a:spcPct val="90000"/>
              </a:lnSpc>
              <a:spcBef>
                <a:spcPts val="0"/>
              </a:spcBef>
              <a:spcAft>
                <a:spcPts val="0"/>
              </a:spcAft>
              <a:buFont typeface="Wingdings 2"/>
              <a:buChar char=""/>
              <a:defRPr/>
            </a:pPr>
            <a:r>
              <a:rPr lang="en-US" sz="2800" dirty="0" smtClean="0"/>
              <a:t>Structured – researcher uses identical stimuli and adheres to interview schedule</a:t>
            </a:r>
          </a:p>
        </p:txBody>
      </p:sp>
    </p:spTree>
    <p:extLst>
      <p:ext uri="{BB962C8B-B14F-4D97-AF65-F5344CB8AC3E}">
        <p14:creationId xmlns:p14="http://schemas.microsoft.com/office/powerpoint/2010/main" val="189025579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normAutofit fontScale="90000"/>
          </a:bodyPr>
          <a:lstStyle/>
          <a:p>
            <a:pPr eaLnBrk="1" hangingPunct="1"/>
            <a:r>
              <a:rPr lang="en-US" dirty="0" smtClean="0"/>
              <a:t>Interview Guides / Schedul</a:t>
            </a:r>
            <a:r>
              <a:rPr lang="en-US" dirty="0"/>
              <a:t>e</a:t>
            </a:r>
            <a:endParaRPr lang="en-US" dirty="0" smtClean="0"/>
          </a:p>
        </p:txBody>
      </p:sp>
      <p:sp>
        <p:nvSpPr>
          <p:cNvPr id="8195" name="Content Placeholder 2"/>
          <p:cNvSpPr>
            <a:spLocks noGrp="1"/>
          </p:cNvSpPr>
          <p:nvPr>
            <p:ph idx="1"/>
          </p:nvPr>
        </p:nvSpPr>
        <p:spPr/>
        <p:txBody>
          <a:bodyPr>
            <a:normAutofit lnSpcReduction="10000"/>
          </a:bodyPr>
          <a:lstStyle/>
          <a:p>
            <a:pPr eaLnBrk="1" hangingPunct="1"/>
            <a:r>
              <a:rPr lang="en-US" dirty="0" smtClean="0"/>
              <a:t>Necessary for the interview techniques discussed, but are used in different ways </a:t>
            </a:r>
          </a:p>
          <a:p>
            <a:pPr lvl="1" eaLnBrk="1" hangingPunct="1"/>
            <a:r>
              <a:rPr lang="en-US" dirty="0" smtClean="0"/>
              <a:t>Unstructured interviews </a:t>
            </a:r>
          </a:p>
          <a:p>
            <a:pPr lvl="2" eaLnBrk="1" hangingPunct="1"/>
            <a:r>
              <a:rPr lang="en-US" dirty="0" smtClean="0"/>
              <a:t>Allows the researcher to refer to key themes or sub-questions and formulate questions</a:t>
            </a:r>
          </a:p>
          <a:p>
            <a:pPr lvl="1" eaLnBrk="1" hangingPunct="1"/>
            <a:r>
              <a:rPr lang="en-US" dirty="0" smtClean="0"/>
              <a:t>Semi-structured interviews </a:t>
            </a:r>
          </a:p>
          <a:p>
            <a:pPr lvl="2" eaLnBrk="1" hangingPunct="1"/>
            <a:r>
              <a:rPr lang="en-US" dirty="0" smtClean="0"/>
              <a:t>Allows the researcher enough flexibility to re-word the questions to fit into the interview</a:t>
            </a:r>
          </a:p>
          <a:p>
            <a:pPr lvl="1" eaLnBrk="1" hangingPunct="1"/>
            <a:r>
              <a:rPr lang="en-US" dirty="0" smtClean="0"/>
              <a:t>Structured interviews </a:t>
            </a:r>
          </a:p>
          <a:p>
            <a:pPr lvl="2" eaLnBrk="1" hangingPunct="1"/>
            <a:r>
              <a:rPr lang="en-US" dirty="0" smtClean="0"/>
              <a:t>Resembles an interview schedule</a:t>
            </a:r>
          </a:p>
          <a:p>
            <a:pPr eaLnBrk="1" hangingPunct="1"/>
            <a:endParaRPr lang="en-US" dirty="0" smtClean="0"/>
          </a:p>
          <a:p>
            <a:pPr eaLnBrk="1" hangingPunct="1"/>
            <a:endParaRPr lang="en-US" dirty="0" smtClean="0"/>
          </a:p>
        </p:txBody>
      </p:sp>
    </p:spTree>
    <p:extLst>
      <p:ext uri="{BB962C8B-B14F-4D97-AF65-F5344CB8AC3E}">
        <p14:creationId xmlns:p14="http://schemas.microsoft.com/office/powerpoint/2010/main" val="334025939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a:xfrm>
            <a:off x="1043608" y="620688"/>
            <a:ext cx="6965245" cy="1202485"/>
          </a:xfrm>
        </p:spPr>
        <p:txBody>
          <a:bodyPr>
            <a:normAutofit/>
          </a:bodyPr>
          <a:lstStyle/>
          <a:p>
            <a:pPr eaLnBrk="1" hangingPunct="1"/>
            <a:r>
              <a:rPr lang="en-US" sz="3600" dirty="0" smtClean="0"/>
              <a:t>Unstructured Interviews</a:t>
            </a:r>
          </a:p>
        </p:txBody>
      </p:sp>
      <p:sp>
        <p:nvSpPr>
          <p:cNvPr id="9219" name="Content Placeholder 2"/>
          <p:cNvSpPr>
            <a:spLocks noGrp="1"/>
          </p:cNvSpPr>
          <p:nvPr>
            <p:ph idx="1"/>
          </p:nvPr>
        </p:nvSpPr>
        <p:spPr>
          <a:xfrm>
            <a:off x="611560" y="1772816"/>
            <a:ext cx="7704856" cy="4227512"/>
          </a:xfrm>
        </p:spPr>
        <p:txBody>
          <a:bodyPr>
            <a:normAutofit lnSpcReduction="10000"/>
          </a:bodyPr>
          <a:lstStyle/>
          <a:p>
            <a:pPr lvl="1" eaLnBrk="1" hangingPunct="1">
              <a:lnSpc>
                <a:spcPct val="80000"/>
              </a:lnSpc>
            </a:pPr>
            <a:r>
              <a:rPr lang="en-US" sz="2400" dirty="0" smtClean="0"/>
              <a:t>Interviews in which neither the question nor the answer are predetermined and rely on social interaction between the researcher and informant to elicit information (</a:t>
            </a:r>
            <a:r>
              <a:rPr lang="en-US" sz="2400" dirty="0" err="1" smtClean="0"/>
              <a:t>Minichiello</a:t>
            </a:r>
            <a:r>
              <a:rPr lang="en-US" sz="2400" dirty="0" smtClean="0"/>
              <a:t> 1990)</a:t>
            </a:r>
          </a:p>
          <a:p>
            <a:pPr lvl="1" eaLnBrk="1" hangingPunct="1">
              <a:lnSpc>
                <a:spcPct val="80000"/>
              </a:lnSpc>
            </a:pPr>
            <a:endParaRPr lang="en-US" sz="2400" dirty="0" smtClean="0"/>
          </a:p>
          <a:p>
            <a:pPr lvl="1" eaLnBrk="1" hangingPunct="1">
              <a:lnSpc>
                <a:spcPct val="80000"/>
              </a:lnSpc>
            </a:pPr>
            <a:r>
              <a:rPr lang="en-US" sz="2400" dirty="0" smtClean="0"/>
              <a:t>A way to understand the complex </a:t>
            </a:r>
            <a:r>
              <a:rPr lang="en-US" sz="2400" dirty="0" err="1" smtClean="0"/>
              <a:t>behaviour</a:t>
            </a:r>
            <a:r>
              <a:rPr lang="en-US" sz="2400" dirty="0" smtClean="0"/>
              <a:t> of people without imposing any a priori categorization which might limit the field of inquiry (Punch 1998)</a:t>
            </a:r>
          </a:p>
          <a:p>
            <a:pPr lvl="1" eaLnBrk="1" hangingPunct="1">
              <a:lnSpc>
                <a:spcPct val="80000"/>
              </a:lnSpc>
            </a:pPr>
            <a:endParaRPr lang="en-US" sz="2400" dirty="0" smtClean="0"/>
          </a:p>
          <a:p>
            <a:pPr lvl="1" eaLnBrk="1" hangingPunct="1">
              <a:lnSpc>
                <a:spcPct val="80000"/>
              </a:lnSpc>
            </a:pPr>
            <a:r>
              <a:rPr lang="en-US" sz="2400" dirty="0" smtClean="0"/>
              <a:t>A natural extension of participant observation relying entirely on the spontaneous generation of questions in the natural flow of an interaction (Patton 1990)</a:t>
            </a:r>
          </a:p>
          <a:p>
            <a:pPr lvl="1" eaLnBrk="1" hangingPunct="1">
              <a:lnSpc>
                <a:spcPct val="80000"/>
              </a:lnSpc>
            </a:pPr>
            <a:endParaRPr lang="en-US" sz="2400" dirty="0" smtClean="0"/>
          </a:p>
          <a:p>
            <a:pPr lvl="1" eaLnBrk="1" hangingPunct="1">
              <a:lnSpc>
                <a:spcPct val="80000"/>
              </a:lnSpc>
            </a:pPr>
            <a:endParaRPr lang="en-US" sz="1300" dirty="0" smtClean="0"/>
          </a:p>
          <a:p>
            <a:pPr marL="1644650" lvl="4" indent="-1363663" eaLnBrk="1" hangingPunct="1">
              <a:lnSpc>
                <a:spcPct val="80000"/>
              </a:lnSpc>
              <a:buFont typeface="Georgia" pitchFamily="18" charset="0"/>
              <a:buNone/>
            </a:pPr>
            <a:r>
              <a:rPr lang="en-US" sz="1300" dirty="0" smtClean="0"/>
              <a:t>Zhang, Yan. 2006. </a:t>
            </a:r>
            <a:r>
              <a:rPr lang="en-US" sz="1300" i="1" dirty="0" smtClean="0"/>
              <a:t>Unstructured </a:t>
            </a:r>
            <a:r>
              <a:rPr lang="en-US" sz="1300" i="1" dirty="0" err="1" smtClean="0"/>
              <a:t>Interview</a:t>
            </a:r>
            <a:r>
              <a:rPr lang="en-US" sz="1300" dirty="0" err="1" smtClean="0"/>
              <a:t>.http</a:t>
            </a:r>
            <a:r>
              <a:rPr lang="en-US" sz="1300" dirty="0" smtClean="0"/>
              <a:t>://www.ils.unc.edu/~yanz/Unstructured%20interview.pdf</a:t>
            </a:r>
          </a:p>
          <a:p>
            <a:pPr lvl="1" eaLnBrk="1" hangingPunct="1">
              <a:lnSpc>
                <a:spcPct val="80000"/>
              </a:lnSpc>
            </a:pPr>
            <a:endParaRPr lang="en-US" sz="2400" b="1" i="1" dirty="0" smtClean="0"/>
          </a:p>
        </p:txBody>
      </p:sp>
    </p:spTree>
    <p:extLst>
      <p:ext uri="{BB962C8B-B14F-4D97-AF65-F5344CB8AC3E}">
        <p14:creationId xmlns:p14="http://schemas.microsoft.com/office/powerpoint/2010/main" val="61995115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normAutofit fontScale="90000"/>
          </a:bodyPr>
          <a:lstStyle/>
          <a:p>
            <a:pPr eaLnBrk="1" hangingPunct="1"/>
            <a:r>
              <a:rPr lang="en-US" smtClean="0"/>
              <a:t>Structured / Semi-Structured  </a:t>
            </a:r>
          </a:p>
        </p:txBody>
      </p:sp>
      <p:sp>
        <p:nvSpPr>
          <p:cNvPr id="11267" name="Content Placeholder 2"/>
          <p:cNvSpPr>
            <a:spLocks noGrp="1"/>
          </p:cNvSpPr>
          <p:nvPr>
            <p:ph idx="1"/>
          </p:nvPr>
        </p:nvSpPr>
        <p:spPr/>
        <p:txBody>
          <a:bodyPr/>
          <a:lstStyle/>
          <a:p>
            <a:pPr lvl="1" eaLnBrk="1" hangingPunct="1"/>
            <a:r>
              <a:rPr lang="en-US" dirty="0" smtClean="0"/>
              <a:t>Allow open-ended responses. </a:t>
            </a:r>
          </a:p>
          <a:p>
            <a:pPr lvl="1" eaLnBrk="1" hangingPunct="1"/>
            <a:r>
              <a:rPr lang="en-US" dirty="0" smtClean="0"/>
              <a:t>Deliberately set up </a:t>
            </a:r>
          </a:p>
          <a:p>
            <a:pPr lvl="1" eaLnBrk="1" hangingPunct="1"/>
            <a:r>
              <a:rPr lang="en-US" dirty="0" smtClean="0"/>
              <a:t>Follow certain rules and procedures. </a:t>
            </a:r>
          </a:p>
          <a:p>
            <a:pPr lvl="1" eaLnBrk="1" hangingPunct="1">
              <a:buFont typeface="Georgia" pitchFamily="18" charset="0"/>
              <a:buNone/>
            </a:pPr>
            <a:endParaRPr lang="en-US" dirty="0" smtClean="0"/>
          </a:p>
        </p:txBody>
      </p:sp>
      <p:pic>
        <p:nvPicPr>
          <p:cNvPr id="11268" name="Picture 4" descr="interview[1].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648200" y="3789040"/>
            <a:ext cx="3124200" cy="18638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6659579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a:xfrm>
            <a:off x="1187624" y="404664"/>
            <a:ext cx="6965245" cy="1202485"/>
          </a:xfrm>
        </p:spPr>
        <p:txBody>
          <a:bodyPr>
            <a:normAutofit/>
          </a:bodyPr>
          <a:lstStyle/>
          <a:p>
            <a:pPr eaLnBrk="1" hangingPunct="1"/>
            <a:r>
              <a:rPr lang="en-US" sz="3600" dirty="0" smtClean="0"/>
              <a:t>Semi-Structured Interviews</a:t>
            </a:r>
          </a:p>
        </p:txBody>
      </p:sp>
      <p:sp>
        <p:nvSpPr>
          <p:cNvPr id="12291" name="Content Placeholder 2"/>
          <p:cNvSpPr>
            <a:spLocks noGrp="1"/>
          </p:cNvSpPr>
          <p:nvPr>
            <p:ph idx="1"/>
          </p:nvPr>
        </p:nvSpPr>
        <p:spPr>
          <a:xfrm>
            <a:off x="611560" y="1628800"/>
            <a:ext cx="7859216" cy="4592638"/>
          </a:xfrm>
        </p:spPr>
        <p:txBody>
          <a:bodyPr>
            <a:normAutofit lnSpcReduction="10000"/>
          </a:bodyPr>
          <a:lstStyle/>
          <a:p>
            <a:pPr eaLnBrk="1" hangingPunct="1">
              <a:lnSpc>
                <a:spcPct val="80000"/>
              </a:lnSpc>
            </a:pPr>
            <a:endParaRPr lang="en-US" sz="2000" dirty="0" smtClean="0"/>
          </a:p>
          <a:p>
            <a:pPr lvl="1" eaLnBrk="1" hangingPunct="1">
              <a:lnSpc>
                <a:spcPct val="80000"/>
              </a:lnSpc>
            </a:pPr>
            <a:r>
              <a:rPr lang="en-US" sz="2000" dirty="0" smtClean="0"/>
              <a:t>The researcher has an outline of topics or issues to be covered, but is free to vary the wording and order of the questions to some extent. </a:t>
            </a:r>
          </a:p>
          <a:p>
            <a:pPr lvl="1" eaLnBrk="1" hangingPunct="1">
              <a:lnSpc>
                <a:spcPct val="80000"/>
              </a:lnSpc>
            </a:pPr>
            <a:endParaRPr lang="en-US" sz="2000" dirty="0" smtClean="0"/>
          </a:p>
          <a:p>
            <a:pPr lvl="1" eaLnBrk="1" hangingPunct="1">
              <a:lnSpc>
                <a:spcPct val="80000"/>
              </a:lnSpc>
            </a:pPr>
            <a:r>
              <a:rPr lang="en-US" sz="2000" dirty="0" smtClean="0"/>
              <a:t>Data somewhat more systematic and comprehensive than in the informal conversational interview.</a:t>
            </a:r>
          </a:p>
          <a:p>
            <a:pPr lvl="1" eaLnBrk="1" hangingPunct="1">
              <a:lnSpc>
                <a:spcPct val="80000"/>
              </a:lnSpc>
            </a:pPr>
            <a:endParaRPr lang="en-US" sz="2000" dirty="0" smtClean="0"/>
          </a:p>
          <a:p>
            <a:pPr lvl="1" eaLnBrk="1" hangingPunct="1">
              <a:lnSpc>
                <a:spcPct val="80000"/>
              </a:lnSpc>
            </a:pPr>
            <a:r>
              <a:rPr lang="en-US" sz="2000" dirty="0" smtClean="0"/>
              <a:t>Tone of the interview still remains fairly conversational and informal. </a:t>
            </a:r>
          </a:p>
          <a:p>
            <a:pPr lvl="1" eaLnBrk="1" hangingPunct="1">
              <a:lnSpc>
                <a:spcPct val="80000"/>
              </a:lnSpc>
            </a:pPr>
            <a:endParaRPr lang="en-US" sz="2000" dirty="0" smtClean="0"/>
          </a:p>
          <a:p>
            <a:pPr lvl="1" eaLnBrk="1" hangingPunct="1">
              <a:lnSpc>
                <a:spcPct val="80000"/>
              </a:lnSpc>
            </a:pPr>
            <a:r>
              <a:rPr lang="en-US" sz="2000" dirty="0" smtClean="0"/>
              <a:t>Requires an interviewer who is relatively skilled and experienced</a:t>
            </a:r>
          </a:p>
          <a:p>
            <a:pPr marL="365760" lvl="1" indent="0" eaLnBrk="1" hangingPunct="1">
              <a:lnSpc>
                <a:spcPct val="80000"/>
              </a:lnSpc>
              <a:buNone/>
            </a:pPr>
            <a:r>
              <a:rPr lang="en-US" sz="2000" dirty="0" smtClean="0"/>
              <a:t> </a:t>
            </a:r>
          </a:p>
          <a:p>
            <a:pPr lvl="1" eaLnBrk="1" hangingPunct="1">
              <a:lnSpc>
                <a:spcPct val="80000"/>
              </a:lnSpc>
            </a:pPr>
            <a:r>
              <a:rPr lang="en-US" sz="2000" dirty="0" smtClean="0"/>
              <a:t>Difficult to compare or analyze data. </a:t>
            </a:r>
          </a:p>
          <a:p>
            <a:pPr lvl="1" eaLnBrk="1" hangingPunct="1">
              <a:lnSpc>
                <a:spcPct val="80000"/>
              </a:lnSpc>
            </a:pPr>
            <a:endParaRPr lang="en-US" sz="2000" dirty="0" smtClean="0"/>
          </a:p>
          <a:p>
            <a:pPr lvl="1" eaLnBrk="1" hangingPunct="1">
              <a:lnSpc>
                <a:spcPct val="80000"/>
              </a:lnSpc>
            </a:pPr>
            <a:r>
              <a:rPr lang="en-US" sz="2000" dirty="0" smtClean="0"/>
              <a:t>The most frequently used qualitative interview technique</a:t>
            </a:r>
            <a:endParaRPr lang="en-US" sz="1200" dirty="0" smtClean="0"/>
          </a:p>
          <a:p>
            <a:pPr lvl="4" eaLnBrk="1" hangingPunct="1">
              <a:lnSpc>
                <a:spcPct val="80000"/>
              </a:lnSpc>
              <a:buFont typeface="Georgia" pitchFamily="18" charset="0"/>
              <a:buNone/>
            </a:pPr>
            <a:r>
              <a:rPr lang="en-US" sz="1000" dirty="0" smtClean="0"/>
              <a:t>	</a:t>
            </a:r>
          </a:p>
          <a:p>
            <a:pPr lvl="4" eaLnBrk="1" hangingPunct="1">
              <a:lnSpc>
                <a:spcPct val="80000"/>
              </a:lnSpc>
              <a:buFont typeface="Georgia" pitchFamily="18" charset="0"/>
              <a:buNone/>
            </a:pPr>
            <a:endParaRPr lang="en-US" sz="1400" dirty="0" smtClean="0"/>
          </a:p>
          <a:p>
            <a:pPr lvl="4" eaLnBrk="1" hangingPunct="1">
              <a:lnSpc>
                <a:spcPct val="80000"/>
              </a:lnSpc>
            </a:pPr>
            <a:endParaRPr lang="en-US" sz="1000" dirty="0" smtClean="0"/>
          </a:p>
        </p:txBody>
      </p:sp>
    </p:spTree>
    <p:extLst>
      <p:ext uri="{BB962C8B-B14F-4D97-AF65-F5344CB8AC3E}">
        <p14:creationId xmlns:p14="http://schemas.microsoft.com/office/powerpoint/2010/main" val="267849200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pPr eaLnBrk="1" hangingPunct="1"/>
            <a:r>
              <a:rPr lang="en-US" smtClean="0"/>
              <a:t>Structured Interviews</a:t>
            </a:r>
          </a:p>
        </p:txBody>
      </p:sp>
      <p:sp>
        <p:nvSpPr>
          <p:cNvPr id="13315" name="Content Placeholder 2"/>
          <p:cNvSpPr>
            <a:spLocks noGrp="1"/>
          </p:cNvSpPr>
          <p:nvPr>
            <p:ph idx="1"/>
          </p:nvPr>
        </p:nvSpPr>
        <p:spPr/>
        <p:txBody>
          <a:bodyPr/>
          <a:lstStyle/>
          <a:p>
            <a:pPr lvl="1" eaLnBrk="1" hangingPunct="1"/>
            <a:r>
              <a:rPr lang="en-US" smtClean="0"/>
              <a:t>Interviewer adheres to a strict script.</a:t>
            </a:r>
          </a:p>
          <a:p>
            <a:pPr lvl="1" eaLnBrk="1" hangingPunct="1"/>
            <a:r>
              <a:rPr lang="en-US" smtClean="0"/>
              <a:t>Interviewers </a:t>
            </a:r>
            <a:r>
              <a:rPr lang="en-US" i="1" smtClean="0"/>
              <a:t>can be </a:t>
            </a:r>
            <a:r>
              <a:rPr lang="en-US" smtClean="0"/>
              <a:t>less experienced or knowledgeable.</a:t>
            </a:r>
          </a:p>
          <a:p>
            <a:pPr lvl="1" eaLnBrk="1" hangingPunct="1"/>
            <a:r>
              <a:rPr lang="en-US" smtClean="0"/>
              <a:t>Easier to compare or analyze data</a:t>
            </a:r>
          </a:p>
          <a:p>
            <a:pPr eaLnBrk="1" hangingPunct="1"/>
            <a:endParaRPr lang="en-US" smtClean="0"/>
          </a:p>
        </p:txBody>
      </p:sp>
    </p:spTree>
    <p:extLst>
      <p:ext uri="{BB962C8B-B14F-4D97-AF65-F5344CB8AC3E}">
        <p14:creationId xmlns:p14="http://schemas.microsoft.com/office/powerpoint/2010/main" val="150729743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Individually – I want you to develop an interview schedule for the following research question. </a:t>
            </a:r>
          </a:p>
          <a:p>
            <a:endParaRPr lang="en-GB" dirty="0"/>
          </a:p>
          <a:p>
            <a:r>
              <a:rPr lang="en-GB" dirty="0" smtClean="0"/>
              <a:t>An investigation into perceptions and experiences of a male diagnosed with bulimia nervosa. </a:t>
            </a:r>
          </a:p>
          <a:p>
            <a:endParaRPr lang="en-GB" dirty="0"/>
          </a:p>
          <a:p>
            <a:r>
              <a:rPr lang="en-GB" dirty="0" smtClean="0"/>
              <a:t>You have access to a 15 year old male diagnosed </a:t>
            </a:r>
            <a:r>
              <a:rPr lang="en-GB" smtClean="0"/>
              <a:t>with bulimia </a:t>
            </a:r>
            <a:r>
              <a:rPr lang="en-GB" dirty="0" smtClean="0"/>
              <a:t>nervosa. </a:t>
            </a:r>
          </a:p>
          <a:p>
            <a:pPr lvl="1"/>
            <a:r>
              <a:rPr lang="en-GB" dirty="0" smtClean="0"/>
              <a:t>Aim is to conduct a case study to investigate  the experiences of BN. </a:t>
            </a:r>
            <a:endParaRPr lang="en-GB" dirty="0"/>
          </a:p>
        </p:txBody>
      </p:sp>
    </p:spTree>
    <p:extLst>
      <p:ext uri="{BB962C8B-B14F-4D97-AF65-F5344CB8AC3E}">
        <p14:creationId xmlns:p14="http://schemas.microsoft.com/office/powerpoint/2010/main" val="40968819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a:xfrm>
            <a:off x="1043608" y="620688"/>
            <a:ext cx="7149385" cy="1202485"/>
          </a:xfrm>
        </p:spPr>
        <p:txBody>
          <a:bodyPr>
            <a:normAutofit/>
          </a:bodyPr>
          <a:lstStyle/>
          <a:p>
            <a:pPr fontAlgn="auto">
              <a:spcAft>
                <a:spcPts val="0"/>
              </a:spcAft>
              <a:defRPr/>
            </a:pPr>
            <a:r>
              <a:rPr lang="en-US" sz="3600" dirty="0" smtClean="0">
                <a:solidFill>
                  <a:schemeClr val="accent1">
                    <a:satMod val="150000"/>
                  </a:schemeClr>
                </a:solidFill>
              </a:rPr>
              <a:t>Focus Groups (Semi-structured)</a:t>
            </a:r>
          </a:p>
        </p:txBody>
      </p:sp>
      <p:sp>
        <p:nvSpPr>
          <p:cNvPr id="54275" name="Rectangle 3"/>
          <p:cNvSpPr>
            <a:spLocks noGrp="1" noChangeArrowheads="1"/>
          </p:cNvSpPr>
          <p:nvPr>
            <p:ph idx="1"/>
          </p:nvPr>
        </p:nvSpPr>
        <p:spPr>
          <a:xfrm>
            <a:off x="899592" y="1988840"/>
            <a:ext cx="7128147" cy="3700462"/>
          </a:xfrm>
        </p:spPr>
        <p:txBody>
          <a:bodyPr rtlCol="0">
            <a:normAutofit/>
          </a:bodyPr>
          <a:lstStyle/>
          <a:p>
            <a:pPr marL="438912" indent="-320040" fontAlgn="auto">
              <a:spcBef>
                <a:spcPts val="0"/>
              </a:spcBef>
              <a:spcAft>
                <a:spcPts val="0"/>
              </a:spcAft>
              <a:buFont typeface="Wingdings 2"/>
              <a:buChar char=""/>
              <a:defRPr/>
            </a:pPr>
            <a:r>
              <a:rPr lang="en-US" dirty="0" smtClean="0"/>
              <a:t>Recruited to discuss particular topic</a:t>
            </a:r>
          </a:p>
          <a:p>
            <a:pPr marL="438912" indent="-320040" fontAlgn="auto">
              <a:spcBef>
                <a:spcPts val="0"/>
              </a:spcBef>
              <a:spcAft>
                <a:spcPts val="0"/>
              </a:spcAft>
              <a:buFont typeface="Wingdings 2"/>
              <a:buChar char=""/>
              <a:defRPr/>
            </a:pPr>
            <a:endParaRPr lang="en-US" dirty="0" smtClean="0"/>
          </a:p>
          <a:p>
            <a:pPr marL="438912" indent="-320040" fontAlgn="auto">
              <a:spcBef>
                <a:spcPts val="0"/>
              </a:spcBef>
              <a:spcAft>
                <a:spcPts val="0"/>
              </a:spcAft>
              <a:buFont typeface="Wingdings 2"/>
              <a:buChar char=""/>
              <a:defRPr/>
            </a:pPr>
            <a:r>
              <a:rPr lang="en-US" dirty="0" smtClean="0"/>
              <a:t>One focus group is ONE unit of analysis</a:t>
            </a:r>
          </a:p>
          <a:p>
            <a:pPr marL="438912" indent="-320040" fontAlgn="auto">
              <a:spcBef>
                <a:spcPts val="0"/>
              </a:spcBef>
              <a:spcAft>
                <a:spcPts val="0"/>
              </a:spcAft>
              <a:buFont typeface="Wingdings 2"/>
              <a:buChar char=""/>
              <a:defRPr/>
            </a:pPr>
            <a:endParaRPr lang="en-US" dirty="0" smtClean="0"/>
          </a:p>
          <a:p>
            <a:pPr marL="438912" indent="-320040" fontAlgn="auto">
              <a:spcBef>
                <a:spcPts val="0"/>
              </a:spcBef>
              <a:spcAft>
                <a:spcPts val="0"/>
              </a:spcAft>
              <a:buFont typeface="Wingdings 2"/>
              <a:buChar char=""/>
              <a:defRPr/>
            </a:pPr>
            <a:r>
              <a:rPr lang="en-US" dirty="0" smtClean="0"/>
              <a:t>Complement surveys – often the 1st step in tapping critical questions to be used in a survey</a:t>
            </a:r>
          </a:p>
          <a:p>
            <a:pPr marL="438912" indent="-320040" fontAlgn="auto">
              <a:spcBef>
                <a:spcPts val="0"/>
              </a:spcBef>
              <a:spcAft>
                <a:spcPts val="0"/>
              </a:spcAft>
              <a:buFont typeface="Wingdings 2"/>
              <a:buChar char=""/>
              <a:defRPr/>
            </a:pPr>
            <a:endParaRPr lang="en-US" dirty="0" smtClean="0"/>
          </a:p>
          <a:p>
            <a:pPr marL="438912" indent="-320040" fontAlgn="auto">
              <a:spcBef>
                <a:spcPts val="0"/>
              </a:spcBef>
              <a:spcAft>
                <a:spcPts val="0"/>
              </a:spcAft>
              <a:buFont typeface="Wingdings 2"/>
              <a:buChar char=""/>
              <a:defRPr/>
            </a:pPr>
            <a:r>
              <a:rPr lang="en-US" dirty="0" smtClean="0"/>
              <a:t>Identify why people feel certain way and elucidate steps in their decision-making process</a:t>
            </a:r>
          </a:p>
        </p:txBody>
      </p:sp>
    </p:spTree>
    <p:extLst>
      <p:ext uri="{BB962C8B-B14F-4D97-AF65-F5344CB8AC3E}">
        <p14:creationId xmlns:p14="http://schemas.microsoft.com/office/powerpoint/2010/main" val="136645915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lstStyle/>
          <a:p>
            <a:pPr fontAlgn="auto">
              <a:spcAft>
                <a:spcPts val="0"/>
              </a:spcAft>
              <a:defRPr/>
            </a:pPr>
            <a:r>
              <a:rPr lang="en-US" dirty="0" smtClean="0">
                <a:solidFill>
                  <a:schemeClr val="accent1"/>
                </a:solidFill>
              </a:rPr>
              <a:t>Focus Group Methods</a:t>
            </a:r>
          </a:p>
        </p:txBody>
      </p:sp>
      <p:sp>
        <p:nvSpPr>
          <p:cNvPr id="71683" name="Rectangle 3"/>
          <p:cNvSpPr>
            <a:spLocks noGrp="1" noChangeArrowheads="1"/>
          </p:cNvSpPr>
          <p:nvPr>
            <p:ph idx="1"/>
          </p:nvPr>
        </p:nvSpPr>
        <p:spPr>
          <a:xfrm>
            <a:off x="857250" y="1928813"/>
            <a:ext cx="7772400" cy="4572000"/>
          </a:xfrm>
        </p:spPr>
        <p:txBody>
          <a:bodyPr/>
          <a:lstStyle/>
          <a:p>
            <a:r>
              <a:rPr lang="en-US" dirty="0" smtClean="0"/>
              <a:t>Ideal size:  6 – 9 people and a moderator/note taker</a:t>
            </a:r>
          </a:p>
          <a:p>
            <a:r>
              <a:rPr lang="en-US" dirty="0" smtClean="0"/>
              <a:t>Series of groups is necessary for validity</a:t>
            </a:r>
          </a:p>
          <a:p>
            <a:r>
              <a:rPr lang="en-US" dirty="0" smtClean="0"/>
              <a:t>Homogeneity and anonymity in selection of groups</a:t>
            </a:r>
          </a:p>
          <a:p>
            <a:endParaRPr lang="en-US" dirty="0" smtClean="0"/>
          </a:p>
          <a:p>
            <a:pPr marL="0" lvl="1" indent="0">
              <a:buNone/>
            </a:pPr>
            <a:r>
              <a:rPr lang="en-US" sz="3200" dirty="0" smtClean="0"/>
              <a:t>people may open up with others who are perceived to think along similar lines AND whom they may never see again</a:t>
            </a:r>
          </a:p>
          <a:p>
            <a:pPr>
              <a:buFont typeface="Wingdings" pitchFamily="2" charset="2"/>
              <a:buNone/>
            </a:pPr>
            <a:endParaRPr lang="en-US" dirty="0" smtClean="0"/>
          </a:p>
        </p:txBody>
      </p:sp>
    </p:spTree>
    <p:extLst>
      <p:ext uri="{BB962C8B-B14F-4D97-AF65-F5344CB8AC3E}">
        <p14:creationId xmlns:p14="http://schemas.microsoft.com/office/powerpoint/2010/main" val="169731039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a:lstStyle/>
          <a:p>
            <a:pPr fontAlgn="auto">
              <a:spcAft>
                <a:spcPts val="0"/>
              </a:spcAft>
              <a:defRPr/>
            </a:pPr>
            <a:r>
              <a:rPr lang="en-US" smtClean="0">
                <a:solidFill>
                  <a:schemeClr val="accent1">
                    <a:satMod val="150000"/>
                  </a:schemeClr>
                </a:solidFill>
              </a:rPr>
              <a:t>Focus Group Methods, cont.</a:t>
            </a:r>
          </a:p>
        </p:txBody>
      </p:sp>
      <p:sp>
        <p:nvSpPr>
          <p:cNvPr id="72707" name="Rectangle 3"/>
          <p:cNvSpPr>
            <a:spLocks noGrp="1" noChangeArrowheads="1"/>
          </p:cNvSpPr>
          <p:nvPr>
            <p:ph idx="1"/>
          </p:nvPr>
        </p:nvSpPr>
        <p:spPr>
          <a:xfrm>
            <a:off x="928688" y="1857375"/>
            <a:ext cx="7772400" cy="4572000"/>
          </a:xfrm>
        </p:spPr>
        <p:txBody>
          <a:bodyPr/>
          <a:lstStyle/>
          <a:p>
            <a:r>
              <a:rPr lang="en-US" sz="2800" smtClean="0"/>
              <a:t>Often segment according to expected meaningful differences (e.g. disease status, gender…)</a:t>
            </a:r>
          </a:p>
          <a:p>
            <a:r>
              <a:rPr lang="en-US" sz="2800" smtClean="0"/>
              <a:t>Running a focus group – fine line between leading too much and not getting people to contribute</a:t>
            </a:r>
          </a:p>
          <a:p>
            <a:r>
              <a:rPr lang="en-US" sz="2800" smtClean="0"/>
              <a:t>Important to keep discussion on topic w/o shutting people down</a:t>
            </a:r>
          </a:p>
          <a:p>
            <a:r>
              <a:rPr lang="en-US" sz="2800" smtClean="0"/>
              <a:t>No right or wrong answers</a:t>
            </a:r>
          </a:p>
        </p:txBody>
      </p:sp>
    </p:spTree>
    <p:extLst>
      <p:ext uri="{BB962C8B-B14F-4D97-AF65-F5344CB8AC3E}">
        <p14:creationId xmlns:p14="http://schemas.microsoft.com/office/powerpoint/2010/main" val="387175546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normAutofit fontScale="90000"/>
          </a:bodyPr>
          <a:lstStyle/>
          <a:p>
            <a:pPr fontAlgn="auto">
              <a:spcAft>
                <a:spcPts val="0"/>
              </a:spcAft>
              <a:defRPr/>
            </a:pPr>
            <a:r>
              <a:rPr lang="en-US" smtClean="0">
                <a:solidFill>
                  <a:schemeClr val="accent1">
                    <a:satMod val="150000"/>
                  </a:schemeClr>
                </a:solidFill>
              </a:rPr>
              <a:t>Focus Group Methods, cont.	</a:t>
            </a:r>
          </a:p>
        </p:txBody>
      </p:sp>
      <p:sp>
        <p:nvSpPr>
          <p:cNvPr id="73731" name="Rectangle 3"/>
          <p:cNvSpPr>
            <a:spLocks noGrp="1" noChangeArrowheads="1"/>
          </p:cNvSpPr>
          <p:nvPr>
            <p:ph idx="1"/>
          </p:nvPr>
        </p:nvSpPr>
        <p:spPr>
          <a:xfrm>
            <a:off x="827583" y="1628775"/>
            <a:ext cx="7870329" cy="4800600"/>
          </a:xfrm>
        </p:spPr>
        <p:txBody>
          <a:bodyPr/>
          <a:lstStyle/>
          <a:p>
            <a:pPr algn="ctr">
              <a:lnSpc>
                <a:spcPct val="90000"/>
              </a:lnSpc>
              <a:buFont typeface="Wingdings" pitchFamily="2" charset="2"/>
              <a:buNone/>
            </a:pPr>
            <a:r>
              <a:rPr lang="en-US" sz="3600" dirty="0" smtClean="0"/>
              <a:t>Coding/Analyzing</a:t>
            </a:r>
            <a:r>
              <a:rPr lang="en-US" dirty="0" smtClean="0"/>
              <a:t> </a:t>
            </a:r>
          </a:p>
          <a:p>
            <a:pPr algn="ctr">
              <a:lnSpc>
                <a:spcPct val="90000"/>
              </a:lnSpc>
              <a:buFont typeface="Wingdings" pitchFamily="2" charset="2"/>
              <a:buNone/>
            </a:pPr>
            <a:endParaRPr lang="en-US" dirty="0" smtClean="0"/>
          </a:p>
          <a:p>
            <a:pPr>
              <a:lnSpc>
                <a:spcPct val="90000"/>
              </a:lnSpc>
            </a:pPr>
            <a:r>
              <a:rPr lang="en-US" dirty="0" smtClean="0"/>
              <a:t>Tapes are usually transcribed verbatim</a:t>
            </a:r>
          </a:p>
          <a:p>
            <a:pPr>
              <a:lnSpc>
                <a:spcPct val="90000"/>
              </a:lnSpc>
            </a:pPr>
            <a:endParaRPr lang="en-US" dirty="0" smtClean="0"/>
          </a:p>
          <a:p>
            <a:pPr>
              <a:lnSpc>
                <a:spcPct val="90000"/>
              </a:lnSpc>
            </a:pPr>
            <a:r>
              <a:rPr lang="en-US" dirty="0" smtClean="0"/>
              <a:t>Text is sorted into emergent themes by at least 2 researchers to ensure validity</a:t>
            </a:r>
          </a:p>
          <a:p>
            <a:pPr>
              <a:lnSpc>
                <a:spcPct val="90000"/>
              </a:lnSpc>
            </a:pPr>
            <a:endParaRPr lang="en-US" dirty="0" smtClean="0"/>
          </a:p>
          <a:p>
            <a:pPr>
              <a:lnSpc>
                <a:spcPct val="90000"/>
              </a:lnSpc>
            </a:pPr>
            <a:r>
              <a:rPr lang="en-US" dirty="0" smtClean="0"/>
              <a:t>Themes are compared with field notes taken by second researcher</a:t>
            </a:r>
          </a:p>
          <a:p>
            <a:pPr>
              <a:lnSpc>
                <a:spcPct val="90000"/>
              </a:lnSpc>
            </a:pPr>
            <a:endParaRPr lang="en-US" dirty="0" smtClean="0"/>
          </a:p>
        </p:txBody>
      </p:sp>
    </p:spTree>
    <p:extLst>
      <p:ext uri="{BB962C8B-B14F-4D97-AF65-F5344CB8AC3E}">
        <p14:creationId xmlns:p14="http://schemas.microsoft.com/office/powerpoint/2010/main" val="283750546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p:txBody>
          <a:bodyPr/>
          <a:lstStyle/>
          <a:p>
            <a:pPr fontAlgn="auto">
              <a:spcAft>
                <a:spcPts val="0"/>
              </a:spcAft>
              <a:defRPr/>
            </a:pPr>
            <a:r>
              <a:rPr lang="en-US" dirty="0" smtClean="0">
                <a:solidFill>
                  <a:schemeClr val="accent1"/>
                </a:solidFill>
              </a:rPr>
              <a:t>Focus Group Methods, cont.</a:t>
            </a:r>
          </a:p>
        </p:txBody>
      </p:sp>
      <p:sp>
        <p:nvSpPr>
          <p:cNvPr id="74755" name="Rectangle 3"/>
          <p:cNvSpPr>
            <a:spLocks noGrp="1" noChangeArrowheads="1"/>
          </p:cNvSpPr>
          <p:nvPr>
            <p:ph idx="1"/>
          </p:nvPr>
        </p:nvSpPr>
        <p:spPr>
          <a:xfrm>
            <a:off x="928688" y="1714500"/>
            <a:ext cx="7772400" cy="4572000"/>
          </a:xfrm>
        </p:spPr>
        <p:txBody>
          <a:bodyPr/>
          <a:lstStyle/>
          <a:p>
            <a:pPr>
              <a:buFont typeface="Wingdings" pitchFamily="2" charset="2"/>
              <a:buNone/>
            </a:pPr>
            <a:r>
              <a:rPr lang="en-US" dirty="0" smtClean="0"/>
              <a:t>Thematic coding factors:</a:t>
            </a:r>
          </a:p>
          <a:p>
            <a:pPr>
              <a:buFont typeface="Wingdings" pitchFamily="2" charset="2"/>
              <a:buNone/>
            </a:pPr>
            <a:endParaRPr lang="en-US" dirty="0" smtClean="0"/>
          </a:p>
          <a:p>
            <a:pPr>
              <a:buFont typeface="Wingdings" pitchFamily="2" charset="2"/>
              <a:buNone/>
            </a:pPr>
            <a:r>
              <a:rPr lang="en-US" dirty="0" smtClean="0"/>
              <a:t>1.  Frequency – number of times something is mentioned</a:t>
            </a:r>
          </a:p>
          <a:p>
            <a:pPr>
              <a:buFont typeface="Wingdings" pitchFamily="2" charset="2"/>
              <a:buNone/>
            </a:pPr>
            <a:r>
              <a:rPr lang="en-US" dirty="0" smtClean="0"/>
              <a:t>2.  Specificity – details</a:t>
            </a:r>
          </a:p>
          <a:p>
            <a:pPr>
              <a:buFont typeface="Wingdings" pitchFamily="2" charset="2"/>
              <a:buNone/>
            </a:pPr>
            <a:r>
              <a:rPr lang="en-US" dirty="0" smtClean="0"/>
              <a:t>3.  Emotion – enthusiasm, passion, etc. in responses</a:t>
            </a:r>
          </a:p>
          <a:p>
            <a:pPr>
              <a:buFont typeface="Wingdings" pitchFamily="2" charset="2"/>
              <a:buNone/>
            </a:pPr>
            <a:r>
              <a:rPr lang="en-US" dirty="0" smtClean="0"/>
              <a:t>4.  Extensiveness – how many different people said something</a:t>
            </a:r>
          </a:p>
        </p:txBody>
      </p:sp>
    </p:spTree>
    <p:extLst>
      <p:ext uri="{BB962C8B-B14F-4D97-AF65-F5344CB8AC3E}">
        <p14:creationId xmlns:p14="http://schemas.microsoft.com/office/powerpoint/2010/main" val="99105902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accent2">
                    <a:lumMod val="60000"/>
                    <a:lumOff val="40000"/>
                  </a:schemeClr>
                </a:solidFill>
              </a:rPr>
              <a:t>Questions on the Focus Group</a:t>
            </a:r>
            <a:r>
              <a:rPr lang="en-GB" dirty="0" smtClean="0"/>
              <a:t>. </a:t>
            </a:r>
            <a:endParaRPr lang="en-GB" dirty="0"/>
          </a:p>
        </p:txBody>
      </p:sp>
      <p:sp>
        <p:nvSpPr>
          <p:cNvPr id="3" name="Content Placeholder 2"/>
          <p:cNvSpPr>
            <a:spLocks noGrp="1"/>
          </p:cNvSpPr>
          <p:nvPr>
            <p:ph idx="1"/>
          </p:nvPr>
        </p:nvSpPr>
        <p:spPr/>
        <p:txBody>
          <a:bodyPr/>
          <a:lstStyle/>
          <a:p>
            <a:r>
              <a:rPr lang="en-GB" dirty="0" smtClean="0"/>
              <a:t>In what situations do you think a focus group will be most appropriate form of data collection?</a:t>
            </a:r>
          </a:p>
          <a:p>
            <a:endParaRPr lang="en-GB" dirty="0"/>
          </a:p>
          <a:p>
            <a:r>
              <a:rPr lang="en-GB" dirty="0" smtClean="0"/>
              <a:t>What practical issues do you need to consider when developing a focus group? </a:t>
            </a:r>
          </a:p>
          <a:p>
            <a:endParaRPr lang="en-GB" dirty="0"/>
          </a:p>
          <a:p>
            <a:endParaRPr lang="en-GB" dirty="0"/>
          </a:p>
        </p:txBody>
      </p:sp>
    </p:spTree>
    <p:extLst>
      <p:ext uri="{BB962C8B-B14F-4D97-AF65-F5344CB8AC3E}">
        <p14:creationId xmlns:p14="http://schemas.microsoft.com/office/powerpoint/2010/main" val="19606596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2">
                    <a:lumMod val="60000"/>
                    <a:lumOff val="40000"/>
                  </a:schemeClr>
                </a:solidFill>
              </a:rPr>
              <a:t>Focus Group….</a:t>
            </a:r>
            <a:endParaRPr lang="en-GB" dirty="0">
              <a:solidFill>
                <a:schemeClr val="accent2">
                  <a:lumMod val="60000"/>
                  <a:lumOff val="40000"/>
                </a:schemeClr>
              </a:solidFill>
            </a:endParaRPr>
          </a:p>
        </p:txBody>
      </p:sp>
      <p:sp>
        <p:nvSpPr>
          <p:cNvPr id="3" name="Content Placeholder 2"/>
          <p:cNvSpPr>
            <a:spLocks noGrp="1"/>
          </p:cNvSpPr>
          <p:nvPr>
            <p:ph idx="1"/>
          </p:nvPr>
        </p:nvSpPr>
        <p:spPr/>
        <p:txBody>
          <a:bodyPr>
            <a:normAutofit fontScale="92500" lnSpcReduction="10000"/>
          </a:bodyPr>
          <a:lstStyle/>
          <a:p>
            <a:r>
              <a:rPr lang="en-GB" dirty="0" smtClean="0"/>
              <a:t>Ice-Breakers. </a:t>
            </a:r>
          </a:p>
          <a:p>
            <a:endParaRPr lang="en-GB" dirty="0"/>
          </a:p>
          <a:p>
            <a:r>
              <a:rPr lang="en-GB" dirty="0" smtClean="0"/>
              <a:t>Although not essential, if you are gathering a group of relative strangers to discuss a particular topic a good way to start is by providing a few ice-breakers. </a:t>
            </a:r>
          </a:p>
          <a:p>
            <a:endParaRPr lang="en-GB" dirty="0"/>
          </a:p>
          <a:p>
            <a:r>
              <a:rPr lang="en-GB" dirty="0" smtClean="0"/>
              <a:t>I don’t mean ice-breakers in the traditional sense of the participants to get to know each other, but on the topic. </a:t>
            </a:r>
            <a:endParaRPr lang="en-GB" dirty="0"/>
          </a:p>
        </p:txBody>
      </p:sp>
    </p:spTree>
    <p:extLst>
      <p:ext uri="{BB962C8B-B14F-4D97-AF65-F5344CB8AC3E}">
        <p14:creationId xmlns:p14="http://schemas.microsoft.com/office/powerpoint/2010/main" val="37930603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For Example</a:t>
            </a:r>
            <a:endParaRPr lang="en-GB" dirty="0"/>
          </a:p>
        </p:txBody>
      </p:sp>
      <p:sp>
        <p:nvSpPr>
          <p:cNvPr id="3" name="Content Placeholder 2"/>
          <p:cNvSpPr>
            <a:spLocks noGrp="1"/>
          </p:cNvSpPr>
          <p:nvPr>
            <p:ph idx="1"/>
          </p:nvPr>
        </p:nvSpPr>
        <p:spPr/>
        <p:txBody>
          <a:bodyPr/>
          <a:lstStyle/>
          <a:p>
            <a:r>
              <a:rPr lang="en-GB" dirty="0" smtClean="0"/>
              <a:t>Use a collage of images that may feature in the topic you want to discuss (use previous research to explore this) and ask participants individually to pick one and discuss what it means to them. </a:t>
            </a:r>
          </a:p>
          <a:p>
            <a:endParaRPr lang="en-GB" dirty="0"/>
          </a:p>
          <a:p>
            <a:r>
              <a:rPr lang="en-GB" dirty="0" smtClean="0"/>
              <a:t>Could also do with keywords. </a:t>
            </a:r>
            <a:endParaRPr lang="en-GB" dirty="0"/>
          </a:p>
        </p:txBody>
      </p:sp>
    </p:spTree>
    <p:extLst>
      <p:ext uri="{BB962C8B-B14F-4D97-AF65-F5344CB8AC3E}">
        <p14:creationId xmlns:p14="http://schemas.microsoft.com/office/powerpoint/2010/main" val="6481908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2">
                    <a:lumMod val="60000"/>
                    <a:lumOff val="40000"/>
                  </a:schemeClr>
                </a:solidFill>
              </a:rPr>
              <a:t>For example</a:t>
            </a:r>
            <a:endParaRPr lang="en-GB" dirty="0">
              <a:solidFill>
                <a:schemeClr val="accent2">
                  <a:lumMod val="60000"/>
                  <a:lumOff val="40000"/>
                </a:schemeClr>
              </a:solidFill>
            </a:endParaRPr>
          </a:p>
        </p:txBody>
      </p:sp>
      <p:sp>
        <p:nvSpPr>
          <p:cNvPr id="3" name="Content Placeholder 2"/>
          <p:cNvSpPr>
            <a:spLocks noGrp="1"/>
          </p:cNvSpPr>
          <p:nvPr>
            <p:ph idx="1"/>
          </p:nvPr>
        </p:nvSpPr>
        <p:spPr/>
        <p:txBody>
          <a:bodyPr/>
          <a:lstStyle/>
          <a:p>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59632" y="1916832"/>
            <a:ext cx="1639069" cy="163906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78525" y="1943619"/>
            <a:ext cx="1826532" cy="7927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878525" y="2736366"/>
            <a:ext cx="1981507" cy="4018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26496" y="1943620"/>
            <a:ext cx="1717513" cy="106666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0"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588224" y="1925047"/>
            <a:ext cx="1611623" cy="16116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1" name="Picture 7"/>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705057" y="3034939"/>
            <a:ext cx="1908423" cy="100346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2" name="Picture 8"/>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913765" y="3138239"/>
            <a:ext cx="1830198" cy="13708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3" name="Picture 9"/>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705057" y="4005064"/>
            <a:ext cx="1902443" cy="66364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4" name="Picture 10"/>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27584" y="3455617"/>
            <a:ext cx="2190552" cy="9563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5" name="Picture 11"/>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165105" y="4367115"/>
            <a:ext cx="1697899" cy="12717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6" name="Picture 12"/>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2787545" y="4531073"/>
            <a:ext cx="2008492" cy="10462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7" name="Picture 13"/>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4860032" y="4679195"/>
            <a:ext cx="1100914" cy="12140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8" name="Picture 14"/>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6618424" y="3536669"/>
            <a:ext cx="1112806" cy="111280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9" name="Picture 15"/>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5915907" y="4679195"/>
            <a:ext cx="1564776" cy="95081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40" name="Picture 16"/>
          <p:cNvPicPr>
            <a:picLocks noChangeAspect="1" noChangeArrowheads="1"/>
          </p:cNvPicPr>
          <p:nvPr/>
        </p:nvPicPr>
        <p:blipFill>
          <a:blip r:embed="rId16" cstate="print">
            <a:extLst>
              <a:ext uri="{28A0092B-C50C-407E-A947-70E740481C1C}">
                <a14:useLocalDpi xmlns:a14="http://schemas.microsoft.com/office/drawing/2010/main" val="0"/>
              </a:ext>
            </a:extLst>
          </a:blip>
          <a:srcRect/>
          <a:stretch>
            <a:fillRect/>
          </a:stretch>
        </p:blipFill>
        <p:spPr bwMode="auto">
          <a:xfrm>
            <a:off x="7454935" y="4644854"/>
            <a:ext cx="808633" cy="93244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41" name="Picture 17"/>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971600" y="1494270"/>
            <a:ext cx="1334756" cy="9959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5482610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5" name="Rectangle 2"/>
          <p:cNvSpPr>
            <a:spLocks noGrp="1" noChangeArrowheads="1"/>
          </p:cNvSpPr>
          <p:nvPr>
            <p:ph type="ctrTitle"/>
          </p:nvPr>
        </p:nvSpPr>
        <p:spPr/>
        <p:txBody>
          <a:bodyPr/>
          <a:lstStyle/>
          <a:p>
            <a:pPr fontAlgn="auto">
              <a:spcAft>
                <a:spcPts val="0"/>
              </a:spcAft>
              <a:defRPr/>
            </a:pPr>
            <a:r>
              <a:rPr dirty="0" smtClean="0">
                <a:solidFill>
                  <a:schemeClr val="accent1"/>
                </a:solidFill>
              </a:rPr>
              <a:t>Structured Interviews</a:t>
            </a:r>
          </a:p>
        </p:txBody>
      </p:sp>
    </p:spTree>
    <p:extLst>
      <p:ext uri="{BB962C8B-B14F-4D97-AF65-F5344CB8AC3E}">
        <p14:creationId xmlns:p14="http://schemas.microsoft.com/office/powerpoint/2010/main" val="2709828631"/>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p:txBody>
          <a:bodyPr/>
          <a:lstStyle/>
          <a:p>
            <a:pPr fontAlgn="auto">
              <a:spcAft>
                <a:spcPts val="0"/>
              </a:spcAft>
              <a:defRPr/>
            </a:pPr>
            <a:r>
              <a:rPr lang="en-US" dirty="0" smtClean="0">
                <a:solidFill>
                  <a:schemeClr val="accent1"/>
                </a:solidFill>
              </a:rPr>
              <a:t>Questionnaires</a:t>
            </a:r>
          </a:p>
        </p:txBody>
      </p:sp>
      <p:sp>
        <p:nvSpPr>
          <p:cNvPr id="76803" name="Rectangle 3"/>
          <p:cNvSpPr>
            <a:spLocks noGrp="1" noChangeArrowheads="1"/>
          </p:cNvSpPr>
          <p:nvPr>
            <p:ph idx="1"/>
          </p:nvPr>
        </p:nvSpPr>
        <p:spPr>
          <a:xfrm>
            <a:off x="1115616" y="1628775"/>
            <a:ext cx="7188597" cy="3786188"/>
          </a:xfrm>
        </p:spPr>
        <p:txBody>
          <a:bodyPr>
            <a:normAutofit/>
          </a:bodyPr>
          <a:lstStyle/>
          <a:p>
            <a:pPr marL="609600" indent="-609600">
              <a:buFont typeface="Wingdings" pitchFamily="2" charset="2"/>
              <a:buNone/>
            </a:pPr>
            <a:endParaRPr lang="en-US" dirty="0" smtClean="0"/>
          </a:p>
          <a:p>
            <a:pPr marL="609600" indent="-609600">
              <a:buFont typeface="Wingdings" pitchFamily="2" charset="2"/>
              <a:buNone/>
            </a:pPr>
            <a:r>
              <a:rPr lang="en-US" sz="3600" dirty="0" smtClean="0"/>
              <a:t>Three methods:</a:t>
            </a:r>
          </a:p>
          <a:p>
            <a:pPr marL="609600" indent="-609600">
              <a:buFont typeface="Wingdings" pitchFamily="2" charset="2"/>
              <a:buNone/>
            </a:pPr>
            <a:endParaRPr lang="en-US" sz="3600" dirty="0" smtClean="0"/>
          </a:p>
          <a:p>
            <a:pPr marL="609600" indent="-609600">
              <a:buFontTx/>
              <a:buAutoNum type="arabicPeriod"/>
            </a:pPr>
            <a:r>
              <a:rPr lang="en-US" sz="3600" dirty="0" smtClean="0"/>
              <a:t>Face-to-face interviews</a:t>
            </a:r>
          </a:p>
          <a:p>
            <a:pPr marL="609600" indent="-609600">
              <a:buFontTx/>
              <a:buAutoNum type="arabicPeriod"/>
            </a:pPr>
            <a:r>
              <a:rPr lang="en-US" sz="3600" dirty="0" smtClean="0"/>
              <a:t>Self-administered questionnaires</a:t>
            </a:r>
          </a:p>
          <a:p>
            <a:pPr marL="609600" indent="-609600">
              <a:buFontTx/>
              <a:buAutoNum type="arabicPeriod"/>
            </a:pPr>
            <a:r>
              <a:rPr lang="en-US" sz="3600" dirty="0" smtClean="0"/>
              <a:t>Telephone interviews</a:t>
            </a:r>
          </a:p>
          <a:p>
            <a:pPr marL="609600" indent="-609600"/>
            <a:endParaRPr lang="en-US" sz="3600" dirty="0" smtClean="0"/>
          </a:p>
        </p:txBody>
      </p:sp>
    </p:spTree>
    <p:extLst>
      <p:ext uri="{BB962C8B-B14F-4D97-AF65-F5344CB8AC3E}">
        <p14:creationId xmlns:p14="http://schemas.microsoft.com/office/powerpoint/2010/main" val="3468029632"/>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4066" name="Rectangle 2"/>
          <p:cNvSpPr>
            <a:spLocks noGrp="1" noChangeArrowheads="1"/>
          </p:cNvSpPr>
          <p:nvPr>
            <p:ph type="title"/>
          </p:nvPr>
        </p:nvSpPr>
        <p:spPr/>
        <p:txBody>
          <a:bodyPr>
            <a:normAutofit fontScale="90000"/>
          </a:bodyPr>
          <a:lstStyle/>
          <a:p>
            <a:pPr fontAlgn="auto">
              <a:spcAft>
                <a:spcPts val="0"/>
              </a:spcAft>
              <a:defRPr/>
            </a:pPr>
            <a:r>
              <a:rPr lang="en-US" dirty="0">
                <a:solidFill>
                  <a:schemeClr val="accent1"/>
                </a:solidFill>
              </a:rPr>
              <a:t>Face-to-Face Interviews (and intercept interviews)</a:t>
            </a:r>
          </a:p>
        </p:txBody>
      </p:sp>
      <p:sp>
        <p:nvSpPr>
          <p:cNvPr id="77827" name="Rectangle 3"/>
          <p:cNvSpPr>
            <a:spLocks noGrp="1" noChangeArrowheads="1"/>
          </p:cNvSpPr>
          <p:nvPr>
            <p:ph idx="1"/>
          </p:nvPr>
        </p:nvSpPr>
        <p:spPr/>
        <p:txBody>
          <a:bodyPr>
            <a:normAutofit fontScale="85000" lnSpcReduction="10000"/>
          </a:bodyPr>
          <a:lstStyle/>
          <a:p>
            <a:pPr>
              <a:lnSpc>
                <a:spcPct val="90000"/>
              </a:lnSpc>
              <a:buFont typeface="Wingdings" pitchFamily="2" charset="2"/>
              <a:buNone/>
            </a:pPr>
            <a:r>
              <a:rPr lang="en-US" sz="2800" smtClean="0"/>
              <a:t>Advantages:</a:t>
            </a:r>
          </a:p>
          <a:p>
            <a:pPr>
              <a:lnSpc>
                <a:spcPct val="90000"/>
              </a:lnSpc>
            </a:pPr>
            <a:r>
              <a:rPr lang="en-US" sz="2800" smtClean="0"/>
              <a:t>Can be used with respondents who wouldn’t be able to provide information in another format – bedridden, illiterate, etc.</a:t>
            </a:r>
          </a:p>
          <a:p>
            <a:pPr>
              <a:lnSpc>
                <a:spcPct val="90000"/>
              </a:lnSpc>
            </a:pPr>
            <a:r>
              <a:rPr lang="en-US" sz="2800" smtClean="0"/>
              <a:t>Researcher can elicit more in-depth response or fill in information if participant doesn’t understand the question</a:t>
            </a:r>
          </a:p>
          <a:p>
            <a:pPr>
              <a:lnSpc>
                <a:spcPct val="90000"/>
              </a:lnSpc>
            </a:pPr>
            <a:r>
              <a:rPr lang="en-US" sz="2800" smtClean="0"/>
              <a:t>Different data collection techniques – open-ended questions, visual aids, etc.</a:t>
            </a:r>
          </a:p>
          <a:p>
            <a:pPr>
              <a:lnSpc>
                <a:spcPct val="90000"/>
              </a:lnSpc>
            </a:pPr>
            <a:r>
              <a:rPr lang="en-US" sz="2800" smtClean="0"/>
              <a:t>Certainty about who answered the questions</a:t>
            </a:r>
          </a:p>
          <a:p>
            <a:pPr>
              <a:lnSpc>
                <a:spcPct val="90000"/>
              </a:lnSpc>
            </a:pPr>
            <a:endParaRPr lang="en-US" sz="2800" smtClean="0"/>
          </a:p>
        </p:txBody>
      </p:sp>
    </p:spTree>
    <p:extLst>
      <p:ext uri="{BB962C8B-B14F-4D97-AF65-F5344CB8AC3E}">
        <p14:creationId xmlns:p14="http://schemas.microsoft.com/office/powerpoint/2010/main" val="3133624492"/>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p:txBody>
          <a:bodyPr>
            <a:normAutofit fontScale="90000"/>
          </a:bodyPr>
          <a:lstStyle/>
          <a:p>
            <a:pPr fontAlgn="auto">
              <a:spcAft>
                <a:spcPts val="0"/>
              </a:spcAft>
              <a:defRPr/>
            </a:pPr>
            <a:r>
              <a:rPr lang="en-US" dirty="0" smtClean="0">
                <a:solidFill>
                  <a:schemeClr val="accent1"/>
                </a:solidFill>
              </a:rPr>
              <a:t>Face-to-Face Interviews, cont.</a:t>
            </a:r>
          </a:p>
        </p:txBody>
      </p:sp>
      <p:sp>
        <p:nvSpPr>
          <p:cNvPr id="78851" name="Rectangle 3"/>
          <p:cNvSpPr>
            <a:spLocks noGrp="1" noChangeArrowheads="1"/>
          </p:cNvSpPr>
          <p:nvPr>
            <p:ph idx="1"/>
          </p:nvPr>
        </p:nvSpPr>
        <p:spPr/>
        <p:txBody>
          <a:bodyPr/>
          <a:lstStyle/>
          <a:p>
            <a:pPr>
              <a:buFont typeface="Wingdings" pitchFamily="2" charset="2"/>
              <a:buNone/>
            </a:pPr>
            <a:endParaRPr lang="en-US" smtClean="0"/>
          </a:p>
          <a:p>
            <a:pPr>
              <a:buFont typeface="Wingdings" pitchFamily="2" charset="2"/>
              <a:buNone/>
            </a:pPr>
            <a:r>
              <a:rPr lang="en-US" smtClean="0"/>
              <a:t>Disadvantages:</a:t>
            </a:r>
          </a:p>
          <a:p>
            <a:pPr>
              <a:buFont typeface="Wingdings" pitchFamily="2" charset="2"/>
              <a:buNone/>
            </a:pPr>
            <a:endParaRPr lang="en-US" smtClean="0"/>
          </a:p>
          <a:p>
            <a:r>
              <a:rPr lang="en-US" smtClean="0"/>
              <a:t>Intrusive and reactive</a:t>
            </a:r>
          </a:p>
          <a:p>
            <a:r>
              <a:rPr lang="en-US" smtClean="0"/>
              <a:t>Cost time and money</a:t>
            </a:r>
          </a:p>
          <a:p>
            <a:r>
              <a:rPr lang="en-US" smtClean="0"/>
              <a:t>Difficult to locate respondents for callbacks</a:t>
            </a:r>
          </a:p>
          <a:p>
            <a:endParaRPr lang="en-US" smtClean="0"/>
          </a:p>
        </p:txBody>
      </p:sp>
    </p:spTree>
    <p:extLst>
      <p:ext uri="{BB962C8B-B14F-4D97-AF65-F5344CB8AC3E}">
        <p14:creationId xmlns:p14="http://schemas.microsoft.com/office/powerpoint/2010/main" val="2910178076"/>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p:txBody>
          <a:bodyPr>
            <a:normAutofit fontScale="90000"/>
          </a:bodyPr>
          <a:lstStyle/>
          <a:p>
            <a:pPr fontAlgn="auto">
              <a:spcAft>
                <a:spcPts val="0"/>
              </a:spcAft>
              <a:defRPr/>
            </a:pPr>
            <a:r>
              <a:rPr lang="en-US" smtClean="0">
                <a:solidFill>
                  <a:schemeClr val="accent1">
                    <a:satMod val="150000"/>
                  </a:schemeClr>
                </a:solidFill>
              </a:rPr>
              <a:t>Self Administered Questionnaires</a:t>
            </a:r>
          </a:p>
        </p:txBody>
      </p:sp>
      <p:sp>
        <p:nvSpPr>
          <p:cNvPr id="79875" name="Rectangle 3"/>
          <p:cNvSpPr>
            <a:spLocks noGrp="1" noChangeArrowheads="1"/>
          </p:cNvSpPr>
          <p:nvPr>
            <p:ph idx="1"/>
          </p:nvPr>
        </p:nvSpPr>
        <p:spPr>
          <a:xfrm>
            <a:off x="928688" y="1928813"/>
            <a:ext cx="7772400" cy="4572000"/>
          </a:xfrm>
        </p:spPr>
        <p:txBody>
          <a:bodyPr/>
          <a:lstStyle/>
          <a:p>
            <a:pPr>
              <a:lnSpc>
                <a:spcPct val="90000"/>
              </a:lnSpc>
              <a:buFont typeface="Wingdings" pitchFamily="2" charset="2"/>
              <a:buNone/>
            </a:pPr>
            <a:r>
              <a:rPr lang="en-US" smtClean="0"/>
              <a:t>Advantages:</a:t>
            </a:r>
          </a:p>
          <a:p>
            <a:pPr>
              <a:lnSpc>
                <a:spcPct val="90000"/>
              </a:lnSpc>
            </a:pPr>
            <a:r>
              <a:rPr lang="en-US" smtClean="0"/>
              <a:t>Post Office locates participants</a:t>
            </a:r>
          </a:p>
          <a:p>
            <a:pPr>
              <a:lnSpc>
                <a:spcPct val="90000"/>
              </a:lnSpc>
            </a:pPr>
            <a:r>
              <a:rPr lang="en-US" smtClean="0"/>
              <a:t>Everybody gets the same questions</a:t>
            </a:r>
          </a:p>
          <a:p>
            <a:pPr>
              <a:lnSpc>
                <a:spcPct val="90000"/>
              </a:lnSpc>
            </a:pPr>
            <a:r>
              <a:rPr lang="en-US" smtClean="0"/>
              <a:t>Researcher can ask more complex questions </a:t>
            </a:r>
          </a:p>
          <a:p>
            <a:pPr>
              <a:lnSpc>
                <a:spcPct val="90000"/>
              </a:lnSpc>
            </a:pPr>
            <a:r>
              <a:rPr lang="en-US" smtClean="0"/>
              <a:t>No response effect (willing to divulge more info w/o face-to-face contact; less likely to try to impress interviewer</a:t>
            </a:r>
          </a:p>
          <a:p>
            <a:pPr>
              <a:lnSpc>
                <a:spcPct val="90000"/>
              </a:lnSpc>
            </a:pPr>
            <a:r>
              <a:rPr lang="en-US" smtClean="0"/>
              <a:t>Can be computer-based</a:t>
            </a:r>
          </a:p>
          <a:p>
            <a:pPr>
              <a:lnSpc>
                <a:spcPct val="90000"/>
              </a:lnSpc>
            </a:pPr>
            <a:endParaRPr lang="en-US" smtClean="0"/>
          </a:p>
        </p:txBody>
      </p:sp>
    </p:spTree>
    <p:extLst>
      <p:ext uri="{BB962C8B-B14F-4D97-AF65-F5344CB8AC3E}">
        <p14:creationId xmlns:p14="http://schemas.microsoft.com/office/powerpoint/2010/main" val="906613439"/>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7138" name="Rectangle 2"/>
          <p:cNvSpPr>
            <a:spLocks noGrp="1" noChangeArrowheads="1"/>
          </p:cNvSpPr>
          <p:nvPr>
            <p:ph type="title"/>
          </p:nvPr>
        </p:nvSpPr>
        <p:spPr/>
        <p:txBody>
          <a:bodyPr>
            <a:normAutofit fontScale="90000"/>
          </a:bodyPr>
          <a:lstStyle/>
          <a:p>
            <a:pPr fontAlgn="auto">
              <a:spcAft>
                <a:spcPts val="0"/>
              </a:spcAft>
              <a:defRPr/>
            </a:pPr>
            <a:r>
              <a:rPr lang="en-US">
                <a:solidFill>
                  <a:schemeClr val="accent1">
                    <a:satMod val="150000"/>
                  </a:schemeClr>
                </a:solidFill>
              </a:rPr>
              <a:t>Self Administered Questionnaires, cont.</a:t>
            </a:r>
          </a:p>
        </p:txBody>
      </p:sp>
      <p:sp>
        <p:nvSpPr>
          <p:cNvPr id="80899" name="Rectangle 3"/>
          <p:cNvSpPr>
            <a:spLocks noGrp="1" noChangeArrowheads="1"/>
          </p:cNvSpPr>
          <p:nvPr>
            <p:ph idx="1"/>
          </p:nvPr>
        </p:nvSpPr>
        <p:spPr>
          <a:xfrm>
            <a:off x="928688" y="1857375"/>
            <a:ext cx="7772400" cy="4572000"/>
          </a:xfrm>
        </p:spPr>
        <p:txBody>
          <a:bodyPr>
            <a:normAutofit/>
          </a:bodyPr>
          <a:lstStyle/>
          <a:p>
            <a:pPr>
              <a:buFont typeface="Wingdings" pitchFamily="2" charset="2"/>
              <a:buNone/>
            </a:pPr>
            <a:r>
              <a:rPr lang="en-US" smtClean="0"/>
              <a:t>Disadvantages:</a:t>
            </a:r>
          </a:p>
          <a:p>
            <a:r>
              <a:rPr lang="en-US" smtClean="0"/>
              <a:t>No control over participant interpretation</a:t>
            </a:r>
          </a:p>
          <a:p>
            <a:r>
              <a:rPr lang="en-US" smtClean="0"/>
              <a:t>Low response rates</a:t>
            </a:r>
          </a:p>
          <a:p>
            <a:r>
              <a:rPr lang="en-US" smtClean="0"/>
              <a:t>Uncertainty about who actually filled out the questionnaire</a:t>
            </a:r>
          </a:p>
          <a:p>
            <a:r>
              <a:rPr lang="en-US" smtClean="0"/>
              <a:t>Useless with non-literate, illiterate populations (same problem with English language sampling) or hard-to-reach populations</a:t>
            </a:r>
          </a:p>
        </p:txBody>
      </p:sp>
    </p:spTree>
    <p:extLst>
      <p:ext uri="{BB962C8B-B14F-4D97-AF65-F5344CB8AC3E}">
        <p14:creationId xmlns:p14="http://schemas.microsoft.com/office/powerpoint/2010/main" val="4088641008"/>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p:txBody>
          <a:bodyPr/>
          <a:lstStyle/>
          <a:p>
            <a:pPr fontAlgn="auto">
              <a:spcAft>
                <a:spcPts val="0"/>
              </a:spcAft>
              <a:defRPr/>
            </a:pPr>
            <a:r>
              <a:rPr lang="en-US" dirty="0" smtClean="0">
                <a:solidFill>
                  <a:schemeClr val="accent1"/>
                </a:solidFill>
              </a:rPr>
              <a:t>Telephone Interviews</a:t>
            </a:r>
          </a:p>
        </p:txBody>
      </p:sp>
      <p:sp>
        <p:nvSpPr>
          <p:cNvPr id="81923" name="Rectangle 3"/>
          <p:cNvSpPr>
            <a:spLocks noGrp="1" noChangeArrowheads="1"/>
          </p:cNvSpPr>
          <p:nvPr>
            <p:ph idx="1"/>
          </p:nvPr>
        </p:nvSpPr>
        <p:spPr>
          <a:xfrm>
            <a:off x="857250" y="2286000"/>
            <a:ext cx="7772400" cy="4572000"/>
          </a:xfrm>
        </p:spPr>
        <p:txBody>
          <a:bodyPr/>
          <a:lstStyle/>
          <a:p>
            <a:pPr>
              <a:buFont typeface="Wingdings" pitchFamily="2" charset="2"/>
              <a:buNone/>
            </a:pPr>
            <a:r>
              <a:rPr lang="en-US" smtClean="0"/>
              <a:t>Advantages:</a:t>
            </a:r>
          </a:p>
          <a:p>
            <a:r>
              <a:rPr lang="en-US" smtClean="0"/>
              <a:t>Combo of face-to-face personal quality with impersonal self-administered questionnaires</a:t>
            </a:r>
          </a:p>
          <a:p>
            <a:r>
              <a:rPr lang="en-US" smtClean="0"/>
              <a:t>Inexpensive and convenient (maybe)</a:t>
            </a:r>
          </a:p>
          <a:p>
            <a:r>
              <a:rPr lang="en-US" smtClean="0"/>
              <a:t>Safe for interviewers</a:t>
            </a:r>
          </a:p>
        </p:txBody>
      </p:sp>
    </p:spTree>
    <p:extLst>
      <p:ext uri="{BB962C8B-B14F-4D97-AF65-F5344CB8AC3E}">
        <p14:creationId xmlns:p14="http://schemas.microsoft.com/office/powerpoint/2010/main" val="291919304"/>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p:txBody>
          <a:bodyPr/>
          <a:lstStyle/>
          <a:p>
            <a:pPr fontAlgn="auto">
              <a:spcAft>
                <a:spcPts val="0"/>
              </a:spcAft>
              <a:defRPr/>
            </a:pPr>
            <a:r>
              <a:rPr lang="en-US" dirty="0" smtClean="0">
                <a:solidFill>
                  <a:schemeClr val="accent1"/>
                </a:solidFill>
              </a:rPr>
              <a:t>Telephone Interviews, cont.</a:t>
            </a:r>
          </a:p>
        </p:txBody>
      </p:sp>
      <p:sp>
        <p:nvSpPr>
          <p:cNvPr id="82947" name="Rectangle 3"/>
          <p:cNvSpPr>
            <a:spLocks noGrp="1" noChangeArrowheads="1"/>
          </p:cNvSpPr>
          <p:nvPr>
            <p:ph idx="1"/>
          </p:nvPr>
        </p:nvSpPr>
        <p:spPr/>
        <p:txBody>
          <a:bodyPr>
            <a:normAutofit fontScale="85000" lnSpcReduction="10000"/>
          </a:bodyPr>
          <a:lstStyle/>
          <a:p>
            <a:pPr>
              <a:buFont typeface="Wingdings" pitchFamily="2" charset="2"/>
              <a:buNone/>
            </a:pPr>
            <a:endParaRPr lang="en-US" sz="2800" dirty="0" smtClean="0"/>
          </a:p>
          <a:p>
            <a:pPr>
              <a:buFont typeface="Wingdings" pitchFamily="2" charset="2"/>
              <a:buNone/>
            </a:pPr>
            <a:r>
              <a:rPr lang="en-US" sz="2800" dirty="0" smtClean="0"/>
              <a:t>Disadvantages:</a:t>
            </a:r>
          </a:p>
          <a:p>
            <a:pPr>
              <a:buFont typeface="Wingdings" pitchFamily="2" charset="2"/>
              <a:buNone/>
            </a:pPr>
            <a:endParaRPr lang="en-US" sz="2800" dirty="0" smtClean="0"/>
          </a:p>
          <a:p>
            <a:r>
              <a:rPr lang="en-US" sz="2800" dirty="0" smtClean="0"/>
              <a:t>Changing demographics – more mobile phones? </a:t>
            </a:r>
          </a:p>
          <a:p>
            <a:pPr lvl="1"/>
            <a:r>
              <a:rPr lang="en-US" dirty="0" smtClean="0"/>
              <a:t>May miss certain population segments</a:t>
            </a:r>
          </a:p>
          <a:p>
            <a:r>
              <a:rPr lang="en-US" sz="2800" dirty="0" smtClean="0"/>
              <a:t>Survey must be short or people will hang up</a:t>
            </a:r>
          </a:p>
          <a:p>
            <a:r>
              <a:rPr lang="en-US" sz="2800" dirty="0" smtClean="0"/>
              <a:t>“No Call Lists” presenting increasing challenge</a:t>
            </a:r>
          </a:p>
        </p:txBody>
      </p:sp>
    </p:spTree>
    <p:extLst>
      <p:ext uri="{BB962C8B-B14F-4D97-AF65-F5344CB8AC3E}">
        <p14:creationId xmlns:p14="http://schemas.microsoft.com/office/powerpoint/2010/main" val="4144816605"/>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0210" name="Rectangle 2"/>
          <p:cNvSpPr>
            <a:spLocks noGrp="1" noChangeArrowheads="1"/>
          </p:cNvSpPr>
          <p:nvPr>
            <p:ph type="title"/>
          </p:nvPr>
        </p:nvSpPr>
        <p:spPr>
          <a:xfrm>
            <a:off x="928688" y="714375"/>
            <a:ext cx="7772400" cy="1143000"/>
          </a:xfrm>
        </p:spPr>
        <p:txBody>
          <a:bodyPr>
            <a:normAutofit fontScale="90000"/>
          </a:bodyPr>
          <a:lstStyle/>
          <a:p>
            <a:pPr fontAlgn="auto">
              <a:spcAft>
                <a:spcPts val="0"/>
              </a:spcAft>
              <a:defRPr/>
            </a:pPr>
            <a:r>
              <a:rPr lang="en-US" dirty="0">
                <a:solidFill>
                  <a:schemeClr val="accent1">
                    <a:satMod val="150000"/>
                  </a:schemeClr>
                </a:solidFill>
              </a:rPr>
              <a:t>Focus Groups vs. Surveys</a:t>
            </a:r>
            <a:br>
              <a:rPr lang="en-US" dirty="0">
                <a:solidFill>
                  <a:schemeClr val="accent1">
                    <a:satMod val="150000"/>
                  </a:schemeClr>
                </a:solidFill>
              </a:rPr>
            </a:br>
            <a:endParaRPr lang="en-US" dirty="0">
              <a:solidFill>
                <a:schemeClr val="accent1">
                  <a:satMod val="150000"/>
                </a:schemeClr>
              </a:solidFill>
            </a:endParaRPr>
          </a:p>
        </p:txBody>
      </p:sp>
      <p:sp>
        <p:nvSpPr>
          <p:cNvPr id="83971" name="Rectangle 3"/>
          <p:cNvSpPr>
            <a:spLocks noGrp="1" noChangeArrowheads="1"/>
          </p:cNvSpPr>
          <p:nvPr>
            <p:ph idx="1"/>
          </p:nvPr>
        </p:nvSpPr>
        <p:spPr/>
        <p:txBody>
          <a:bodyPr/>
          <a:lstStyle/>
          <a:p>
            <a:pPr>
              <a:buFont typeface="Wingdings" pitchFamily="2" charset="2"/>
              <a:buNone/>
            </a:pPr>
            <a:endParaRPr lang="en-US" dirty="0" smtClean="0"/>
          </a:p>
          <a:p>
            <a:r>
              <a:rPr lang="en-US" dirty="0" smtClean="0"/>
              <a:t>Surveys offer quantitative measurements based on a representative sample</a:t>
            </a:r>
          </a:p>
          <a:p>
            <a:pPr>
              <a:buFont typeface="Wingdings" pitchFamily="2" charset="2"/>
              <a:buNone/>
            </a:pPr>
            <a:endParaRPr lang="en-US" dirty="0" smtClean="0"/>
          </a:p>
          <a:p>
            <a:r>
              <a:rPr lang="en-US" dirty="0" smtClean="0"/>
              <a:t>Focus groups offer content insight – the why of what people think </a:t>
            </a:r>
          </a:p>
        </p:txBody>
      </p:sp>
    </p:spTree>
    <p:extLst>
      <p:ext uri="{BB962C8B-B14F-4D97-AF65-F5344CB8AC3E}">
        <p14:creationId xmlns:p14="http://schemas.microsoft.com/office/powerpoint/2010/main" val="2763526815"/>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08" y="1412776"/>
            <a:ext cx="6965245" cy="6038189"/>
          </a:xfrm>
        </p:spPr>
        <p:txBody>
          <a:bodyPr>
            <a:normAutofit fontScale="90000"/>
          </a:bodyPr>
          <a:lstStyle/>
          <a:p>
            <a:r>
              <a:rPr lang="en-GB" dirty="0" smtClean="0"/>
              <a:t>Task</a:t>
            </a:r>
            <a:br>
              <a:rPr lang="en-GB" dirty="0" smtClean="0"/>
            </a:br>
            <a:r>
              <a:rPr lang="en-GB" dirty="0"/>
              <a:t/>
            </a:r>
            <a:br>
              <a:rPr lang="en-GB" dirty="0"/>
            </a:br>
            <a:r>
              <a:rPr lang="en-GB" dirty="0" smtClean="0"/>
              <a:t>What are the advantages and disadvantages of qualitative methods in Psychology?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endParaRPr lang="en-US" dirty="0"/>
          </a:p>
        </p:txBody>
      </p:sp>
    </p:spTree>
    <p:extLst>
      <p:ext uri="{BB962C8B-B14F-4D97-AF65-F5344CB8AC3E}">
        <p14:creationId xmlns:p14="http://schemas.microsoft.com/office/powerpoint/2010/main" val="127677019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Methods of Qualitative Analysis</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Thematic Analysis. </a:t>
            </a:r>
          </a:p>
          <a:p>
            <a:endParaRPr lang="en-GB" dirty="0"/>
          </a:p>
          <a:p>
            <a:r>
              <a:rPr lang="en-GB" dirty="0" smtClean="0"/>
              <a:t>Interpretative Phenomenological Analysis</a:t>
            </a:r>
          </a:p>
          <a:p>
            <a:endParaRPr lang="en-GB" dirty="0"/>
          </a:p>
          <a:p>
            <a:r>
              <a:rPr lang="en-GB" dirty="0" smtClean="0"/>
              <a:t>Discourse Analysis</a:t>
            </a:r>
          </a:p>
          <a:p>
            <a:endParaRPr lang="en-GB" dirty="0"/>
          </a:p>
          <a:p>
            <a:r>
              <a:rPr lang="en-GB" dirty="0" smtClean="0"/>
              <a:t>Grounded Theory</a:t>
            </a:r>
          </a:p>
          <a:p>
            <a:endParaRPr lang="en-GB" dirty="0"/>
          </a:p>
          <a:p>
            <a:r>
              <a:rPr lang="en-GB" dirty="0" smtClean="0"/>
              <a:t>Ethnography</a:t>
            </a:r>
          </a:p>
          <a:p>
            <a:endParaRPr lang="en-GB" dirty="0"/>
          </a:p>
        </p:txBody>
      </p:sp>
    </p:spTree>
    <p:extLst>
      <p:ext uri="{BB962C8B-B14F-4D97-AF65-F5344CB8AC3E}">
        <p14:creationId xmlns:p14="http://schemas.microsoft.com/office/powerpoint/2010/main" val="5091577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Discourse Analysis</a:t>
            </a:r>
            <a:endParaRPr lang="en-GB" dirty="0"/>
          </a:p>
        </p:txBody>
      </p:sp>
      <p:sp>
        <p:nvSpPr>
          <p:cNvPr id="3" name="Content Placeholder 2"/>
          <p:cNvSpPr>
            <a:spLocks noGrp="1"/>
          </p:cNvSpPr>
          <p:nvPr>
            <p:ph idx="1"/>
          </p:nvPr>
        </p:nvSpPr>
        <p:spPr/>
        <p:txBody>
          <a:bodyPr/>
          <a:lstStyle/>
          <a:p>
            <a:r>
              <a:rPr lang="en-GB" dirty="0" smtClean="0"/>
              <a:t>Discourse = Written or Spoken Communication or debate. </a:t>
            </a:r>
          </a:p>
          <a:p>
            <a:endParaRPr lang="en-GB" dirty="0"/>
          </a:p>
          <a:p>
            <a:r>
              <a:rPr lang="en-GB" dirty="0" smtClean="0"/>
              <a:t>Analysis = Analysing Written or Spoken Communication. </a:t>
            </a:r>
          </a:p>
          <a:p>
            <a:endParaRPr lang="en-GB" dirty="0"/>
          </a:p>
          <a:p>
            <a:r>
              <a:rPr lang="en-GB" dirty="0" smtClean="0"/>
              <a:t>The focus of discourse analysis is more linked to the language of the participant….</a:t>
            </a:r>
            <a:endParaRPr lang="en-GB" dirty="0"/>
          </a:p>
        </p:txBody>
      </p:sp>
    </p:spTree>
    <p:extLst>
      <p:ext uri="{BB962C8B-B14F-4D97-AF65-F5344CB8AC3E}">
        <p14:creationId xmlns:p14="http://schemas.microsoft.com/office/powerpoint/2010/main" val="226338803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Discourse Analysis</a:t>
            </a:r>
            <a:endParaRPr lang="en-GB" dirty="0"/>
          </a:p>
        </p:txBody>
      </p:sp>
      <p:sp>
        <p:nvSpPr>
          <p:cNvPr id="3" name="Content Placeholder 2"/>
          <p:cNvSpPr>
            <a:spLocks noGrp="1"/>
          </p:cNvSpPr>
          <p:nvPr>
            <p:ph idx="1"/>
          </p:nvPr>
        </p:nvSpPr>
        <p:spPr/>
        <p:txBody>
          <a:bodyPr>
            <a:normAutofit lnSpcReduction="10000"/>
          </a:bodyPr>
          <a:lstStyle/>
          <a:p>
            <a:r>
              <a:rPr lang="en-GB" dirty="0"/>
              <a:t>Discourse analysis is the study of social life, </a:t>
            </a:r>
            <a:r>
              <a:rPr lang="en-GB" dirty="0" smtClean="0"/>
              <a:t>understood through </a:t>
            </a:r>
            <a:r>
              <a:rPr lang="en-GB" dirty="0"/>
              <a:t>analysis of </a:t>
            </a:r>
            <a:r>
              <a:rPr lang="en-GB" dirty="0" smtClean="0"/>
              <a:t>language.</a:t>
            </a:r>
          </a:p>
          <a:p>
            <a:endParaRPr lang="en-GB" dirty="0"/>
          </a:p>
          <a:p>
            <a:r>
              <a:rPr lang="en-GB" dirty="0" smtClean="0"/>
              <a:t>Different communication styles of participants and how that might impact on the aspect being studied/researched. </a:t>
            </a:r>
          </a:p>
          <a:p>
            <a:endParaRPr lang="en-GB" dirty="0"/>
          </a:p>
          <a:p>
            <a:r>
              <a:rPr lang="en-GB" dirty="0" smtClean="0"/>
              <a:t>Looking beyond the literal meaning of language. </a:t>
            </a:r>
            <a:endParaRPr lang="en-GB" dirty="0"/>
          </a:p>
        </p:txBody>
      </p:sp>
    </p:spTree>
    <p:extLst>
      <p:ext uri="{BB962C8B-B14F-4D97-AF65-F5344CB8AC3E}">
        <p14:creationId xmlns:p14="http://schemas.microsoft.com/office/powerpoint/2010/main" val="794375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a:t>
            </a:r>
            <a:endParaRPr lang="en-GB" dirty="0"/>
          </a:p>
        </p:txBody>
      </p:sp>
      <p:sp>
        <p:nvSpPr>
          <p:cNvPr id="3" name="Content Placeholder 2"/>
          <p:cNvSpPr>
            <a:spLocks noGrp="1"/>
          </p:cNvSpPr>
          <p:nvPr>
            <p:ph idx="1"/>
          </p:nvPr>
        </p:nvSpPr>
        <p:spPr/>
        <p:txBody>
          <a:bodyPr>
            <a:normAutofit lnSpcReduction="10000"/>
          </a:bodyPr>
          <a:lstStyle/>
          <a:p>
            <a:r>
              <a:rPr lang="en-GB" dirty="0" smtClean="0"/>
              <a:t>If there was a set text that described someone as a “terrorist” but another text that described the same person as a “freedom fighter” there would be very meanings. </a:t>
            </a:r>
          </a:p>
          <a:p>
            <a:endParaRPr lang="en-GB" dirty="0"/>
          </a:p>
          <a:p>
            <a:r>
              <a:rPr lang="en-GB" dirty="0" smtClean="0"/>
              <a:t>This is something that would interest discourse analysts – </a:t>
            </a:r>
          </a:p>
          <a:p>
            <a:pPr lvl="1"/>
            <a:r>
              <a:rPr lang="en-GB" dirty="0" smtClean="0"/>
              <a:t>How the message constructs a view of the world. </a:t>
            </a:r>
            <a:endParaRPr lang="en-GB" dirty="0"/>
          </a:p>
        </p:txBody>
      </p:sp>
    </p:spTree>
    <p:extLst>
      <p:ext uri="{BB962C8B-B14F-4D97-AF65-F5344CB8AC3E}">
        <p14:creationId xmlns:p14="http://schemas.microsoft.com/office/powerpoint/2010/main" val="297789252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Important to Note</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Discourse Analysis will also focus on how information is said and also what information is NOT said. </a:t>
            </a:r>
          </a:p>
          <a:p>
            <a:endParaRPr lang="en-GB" dirty="0"/>
          </a:p>
          <a:p>
            <a:r>
              <a:rPr lang="en-GB" dirty="0" smtClean="0"/>
              <a:t>Sometimes defined as Language beyond the sentence. </a:t>
            </a:r>
          </a:p>
          <a:p>
            <a:endParaRPr lang="en-GB" dirty="0"/>
          </a:p>
          <a:p>
            <a:r>
              <a:rPr lang="en-GB" dirty="0" smtClean="0"/>
              <a:t>Used extensively in social psychology, but also becoming more widely used in health research. </a:t>
            </a:r>
          </a:p>
          <a:p>
            <a:pPr lvl="1"/>
            <a:r>
              <a:rPr lang="en-GB" dirty="0" smtClean="0"/>
              <a:t>E.g. Exploring issues in Doctor / Patient miscommunication etc. </a:t>
            </a:r>
            <a:endParaRPr lang="en-GB" dirty="0"/>
          </a:p>
        </p:txBody>
      </p:sp>
    </p:spTree>
    <p:extLst>
      <p:ext uri="{BB962C8B-B14F-4D97-AF65-F5344CB8AC3E}">
        <p14:creationId xmlns:p14="http://schemas.microsoft.com/office/powerpoint/2010/main" val="368764414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Grounded Theory </a:t>
            </a:r>
            <a:r>
              <a:rPr lang="en-GB" dirty="0" smtClean="0"/>
              <a:t>(Glaser </a:t>
            </a:r>
            <a:r>
              <a:rPr lang="en-GB" dirty="0"/>
              <a:t>and </a:t>
            </a:r>
            <a:r>
              <a:rPr lang="en-GB" dirty="0" smtClean="0"/>
              <a:t>Strauss, 1967)</a:t>
            </a:r>
            <a:endParaRPr lang="en-GB" dirty="0"/>
          </a:p>
        </p:txBody>
      </p:sp>
      <p:sp>
        <p:nvSpPr>
          <p:cNvPr id="3" name="Content Placeholder 2"/>
          <p:cNvSpPr>
            <a:spLocks noGrp="1"/>
          </p:cNvSpPr>
          <p:nvPr>
            <p:ph idx="1"/>
          </p:nvPr>
        </p:nvSpPr>
        <p:spPr/>
        <p:txBody>
          <a:bodyPr/>
          <a:lstStyle/>
          <a:p>
            <a:r>
              <a:rPr lang="en-GB" dirty="0" smtClean="0"/>
              <a:t>Involves the construction of theory through the analysis of data……</a:t>
            </a:r>
          </a:p>
          <a:p>
            <a:endParaRPr lang="en-GB" dirty="0"/>
          </a:p>
          <a:p>
            <a:r>
              <a:rPr lang="en-GB" dirty="0" smtClean="0"/>
              <a:t>A popular approach in all facets of psychology</a:t>
            </a:r>
          </a:p>
          <a:p>
            <a:endParaRPr lang="en-GB" dirty="0"/>
          </a:p>
          <a:p>
            <a:r>
              <a:rPr lang="en-GB" dirty="0" smtClean="0"/>
              <a:t>Multiple data collection points are necessary. </a:t>
            </a:r>
            <a:endParaRPr lang="en-GB" dirty="0"/>
          </a:p>
        </p:txBody>
      </p:sp>
    </p:spTree>
    <p:extLst>
      <p:ext uri="{BB962C8B-B14F-4D97-AF65-F5344CB8AC3E}">
        <p14:creationId xmlns:p14="http://schemas.microsoft.com/office/powerpoint/2010/main" val="342301804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Grounded Theory</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First step is to collect data…..</a:t>
            </a:r>
          </a:p>
          <a:p>
            <a:endParaRPr lang="en-GB" dirty="0"/>
          </a:p>
          <a:p>
            <a:r>
              <a:rPr lang="en-GB" dirty="0" smtClean="0"/>
              <a:t>Key points are marked with series of codes…</a:t>
            </a:r>
          </a:p>
          <a:p>
            <a:endParaRPr lang="en-GB" dirty="0"/>
          </a:p>
          <a:p>
            <a:r>
              <a:rPr lang="en-GB" dirty="0" smtClean="0"/>
              <a:t>From the codes, you form concepts….</a:t>
            </a:r>
          </a:p>
          <a:p>
            <a:endParaRPr lang="en-GB" dirty="0"/>
          </a:p>
          <a:p>
            <a:r>
              <a:rPr lang="en-GB" dirty="0" smtClean="0"/>
              <a:t>Then categories….</a:t>
            </a:r>
          </a:p>
          <a:p>
            <a:endParaRPr lang="en-GB" dirty="0"/>
          </a:p>
          <a:p>
            <a:r>
              <a:rPr lang="en-GB" dirty="0" smtClean="0"/>
              <a:t>Hypotheses are formed…..</a:t>
            </a:r>
            <a:endParaRPr lang="en-GB" dirty="0"/>
          </a:p>
        </p:txBody>
      </p:sp>
    </p:spTree>
    <p:extLst>
      <p:ext uri="{BB962C8B-B14F-4D97-AF65-F5344CB8AC3E}">
        <p14:creationId xmlns:p14="http://schemas.microsoft.com/office/powerpoint/2010/main" val="127518671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Grounded Theory – Theoretical Sampling</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A </a:t>
            </a:r>
            <a:r>
              <a:rPr lang="en-GB" b="1" dirty="0" smtClean="0"/>
              <a:t>critical element </a:t>
            </a:r>
            <a:r>
              <a:rPr lang="en-GB" dirty="0" smtClean="0"/>
              <a:t>of Grounded Theory is Theoretical Sampling…..</a:t>
            </a:r>
          </a:p>
          <a:p>
            <a:endParaRPr lang="en-GB" dirty="0"/>
          </a:p>
          <a:p>
            <a:r>
              <a:rPr lang="en-GB" dirty="0" smtClean="0"/>
              <a:t>After the original categories are formed and hypotheses has been deducted the next stage would be to test the hypothesis via theoretical sampling….</a:t>
            </a:r>
          </a:p>
          <a:p>
            <a:endParaRPr lang="en-GB" dirty="0"/>
          </a:p>
          <a:p>
            <a:r>
              <a:rPr lang="en-GB" dirty="0" smtClean="0"/>
              <a:t>Selects sample according to the aims of the research AND to test the theory…. Coyne (1997). </a:t>
            </a:r>
            <a:endParaRPr lang="en-GB" dirty="0"/>
          </a:p>
        </p:txBody>
      </p:sp>
    </p:spTree>
    <p:extLst>
      <p:ext uri="{BB962C8B-B14F-4D97-AF65-F5344CB8AC3E}">
        <p14:creationId xmlns:p14="http://schemas.microsoft.com/office/powerpoint/2010/main" val="49229016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Theoretical Sample</a:t>
            </a:r>
            <a:endParaRPr lang="en-GB" dirty="0"/>
          </a:p>
        </p:txBody>
      </p:sp>
      <p:sp>
        <p:nvSpPr>
          <p:cNvPr id="3" name="Content Placeholder 2"/>
          <p:cNvSpPr>
            <a:spLocks noGrp="1"/>
          </p:cNvSpPr>
          <p:nvPr>
            <p:ph idx="1"/>
          </p:nvPr>
        </p:nvSpPr>
        <p:spPr/>
        <p:txBody>
          <a:bodyPr>
            <a:normAutofit fontScale="92500"/>
          </a:bodyPr>
          <a:lstStyle/>
          <a:p>
            <a:r>
              <a:rPr lang="en-GB" dirty="0" smtClean="0"/>
              <a:t>For example, if the original analysis form the theory that Male cyclists who suffer an accident on the road will be more cautious upon their return and less confident of their abilities…..</a:t>
            </a:r>
          </a:p>
          <a:p>
            <a:endParaRPr lang="en-GB" dirty="0"/>
          </a:p>
          <a:p>
            <a:r>
              <a:rPr lang="en-GB" dirty="0" smtClean="0"/>
              <a:t>They will need a sample that can answer that theory AND ask questions to test their hypothesis. </a:t>
            </a:r>
          </a:p>
          <a:p>
            <a:pPr lvl="1"/>
            <a:r>
              <a:rPr lang="en-GB" dirty="0" smtClean="0"/>
              <a:t>E.g. Cyclists who have suffered an accident and ask them questions about their return. </a:t>
            </a:r>
            <a:endParaRPr lang="en-GB" dirty="0"/>
          </a:p>
        </p:txBody>
      </p:sp>
    </p:spTree>
    <p:extLst>
      <p:ext uri="{BB962C8B-B14F-4D97-AF65-F5344CB8AC3E}">
        <p14:creationId xmlns:p14="http://schemas.microsoft.com/office/powerpoint/2010/main" val="381520341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Theoretical Saturation</a:t>
            </a:r>
            <a:endParaRPr lang="en-GB" dirty="0"/>
          </a:p>
        </p:txBody>
      </p:sp>
      <p:sp>
        <p:nvSpPr>
          <p:cNvPr id="3" name="Content Placeholder 2"/>
          <p:cNvSpPr>
            <a:spLocks noGrp="1"/>
          </p:cNvSpPr>
          <p:nvPr>
            <p:ph idx="1"/>
          </p:nvPr>
        </p:nvSpPr>
        <p:spPr/>
        <p:txBody>
          <a:bodyPr/>
          <a:lstStyle/>
          <a:p>
            <a:r>
              <a:rPr lang="en-GB" dirty="0" smtClean="0"/>
              <a:t>Another key element of Grounded Theory is that enough data needs to be collected at all stages so that a process of “theoretical saturation” has been achieved. </a:t>
            </a:r>
          </a:p>
          <a:p>
            <a:endParaRPr lang="en-GB" dirty="0"/>
          </a:p>
          <a:p>
            <a:r>
              <a:rPr lang="en-GB" dirty="0"/>
              <a:t>Theoretical Saturation = </a:t>
            </a:r>
            <a:r>
              <a:rPr lang="en-GB" dirty="0" smtClean="0"/>
              <a:t>“researcher </a:t>
            </a:r>
            <a:r>
              <a:rPr lang="en-GB" dirty="0"/>
              <a:t>has continued sampling and </a:t>
            </a:r>
            <a:r>
              <a:rPr lang="en-GB" dirty="0" err="1"/>
              <a:t>analyzing</a:t>
            </a:r>
            <a:r>
              <a:rPr lang="en-GB" dirty="0"/>
              <a:t> data until no new data appear and all concepts in the theory are </a:t>
            </a:r>
            <a:r>
              <a:rPr lang="en-GB" dirty="0" smtClean="0"/>
              <a:t>well-developed” (Morse, 2004). </a:t>
            </a:r>
            <a:endParaRPr lang="en-GB" dirty="0"/>
          </a:p>
        </p:txBody>
      </p:sp>
    </p:spTree>
    <p:extLst>
      <p:ext uri="{BB962C8B-B14F-4D97-AF65-F5344CB8AC3E}">
        <p14:creationId xmlns:p14="http://schemas.microsoft.com/office/powerpoint/2010/main" val="391409167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Can we ever get complete Theoretical Saturation?</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Big area of debate in qualitative psychology. </a:t>
            </a:r>
          </a:p>
          <a:p>
            <a:endParaRPr lang="en-GB" dirty="0"/>
          </a:p>
          <a:p>
            <a:r>
              <a:rPr lang="en-GB" dirty="0" smtClean="0"/>
              <a:t>As we know, individual differences makes it difficult to “prove” any theory…. So how can we ever attain a state of theoretical saturation. </a:t>
            </a:r>
          </a:p>
          <a:p>
            <a:endParaRPr lang="en-GB" dirty="0"/>
          </a:p>
          <a:p>
            <a:r>
              <a:rPr lang="en-GB" dirty="0" smtClean="0"/>
              <a:t>Perhaps if the topic is very specific it may be attainable. </a:t>
            </a:r>
          </a:p>
          <a:p>
            <a:endParaRPr lang="en-GB" dirty="0"/>
          </a:p>
          <a:p>
            <a:r>
              <a:rPr lang="en-GB" dirty="0" smtClean="0"/>
              <a:t>There is no magical number, although a Mason (2010) suggested the mean for doctoral thesis was 31 interviews for saturation to be achieved.   </a:t>
            </a:r>
            <a:endParaRPr lang="en-GB" dirty="0"/>
          </a:p>
        </p:txBody>
      </p:sp>
    </p:spTree>
    <p:extLst>
      <p:ext uri="{BB962C8B-B14F-4D97-AF65-F5344CB8AC3E}">
        <p14:creationId xmlns:p14="http://schemas.microsoft.com/office/powerpoint/2010/main" val="404204061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Topics that use Grounded Theory</a:t>
            </a:r>
            <a:endParaRPr lang="en-GB" dirty="0"/>
          </a:p>
        </p:txBody>
      </p:sp>
      <p:sp>
        <p:nvSpPr>
          <p:cNvPr id="3" name="Content Placeholder 2"/>
          <p:cNvSpPr>
            <a:spLocks noGrp="1"/>
          </p:cNvSpPr>
          <p:nvPr>
            <p:ph idx="1"/>
          </p:nvPr>
        </p:nvSpPr>
        <p:spPr/>
        <p:txBody>
          <a:bodyPr/>
          <a:lstStyle/>
          <a:p>
            <a:r>
              <a:rPr lang="en-GB" dirty="0" smtClean="0"/>
              <a:t>Grounded Theory is used in wide spread areas of psychology – most notably. </a:t>
            </a:r>
          </a:p>
          <a:p>
            <a:endParaRPr lang="en-GB" dirty="0"/>
          </a:p>
          <a:p>
            <a:r>
              <a:rPr lang="en-GB" dirty="0" smtClean="0"/>
              <a:t>Health Psychology</a:t>
            </a:r>
          </a:p>
          <a:p>
            <a:r>
              <a:rPr lang="en-GB" dirty="0" smtClean="0"/>
              <a:t>Market Research</a:t>
            </a:r>
          </a:p>
          <a:p>
            <a:r>
              <a:rPr lang="en-GB" dirty="0" smtClean="0"/>
              <a:t>Social Psychology</a:t>
            </a:r>
          </a:p>
          <a:p>
            <a:r>
              <a:rPr lang="en-GB" dirty="0" smtClean="0"/>
              <a:t>Occupational Psychology</a:t>
            </a:r>
          </a:p>
          <a:p>
            <a:r>
              <a:rPr lang="en-GB" dirty="0" smtClean="0"/>
              <a:t>Forensic Psychology</a:t>
            </a:r>
            <a:endParaRPr lang="en-GB" dirty="0"/>
          </a:p>
        </p:txBody>
      </p:sp>
    </p:spTree>
    <p:extLst>
      <p:ext uri="{BB962C8B-B14F-4D97-AF65-F5344CB8AC3E}">
        <p14:creationId xmlns:p14="http://schemas.microsoft.com/office/powerpoint/2010/main" val="205415438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Strengths and Weakness of Grounded Theory</a:t>
            </a: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t>Strengths</a:t>
            </a:r>
          </a:p>
          <a:p>
            <a:pPr marL="0" indent="0">
              <a:buNone/>
            </a:pPr>
            <a:endParaRPr lang="en-GB" dirty="0"/>
          </a:p>
          <a:p>
            <a:r>
              <a:rPr lang="en-GB" dirty="0"/>
              <a:t>An effective approach to build new theories and understand new phenomena </a:t>
            </a:r>
          </a:p>
          <a:p>
            <a:r>
              <a:rPr lang="en-GB" dirty="0"/>
              <a:t>High quality of the emergent theory </a:t>
            </a:r>
          </a:p>
          <a:p>
            <a:r>
              <a:rPr lang="en-GB" dirty="0" smtClean="0"/>
              <a:t>Findings </a:t>
            </a:r>
            <a:r>
              <a:rPr lang="en-GB" dirty="0"/>
              <a:t>and methods are always refined and negotiated </a:t>
            </a:r>
          </a:p>
          <a:p>
            <a:r>
              <a:rPr lang="en-GB" dirty="0"/>
              <a:t>Requires detailed </a:t>
            </a:r>
            <a:r>
              <a:rPr lang="en-GB" dirty="0" smtClean="0"/>
              <a:t>procedures </a:t>
            </a:r>
            <a:r>
              <a:rPr lang="en-GB" dirty="0"/>
              <a:t>for data collection, analysis and theorizing </a:t>
            </a:r>
          </a:p>
          <a:p>
            <a:r>
              <a:rPr lang="en-GB" dirty="0"/>
              <a:t>The resulting theory and hypotheses help generate future investigation into the phenomenon</a:t>
            </a:r>
          </a:p>
          <a:p>
            <a:r>
              <a:rPr lang="en-GB" dirty="0"/>
              <a:t>Requires the researcher to be open minded, and able to look at the data through many lenses </a:t>
            </a:r>
          </a:p>
          <a:p>
            <a:r>
              <a:rPr lang="en-GB" dirty="0"/>
              <a:t>Data collection occurs over time, and at many levels, helping to ensure meaningful results </a:t>
            </a:r>
          </a:p>
        </p:txBody>
      </p:sp>
    </p:spTree>
    <p:extLst>
      <p:ext uri="{BB962C8B-B14F-4D97-AF65-F5344CB8AC3E}">
        <p14:creationId xmlns:p14="http://schemas.microsoft.com/office/powerpoint/2010/main" val="86439514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Strengths and Weakness of Grounded Theory</a:t>
            </a:r>
            <a:endParaRPr lang="en-GB" dirty="0"/>
          </a:p>
        </p:txBody>
      </p:sp>
      <p:sp>
        <p:nvSpPr>
          <p:cNvPr id="3" name="Content Placeholder 2"/>
          <p:cNvSpPr>
            <a:spLocks noGrp="1"/>
          </p:cNvSpPr>
          <p:nvPr>
            <p:ph idx="1"/>
          </p:nvPr>
        </p:nvSpPr>
        <p:spPr/>
        <p:txBody>
          <a:bodyPr>
            <a:normAutofit fontScale="85000" lnSpcReduction="10000"/>
          </a:bodyPr>
          <a:lstStyle/>
          <a:p>
            <a:r>
              <a:rPr lang="en-GB" dirty="0"/>
              <a:t>Weaknesses: </a:t>
            </a:r>
          </a:p>
          <a:p>
            <a:r>
              <a:rPr lang="en-GB" dirty="0"/>
              <a:t>Huge volumes of data </a:t>
            </a:r>
          </a:p>
          <a:p>
            <a:r>
              <a:rPr lang="en-GB" dirty="0"/>
              <a:t>Time consuming and painstakingly precise process of data collection/analysis </a:t>
            </a:r>
          </a:p>
          <a:p>
            <a:r>
              <a:rPr lang="en-GB" dirty="0"/>
              <a:t>It may be difficult in practice to decide when the categories are “saturated” or when the theory is sufficiently developed </a:t>
            </a:r>
          </a:p>
          <a:p>
            <a:r>
              <a:rPr lang="en-GB" dirty="0"/>
              <a:t>It is not possible to start a research study without some pre-existing theoretical ideas and assumptions </a:t>
            </a:r>
          </a:p>
          <a:p>
            <a:r>
              <a:rPr lang="en-GB" dirty="0"/>
              <a:t>Requires high levels of experience, patience and acumen on the part of the researcher </a:t>
            </a:r>
          </a:p>
        </p:txBody>
      </p:sp>
    </p:spTree>
    <p:extLst>
      <p:ext uri="{BB962C8B-B14F-4D97-AF65-F5344CB8AC3E}">
        <p14:creationId xmlns:p14="http://schemas.microsoft.com/office/powerpoint/2010/main" val="191858862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Ethnography</a:t>
            </a:r>
            <a:endParaRPr lang="en-GB" dirty="0"/>
          </a:p>
        </p:txBody>
      </p:sp>
      <p:sp>
        <p:nvSpPr>
          <p:cNvPr id="3" name="Content Placeholder 2"/>
          <p:cNvSpPr>
            <a:spLocks noGrp="1"/>
          </p:cNvSpPr>
          <p:nvPr>
            <p:ph idx="1"/>
          </p:nvPr>
        </p:nvSpPr>
        <p:spPr/>
        <p:txBody>
          <a:bodyPr>
            <a:normAutofit lnSpcReduction="10000"/>
          </a:bodyPr>
          <a:lstStyle/>
          <a:p>
            <a:r>
              <a:rPr lang="en-GB" dirty="0" smtClean="0"/>
              <a:t>Systematic study of people and cultures. </a:t>
            </a:r>
          </a:p>
          <a:p>
            <a:endParaRPr lang="en-GB" dirty="0"/>
          </a:p>
          <a:p>
            <a:r>
              <a:rPr lang="en-GB" dirty="0" smtClean="0"/>
              <a:t>Researcher observes society from the point of view of the participant in the study. </a:t>
            </a:r>
          </a:p>
          <a:p>
            <a:endParaRPr lang="en-GB" dirty="0"/>
          </a:p>
          <a:p>
            <a:r>
              <a:rPr lang="en-GB" dirty="0" smtClean="0"/>
              <a:t>Particularly prevalent in anthropology</a:t>
            </a:r>
          </a:p>
          <a:p>
            <a:pPr lvl="1"/>
            <a:r>
              <a:rPr lang="en-GB" dirty="0" smtClean="0"/>
              <a:t>Study of human kind and cultures. </a:t>
            </a:r>
          </a:p>
          <a:p>
            <a:endParaRPr lang="en-GB" dirty="0"/>
          </a:p>
          <a:p>
            <a:r>
              <a:rPr lang="en-GB" dirty="0" smtClean="0"/>
              <a:t>However, has also been used in Psychology. </a:t>
            </a:r>
          </a:p>
        </p:txBody>
      </p:sp>
    </p:spTree>
    <p:extLst>
      <p:ext uri="{BB962C8B-B14F-4D97-AF65-F5344CB8AC3E}">
        <p14:creationId xmlns:p14="http://schemas.microsoft.com/office/powerpoint/2010/main" val="271489328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Ethnography</a:t>
            </a:r>
            <a:endParaRPr lang="en-GB" dirty="0"/>
          </a:p>
        </p:txBody>
      </p:sp>
      <p:sp>
        <p:nvSpPr>
          <p:cNvPr id="3" name="Content Placeholder 2"/>
          <p:cNvSpPr>
            <a:spLocks noGrp="1"/>
          </p:cNvSpPr>
          <p:nvPr>
            <p:ph sz="quarter" idx="13"/>
          </p:nvPr>
        </p:nvSpPr>
        <p:spPr/>
        <p:txBody>
          <a:bodyPr>
            <a:normAutofit fontScale="70000" lnSpcReduction="20000"/>
          </a:bodyPr>
          <a:lstStyle/>
          <a:p>
            <a:r>
              <a:rPr lang="en-GB" dirty="0" smtClean="0"/>
              <a:t>Arguably the most famous case of ethnographic research was Margret Mead </a:t>
            </a:r>
          </a:p>
          <a:p>
            <a:endParaRPr lang="en-GB" dirty="0"/>
          </a:p>
          <a:p>
            <a:r>
              <a:rPr lang="en-GB" dirty="0" smtClean="0"/>
              <a:t>Wrote the book coming of age in Samoa in 1928. Which dialogued a findings of her ethnographic work in Samoa on adolescent development. </a:t>
            </a:r>
          </a:p>
          <a:p>
            <a:endParaRPr lang="en-GB" dirty="0"/>
          </a:p>
          <a:p>
            <a:r>
              <a:rPr lang="en-GB" dirty="0" smtClean="0"/>
              <a:t>Inspired a vast amount of research on the work of culture and personality. </a:t>
            </a:r>
            <a:endParaRPr lang="en-GB" dirty="0"/>
          </a:p>
        </p:txBody>
      </p:sp>
      <p:sp>
        <p:nvSpPr>
          <p:cNvPr id="4" name="Content Placeholder 3"/>
          <p:cNvSpPr>
            <a:spLocks noGrp="1"/>
          </p:cNvSpPr>
          <p:nvPr>
            <p:ph sz="quarter" idx="14"/>
          </p:nvPr>
        </p:nvSpPr>
        <p:spPr/>
        <p:txBody>
          <a:bodyPr/>
          <a:lstStyle/>
          <a:p>
            <a:endParaRPr lang="en-GB"/>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76056" y="2053990"/>
            <a:ext cx="2352278" cy="35657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6034641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Ethnography</a:t>
            </a:r>
            <a:endParaRPr lang="en-GB" dirty="0"/>
          </a:p>
        </p:txBody>
      </p:sp>
      <p:sp>
        <p:nvSpPr>
          <p:cNvPr id="6" name="Content Placeholder 5"/>
          <p:cNvSpPr>
            <a:spLocks noGrp="1"/>
          </p:cNvSpPr>
          <p:nvPr>
            <p:ph idx="1"/>
          </p:nvPr>
        </p:nvSpPr>
        <p:spPr/>
        <p:txBody>
          <a:bodyPr/>
          <a:lstStyle/>
          <a:p>
            <a:r>
              <a:rPr lang="en-GB" dirty="0" smtClean="0"/>
              <a:t>In addition, Malinowski’s ethnographic research on Trobriand islanders provided a major critique of Freud’s psychosexual theory. </a:t>
            </a:r>
          </a:p>
          <a:p>
            <a:endParaRPr lang="en-GB" dirty="0"/>
          </a:p>
          <a:p>
            <a:r>
              <a:rPr lang="en-GB" dirty="0" smtClean="0"/>
              <a:t>Relationship between Father and Son and Father and Uncle…. Very different to that of Europe. </a:t>
            </a:r>
            <a:endParaRPr lang="en-GB" dirty="0"/>
          </a:p>
        </p:txBody>
      </p:sp>
    </p:spTree>
    <p:extLst>
      <p:ext uri="{BB962C8B-B14F-4D97-AF65-F5344CB8AC3E}">
        <p14:creationId xmlns:p14="http://schemas.microsoft.com/office/powerpoint/2010/main" val="45630469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Characteristics of Ethnography</a:t>
            </a:r>
            <a:endParaRPr lang="en-GB" dirty="0"/>
          </a:p>
        </p:txBody>
      </p:sp>
      <p:sp>
        <p:nvSpPr>
          <p:cNvPr id="3" name="Content Placeholder 2"/>
          <p:cNvSpPr>
            <a:spLocks noGrp="1"/>
          </p:cNvSpPr>
          <p:nvPr>
            <p:ph sz="quarter" idx="13"/>
          </p:nvPr>
        </p:nvSpPr>
        <p:spPr/>
        <p:txBody>
          <a:bodyPr>
            <a:normAutofit fontScale="92500"/>
          </a:bodyPr>
          <a:lstStyle/>
          <a:p>
            <a:r>
              <a:rPr lang="en-GB" dirty="0" smtClean="0"/>
              <a:t>Holistic</a:t>
            </a:r>
          </a:p>
          <a:p>
            <a:endParaRPr lang="en-GB" dirty="0"/>
          </a:p>
          <a:p>
            <a:r>
              <a:rPr lang="en-GB" dirty="0"/>
              <a:t>Data collection and analysis occur </a:t>
            </a:r>
            <a:r>
              <a:rPr lang="en-GB" dirty="0" smtClean="0"/>
              <a:t>together</a:t>
            </a:r>
          </a:p>
          <a:p>
            <a:endParaRPr lang="en-GB" dirty="0"/>
          </a:p>
          <a:p>
            <a:r>
              <a:rPr lang="en-GB" dirty="0"/>
              <a:t>Data collection </a:t>
            </a:r>
            <a:r>
              <a:rPr lang="en-GB" dirty="0" smtClean="0"/>
              <a:t>fluctuates </a:t>
            </a:r>
            <a:r>
              <a:rPr lang="en-GB" dirty="0"/>
              <a:t>between individuals and groups (</a:t>
            </a:r>
            <a:r>
              <a:rPr lang="en-GB" dirty="0" err="1"/>
              <a:t>Fetterman</a:t>
            </a:r>
            <a:r>
              <a:rPr lang="en-GB" dirty="0"/>
              <a:t>, 1998)</a:t>
            </a:r>
          </a:p>
          <a:p>
            <a:endParaRPr lang="en-GB" dirty="0"/>
          </a:p>
        </p:txBody>
      </p:sp>
      <p:sp>
        <p:nvSpPr>
          <p:cNvPr id="4" name="Content Placeholder 3"/>
          <p:cNvSpPr>
            <a:spLocks noGrp="1"/>
          </p:cNvSpPr>
          <p:nvPr>
            <p:ph sz="quarter" idx="14"/>
          </p:nvPr>
        </p:nvSpPr>
        <p:spPr/>
        <p:txBody>
          <a:bodyPr/>
          <a:lstStyle/>
          <a:p>
            <a:endParaRPr lang="en-GB"/>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16016" y="2636912"/>
            <a:ext cx="3154468" cy="236280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9898121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smtClean="0"/>
              <a:t>Fieldwork Methods of Ethnography</a:t>
            </a:r>
            <a:endParaRPr lang="en-GB" dirty="0"/>
          </a:p>
        </p:txBody>
      </p:sp>
      <p:sp>
        <p:nvSpPr>
          <p:cNvPr id="6" name="Content Placeholder 5"/>
          <p:cNvSpPr>
            <a:spLocks noGrp="1"/>
          </p:cNvSpPr>
          <p:nvPr>
            <p:ph idx="1"/>
          </p:nvPr>
        </p:nvSpPr>
        <p:spPr/>
        <p:txBody>
          <a:bodyPr>
            <a:normAutofit/>
          </a:bodyPr>
          <a:lstStyle/>
          <a:p>
            <a:r>
              <a:rPr lang="en-GB" dirty="0"/>
              <a:t>Selection and sampling</a:t>
            </a:r>
          </a:p>
          <a:p>
            <a:r>
              <a:rPr lang="en-GB" dirty="0"/>
              <a:t>Participant observation</a:t>
            </a:r>
          </a:p>
          <a:p>
            <a:r>
              <a:rPr lang="en-GB" dirty="0"/>
              <a:t>Interviewing</a:t>
            </a:r>
          </a:p>
          <a:p>
            <a:r>
              <a:rPr lang="en-GB" dirty="0"/>
              <a:t>Autobiographical interviewing</a:t>
            </a:r>
          </a:p>
          <a:p>
            <a:r>
              <a:rPr lang="en-GB" dirty="0"/>
              <a:t>Questionnaires</a:t>
            </a:r>
          </a:p>
          <a:p>
            <a:r>
              <a:rPr lang="en-GB" dirty="0" smtClean="0"/>
              <a:t>Existing </a:t>
            </a:r>
            <a:r>
              <a:rPr lang="en-GB" dirty="0"/>
              <a:t>documented information</a:t>
            </a:r>
          </a:p>
          <a:p>
            <a:r>
              <a:rPr lang="en-GB" dirty="0" smtClean="0"/>
              <a:t>Folktales </a:t>
            </a:r>
            <a:endParaRPr lang="en-GB" dirty="0"/>
          </a:p>
          <a:p>
            <a:r>
              <a:rPr lang="en-GB" dirty="0"/>
              <a:t>Notes, notes, notes!!! </a:t>
            </a:r>
          </a:p>
        </p:txBody>
      </p:sp>
    </p:spTree>
    <p:extLst>
      <p:ext uri="{BB962C8B-B14F-4D97-AF65-F5344CB8AC3E}">
        <p14:creationId xmlns:p14="http://schemas.microsoft.com/office/powerpoint/2010/main" val="275598796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Strengths of Ethnography</a:t>
            </a:r>
            <a:endParaRPr lang="en-GB" dirty="0"/>
          </a:p>
        </p:txBody>
      </p:sp>
      <p:sp>
        <p:nvSpPr>
          <p:cNvPr id="3" name="Content Placeholder 2"/>
          <p:cNvSpPr>
            <a:spLocks noGrp="1"/>
          </p:cNvSpPr>
          <p:nvPr>
            <p:ph idx="1"/>
          </p:nvPr>
        </p:nvSpPr>
        <p:spPr/>
        <p:txBody>
          <a:bodyPr/>
          <a:lstStyle/>
          <a:p>
            <a:r>
              <a:rPr lang="en-GB" dirty="0"/>
              <a:t>In-Depth understanding of a culture amongst a group of people (detailed and more likely valid interpretations)</a:t>
            </a:r>
          </a:p>
          <a:p>
            <a:r>
              <a:rPr lang="en-GB" dirty="0"/>
              <a:t>Gives a voice to a culture to express their views, which might not otherwise be heard</a:t>
            </a:r>
          </a:p>
          <a:p>
            <a:r>
              <a:rPr lang="en-GB" dirty="0"/>
              <a:t>Influential in creating an understanding among outsiders</a:t>
            </a:r>
          </a:p>
          <a:p>
            <a:r>
              <a:rPr lang="en-GB" dirty="0"/>
              <a:t>Also may reveal embedded cultural values that were not obvious to the group</a:t>
            </a:r>
          </a:p>
          <a:p>
            <a:endParaRPr lang="en-GB" dirty="0"/>
          </a:p>
        </p:txBody>
      </p:sp>
    </p:spTree>
    <p:extLst>
      <p:ext uri="{BB962C8B-B14F-4D97-AF65-F5344CB8AC3E}">
        <p14:creationId xmlns:p14="http://schemas.microsoft.com/office/powerpoint/2010/main" val="268464357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Weakness of Ethnography</a:t>
            </a:r>
            <a:endParaRPr lang="en-GB" dirty="0"/>
          </a:p>
        </p:txBody>
      </p:sp>
      <p:sp>
        <p:nvSpPr>
          <p:cNvPr id="3" name="Content Placeholder 2"/>
          <p:cNvSpPr>
            <a:spLocks noGrp="1"/>
          </p:cNvSpPr>
          <p:nvPr>
            <p:ph idx="1"/>
          </p:nvPr>
        </p:nvSpPr>
        <p:spPr/>
        <p:txBody>
          <a:bodyPr>
            <a:normAutofit lnSpcReduction="10000"/>
          </a:bodyPr>
          <a:lstStyle/>
          <a:p>
            <a:r>
              <a:rPr lang="en-GB" dirty="0"/>
              <a:t>Cumbersome and Time-consuming, and can be expensive</a:t>
            </a:r>
          </a:p>
          <a:p>
            <a:r>
              <a:rPr lang="en-GB" dirty="0"/>
              <a:t>Possibility that researcher is changing the natural way a culture behaves by being present</a:t>
            </a:r>
          </a:p>
          <a:p>
            <a:r>
              <a:rPr lang="en-GB" dirty="0"/>
              <a:t>Not really able to </a:t>
            </a:r>
            <a:r>
              <a:rPr lang="en-GB" dirty="0" smtClean="0"/>
              <a:t>generalise </a:t>
            </a:r>
            <a:r>
              <a:rPr lang="en-GB" dirty="0"/>
              <a:t>findings</a:t>
            </a:r>
          </a:p>
          <a:p>
            <a:r>
              <a:rPr lang="en-GB" dirty="0" smtClean="0"/>
              <a:t>Difficulty </a:t>
            </a:r>
            <a:r>
              <a:rPr lang="en-GB" dirty="0"/>
              <a:t>of reconciling constructive engagement with critical </a:t>
            </a:r>
            <a:r>
              <a:rPr lang="en-GB" dirty="0" smtClean="0"/>
              <a:t>reflection</a:t>
            </a:r>
          </a:p>
          <a:p>
            <a:r>
              <a:rPr lang="en-GB" dirty="0" smtClean="0"/>
              <a:t>Bias!</a:t>
            </a:r>
            <a:endParaRPr lang="en-GB" dirty="0"/>
          </a:p>
          <a:p>
            <a:endParaRPr lang="en-GB" dirty="0"/>
          </a:p>
        </p:txBody>
      </p:sp>
    </p:spTree>
    <p:extLst>
      <p:ext uri="{BB962C8B-B14F-4D97-AF65-F5344CB8AC3E}">
        <p14:creationId xmlns:p14="http://schemas.microsoft.com/office/powerpoint/2010/main" val="1740094917"/>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Pushpin">
  <a:themeElements>
    <a:clrScheme name="Elemental">
      <a:dk1>
        <a:sysClr val="windowText" lastClr="000000"/>
      </a:dk1>
      <a:lt1>
        <a:sysClr val="window" lastClr="FFFFFF"/>
      </a:lt1>
      <a:dk2>
        <a:srgbClr val="242852"/>
      </a:dk2>
      <a:lt2>
        <a:srgbClr val="ACCBF9"/>
      </a:lt2>
      <a:accent1>
        <a:srgbClr val="629DD1"/>
      </a:accent1>
      <a:accent2>
        <a:srgbClr val="297FD5"/>
      </a:accent2>
      <a:accent3>
        <a:srgbClr val="7F8FA9"/>
      </a:accent3>
      <a:accent4>
        <a:srgbClr val="4A66AC"/>
      </a:accent4>
      <a:accent5>
        <a:srgbClr val="5AA2AE"/>
      </a:accent5>
      <a:accent6>
        <a:srgbClr val="9D90A0"/>
      </a:accent6>
      <a:hlink>
        <a:srgbClr val="9454C3"/>
      </a:hlink>
      <a:folHlink>
        <a:srgbClr val="3EBBF0"/>
      </a:folHlink>
    </a:clrScheme>
    <a:fontScheme name="Pushpin">
      <a:majorFont>
        <a:latin typeface="Constantia"/>
        <a:ea typeface=""/>
        <a:cs typeface=""/>
        <a:font script="Jpan" typeface="HGS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a:ea typeface=""/>
        <a:cs typeface=""/>
        <a:font script="Grek" typeface="Arial"/>
        <a:font script="Cyrl" typeface="Arial"/>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ushpin">
      <a:fillStyleLst>
        <a:solidFill>
          <a:schemeClr val="phClr"/>
        </a:solidFill>
        <a:gradFill rotWithShape="1">
          <a:gsLst>
            <a:gs pos="0">
              <a:schemeClr val="phClr">
                <a:tint val="50000"/>
                <a:satMod val="180000"/>
                <a:lumMod val="100000"/>
              </a:schemeClr>
            </a:gs>
            <a:gs pos="40000">
              <a:schemeClr val="phClr">
                <a:tint val="60000"/>
                <a:satMod val="130000"/>
                <a:lumMod val="100000"/>
              </a:schemeClr>
            </a:gs>
            <a:gs pos="100000">
              <a:schemeClr val="phClr">
                <a:tint val="96000"/>
                <a:lumMod val="108000"/>
              </a:schemeClr>
            </a:gs>
          </a:gsLst>
          <a:lin ang="5400000" scaled="0"/>
        </a:gradFill>
        <a:gradFill rotWithShape="1">
          <a:gsLst>
            <a:gs pos="0">
              <a:schemeClr val="phClr"/>
            </a:gs>
            <a:gs pos="100000">
              <a:schemeClr val="phClr">
                <a:shade val="76000"/>
                <a:lumMod val="90000"/>
              </a:schemeClr>
            </a:gs>
          </a:gsLst>
          <a:lin ang="5400000" scaled="0"/>
        </a:gradFill>
      </a:fillStyleLst>
      <a:lnStyleLst>
        <a:ln w="9525" cap="flat" cmpd="sng" algn="ctr">
          <a:solidFill>
            <a:schemeClr val="phClr"/>
          </a:solidFill>
          <a:prstDash val="solid"/>
        </a:ln>
        <a:ln w="15875" cap="flat" cmpd="sng" algn="ctr">
          <a:solidFill>
            <a:schemeClr val="phClr">
              <a:shade val="80000"/>
              <a:lumMod val="90000"/>
            </a:schemeClr>
          </a:solidFill>
          <a:prstDash val="solid"/>
        </a:ln>
        <a:ln w="25400" cap="flat" cmpd="sng" algn="ctr">
          <a:solidFill>
            <a:schemeClr val="phClr"/>
          </a:solidFill>
          <a:prstDash val="solid"/>
        </a:ln>
      </a:lnStyleLst>
      <a:effectStyleLst>
        <a:effectStyle>
          <a:effectLst/>
        </a:effectStyle>
        <a:effectStyle>
          <a:effectLst>
            <a:outerShdw blurRad="38100" dist="38100" dir="4800000" sx="98000" sy="98000" rotWithShape="0">
              <a:srgbClr val="000000">
                <a:alpha val="32000"/>
              </a:srgbClr>
            </a:outerShdw>
          </a:effectLst>
        </a:effectStyle>
        <a:effectStyle>
          <a:effectLst>
            <a:outerShdw blurRad="38100" dist="38100" dir="4800000" sx="96000" sy="96000" rotWithShape="0">
              <a:srgbClr val="000000">
                <a:alpha val="40000"/>
              </a:srgbClr>
            </a:outerShdw>
          </a:effectLst>
          <a:scene3d>
            <a:camera prst="orthographicFront">
              <a:rot lat="0" lon="0" rev="0"/>
            </a:camera>
            <a:lightRig rig="threePt" dir="t">
              <a:rot lat="0" lon="0" rev="3240000"/>
            </a:lightRig>
          </a:scene3d>
          <a:sp3d>
            <a:bevelT w="28575" h="28575"/>
          </a:sp3d>
        </a:effectStyle>
      </a:effectStyleLst>
      <a:bgFillStyleLst>
        <a:solidFill>
          <a:schemeClr val="phClr">
            <a:tint val="93000"/>
          </a:schemeClr>
        </a:solidFill>
        <a:blipFill rotWithShape="1">
          <a:blip xmlns:r="http://schemas.openxmlformats.org/officeDocument/2006/relationships" r:embed="rId1">
            <a:duotone>
              <a:schemeClr val="phClr">
                <a:shade val="80000"/>
                <a:satMod val="140000"/>
                <a:lumMod val="50000"/>
              </a:schemeClr>
              <a:schemeClr val="phClr">
                <a:tint val="95000"/>
                <a:satMod val="180000"/>
                <a:lumMod val="160000"/>
              </a:schemeClr>
            </a:duotone>
          </a:blip>
          <a:stretch/>
        </a:blipFill>
        <a:blipFill rotWithShape="1">
          <a:blip xmlns:r="http://schemas.openxmlformats.org/officeDocument/2006/relationships" r:embed="rId2">
            <a:duotone>
              <a:schemeClr val="phClr">
                <a:tint val="98000"/>
                <a:shade val="90000"/>
                <a:satMod val="120000"/>
                <a:lumMod val="54000"/>
              </a:schemeClr>
              <a:schemeClr val="phClr">
                <a:tint val="80000"/>
                <a:satMod val="160000"/>
                <a:lumMod val="14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876</TotalTime>
  <Words>2518</Words>
  <Application>Microsoft Office PowerPoint</Application>
  <PresentationFormat>On-screen Show (4:3)</PresentationFormat>
  <Paragraphs>381</Paragraphs>
  <Slides>56</Slides>
  <Notes>11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56</vt:i4>
      </vt:variant>
    </vt:vector>
  </HeadingPairs>
  <TitlesOfParts>
    <vt:vector size="65" baseType="lpstr">
      <vt:lpstr>Brush Script MT</vt:lpstr>
      <vt:lpstr>Calibri</vt:lpstr>
      <vt:lpstr>Constantia</vt:lpstr>
      <vt:lpstr>Franklin Gothic Book</vt:lpstr>
      <vt:lpstr>Georgia</vt:lpstr>
      <vt:lpstr>Rage Italic</vt:lpstr>
      <vt:lpstr>Wingdings</vt:lpstr>
      <vt:lpstr>Wingdings 2</vt:lpstr>
      <vt:lpstr>Pushpin</vt:lpstr>
      <vt:lpstr>PowerPoint Presentation</vt:lpstr>
      <vt:lpstr>Qualitative or Quantitative?</vt:lpstr>
      <vt:lpstr>Common misconceptions on Qualitative Research. </vt:lpstr>
      <vt:lpstr>Ways of generating qualitative data</vt:lpstr>
      <vt:lpstr>Ways of generating qualitative data</vt:lpstr>
      <vt:lpstr>Interviews </vt:lpstr>
      <vt:lpstr>What Are Qualitative Interviews?</vt:lpstr>
      <vt:lpstr>Why Use Qualitative Interviews?</vt:lpstr>
      <vt:lpstr>Different types of qualitative interview:</vt:lpstr>
      <vt:lpstr>Interviews </vt:lpstr>
      <vt:lpstr>Interview Guides / Schedule</vt:lpstr>
      <vt:lpstr>Unstructured Interviews</vt:lpstr>
      <vt:lpstr>Structured / Semi-Structured  </vt:lpstr>
      <vt:lpstr>Semi-Structured Interviews</vt:lpstr>
      <vt:lpstr>Structured Interviews</vt:lpstr>
      <vt:lpstr>Task</vt:lpstr>
      <vt:lpstr>Focus Groups (Semi-structured)</vt:lpstr>
      <vt:lpstr>Focus Group Methods</vt:lpstr>
      <vt:lpstr>Focus Group Methods, cont.</vt:lpstr>
      <vt:lpstr>Focus Group Methods, cont. </vt:lpstr>
      <vt:lpstr>Focus Group Methods, cont.</vt:lpstr>
      <vt:lpstr>Questions on the Focus Group. </vt:lpstr>
      <vt:lpstr>Focus Group….</vt:lpstr>
      <vt:lpstr>For Example</vt:lpstr>
      <vt:lpstr>For example</vt:lpstr>
      <vt:lpstr>Structured Interviews</vt:lpstr>
      <vt:lpstr>Questionnaires</vt:lpstr>
      <vt:lpstr>Face-to-Face Interviews (and intercept interviews)</vt:lpstr>
      <vt:lpstr>Face-to-Face Interviews, cont.</vt:lpstr>
      <vt:lpstr>Self Administered Questionnaires</vt:lpstr>
      <vt:lpstr>Self Administered Questionnaires, cont.</vt:lpstr>
      <vt:lpstr>Telephone Interviews</vt:lpstr>
      <vt:lpstr>Telephone Interviews, cont.</vt:lpstr>
      <vt:lpstr>Focus Groups vs. Surveys </vt:lpstr>
      <vt:lpstr>Task  What are the advantages and disadvantages of qualitative methods in Psychology?       </vt:lpstr>
      <vt:lpstr>Methods of Qualitative Analysis</vt:lpstr>
      <vt:lpstr>Discourse Analysis</vt:lpstr>
      <vt:lpstr>Discourse Analysis</vt:lpstr>
      <vt:lpstr>Example</vt:lpstr>
      <vt:lpstr>Important to Note</vt:lpstr>
      <vt:lpstr>Grounded Theory (Glaser and Strauss, 1967)</vt:lpstr>
      <vt:lpstr>Grounded Theory</vt:lpstr>
      <vt:lpstr>Grounded Theory – Theoretical Sampling</vt:lpstr>
      <vt:lpstr>Theoretical Sample</vt:lpstr>
      <vt:lpstr>Theoretical Saturation</vt:lpstr>
      <vt:lpstr>Can we ever get complete Theoretical Saturation?</vt:lpstr>
      <vt:lpstr>Topics that use Grounded Theory</vt:lpstr>
      <vt:lpstr>Strengths and Weakness of Grounded Theory</vt:lpstr>
      <vt:lpstr>Strengths and Weakness of Grounded Theory</vt:lpstr>
      <vt:lpstr>Ethnography</vt:lpstr>
      <vt:lpstr>Ethnography</vt:lpstr>
      <vt:lpstr>Ethnography</vt:lpstr>
      <vt:lpstr>Characteristics of Ethnography</vt:lpstr>
      <vt:lpstr>Fieldwork Methods of Ethnography</vt:lpstr>
      <vt:lpstr>Strengths of Ethnography</vt:lpstr>
      <vt:lpstr>Weakness of Ethnography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Stuart Jones</cp:lastModifiedBy>
  <cp:revision>28</cp:revision>
  <dcterms:created xsi:type="dcterms:W3CDTF">2014-10-28T19:24:06Z</dcterms:created>
  <dcterms:modified xsi:type="dcterms:W3CDTF">2017-12-08T18:52:06Z</dcterms:modified>
</cp:coreProperties>
</file>