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64" r:id="rId5"/>
    <p:sldId id="265" r:id="rId6"/>
    <p:sldId id="259" r:id="rId7"/>
    <p:sldId id="260" r:id="rId8"/>
    <p:sldId id="267" r:id="rId9"/>
    <p:sldId id="261" r:id="rId10"/>
    <p:sldId id="269" r:id="rId11"/>
    <p:sldId id="270" r:id="rId12"/>
    <p:sldId id="271" r:id="rId13"/>
    <p:sldId id="272"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83287E8-87FB-9068-C755-2FF1A97F0E5C}" v="13" dt="2026-06-15T00:43:46.971"/>
    <p1510:client id="{66E3C472-9CC1-B044-8BF0-3F91072A716E}" v="1487" dt="2026-06-15T03:56:18.585"/>
    <p1510:client id="{9821A2FE-3A81-EFFD-307C-E1735EE325E2}" v="1037" dt="2026-06-15T00:41:26.511"/>
    <p1510:client id="{A14ED26B-73B1-6C84-609F-B922B52F3679}" v="29" dt="2026-06-14T19:53:44.42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_rels/data3.xml.rels><?xml version="1.0" encoding="UTF-8" standalone="yes"?>
<Relationships xmlns="http://schemas.openxmlformats.org/package/2006/relationships"><Relationship Id="rId2" Type="http://schemas.openxmlformats.org/officeDocument/2006/relationships/image" Target="../media/image6.svg"/><Relationship Id="rId1" Type="http://schemas.openxmlformats.org/officeDocument/2006/relationships/image" Target="../media/image5.svg"/></Relationships>
</file>

<file path=ppt/diagrams/_rels/drawing3.xml.rels><?xml version="1.0" encoding="UTF-8" standalone="yes"?>
<Relationships xmlns="http://schemas.openxmlformats.org/package/2006/relationships"><Relationship Id="rId2" Type="http://schemas.openxmlformats.org/officeDocument/2006/relationships/image" Target="../media/image6.svg"/><Relationship Id="rId1" Type="http://schemas.openxmlformats.org/officeDocument/2006/relationships/image" Target="../media/image5.sv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E497A0B-44A7-4EB6-90B3-2285457A6D36}" type="doc">
      <dgm:prSet loTypeId="urn:microsoft.com/office/officeart/2008/layout/LinedList" loCatId="list" qsTypeId="urn:microsoft.com/office/officeart/2005/8/quickstyle/simple4" qsCatId="simple" csTypeId="urn:microsoft.com/office/officeart/2005/8/colors/colorful2" csCatId="colorful"/>
      <dgm:spPr/>
      <dgm:t>
        <a:bodyPr/>
        <a:lstStyle/>
        <a:p>
          <a:endParaRPr lang="en-US"/>
        </a:p>
      </dgm:t>
    </dgm:pt>
    <dgm:pt modelId="{08C20432-D8B9-4453-BA43-08B90ACE02F1}">
      <dgm:prSet/>
      <dgm:spPr/>
      <dgm:t>
        <a:bodyPr/>
        <a:lstStyle/>
        <a:p>
          <a:r>
            <a:rPr lang="en-US" dirty="0"/>
            <a:t>•Provide an overview of Basil’s Bakery and the nature the problems they and their business are encountering.</a:t>
          </a:r>
        </a:p>
      </dgm:t>
    </dgm:pt>
    <dgm:pt modelId="{97A64846-EE09-4F20-896F-70A882DB2C9F}" type="parTrans" cxnId="{2CF8A0DE-162C-4EF5-B658-16C533145AF0}">
      <dgm:prSet/>
      <dgm:spPr/>
      <dgm:t>
        <a:bodyPr/>
        <a:lstStyle/>
        <a:p>
          <a:endParaRPr lang="en-US"/>
        </a:p>
      </dgm:t>
    </dgm:pt>
    <dgm:pt modelId="{BF349744-EBB2-463D-A7C5-1E65C8BDE5DE}" type="sibTrans" cxnId="{2CF8A0DE-162C-4EF5-B658-16C533145AF0}">
      <dgm:prSet phldrT="3"/>
      <dgm:spPr/>
      <dgm:t>
        <a:bodyPr/>
        <a:lstStyle/>
        <a:p>
          <a:endParaRPr lang="en-US"/>
        </a:p>
      </dgm:t>
    </dgm:pt>
    <dgm:pt modelId="{BD82D354-C658-4F88-A3D3-8E012C28808B}">
      <dgm:prSet/>
      <dgm:spPr/>
      <dgm:t>
        <a:bodyPr/>
        <a:lstStyle/>
        <a:p>
          <a:r>
            <a:rPr lang="en-US"/>
            <a:t>•Provide PESTEL framework analysis which helps better look at the overall challenges faced. </a:t>
          </a:r>
        </a:p>
      </dgm:t>
    </dgm:pt>
    <dgm:pt modelId="{AFFEEB0F-12D9-4675-839E-6298268ECBA5}" type="parTrans" cxnId="{688A51FE-0E3A-4F70-A7CD-78DA95D2A120}">
      <dgm:prSet/>
      <dgm:spPr/>
      <dgm:t>
        <a:bodyPr/>
        <a:lstStyle/>
        <a:p>
          <a:endParaRPr lang="en-US"/>
        </a:p>
      </dgm:t>
    </dgm:pt>
    <dgm:pt modelId="{2E932112-CBBC-4AC8-9855-97066264DC54}" type="sibTrans" cxnId="{688A51FE-0E3A-4F70-A7CD-78DA95D2A120}">
      <dgm:prSet phldrT="4"/>
      <dgm:spPr/>
      <dgm:t>
        <a:bodyPr/>
        <a:lstStyle/>
        <a:p>
          <a:endParaRPr lang="en-US"/>
        </a:p>
      </dgm:t>
    </dgm:pt>
    <dgm:pt modelId="{0E37EEB8-EB84-4027-BAEF-4D6DC1143572}">
      <dgm:prSet/>
      <dgm:spPr/>
      <dgm:t>
        <a:bodyPr/>
        <a:lstStyle/>
        <a:p>
          <a:r>
            <a:rPr lang="en-US" dirty="0"/>
            <a:t>• Use the Cause-and-Effect model to help look into the causes. .</a:t>
          </a:r>
        </a:p>
      </dgm:t>
    </dgm:pt>
    <dgm:pt modelId="{0C033AB5-CFD0-4805-9045-CB9053141195}" type="parTrans" cxnId="{2B5A455D-6FF9-4F00-B75F-2699E1A8896E}">
      <dgm:prSet/>
      <dgm:spPr/>
      <dgm:t>
        <a:bodyPr/>
        <a:lstStyle/>
        <a:p>
          <a:endParaRPr lang="en-US"/>
        </a:p>
      </dgm:t>
    </dgm:pt>
    <dgm:pt modelId="{D94AF6AD-07EB-44AC-A39B-78A4FC13DFA6}" type="sibTrans" cxnId="{2B5A455D-6FF9-4F00-B75F-2699E1A8896E}">
      <dgm:prSet phldrT="5"/>
      <dgm:spPr/>
      <dgm:t>
        <a:bodyPr/>
        <a:lstStyle/>
        <a:p>
          <a:endParaRPr lang="en-US"/>
        </a:p>
      </dgm:t>
    </dgm:pt>
    <dgm:pt modelId="{6DA6756F-D1A6-42D5-BA0B-81BA44EA57B0}">
      <dgm:prSet/>
      <dgm:spPr/>
      <dgm:t>
        <a:bodyPr/>
        <a:lstStyle/>
        <a:p>
          <a:r>
            <a:rPr lang="en-US"/>
            <a:t>•And, finally, provide a summary of the key findings to help better understand Basil's business.</a:t>
          </a:r>
        </a:p>
      </dgm:t>
    </dgm:pt>
    <dgm:pt modelId="{1955E486-F099-46EE-BEDC-2CDA89A6A93E}" type="parTrans" cxnId="{991D98E5-3058-4EC6-A0B8-17491B8789D7}">
      <dgm:prSet/>
      <dgm:spPr/>
      <dgm:t>
        <a:bodyPr/>
        <a:lstStyle/>
        <a:p>
          <a:endParaRPr lang="en-US"/>
        </a:p>
      </dgm:t>
    </dgm:pt>
    <dgm:pt modelId="{879C41C2-60BA-4F95-8CE4-EB4A7C5F1E3E}" type="sibTrans" cxnId="{991D98E5-3058-4EC6-A0B8-17491B8789D7}">
      <dgm:prSet phldrT="6"/>
      <dgm:spPr/>
      <dgm:t>
        <a:bodyPr/>
        <a:lstStyle/>
        <a:p>
          <a:endParaRPr lang="en-US"/>
        </a:p>
      </dgm:t>
    </dgm:pt>
    <dgm:pt modelId="{40E9FAA4-DC2A-4998-8090-E504D894B120}" type="pres">
      <dgm:prSet presAssocID="{BE497A0B-44A7-4EB6-90B3-2285457A6D36}" presName="vert0" presStyleCnt="0">
        <dgm:presLayoutVars>
          <dgm:dir/>
          <dgm:animOne val="branch"/>
          <dgm:animLvl val="lvl"/>
        </dgm:presLayoutVars>
      </dgm:prSet>
      <dgm:spPr/>
    </dgm:pt>
    <dgm:pt modelId="{AA11AB02-E103-4818-A527-E40F0208E4C4}" type="pres">
      <dgm:prSet presAssocID="{08C20432-D8B9-4453-BA43-08B90ACE02F1}" presName="thickLine" presStyleLbl="alignNode1" presStyleIdx="0" presStyleCnt="4"/>
      <dgm:spPr/>
    </dgm:pt>
    <dgm:pt modelId="{23E79A39-70FF-4E20-BAE4-B0CEED56EA0D}" type="pres">
      <dgm:prSet presAssocID="{08C20432-D8B9-4453-BA43-08B90ACE02F1}" presName="horz1" presStyleCnt="0"/>
      <dgm:spPr/>
    </dgm:pt>
    <dgm:pt modelId="{C263D70E-791A-4A3B-8213-C4C2A1B41723}" type="pres">
      <dgm:prSet presAssocID="{08C20432-D8B9-4453-BA43-08B90ACE02F1}" presName="tx1" presStyleLbl="revTx" presStyleIdx="0" presStyleCnt="4"/>
      <dgm:spPr/>
    </dgm:pt>
    <dgm:pt modelId="{CDBF218E-25FA-4614-95A4-75FD129375B3}" type="pres">
      <dgm:prSet presAssocID="{08C20432-D8B9-4453-BA43-08B90ACE02F1}" presName="vert1" presStyleCnt="0"/>
      <dgm:spPr/>
    </dgm:pt>
    <dgm:pt modelId="{9B556100-D04E-41D2-AE47-DAB1304983D1}" type="pres">
      <dgm:prSet presAssocID="{BD82D354-C658-4F88-A3D3-8E012C28808B}" presName="thickLine" presStyleLbl="alignNode1" presStyleIdx="1" presStyleCnt="4"/>
      <dgm:spPr/>
    </dgm:pt>
    <dgm:pt modelId="{435AB1AA-1D9E-4F15-8454-FE8F9AE3F204}" type="pres">
      <dgm:prSet presAssocID="{BD82D354-C658-4F88-A3D3-8E012C28808B}" presName="horz1" presStyleCnt="0"/>
      <dgm:spPr/>
    </dgm:pt>
    <dgm:pt modelId="{E1D355F0-F569-4997-9347-600571FF53CE}" type="pres">
      <dgm:prSet presAssocID="{BD82D354-C658-4F88-A3D3-8E012C28808B}" presName="tx1" presStyleLbl="revTx" presStyleIdx="1" presStyleCnt="4"/>
      <dgm:spPr/>
    </dgm:pt>
    <dgm:pt modelId="{4A0A291A-63A6-4D80-AA98-0B2A98F8FB6C}" type="pres">
      <dgm:prSet presAssocID="{BD82D354-C658-4F88-A3D3-8E012C28808B}" presName="vert1" presStyleCnt="0"/>
      <dgm:spPr/>
    </dgm:pt>
    <dgm:pt modelId="{3CAF88CD-AE87-4D99-B41A-84E9410A5CAA}" type="pres">
      <dgm:prSet presAssocID="{0E37EEB8-EB84-4027-BAEF-4D6DC1143572}" presName="thickLine" presStyleLbl="alignNode1" presStyleIdx="2" presStyleCnt="4"/>
      <dgm:spPr/>
    </dgm:pt>
    <dgm:pt modelId="{36AF540A-EB26-4B01-930D-ADB1BF9B2CDB}" type="pres">
      <dgm:prSet presAssocID="{0E37EEB8-EB84-4027-BAEF-4D6DC1143572}" presName="horz1" presStyleCnt="0"/>
      <dgm:spPr/>
    </dgm:pt>
    <dgm:pt modelId="{D6C434F8-5A98-45FB-97AB-3EB5351E3CD2}" type="pres">
      <dgm:prSet presAssocID="{0E37EEB8-EB84-4027-BAEF-4D6DC1143572}" presName="tx1" presStyleLbl="revTx" presStyleIdx="2" presStyleCnt="4"/>
      <dgm:spPr/>
    </dgm:pt>
    <dgm:pt modelId="{FC164FB3-111A-4723-B26E-4A6520F92F80}" type="pres">
      <dgm:prSet presAssocID="{0E37EEB8-EB84-4027-BAEF-4D6DC1143572}" presName="vert1" presStyleCnt="0"/>
      <dgm:spPr/>
    </dgm:pt>
    <dgm:pt modelId="{0B664237-E124-42B0-9772-9F3630D28C20}" type="pres">
      <dgm:prSet presAssocID="{6DA6756F-D1A6-42D5-BA0B-81BA44EA57B0}" presName="thickLine" presStyleLbl="alignNode1" presStyleIdx="3" presStyleCnt="4"/>
      <dgm:spPr/>
    </dgm:pt>
    <dgm:pt modelId="{11FA6A9C-8FBD-4067-9386-D541AAA59D89}" type="pres">
      <dgm:prSet presAssocID="{6DA6756F-D1A6-42D5-BA0B-81BA44EA57B0}" presName="horz1" presStyleCnt="0"/>
      <dgm:spPr/>
    </dgm:pt>
    <dgm:pt modelId="{51CD536F-8B34-450F-8347-C2AA5068CBD8}" type="pres">
      <dgm:prSet presAssocID="{6DA6756F-D1A6-42D5-BA0B-81BA44EA57B0}" presName="tx1" presStyleLbl="revTx" presStyleIdx="3" presStyleCnt="4"/>
      <dgm:spPr/>
    </dgm:pt>
    <dgm:pt modelId="{4C6E2FE3-8087-4096-B9AA-0F605E560C24}" type="pres">
      <dgm:prSet presAssocID="{6DA6756F-D1A6-42D5-BA0B-81BA44EA57B0}" presName="vert1" presStyleCnt="0"/>
      <dgm:spPr/>
    </dgm:pt>
  </dgm:ptLst>
  <dgm:cxnLst>
    <dgm:cxn modelId="{0A3B921A-D0D3-4C7E-B132-4D4AE096C63C}" type="presOf" srcId="{BE497A0B-44A7-4EB6-90B3-2285457A6D36}" destId="{40E9FAA4-DC2A-4998-8090-E504D894B120}" srcOrd="0" destOrd="0" presId="urn:microsoft.com/office/officeart/2008/layout/LinedList"/>
    <dgm:cxn modelId="{2B5A455D-6FF9-4F00-B75F-2699E1A8896E}" srcId="{BE497A0B-44A7-4EB6-90B3-2285457A6D36}" destId="{0E37EEB8-EB84-4027-BAEF-4D6DC1143572}" srcOrd="2" destOrd="0" parTransId="{0C033AB5-CFD0-4805-9045-CB9053141195}" sibTransId="{D94AF6AD-07EB-44AC-A39B-78A4FC13DFA6}"/>
    <dgm:cxn modelId="{9A30D85D-B413-4371-9FF0-96A220EFBEC8}" type="presOf" srcId="{BD82D354-C658-4F88-A3D3-8E012C28808B}" destId="{E1D355F0-F569-4997-9347-600571FF53CE}" srcOrd="0" destOrd="0" presId="urn:microsoft.com/office/officeart/2008/layout/LinedList"/>
    <dgm:cxn modelId="{03D86E4C-11E2-4282-82DE-50AFA4170A90}" type="presOf" srcId="{08C20432-D8B9-4453-BA43-08B90ACE02F1}" destId="{C263D70E-791A-4A3B-8213-C4C2A1B41723}" srcOrd="0" destOrd="0" presId="urn:microsoft.com/office/officeart/2008/layout/LinedList"/>
    <dgm:cxn modelId="{6AD90A6E-DBC2-45BD-BE41-F5DAFE921E45}" type="presOf" srcId="{0E37EEB8-EB84-4027-BAEF-4D6DC1143572}" destId="{D6C434F8-5A98-45FB-97AB-3EB5351E3CD2}" srcOrd="0" destOrd="0" presId="urn:microsoft.com/office/officeart/2008/layout/LinedList"/>
    <dgm:cxn modelId="{EFC7E7D4-3AA1-45D2-A43E-BD3C4E55883F}" type="presOf" srcId="{6DA6756F-D1A6-42D5-BA0B-81BA44EA57B0}" destId="{51CD536F-8B34-450F-8347-C2AA5068CBD8}" srcOrd="0" destOrd="0" presId="urn:microsoft.com/office/officeart/2008/layout/LinedList"/>
    <dgm:cxn modelId="{2CF8A0DE-162C-4EF5-B658-16C533145AF0}" srcId="{BE497A0B-44A7-4EB6-90B3-2285457A6D36}" destId="{08C20432-D8B9-4453-BA43-08B90ACE02F1}" srcOrd="0" destOrd="0" parTransId="{97A64846-EE09-4F20-896F-70A882DB2C9F}" sibTransId="{BF349744-EBB2-463D-A7C5-1E65C8BDE5DE}"/>
    <dgm:cxn modelId="{991D98E5-3058-4EC6-A0B8-17491B8789D7}" srcId="{BE497A0B-44A7-4EB6-90B3-2285457A6D36}" destId="{6DA6756F-D1A6-42D5-BA0B-81BA44EA57B0}" srcOrd="3" destOrd="0" parTransId="{1955E486-F099-46EE-BEDC-2CDA89A6A93E}" sibTransId="{879C41C2-60BA-4F95-8CE4-EB4A7C5F1E3E}"/>
    <dgm:cxn modelId="{688A51FE-0E3A-4F70-A7CD-78DA95D2A120}" srcId="{BE497A0B-44A7-4EB6-90B3-2285457A6D36}" destId="{BD82D354-C658-4F88-A3D3-8E012C28808B}" srcOrd="1" destOrd="0" parTransId="{AFFEEB0F-12D9-4675-839E-6298268ECBA5}" sibTransId="{2E932112-CBBC-4AC8-9855-97066264DC54}"/>
    <dgm:cxn modelId="{27E0974A-7CBD-4A6A-8222-217C8D9391B0}" type="presParOf" srcId="{40E9FAA4-DC2A-4998-8090-E504D894B120}" destId="{AA11AB02-E103-4818-A527-E40F0208E4C4}" srcOrd="0" destOrd="0" presId="urn:microsoft.com/office/officeart/2008/layout/LinedList"/>
    <dgm:cxn modelId="{A9AE0396-D0C9-4C00-916A-09FC4E12A536}" type="presParOf" srcId="{40E9FAA4-DC2A-4998-8090-E504D894B120}" destId="{23E79A39-70FF-4E20-BAE4-B0CEED56EA0D}" srcOrd="1" destOrd="0" presId="urn:microsoft.com/office/officeart/2008/layout/LinedList"/>
    <dgm:cxn modelId="{9E38A7D3-88F0-46C5-A203-719F3D951F15}" type="presParOf" srcId="{23E79A39-70FF-4E20-BAE4-B0CEED56EA0D}" destId="{C263D70E-791A-4A3B-8213-C4C2A1B41723}" srcOrd="0" destOrd="0" presId="urn:microsoft.com/office/officeart/2008/layout/LinedList"/>
    <dgm:cxn modelId="{568C8D58-9292-41EB-92B3-A149E5741929}" type="presParOf" srcId="{23E79A39-70FF-4E20-BAE4-B0CEED56EA0D}" destId="{CDBF218E-25FA-4614-95A4-75FD129375B3}" srcOrd="1" destOrd="0" presId="urn:microsoft.com/office/officeart/2008/layout/LinedList"/>
    <dgm:cxn modelId="{00C59C4A-5D79-424B-ACD5-8FC3D86111C9}" type="presParOf" srcId="{40E9FAA4-DC2A-4998-8090-E504D894B120}" destId="{9B556100-D04E-41D2-AE47-DAB1304983D1}" srcOrd="2" destOrd="0" presId="urn:microsoft.com/office/officeart/2008/layout/LinedList"/>
    <dgm:cxn modelId="{21361841-2F70-472F-B623-692340D41436}" type="presParOf" srcId="{40E9FAA4-DC2A-4998-8090-E504D894B120}" destId="{435AB1AA-1D9E-4F15-8454-FE8F9AE3F204}" srcOrd="3" destOrd="0" presId="urn:microsoft.com/office/officeart/2008/layout/LinedList"/>
    <dgm:cxn modelId="{DC148A47-0571-4523-9E87-5D17CD3B9B19}" type="presParOf" srcId="{435AB1AA-1D9E-4F15-8454-FE8F9AE3F204}" destId="{E1D355F0-F569-4997-9347-600571FF53CE}" srcOrd="0" destOrd="0" presId="urn:microsoft.com/office/officeart/2008/layout/LinedList"/>
    <dgm:cxn modelId="{47D1A06E-AB9F-4D01-9244-1081A84FCFF8}" type="presParOf" srcId="{435AB1AA-1D9E-4F15-8454-FE8F9AE3F204}" destId="{4A0A291A-63A6-4D80-AA98-0B2A98F8FB6C}" srcOrd="1" destOrd="0" presId="urn:microsoft.com/office/officeart/2008/layout/LinedList"/>
    <dgm:cxn modelId="{D622D879-4BF4-49E5-AFD0-E9466621831D}" type="presParOf" srcId="{40E9FAA4-DC2A-4998-8090-E504D894B120}" destId="{3CAF88CD-AE87-4D99-B41A-84E9410A5CAA}" srcOrd="4" destOrd="0" presId="urn:microsoft.com/office/officeart/2008/layout/LinedList"/>
    <dgm:cxn modelId="{79821B22-D8CE-488F-B950-2CF3FC7B51E4}" type="presParOf" srcId="{40E9FAA4-DC2A-4998-8090-E504D894B120}" destId="{36AF540A-EB26-4B01-930D-ADB1BF9B2CDB}" srcOrd="5" destOrd="0" presId="urn:microsoft.com/office/officeart/2008/layout/LinedList"/>
    <dgm:cxn modelId="{A5271795-F270-4982-B3CF-328071C8BA19}" type="presParOf" srcId="{36AF540A-EB26-4B01-930D-ADB1BF9B2CDB}" destId="{D6C434F8-5A98-45FB-97AB-3EB5351E3CD2}" srcOrd="0" destOrd="0" presId="urn:microsoft.com/office/officeart/2008/layout/LinedList"/>
    <dgm:cxn modelId="{4D755256-9376-45E7-9AE6-C1C2AF09C342}" type="presParOf" srcId="{36AF540A-EB26-4B01-930D-ADB1BF9B2CDB}" destId="{FC164FB3-111A-4723-B26E-4A6520F92F80}" srcOrd="1" destOrd="0" presId="urn:microsoft.com/office/officeart/2008/layout/LinedList"/>
    <dgm:cxn modelId="{42748322-9A4D-4D1A-9BCF-7F2C9B2621F7}" type="presParOf" srcId="{40E9FAA4-DC2A-4998-8090-E504D894B120}" destId="{0B664237-E124-42B0-9772-9F3630D28C20}" srcOrd="6" destOrd="0" presId="urn:microsoft.com/office/officeart/2008/layout/LinedList"/>
    <dgm:cxn modelId="{82701983-836B-4061-9852-916C41C41CB2}" type="presParOf" srcId="{40E9FAA4-DC2A-4998-8090-E504D894B120}" destId="{11FA6A9C-8FBD-4067-9386-D541AAA59D89}" srcOrd="7" destOrd="0" presId="urn:microsoft.com/office/officeart/2008/layout/LinedList"/>
    <dgm:cxn modelId="{BF35F107-1CF2-42D8-9876-AF5A823B21D5}" type="presParOf" srcId="{11FA6A9C-8FBD-4067-9386-D541AAA59D89}" destId="{51CD536F-8B34-450F-8347-C2AA5068CBD8}" srcOrd="0" destOrd="0" presId="urn:microsoft.com/office/officeart/2008/layout/LinedList"/>
    <dgm:cxn modelId="{0492FD10-DC22-4265-AEA4-2EE9825F5FC3}" type="presParOf" srcId="{11FA6A9C-8FBD-4067-9386-D541AAA59D89}" destId="{4C6E2FE3-8087-4096-B9AA-0F605E560C24}"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E78B230-95E2-4657-B85C-9AADF753AF7E}"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979F5389-2E9E-495A-9FD1-CD9CF36ADFC4}">
      <dgm:prSet/>
      <dgm:spPr/>
      <dgm:t>
        <a:bodyPr/>
        <a:lstStyle/>
        <a:p>
          <a:r>
            <a:rPr lang="en-US"/>
            <a:t>The PESTEL framework is a macro-environmental analysis tool which helps track, monitor and scan political, economic, social, technological, environmental and legal factors which could have a massive impact. It helps identify the external problems that could be faced.</a:t>
          </a:r>
          <a:r>
            <a:rPr lang="en-US" b="1"/>
            <a:t> (Oxford College Of Marketing, 2016). </a:t>
          </a:r>
          <a:endParaRPr lang="en-US"/>
        </a:p>
      </dgm:t>
    </dgm:pt>
    <dgm:pt modelId="{7BEFAB68-5699-455C-8C83-5D3B15553CDC}" type="parTrans" cxnId="{6B6C14BB-C694-4639-B27A-C64DE1EB9CD5}">
      <dgm:prSet/>
      <dgm:spPr/>
      <dgm:t>
        <a:bodyPr/>
        <a:lstStyle/>
        <a:p>
          <a:endParaRPr lang="en-US"/>
        </a:p>
      </dgm:t>
    </dgm:pt>
    <dgm:pt modelId="{3EE78FE1-7C7F-43F8-9398-64F2713DB87E}" type="sibTrans" cxnId="{6B6C14BB-C694-4639-B27A-C64DE1EB9CD5}">
      <dgm:prSet/>
      <dgm:spPr/>
      <dgm:t>
        <a:bodyPr/>
        <a:lstStyle/>
        <a:p>
          <a:endParaRPr lang="en-US"/>
        </a:p>
      </dgm:t>
    </dgm:pt>
    <dgm:pt modelId="{2B669FB2-F0B4-450C-9EEC-E72AAD11D4E8}">
      <dgm:prSet/>
      <dgm:spPr/>
      <dgm:t>
        <a:bodyPr/>
        <a:lstStyle/>
        <a:p>
          <a:r>
            <a:rPr lang="en-US"/>
            <a:t>The purpose of this framework is to help plan for the future as well as helps to identify the external opportunities and early threats before it damages the business. </a:t>
          </a:r>
          <a:r>
            <a:rPr lang="en-US" b="1"/>
            <a:t>(CIPD, 2023). </a:t>
          </a:r>
          <a:endParaRPr lang="en-US"/>
        </a:p>
      </dgm:t>
    </dgm:pt>
    <dgm:pt modelId="{286772E9-6228-488A-B93F-080B610B9C58}" type="parTrans" cxnId="{0CF5CC8C-82A2-4A26-B2DD-32C50920BDB5}">
      <dgm:prSet/>
      <dgm:spPr/>
      <dgm:t>
        <a:bodyPr/>
        <a:lstStyle/>
        <a:p>
          <a:endParaRPr lang="en-US"/>
        </a:p>
      </dgm:t>
    </dgm:pt>
    <dgm:pt modelId="{441F4041-DAC0-452C-94E2-B5029436C0FF}" type="sibTrans" cxnId="{0CF5CC8C-82A2-4A26-B2DD-32C50920BDB5}">
      <dgm:prSet/>
      <dgm:spPr/>
      <dgm:t>
        <a:bodyPr/>
        <a:lstStyle/>
        <a:p>
          <a:endParaRPr lang="en-US"/>
        </a:p>
      </dgm:t>
    </dgm:pt>
    <dgm:pt modelId="{7EEFC0D8-07AA-410A-95A2-E6B252AEB951}" type="pres">
      <dgm:prSet presAssocID="{0E78B230-95E2-4657-B85C-9AADF753AF7E}" presName="linear" presStyleCnt="0">
        <dgm:presLayoutVars>
          <dgm:animLvl val="lvl"/>
          <dgm:resizeHandles val="exact"/>
        </dgm:presLayoutVars>
      </dgm:prSet>
      <dgm:spPr/>
    </dgm:pt>
    <dgm:pt modelId="{239773C1-833D-4449-927D-8CE1ABA9CC34}" type="pres">
      <dgm:prSet presAssocID="{979F5389-2E9E-495A-9FD1-CD9CF36ADFC4}" presName="parentText" presStyleLbl="node1" presStyleIdx="0" presStyleCnt="2">
        <dgm:presLayoutVars>
          <dgm:chMax val="0"/>
          <dgm:bulletEnabled val="1"/>
        </dgm:presLayoutVars>
      </dgm:prSet>
      <dgm:spPr/>
    </dgm:pt>
    <dgm:pt modelId="{DCF5B446-E961-49B7-BED4-9CA947EADC57}" type="pres">
      <dgm:prSet presAssocID="{3EE78FE1-7C7F-43F8-9398-64F2713DB87E}" presName="spacer" presStyleCnt="0"/>
      <dgm:spPr/>
    </dgm:pt>
    <dgm:pt modelId="{3B3E5449-30B7-4ECB-9231-7BC9F6DD410A}" type="pres">
      <dgm:prSet presAssocID="{2B669FB2-F0B4-450C-9EEC-E72AAD11D4E8}" presName="parentText" presStyleLbl="node1" presStyleIdx="1" presStyleCnt="2">
        <dgm:presLayoutVars>
          <dgm:chMax val="0"/>
          <dgm:bulletEnabled val="1"/>
        </dgm:presLayoutVars>
      </dgm:prSet>
      <dgm:spPr/>
    </dgm:pt>
  </dgm:ptLst>
  <dgm:cxnLst>
    <dgm:cxn modelId="{785E451F-F06F-40CD-B3B4-0D69911F76F6}" type="presOf" srcId="{979F5389-2E9E-495A-9FD1-CD9CF36ADFC4}" destId="{239773C1-833D-4449-927D-8CE1ABA9CC34}" srcOrd="0" destOrd="0" presId="urn:microsoft.com/office/officeart/2005/8/layout/vList2"/>
    <dgm:cxn modelId="{E75B5E5B-B95A-442C-A18C-8C06B2559F4E}" type="presOf" srcId="{0E78B230-95E2-4657-B85C-9AADF753AF7E}" destId="{7EEFC0D8-07AA-410A-95A2-E6B252AEB951}" srcOrd="0" destOrd="0" presId="urn:microsoft.com/office/officeart/2005/8/layout/vList2"/>
    <dgm:cxn modelId="{5B529C86-EC95-4465-9111-005D862AD4DB}" type="presOf" srcId="{2B669FB2-F0B4-450C-9EEC-E72AAD11D4E8}" destId="{3B3E5449-30B7-4ECB-9231-7BC9F6DD410A}" srcOrd="0" destOrd="0" presId="urn:microsoft.com/office/officeart/2005/8/layout/vList2"/>
    <dgm:cxn modelId="{0CF5CC8C-82A2-4A26-B2DD-32C50920BDB5}" srcId="{0E78B230-95E2-4657-B85C-9AADF753AF7E}" destId="{2B669FB2-F0B4-450C-9EEC-E72AAD11D4E8}" srcOrd="1" destOrd="0" parTransId="{286772E9-6228-488A-B93F-080B610B9C58}" sibTransId="{441F4041-DAC0-452C-94E2-B5029436C0FF}"/>
    <dgm:cxn modelId="{6B6C14BB-C694-4639-B27A-C64DE1EB9CD5}" srcId="{0E78B230-95E2-4657-B85C-9AADF753AF7E}" destId="{979F5389-2E9E-495A-9FD1-CD9CF36ADFC4}" srcOrd="0" destOrd="0" parTransId="{7BEFAB68-5699-455C-8C83-5D3B15553CDC}" sibTransId="{3EE78FE1-7C7F-43F8-9398-64F2713DB87E}"/>
    <dgm:cxn modelId="{909D63D2-8B87-426D-B0E7-4F25BB650811}" type="presParOf" srcId="{7EEFC0D8-07AA-410A-95A2-E6B252AEB951}" destId="{239773C1-833D-4449-927D-8CE1ABA9CC34}" srcOrd="0" destOrd="0" presId="urn:microsoft.com/office/officeart/2005/8/layout/vList2"/>
    <dgm:cxn modelId="{AD3D1445-D8D9-4A0B-A811-14C899B72A89}" type="presParOf" srcId="{7EEFC0D8-07AA-410A-95A2-E6B252AEB951}" destId="{DCF5B446-E961-49B7-BED4-9CA947EADC57}" srcOrd="1" destOrd="0" presId="urn:microsoft.com/office/officeart/2005/8/layout/vList2"/>
    <dgm:cxn modelId="{D03E4AB4-C7B1-4E10-A683-910A61B077D1}" type="presParOf" srcId="{7EEFC0D8-07AA-410A-95A2-E6B252AEB951}" destId="{3B3E5449-30B7-4ECB-9231-7BC9F6DD410A}"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086CEA41-9821-4BB5-9636-4CBC36933114}"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A427968A-8F4B-460F-9E92-F971458E3D6A}">
      <dgm:prSet/>
      <dgm:spPr/>
      <dgm:t>
        <a:bodyPr/>
        <a:lstStyle/>
        <a:p>
          <a:pPr>
            <a:lnSpc>
              <a:spcPct val="100000"/>
            </a:lnSpc>
          </a:pPr>
          <a:r>
            <a:rPr lang="en-US"/>
            <a:t>The fishbone analysis is a visualization tool that helps to categorize the causes of a problem faced by the business. This is most specifically used to find the root causes of an issue.</a:t>
          </a:r>
          <a:r>
            <a:rPr lang="en-US" b="1"/>
            <a:t> (Buehring, 2021). </a:t>
          </a:r>
          <a:endParaRPr lang="en-US"/>
        </a:p>
      </dgm:t>
    </dgm:pt>
    <dgm:pt modelId="{F6F9CE8D-6003-4D7A-848E-90EDD59363BE}" type="parTrans" cxnId="{1B4F8D76-DFF1-433C-9AB4-26A23F129983}">
      <dgm:prSet/>
      <dgm:spPr/>
      <dgm:t>
        <a:bodyPr/>
        <a:lstStyle/>
        <a:p>
          <a:endParaRPr lang="en-US"/>
        </a:p>
      </dgm:t>
    </dgm:pt>
    <dgm:pt modelId="{1C21EEDC-2880-40B1-A36F-FE76F8EAF5FB}" type="sibTrans" cxnId="{1B4F8D76-DFF1-433C-9AB4-26A23F129983}">
      <dgm:prSet/>
      <dgm:spPr/>
      <dgm:t>
        <a:bodyPr/>
        <a:lstStyle/>
        <a:p>
          <a:endParaRPr lang="en-US"/>
        </a:p>
      </dgm:t>
    </dgm:pt>
    <dgm:pt modelId="{D203FAB8-2279-4E79-9D59-10BE44C0AB63}">
      <dgm:prSet/>
      <dgm:spPr/>
      <dgm:t>
        <a:bodyPr/>
        <a:lstStyle/>
        <a:p>
          <a:pPr>
            <a:lnSpc>
              <a:spcPct val="100000"/>
            </a:lnSpc>
          </a:pPr>
          <a:r>
            <a:rPr lang="en-US"/>
            <a:t>The purpose of this is to identify, explore, and visually set out all the potential causes of a specific problem to find its cause. This tool encourages to look deeper at the systemic issues rather than just focusing on the immediate factors affecting the issue. </a:t>
          </a:r>
          <a:r>
            <a:rPr lang="en-US" b="1"/>
            <a:t>(ASQ, 2024). </a:t>
          </a:r>
          <a:endParaRPr lang="en-US"/>
        </a:p>
      </dgm:t>
    </dgm:pt>
    <dgm:pt modelId="{FEA1A85C-6E49-42CF-B950-EC8FC650ABE9}" type="parTrans" cxnId="{3A4FEB86-6B1F-4E4C-9EDE-8D039D7931A5}">
      <dgm:prSet/>
      <dgm:spPr/>
      <dgm:t>
        <a:bodyPr/>
        <a:lstStyle/>
        <a:p>
          <a:endParaRPr lang="en-US"/>
        </a:p>
      </dgm:t>
    </dgm:pt>
    <dgm:pt modelId="{F5B5382D-FA6C-4B56-AC1A-26DA8886B928}" type="sibTrans" cxnId="{3A4FEB86-6B1F-4E4C-9EDE-8D039D7931A5}">
      <dgm:prSet/>
      <dgm:spPr/>
      <dgm:t>
        <a:bodyPr/>
        <a:lstStyle/>
        <a:p>
          <a:endParaRPr lang="en-US"/>
        </a:p>
      </dgm:t>
    </dgm:pt>
    <dgm:pt modelId="{8244F6AD-F8D9-41D1-A09D-86C6184796C1}" type="pres">
      <dgm:prSet presAssocID="{086CEA41-9821-4BB5-9636-4CBC36933114}" presName="root" presStyleCnt="0">
        <dgm:presLayoutVars>
          <dgm:dir/>
          <dgm:resizeHandles val="exact"/>
        </dgm:presLayoutVars>
      </dgm:prSet>
      <dgm:spPr/>
    </dgm:pt>
    <dgm:pt modelId="{86002A77-88F7-4BB2-9E24-52A89637E858}" type="pres">
      <dgm:prSet presAssocID="{A427968A-8F4B-460F-9E92-F971458E3D6A}" presName="compNode" presStyleCnt="0"/>
      <dgm:spPr/>
    </dgm:pt>
    <dgm:pt modelId="{BBA2A035-7C58-4700-93A5-DC18842FE279}" type="pres">
      <dgm:prSet presAssocID="{A427968A-8F4B-460F-9E92-F971458E3D6A}" presName="bgRect" presStyleLbl="bgShp" presStyleIdx="0" presStyleCnt="2"/>
      <dgm:spPr/>
    </dgm:pt>
    <dgm:pt modelId="{FDC51866-A7C4-4D64-A4C5-7D1F51C6017E}" type="pres">
      <dgm:prSet presAssocID="{A427968A-8F4B-460F-9E92-F971458E3D6A}" presName="iconRect" presStyleLbl="node1" presStyleIdx="0" presStyleCnt="2"/>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dgm:spPr>
      <dgm:extLst>
        <a:ext uri="{E40237B7-FDA0-4F09-8148-C483321AD2D9}">
          <dgm14:cNvPr xmlns:dgm14="http://schemas.microsoft.com/office/drawing/2010/diagram" id="0" name="" descr="Head with Gears"/>
        </a:ext>
      </dgm:extLst>
    </dgm:pt>
    <dgm:pt modelId="{7783F6C6-22D9-40E1-8A8B-BC32991CB803}" type="pres">
      <dgm:prSet presAssocID="{A427968A-8F4B-460F-9E92-F971458E3D6A}" presName="spaceRect" presStyleCnt="0"/>
      <dgm:spPr/>
    </dgm:pt>
    <dgm:pt modelId="{E4635B57-4E0D-4AE5-8F3B-F2EF74BABF61}" type="pres">
      <dgm:prSet presAssocID="{A427968A-8F4B-460F-9E92-F971458E3D6A}" presName="parTx" presStyleLbl="revTx" presStyleIdx="0" presStyleCnt="2">
        <dgm:presLayoutVars>
          <dgm:chMax val="0"/>
          <dgm:chPref val="0"/>
        </dgm:presLayoutVars>
      </dgm:prSet>
      <dgm:spPr/>
    </dgm:pt>
    <dgm:pt modelId="{85909DD9-107F-4DCC-8926-ED76074335B7}" type="pres">
      <dgm:prSet presAssocID="{1C21EEDC-2880-40B1-A36F-FE76F8EAF5FB}" presName="sibTrans" presStyleCnt="0"/>
      <dgm:spPr/>
    </dgm:pt>
    <dgm:pt modelId="{E0620203-2312-4B47-8207-B14934E88ECE}" type="pres">
      <dgm:prSet presAssocID="{D203FAB8-2279-4E79-9D59-10BE44C0AB63}" presName="compNode" presStyleCnt="0"/>
      <dgm:spPr/>
    </dgm:pt>
    <dgm:pt modelId="{018FBF1C-FFF6-42CD-A368-02E197AAF528}" type="pres">
      <dgm:prSet presAssocID="{D203FAB8-2279-4E79-9D59-10BE44C0AB63}" presName="bgRect" presStyleLbl="bgShp" presStyleIdx="1" presStyleCnt="2"/>
      <dgm:spPr/>
    </dgm:pt>
    <dgm:pt modelId="{BAED1ABC-8515-4845-9744-5987C4CFD5A4}" type="pres">
      <dgm:prSet presAssocID="{D203FAB8-2279-4E79-9D59-10BE44C0AB63}" presName="iconRect" presStyleLbl="node1" presStyleIdx="1" presStyleCnt="2"/>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Magnifying glass"/>
        </a:ext>
      </dgm:extLst>
    </dgm:pt>
    <dgm:pt modelId="{802B0620-6421-41C6-9F41-84529EE9171B}" type="pres">
      <dgm:prSet presAssocID="{D203FAB8-2279-4E79-9D59-10BE44C0AB63}" presName="spaceRect" presStyleCnt="0"/>
      <dgm:spPr/>
    </dgm:pt>
    <dgm:pt modelId="{A4969268-5775-4812-B314-E2D3D59F71E1}" type="pres">
      <dgm:prSet presAssocID="{D203FAB8-2279-4E79-9D59-10BE44C0AB63}" presName="parTx" presStyleLbl="revTx" presStyleIdx="1" presStyleCnt="2">
        <dgm:presLayoutVars>
          <dgm:chMax val="0"/>
          <dgm:chPref val="0"/>
        </dgm:presLayoutVars>
      </dgm:prSet>
      <dgm:spPr/>
    </dgm:pt>
  </dgm:ptLst>
  <dgm:cxnLst>
    <dgm:cxn modelId="{4F9A840F-72F6-4902-891E-99935C021BC0}" type="presOf" srcId="{D203FAB8-2279-4E79-9D59-10BE44C0AB63}" destId="{A4969268-5775-4812-B314-E2D3D59F71E1}" srcOrd="0" destOrd="0" presId="urn:microsoft.com/office/officeart/2018/2/layout/IconVerticalSolidList"/>
    <dgm:cxn modelId="{26C39D1E-4E06-42BF-90E8-0C25065D3EC8}" type="presOf" srcId="{A427968A-8F4B-460F-9E92-F971458E3D6A}" destId="{E4635B57-4E0D-4AE5-8F3B-F2EF74BABF61}" srcOrd="0" destOrd="0" presId="urn:microsoft.com/office/officeart/2018/2/layout/IconVerticalSolidList"/>
    <dgm:cxn modelId="{844A6F51-5F30-4137-B045-05CF4139F984}" type="presOf" srcId="{086CEA41-9821-4BB5-9636-4CBC36933114}" destId="{8244F6AD-F8D9-41D1-A09D-86C6184796C1}" srcOrd="0" destOrd="0" presId="urn:microsoft.com/office/officeart/2018/2/layout/IconVerticalSolidList"/>
    <dgm:cxn modelId="{1B4F8D76-DFF1-433C-9AB4-26A23F129983}" srcId="{086CEA41-9821-4BB5-9636-4CBC36933114}" destId="{A427968A-8F4B-460F-9E92-F971458E3D6A}" srcOrd="0" destOrd="0" parTransId="{F6F9CE8D-6003-4D7A-848E-90EDD59363BE}" sibTransId="{1C21EEDC-2880-40B1-A36F-FE76F8EAF5FB}"/>
    <dgm:cxn modelId="{3A4FEB86-6B1F-4E4C-9EDE-8D039D7931A5}" srcId="{086CEA41-9821-4BB5-9636-4CBC36933114}" destId="{D203FAB8-2279-4E79-9D59-10BE44C0AB63}" srcOrd="1" destOrd="0" parTransId="{FEA1A85C-6E49-42CF-B950-EC8FC650ABE9}" sibTransId="{F5B5382D-FA6C-4B56-AC1A-26DA8886B928}"/>
    <dgm:cxn modelId="{1FDF0CDF-4529-468E-83A0-6CD09BF6CFC6}" type="presParOf" srcId="{8244F6AD-F8D9-41D1-A09D-86C6184796C1}" destId="{86002A77-88F7-4BB2-9E24-52A89637E858}" srcOrd="0" destOrd="0" presId="urn:microsoft.com/office/officeart/2018/2/layout/IconVerticalSolidList"/>
    <dgm:cxn modelId="{F08C76BF-683A-45E0-AF57-D657E5B25863}" type="presParOf" srcId="{86002A77-88F7-4BB2-9E24-52A89637E858}" destId="{BBA2A035-7C58-4700-93A5-DC18842FE279}" srcOrd="0" destOrd="0" presId="urn:microsoft.com/office/officeart/2018/2/layout/IconVerticalSolidList"/>
    <dgm:cxn modelId="{7319981B-2FAB-4A8E-BD01-E338EDC537B4}" type="presParOf" srcId="{86002A77-88F7-4BB2-9E24-52A89637E858}" destId="{FDC51866-A7C4-4D64-A4C5-7D1F51C6017E}" srcOrd="1" destOrd="0" presId="urn:microsoft.com/office/officeart/2018/2/layout/IconVerticalSolidList"/>
    <dgm:cxn modelId="{DFC39128-AD26-40B2-B1AF-E285569E6190}" type="presParOf" srcId="{86002A77-88F7-4BB2-9E24-52A89637E858}" destId="{7783F6C6-22D9-40E1-8A8B-BC32991CB803}" srcOrd="2" destOrd="0" presId="urn:microsoft.com/office/officeart/2018/2/layout/IconVerticalSolidList"/>
    <dgm:cxn modelId="{AC39632C-96FB-4093-9BFA-DEE252C4487D}" type="presParOf" srcId="{86002A77-88F7-4BB2-9E24-52A89637E858}" destId="{E4635B57-4E0D-4AE5-8F3B-F2EF74BABF61}" srcOrd="3" destOrd="0" presId="urn:microsoft.com/office/officeart/2018/2/layout/IconVerticalSolidList"/>
    <dgm:cxn modelId="{BF42F53C-84A5-4307-A729-CB956ADE7F2B}" type="presParOf" srcId="{8244F6AD-F8D9-41D1-A09D-86C6184796C1}" destId="{85909DD9-107F-4DCC-8926-ED76074335B7}" srcOrd="1" destOrd="0" presId="urn:microsoft.com/office/officeart/2018/2/layout/IconVerticalSolidList"/>
    <dgm:cxn modelId="{380C5D27-B6D9-4509-8244-7CFA06B40CD6}" type="presParOf" srcId="{8244F6AD-F8D9-41D1-A09D-86C6184796C1}" destId="{E0620203-2312-4B47-8207-B14934E88ECE}" srcOrd="2" destOrd="0" presId="urn:microsoft.com/office/officeart/2018/2/layout/IconVerticalSolidList"/>
    <dgm:cxn modelId="{690216E1-48B8-45B8-AB8B-6D76A4E340A5}" type="presParOf" srcId="{E0620203-2312-4B47-8207-B14934E88ECE}" destId="{018FBF1C-FFF6-42CD-A368-02E197AAF528}" srcOrd="0" destOrd="0" presId="urn:microsoft.com/office/officeart/2018/2/layout/IconVerticalSolidList"/>
    <dgm:cxn modelId="{63E38709-2730-46B9-B5BE-81A945039D07}" type="presParOf" srcId="{E0620203-2312-4B47-8207-B14934E88ECE}" destId="{BAED1ABC-8515-4845-9744-5987C4CFD5A4}" srcOrd="1" destOrd="0" presId="urn:microsoft.com/office/officeart/2018/2/layout/IconVerticalSolidList"/>
    <dgm:cxn modelId="{92F4F951-69AE-4CCA-9F28-9E494A4F22D3}" type="presParOf" srcId="{E0620203-2312-4B47-8207-B14934E88ECE}" destId="{802B0620-6421-41C6-9F41-84529EE9171B}" srcOrd="2" destOrd="0" presId="urn:microsoft.com/office/officeart/2018/2/layout/IconVerticalSolidList"/>
    <dgm:cxn modelId="{1C86479E-1F5C-47D9-8F13-2AE8689C607B}" type="presParOf" srcId="{E0620203-2312-4B47-8207-B14934E88ECE}" destId="{A4969268-5775-4812-B314-E2D3D59F71E1}"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A11AB02-E103-4818-A527-E40F0208E4C4}">
      <dsp:nvSpPr>
        <dsp:cNvPr id="0" name=""/>
        <dsp:cNvSpPr/>
      </dsp:nvSpPr>
      <dsp:spPr>
        <a:xfrm>
          <a:off x="0" y="0"/>
          <a:ext cx="11622656"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1270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C263D70E-791A-4A3B-8213-C4C2A1B41723}">
      <dsp:nvSpPr>
        <dsp:cNvPr id="0" name=""/>
        <dsp:cNvSpPr/>
      </dsp:nvSpPr>
      <dsp:spPr>
        <a:xfrm>
          <a:off x="0" y="0"/>
          <a:ext cx="11622656" cy="13681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37160" rIns="137160" bIns="137160" numCol="1" spcCol="1270" anchor="t" anchorCtr="0">
          <a:noAutofit/>
        </a:bodyPr>
        <a:lstStyle/>
        <a:p>
          <a:pPr marL="0" lvl="0" indent="0" algn="l" defTabSz="1600200">
            <a:lnSpc>
              <a:spcPct val="90000"/>
            </a:lnSpc>
            <a:spcBef>
              <a:spcPct val="0"/>
            </a:spcBef>
            <a:spcAft>
              <a:spcPct val="35000"/>
            </a:spcAft>
            <a:buNone/>
          </a:pPr>
          <a:r>
            <a:rPr lang="en-US" sz="3600" kern="1200" dirty="0"/>
            <a:t>•Provide an overview of Basil’s Bakery and the nature the problems they and their business are encountering.</a:t>
          </a:r>
        </a:p>
      </dsp:txBody>
      <dsp:txXfrm>
        <a:off x="0" y="0"/>
        <a:ext cx="11622656" cy="1368192"/>
      </dsp:txXfrm>
    </dsp:sp>
    <dsp:sp modelId="{9B556100-D04E-41D2-AE47-DAB1304983D1}">
      <dsp:nvSpPr>
        <dsp:cNvPr id="0" name=""/>
        <dsp:cNvSpPr/>
      </dsp:nvSpPr>
      <dsp:spPr>
        <a:xfrm>
          <a:off x="0" y="1368192"/>
          <a:ext cx="11622656" cy="0"/>
        </a:xfrm>
        <a:prstGeom prst="line">
          <a:avLst/>
        </a:prstGeom>
        <a:gradFill rotWithShape="0">
          <a:gsLst>
            <a:gs pos="0">
              <a:schemeClr val="accent2">
                <a:hueOff val="2147871"/>
                <a:satOff val="-6164"/>
                <a:lumOff val="-9870"/>
                <a:alphaOff val="0"/>
                <a:satMod val="103000"/>
                <a:lumMod val="102000"/>
                <a:tint val="94000"/>
              </a:schemeClr>
            </a:gs>
            <a:gs pos="50000">
              <a:schemeClr val="accent2">
                <a:hueOff val="2147871"/>
                <a:satOff val="-6164"/>
                <a:lumOff val="-9870"/>
                <a:alphaOff val="0"/>
                <a:satMod val="110000"/>
                <a:lumMod val="100000"/>
                <a:shade val="100000"/>
              </a:schemeClr>
            </a:gs>
            <a:gs pos="100000">
              <a:schemeClr val="accent2">
                <a:hueOff val="2147871"/>
                <a:satOff val="-6164"/>
                <a:lumOff val="-9870"/>
                <a:alphaOff val="0"/>
                <a:lumMod val="99000"/>
                <a:satMod val="120000"/>
                <a:shade val="78000"/>
              </a:schemeClr>
            </a:gs>
          </a:gsLst>
          <a:lin ang="5400000" scaled="0"/>
        </a:gradFill>
        <a:ln w="12700" cap="flat" cmpd="sng" algn="ctr">
          <a:solidFill>
            <a:schemeClr val="accent2">
              <a:hueOff val="2147871"/>
              <a:satOff val="-6164"/>
              <a:lumOff val="-987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E1D355F0-F569-4997-9347-600571FF53CE}">
      <dsp:nvSpPr>
        <dsp:cNvPr id="0" name=""/>
        <dsp:cNvSpPr/>
      </dsp:nvSpPr>
      <dsp:spPr>
        <a:xfrm>
          <a:off x="0" y="1368192"/>
          <a:ext cx="11622656" cy="13681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37160" rIns="137160" bIns="137160" numCol="1" spcCol="1270" anchor="t" anchorCtr="0">
          <a:noAutofit/>
        </a:bodyPr>
        <a:lstStyle/>
        <a:p>
          <a:pPr marL="0" lvl="0" indent="0" algn="l" defTabSz="1600200">
            <a:lnSpc>
              <a:spcPct val="90000"/>
            </a:lnSpc>
            <a:spcBef>
              <a:spcPct val="0"/>
            </a:spcBef>
            <a:spcAft>
              <a:spcPct val="35000"/>
            </a:spcAft>
            <a:buNone/>
          </a:pPr>
          <a:r>
            <a:rPr lang="en-US" sz="3600" kern="1200"/>
            <a:t>•Provide PESTEL framework analysis which helps better look at the overall challenges faced. </a:t>
          </a:r>
        </a:p>
      </dsp:txBody>
      <dsp:txXfrm>
        <a:off x="0" y="1368192"/>
        <a:ext cx="11622656" cy="1368192"/>
      </dsp:txXfrm>
    </dsp:sp>
    <dsp:sp modelId="{3CAF88CD-AE87-4D99-B41A-84E9410A5CAA}">
      <dsp:nvSpPr>
        <dsp:cNvPr id="0" name=""/>
        <dsp:cNvSpPr/>
      </dsp:nvSpPr>
      <dsp:spPr>
        <a:xfrm>
          <a:off x="0" y="2736385"/>
          <a:ext cx="11622656" cy="0"/>
        </a:xfrm>
        <a:prstGeom prst="line">
          <a:avLst/>
        </a:prstGeom>
        <a:gradFill rotWithShape="0">
          <a:gsLst>
            <a:gs pos="0">
              <a:schemeClr val="accent2">
                <a:hueOff val="4295743"/>
                <a:satOff val="-12329"/>
                <a:lumOff val="-19739"/>
                <a:alphaOff val="0"/>
                <a:satMod val="103000"/>
                <a:lumMod val="102000"/>
                <a:tint val="94000"/>
              </a:schemeClr>
            </a:gs>
            <a:gs pos="50000">
              <a:schemeClr val="accent2">
                <a:hueOff val="4295743"/>
                <a:satOff val="-12329"/>
                <a:lumOff val="-19739"/>
                <a:alphaOff val="0"/>
                <a:satMod val="110000"/>
                <a:lumMod val="100000"/>
                <a:shade val="100000"/>
              </a:schemeClr>
            </a:gs>
            <a:gs pos="100000">
              <a:schemeClr val="accent2">
                <a:hueOff val="4295743"/>
                <a:satOff val="-12329"/>
                <a:lumOff val="-19739"/>
                <a:alphaOff val="0"/>
                <a:lumMod val="99000"/>
                <a:satMod val="120000"/>
                <a:shade val="78000"/>
              </a:schemeClr>
            </a:gs>
          </a:gsLst>
          <a:lin ang="5400000" scaled="0"/>
        </a:gradFill>
        <a:ln w="12700" cap="flat" cmpd="sng" algn="ctr">
          <a:solidFill>
            <a:schemeClr val="accent2">
              <a:hueOff val="4295743"/>
              <a:satOff val="-12329"/>
              <a:lumOff val="-19739"/>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D6C434F8-5A98-45FB-97AB-3EB5351E3CD2}">
      <dsp:nvSpPr>
        <dsp:cNvPr id="0" name=""/>
        <dsp:cNvSpPr/>
      </dsp:nvSpPr>
      <dsp:spPr>
        <a:xfrm>
          <a:off x="0" y="2736385"/>
          <a:ext cx="11622656" cy="13681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37160" rIns="137160" bIns="137160" numCol="1" spcCol="1270" anchor="t" anchorCtr="0">
          <a:noAutofit/>
        </a:bodyPr>
        <a:lstStyle/>
        <a:p>
          <a:pPr marL="0" lvl="0" indent="0" algn="l" defTabSz="1600200">
            <a:lnSpc>
              <a:spcPct val="90000"/>
            </a:lnSpc>
            <a:spcBef>
              <a:spcPct val="0"/>
            </a:spcBef>
            <a:spcAft>
              <a:spcPct val="35000"/>
            </a:spcAft>
            <a:buNone/>
          </a:pPr>
          <a:r>
            <a:rPr lang="en-US" sz="3600" kern="1200" dirty="0"/>
            <a:t>• Use the Cause-and-Effect model to help look into the causes. .</a:t>
          </a:r>
        </a:p>
      </dsp:txBody>
      <dsp:txXfrm>
        <a:off x="0" y="2736385"/>
        <a:ext cx="11622656" cy="1368192"/>
      </dsp:txXfrm>
    </dsp:sp>
    <dsp:sp modelId="{0B664237-E124-42B0-9772-9F3630D28C20}">
      <dsp:nvSpPr>
        <dsp:cNvPr id="0" name=""/>
        <dsp:cNvSpPr/>
      </dsp:nvSpPr>
      <dsp:spPr>
        <a:xfrm>
          <a:off x="0" y="4104578"/>
          <a:ext cx="11622656" cy="0"/>
        </a:xfrm>
        <a:prstGeom prst="line">
          <a:avLst/>
        </a:prstGeom>
        <a:gradFill rotWithShape="0">
          <a:gsLst>
            <a:gs pos="0">
              <a:schemeClr val="accent2">
                <a:hueOff val="6443614"/>
                <a:satOff val="-18493"/>
                <a:lumOff val="-29609"/>
                <a:alphaOff val="0"/>
                <a:satMod val="103000"/>
                <a:lumMod val="102000"/>
                <a:tint val="94000"/>
              </a:schemeClr>
            </a:gs>
            <a:gs pos="50000">
              <a:schemeClr val="accent2">
                <a:hueOff val="6443614"/>
                <a:satOff val="-18493"/>
                <a:lumOff val="-29609"/>
                <a:alphaOff val="0"/>
                <a:satMod val="110000"/>
                <a:lumMod val="100000"/>
                <a:shade val="100000"/>
              </a:schemeClr>
            </a:gs>
            <a:gs pos="100000">
              <a:schemeClr val="accent2">
                <a:hueOff val="6443614"/>
                <a:satOff val="-18493"/>
                <a:lumOff val="-29609"/>
                <a:alphaOff val="0"/>
                <a:lumMod val="99000"/>
                <a:satMod val="120000"/>
                <a:shade val="78000"/>
              </a:schemeClr>
            </a:gs>
          </a:gsLst>
          <a:lin ang="5400000" scaled="0"/>
        </a:gradFill>
        <a:ln w="12700" cap="flat" cmpd="sng" algn="ctr">
          <a:solidFill>
            <a:schemeClr val="accent2">
              <a:hueOff val="6443614"/>
              <a:satOff val="-18493"/>
              <a:lumOff val="-29609"/>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51CD536F-8B34-450F-8347-C2AA5068CBD8}">
      <dsp:nvSpPr>
        <dsp:cNvPr id="0" name=""/>
        <dsp:cNvSpPr/>
      </dsp:nvSpPr>
      <dsp:spPr>
        <a:xfrm>
          <a:off x="0" y="4104578"/>
          <a:ext cx="11622656" cy="13681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37160" rIns="137160" bIns="137160" numCol="1" spcCol="1270" anchor="t" anchorCtr="0">
          <a:noAutofit/>
        </a:bodyPr>
        <a:lstStyle/>
        <a:p>
          <a:pPr marL="0" lvl="0" indent="0" algn="l" defTabSz="1600200">
            <a:lnSpc>
              <a:spcPct val="90000"/>
            </a:lnSpc>
            <a:spcBef>
              <a:spcPct val="0"/>
            </a:spcBef>
            <a:spcAft>
              <a:spcPct val="35000"/>
            </a:spcAft>
            <a:buNone/>
          </a:pPr>
          <a:r>
            <a:rPr lang="en-US" sz="3600" kern="1200"/>
            <a:t>•And, finally, provide a summary of the key findings to help better understand Basil's business.</a:t>
          </a:r>
        </a:p>
      </dsp:txBody>
      <dsp:txXfrm>
        <a:off x="0" y="4104578"/>
        <a:ext cx="11622656" cy="136819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39773C1-833D-4449-927D-8CE1ABA9CC34}">
      <dsp:nvSpPr>
        <dsp:cNvPr id="0" name=""/>
        <dsp:cNvSpPr/>
      </dsp:nvSpPr>
      <dsp:spPr>
        <a:xfrm>
          <a:off x="0" y="94762"/>
          <a:ext cx="6029865" cy="257400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a:t>The PESTEL framework is a macro-environmental analysis tool which helps track, monitor and scan political, economic, social, technological, environmental and legal factors which could have a massive impact. It helps identify the external problems that could be faced.</a:t>
          </a:r>
          <a:r>
            <a:rPr lang="en-US" sz="2200" b="1" kern="1200"/>
            <a:t> (Oxford College Of Marketing, 2016). </a:t>
          </a:r>
          <a:endParaRPr lang="en-US" sz="2200" kern="1200"/>
        </a:p>
      </dsp:txBody>
      <dsp:txXfrm>
        <a:off x="125652" y="220414"/>
        <a:ext cx="5778561" cy="2322696"/>
      </dsp:txXfrm>
    </dsp:sp>
    <dsp:sp modelId="{3B3E5449-30B7-4ECB-9231-7BC9F6DD410A}">
      <dsp:nvSpPr>
        <dsp:cNvPr id="0" name=""/>
        <dsp:cNvSpPr/>
      </dsp:nvSpPr>
      <dsp:spPr>
        <a:xfrm>
          <a:off x="0" y="2732122"/>
          <a:ext cx="6029865" cy="257400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a:t>The purpose of this framework is to help plan for the future as well as helps to identify the external opportunities and early threats before it damages the business. </a:t>
          </a:r>
          <a:r>
            <a:rPr lang="en-US" sz="2200" b="1" kern="1200"/>
            <a:t>(CIPD, 2023). </a:t>
          </a:r>
          <a:endParaRPr lang="en-US" sz="2200" kern="1200"/>
        </a:p>
      </dsp:txBody>
      <dsp:txXfrm>
        <a:off x="125652" y="2857774"/>
        <a:ext cx="5778561" cy="232269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BA2A035-7C58-4700-93A5-DC18842FE279}">
      <dsp:nvSpPr>
        <dsp:cNvPr id="0" name=""/>
        <dsp:cNvSpPr/>
      </dsp:nvSpPr>
      <dsp:spPr>
        <a:xfrm>
          <a:off x="0" y="301397"/>
          <a:ext cx="5440392" cy="1125064"/>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DC51866-A7C4-4D64-A4C5-7D1F51C6017E}">
      <dsp:nvSpPr>
        <dsp:cNvPr id="0" name=""/>
        <dsp:cNvSpPr/>
      </dsp:nvSpPr>
      <dsp:spPr>
        <a:xfrm>
          <a:off x="340331" y="554537"/>
          <a:ext cx="619390" cy="61878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4635B57-4E0D-4AE5-8F3B-F2EF74BABF61}">
      <dsp:nvSpPr>
        <dsp:cNvPr id="0" name=""/>
        <dsp:cNvSpPr/>
      </dsp:nvSpPr>
      <dsp:spPr>
        <a:xfrm>
          <a:off x="1300053" y="301397"/>
          <a:ext cx="4137795" cy="11261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9186" tIns="119186" rIns="119186" bIns="119186" numCol="1" spcCol="1270" anchor="ctr" anchorCtr="0">
          <a:noAutofit/>
        </a:bodyPr>
        <a:lstStyle/>
        <a:p>
          <a:pPr marL="0" lvl="0" indent="0" algn="l" defTabSz="622300">
            <a:lnSpc>
              <a:spcPct val="100000"/>
            </a:lnSpc>
            <a:spcBef>
              <a:spcPct val="0"/>
            </a:spcBef>
            <a:spcAft>
              <a:spcPct val="35000"/>
            </a:spcAft>
            <a:buNone/>
          </a:pPr>
          <a:r>
            <a:rPr lang="en-US" sz="1400" kern="1200"/>
            <a:t>The fishbone analysis is a visualization tool that helps to categorize the causes of a problem faced by the business. This is most specifically used to find the root causes of an issue.</a:t>
          </a:r>
          <a:r>
            <a:rPr lang="en-US" sz="1400" b="1" kern="1200"/>
            <a:t> (Buehring, 2021). </a:t>
          </a:r>
          <a:endParaRPr lang="en-US" sz="1400" kern="1200"/>
        </a:p>
      </dsp:txBody>
      <dsp:txXfrm>
        <a:off x="1300053" y="301397"/>
        <a:ext cx="4137795" cy="1126163"/>
      </dsp:txXfrm>
    </dsp:sp>
    <dsp:sp modelId="{018FBF1C-FFF6-42CD-A368-02E197AAF528}">
      <dsp:nvSpPr>
        <dsp:cNvPr id="0" name=""/>
        <dsp:cNvSpPr/>
      </dsp:nvSpPr>
      <dsp:spPr>
        <a:xfrm>
          <a:off x="0" y="1658569"/>
          <a:ext cx="5440392" cy="1125064"/>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AED1ABC-8515-4845-9744-5987C4CFD5A4}">
      <dsp:nvSpPr>
        <dsp:cNvPr id="0" name=""/>
        <dsp:cNvSpPr/>
      </dsp:nvSpPr>
      <dsp:spPr>
        <a:xfrm>
          <a:off x="340331" y="1911708"/>
          <a:ext cx="619390" cy="61878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4969268-5775-4812-B314-E2D3D59F71E1}">
      <dsp:nvSpPr>
        <dsp:cNvPr id="0" name=""/>
        <dsp:cNvSpPr/>
      </dsp:nvSpPr>
      <dsp:spPr>
        <a:xfrm>
          <a:off x="1300053" y="1658569"/>
          <a:ext cx="4137795" cy="11261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9186" tIns="119186" rIns="119186" bIns="119186" numCol="1" spcCol="1270" anchor="ctr" anchorCtr="0">
          <a:noAutofit/>
        </a:bodyPr>
        <a:lstStyle/>
        <a:p>
          <a:pPr marL="0" lvl="0" indent="0" algn="l" defTabSz="622300">
            <a:lnSpc>
              <a:spcPct val="100000"/>
            </a:lnSpc>
            <a:spcBef>
              <a:spcPct val="0"/>
            </a:spcBef>
            <a:spcAft>
              <a:spcPct val="35000"/>
            </a:spcAft>
            <a:buNone/>
          </a:pPr>
          <a:r>
            <a:rPr lang="en-US" sz="1400" kern="1200"/>
            <a:t>The purpose of this is to identify, explore, and visually set out all the potential causes of a specific problem to find its cause. This tool encourages to look deeper at the systemic issues rather than just focusing on the immediate factors affecting the issue. </a:t>
          </a:r>
          <a:r>
            <a:rPr lang="en-US" sz="1400" b="1" kern="1200"/>
            <a:t>(ASQ, 2024). </a:t>
          </a:r>
          <a:endParaRPr lang="en-US" sz="1400" kern="1200"/>
        </a:p>
      </dsp:txBody>
      <dsp:txXfrm>
        <a:off x="1300053" y="1658569"/>
        <a:ext cx="4137795" cy="1126163"/>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6/15/2026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6/15/2026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6/15/2026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t>6/15/2026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t>6/15/2026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t>6/15/2026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6/15/2026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6/15/2026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6/15/2026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6/15/2026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6/15/2026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6/15/2026</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3.xml"/><Relationship Id="rId7" Type="http://schemas.openxmlformats.org/officeDocument/2006/relationships/image" Target="../media/image7.jpeg"/><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8" Type="http://schemas.openxmlformats.org/officeDocument/2006/relationships/hyperlink" Target="https://www.statista.com/topics/6419/remote-working-in-the-uk/" TargetMode="External"/><Relationship Id="rId3" Type="http://schemas.openxmlformats.org/officeDocument/2006/relationships/hyperlink" Target="https://asq.org/quality-resources/fishbone" TargetMode="External"/><Relationship Id="rId7" Type="http://schemas.openxmlformats.org/officeDocument/2006/relationships/hyperlink" Target="https://www.cipd.org/uk/knowledge/factsheets/pestle-analysis-factsheet/#what-is-a-pestle-analysis-used-for" TargetMode="External"/><Relationship Id="rId2" Type="http://schemas.openxmlformats.org/officeDocument/2006/relationships/hyperlink" Target="https://www.alamy.com/stock-photo/flat-to-let-sign.html?blackwhite=1&amp;sortBy=relevant" TargetMode="External"/><Relationship Id="rId1" Type="http://schemas.openxmlformats.org/officeDocument/2006/relationships/slideLayout" Target="../slideLayouts/slideLayout2.xml"/><Relationship Id="rId6" Type="http://schemas.openxmlformats.org/officeDocument/2006/relationships/hyperlink" Target="https://www.knowledgetrain.co.uk/business-analysis/business-analyst-course/business-analysis-technique-fishbone-diagrams" TargetMode="External"/><Relationship Id="rId5" Type="http://schemas.openxmlformats.org/officeDocument/2006/relationships/hyperlink" Target="https://sextonsbakery.co.uk/service/bakery-confectionery/" TargetMode="External"/><Relationship Id="rId10" Type="http://schemas.openxmlformats.org/officeDocument/2006/relationships/hyperlink" Target="https://www.coventry.gov.uk/support-services/funding-programmes" TargetMode="External"/><Relationship Id="rId4" Type="http://schemas.openxmlformats.org/officeDocument/2006/relationships/hyperlink" Target="https://creately.com/guides/what-is-a-pestle-analysis/#advantages-and-limitations-of-pestle-analysis" TargetMode="External"/><Relationship Id="rId9" Type="http://schemas.openxmlformats.org/officeDocument/2006/relationships/hyperlink" Target="https://kaizen.com/insights/ishikawa-diagram-root-cause-analysis/" TargetMode="External"/></Relationships>
</file>

<file path=ppt/slides/_rels/slide11.xml.rels><?xml version="1.0" encoding="UTF-8" standalone="yes"?>
<Relationships xmlns="http://schemas.openxmlformats.org/package/2006/relationships"><Relationship Id="rId8" Type="http://schemas.openxmlformats.org/officeDocument/2006/relationships/hyperlink" Target="https://purplegriffon.com/blog/fishbone-diagram-ishikawa" TargetMode="External"/><Relationship Id="rId3" Type="http://schemas.openxmlformats.org/officeDocument/2006/relationships/hyperlink" Target="https://www.food.gov.uk/about-us/key-regulations" TargetMode="External"/><Relationship Id="rId7" Type="http://schemas.openxmlformats.org/officeDocument/2006/relationships/hyperlink" Target="https://blog.kainexus.com/continuous-improvement/process-improvement/5-root-cause-analysis-techniques-to-breakthrough-barriers" TargetMode="External"/><Relationship Id="rId2" Type="http://schemas.openxmlformats.org/officeDocument/2006/relationships/hyperlink" Target="https://dotwork.com/glossary/pestel-analysis-strategy-frameworks-explained" TargetMode="External"/><Relationship Id="rId1" Type="http://schemas.openxmlformats.org/officeDocument/2006/relationships/slideLayout" Target="../slideLayouts/slideLayout2.xml"/><Relationship Id="rId6" Type="http://schemas.openxmlformats.org/officeDocument/2006/relationships/hyperlink" Target="https://doi.org/10.1039/d4fb00084f" TargetMode="External"/><Relationship Id="rId5" Type="http://schemas.openxmlformats.org/officeDocument/2006/relationships/hyperlink" Target="https://hkmlc.com/blogs/efficient-work/fishbone-diagram?srsltid=AfmBOooTbtGUjMw2rnWu4d5MZjPGK9GdMYapZgeOgVPbQsEyUK99q16u" TargetMode="External"/><Relationship Id="rId4" Type="http://schemas.openxmlformats.org/officeDocument/2006/relationships/hyperlink" Target="https://gbac.co.uk/blog/how-are-increased-costs-affecting-uk-businesses/" TargetMode="External"/><Relationship Id="rId9" Type="http://schemas.openxmlformats.org/officeDocument/2006/relationships/hyperlink" Target="https://www.magnific.com/vectors/bakery-shop" TargetMode="External"/></Relationships>
</file>

<file path=ppt/slides/_rels/slide12.xml.rels><?xml version="1.0" encoding="UTF-8" standalone="yes"?>
<Relationships xmlns="http://schemas.openxmlformats.org/package/2006/relationships"><Relationship Id="rId3" Type="http://schemas.openxmlformats.org/officeDocument/2006/relationships/hyperlink" Target="https://blog.oxfordcollegeofmarketing.com/2016/06/30/pestel-analysis/" TargetMode="External"/><Relationship Id="rId7" Type="http://schemas.openxmlformats.org/officeDocument/2006/relationships/hyperlink" Target="https://www.statista.com/topics/4679/food-delivery-and-takeaway-market-in-the-united-kingdom-uk/#google_vignette" TargetMode="External"/><Relationship Id="rId2" Type="http://schemas.openxmlformats.org/officeDocument/2006/relationships/hyperlink" Target="https://www.economicsobservatory.com/how-has-coronavirus-affected-pubs-cafes-and-restaurants" TargetMode="External"/><Relationship Id="rId1" Type="http://schemas.openxmlformats.org/officeDocument/2006/relationships/slideLayout" Target="../slideLayouts/slideLayout2.xml"/><Relationship Id="rId6" Type="http://schemas.openxmlformats.org/officeDocument/2006/relationships/hyperlink" Target="https://sprintlaw.co.uk/articles/commercial-lease-agreements-what-you-need-to-know-about-rent-shop-rentals/" TargetMode="External"/><Relationship Id="rId5" Type="http://schemas.openxmlformats.org/officeDocument/2006/relationships/hyperlink" Target="https://shunwaste.com/article/are-ovens-bad-for-the-environment" TargetMode="External"/><Relationship Id="rId4" Type="http://schemas.openxmlformats.org/officeDocument/2006/relationships/hyperlink" Target="https://www.slerp.com/sectors/bakery-ordering-system/" TargetMode="External"/></Relationships>
</file>

<file path=ppt/slides/_rels/slide13.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7" name="Rectangle 26">
            <a:extLst>
              <a:ext uri="{FF2B5EF4-FFF2-40B4-BE49-F238E27FC236}">
                <a16:creationId xmlns:a16="http://schemas.microsoft.com/office/drawing/2014/main" id="{86FF76B9-219D-4469-AF87-0236D29032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29" name="Group 28">
            <a:extLst>
              <a:ext uri="{FF2B5EF4-FFF2-40B4-BE49-F238E27FC236}">
                <a16:creationId xmlns:a16="http://schemas.microsoft.com/office/drawing/2014/main" id="{DB88BD78-87E1-424D-B479-C37D8E41B12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0964637" y="2358"/>
            <a:ext cx="1876653" cy="1766008"/>
            <a:chOff x="-648769" y="2358"/>
            <a:chExt cx="1876653" cy="1766008"/>
          </a:xfrm>
        </p:grpSpPr>
        <p:sp>
          <p:nvSpPr>
            <p:cNvPr id="30" name="Freeform: Shape 29">
              <a:extLst>
                <a:ext uri="{FF2B5EF4-FFF2-40B4-BE49-F238E27FC236}">
                  <a16:creationId xmlns:a16="http://schemas.microsoft.com/office/drawing/2014/main" id="{C05EB894-9410-4B20-95E4-7A25101AB8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415188" y="-231223"/>
              <a:ext cx="1409491" cy="1876653"/>
            </a:xfrm>
            <a:custGeom>
              <a:avLst/>
              <a:gdLst>
                <a:gd name="connsiteX0" fmla="*/ 0 w 1409491"/>
                <a:gd name="connsiteY0" fmla="*/ 643075 h 1876653"/>
                <a:gd name="connsiteX1" fmla="*/ 643075 w 1409491"/>
                <a:gd name="connsiteY1" fmla="*/ 0 h 1876653"/>
                <a:gd name="connsiteX2" fmla="*/ 1409491 w 1409491"/>
                <a:gd name="connsiteY2" fmla="*/ 0 h 1876653"/>
                <a:gd name="connsiteX3" fmla="*/ 1409491 w 1409491"/>
                <a:gd name="connsiteY3" fmla="*/ 1876653 h 1876653"/>
                <a:gd name="connsiteX4" fmla="*/ 1233578 w 1409491"/>
                <a:gd name="connsiteY4" fmla="*/ 1876653 h 18766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491" h="1876653">
                  <a:moveTo>
                    <a:pt x="0" y="643075"/>
                  </a:moveTo>
                  <a:lnTo>
                    <a:pt x="643075" y="0"/>
                  </a:lnTo>
                  <a:lnTo>
                    <a:pt x="1409491" y="0"/>
                  </a:lnTo>
                  <a:lnTo>
                    <a:pt x="1409491" y="1876653"/>
                  </a:lnTo>
                  <a:lnTo>
                    <a:pt x="1233578" y="1876653"/>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166E38B6-B050-4340-8E8F-3A971DADC0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301285" y="128278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3" name="Rectangle 32">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2737196" y="6033666"/>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Isosceles Triangle 34">
            <a:extLst>
              <a:ext uri="{FF2B5EF4-FFF2-40B4-BE49-F238E27FC236}">
                <a16:creationId xmlns:a16="http://schemas.microsoft.com/office/drawing/2014/main" id="{633C5E46-DAC5-4661-9C87-22B08E2A51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43436" y="5721108"/>
            <a:ext cx="2261965" cy="1136891"/>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Table 4">
            <a:extLst>
              <a:ext uri="{FF2B5EF4-FFF2-40B4-BE49-F238E27FC236}">
                <a16:creationId xmlns:a16="http://schemas.microsoft.com/office/drawing/2014/main" id="{3E321CC2-919D-A875-F9BD-FF6956084EDC}"/>
              </a:ext>
            </a:extLst>
          </p:cNvPr>
          <p:cNvGraphicFramePr>
            <a:graphicFrameLocks noGrp="1"/>
          </p:cNvGraphicFramePr>
          <p:nvPr>
            <p:extLst>
              <p:ext uri="{D42A27DB-BD31-4B8C-83A1-F6EECF244321}">
                <p14:modId xmlns:p14="http://schemas.microsoft.com/office/powerpoint/2010/main" val="4163856579"/>
              </p:ext>
            </p:extLst>
          </p:nvPr>
        </p:nvGraphicFramePr>
        <p:xfrm>
          <a:off x="671759" y="643467"/>
          <a:ext cx="10848482" cy="5571065"/>
        </p:xfrm>
        <a:graphic>
          <a:graphicData uri="http://schemas.openxmlformats.org/drawingml/2006/table">
            <a:tbl>
              <a:tblPr firstRow="1" bandRow="1">
                <a:noFill/>
                <a:tableStyleId>{5C22544A-7EE6-4342-B048-85BDC9FD1C3A}</a:tableStyleId>
              </a:tblPr>
              <a:tblGrid>
                <a:gridCol w="10848482">
                  <a:extLst>
                    <a:ext uri="{9D8B030D-6E8A-4147-A177-3AD203B41FA5}">
                      <a16:colId xmlns:a16="http://schemas.microsoft.com/office/drawing/2014/main" val="3618672165"/>
                    </a:ext>
                  </a:extLst>
                </a:gridCol>
              </a:tblGrid>
              <a:tr h="983730">
                <a:tc>
                  <a:txBody>
                    <a:bodyPr/>
                    <a:lstStyle/>
                    <a:p>
                      <a:r>
                        <a:rPr lang="en-US" sz="3500" b="0" cap="none" spc="60" dirty="0">
                          <a:solidFill>
                            <a:schemeClr val="bg1"/>
                          </a:solidFill>
                        </a:rPr>
                        <a:t>Student Name : </a:t>
                      </a:r>
                      <a:r>
                        <a:rPr lang="en-US" sz="3500" b="0" cap="none" spc="60" dirty="0" err="1">
                          <a:solidFill>
                            <a:schemeClr val="bg1"/>
                          </a:solidFill>
                        </a:rPr>
                        <a:t>Mohamedraza</a:t>
                      </a:r>
                      <a:r>
                        <a:rPr lang="en-US" sz="3500" b="0" cap="none" spc="60" dirty="0">
                          <a:solidFill>
                            <a:schemeClr val="bg1"/>
                          </a:solidFill>
                        </a:rPr>
                        <a:t> Mohamed</a:t>
                      </a:r>
                    </a:p>
                  </a:txBody>
                  <a:tcPr marL="350643" marR="350643" marT="198789" marB="175323" anchor="ctr">
                    <a:lnL w="12700" cmpd="sng">
                      <a:noFill/>
                    </a:lnL>
                    <a:lnR w="12700" cmpd="sng">
                      <a:noFill/>
                    </a:lnR>
                    <a:lnT w="19050" cap="flat" cmpd="sng" algn="ctr">
                      <a:noFill/>
                      <a:prstDash val="solid"/>
                    </a:lnT>
                    <a:lnB w="38100" cmpd="sng">
                      <a:noFill/>
                    </a:lnB>
                    <a:solidFill>
                      <a:schemeClr val="accent1"/>
                    </a:solidFill>
                  </a:tcPr>
                </a:tc>
                <a:extLst>
                  <a:ext uri="{0D108BD9-81ED-4DB2-BD59-A6C34878D82A}">
                    <a16:rowId xmlns:a16="http://schemas.microsoft.com/office/drawing/2014/main" val="486659732"/>
                  </a:ext>
                </a:extLst>
              </a:tr>
              <a:tr h="917467">
                <a:tc>
                  <a:txBody>
                    <a:bodyPr/>
                    <a:lstStyle/>
                    <a:p>
                      <a:r>
                        <a:rPr lang="en-US" sz="3000" b="1" cap="none" spc="0" dirty="0">
                          <a:solidFill>
                            <a:schemeClr val="tx1"/>
                          </a:solidFill>
                        </a:rPr>
                        <a:t>Student ID :            2520393</a:t>
                      </a:r>
                    </a:p>
                  </a:txBody>
                  <a:tcPr marL="350643" marR="350643" marT="198789" marB="175323">
                    <a:lnL w="12700" cmpd="sng">
                      <a:noFill/>
                      <a:prstDash val="solid"/>
                    </a:lnL>
                    <a:lnR w="12700" cmpd="sng">
                      <a:noFill/>
                      <a:prstDash val="solid"/>
                    </a:lnR>
                    <a:lnT w="38100" cmpd="sng">
                      <a:noFill/>
                    </a:lnT>
                    <a:lnB w="12700" cap="flat" cmpd="sng" algn="ctr">
                      <a:noFill/>
                      <a:prstDash val="solid"/>
                    </a:lnB>
                    <a:noFill/>
                  </a:tcPr>
                </a:tc>
                <a:extLst>
                  <a:ext uri="{0D108BD9-81ED-4DB2-BD59-A6C34878D82A}">
                    <a16:rowId xmlns:a16="http://schemas.microsoft.com/office/drawing/2014/main" val="3352050175"/>
                  </a:ext>
                </a:extLst>
              </a:tr>
              <a:tr h="917467">
                <a:tc>
                  <a:txBody>
                    <a:bodyPr/>
                    <a:lstStyle/>
                    <a:p>
                      <a:r>
                        <a:rPr lang="en-US" sz="3000" b="1" cap="none" spc="0">
                          <a:solidFill>
                            <a:schemeClr val="tx1"/>
                          </a:solidFill>
                        </a:rPr>
                        <a:t>Lecture's Name : Yohan Mendis</a:t>
                      </a:r>
                    </a:p>
                  </a:txBody>
                  <a:tcPr marL="350643" marR="350643" marT="198789" marB="175323">
                    <a:lnL w="12700" cmpd="sng">
                      <a:noFill/>
                      <a:prstDash val="solid"/>
                    </a:lnL>
                    <a:lnR w="12700" cmpd="sng">
                      <a:noFill/>
                      <a:prstDash val="solid"/>
                    </a:lnR>
                    <a:lnT w="12700" cap="flat" cmpd="sng" algn="ctr">
                      <a:noFill/>
                      <a:prstDash val="solid"/>
                    </a:lnT>
                    <a:lnB w="12700" cmpd="sng">
                      <a:noFill/>
                      <a:prstDash val="solid"/>
                    </a:lnB>
                    <a:solidFill>
                      <a:schemeClr val="bg1">
                        <a:lumMod val="95000"/>
                      </a:schemeClr>
                    </a:solidFill>
                  </a:tcPr>
                </a:tc>
                <a:extLst>
                  <a:ext uri="{0D108BD9-81ED-4DB2-BD59-A6C34878D82A}">
                    <a16:rowId xmlns:a16="http://schemas.microsoft.com/office/drawing/2014/main" val="2764300274"/>
                  </a:ext>
                </a:extLst>
              </a:tr>
              <a:tr h="917467">
                <a:tc>
                  <a:txBody>
                    <a:bodyPr/>
                    <a:lstStyle/>
                    <a:p>
                      <a:r>
                        <a:rPr lang="en-US" sz="3000" b="1" cap="none" spc="0" dirty="0">
                          <a:solidFill>
                            <a:schemeClr val="tx1"/>
                          </a:solidFill>
                        </a:rPr>
                        <a:t>Module Code : LCLM 4004</a:t>
                      </a:r>
                    </a:p>
                  </a:txBody>
                  <a:tcPr marL="350643" marR="350643" marT="198789" marB="175323">
                    <a:lnL w="12700" cmpd="sng">
                      <a:noFill/>
                      <a:prstDash val="solid"/>
                    </a:lnL>
                    <a:lnR w="12700" cmpd="sng">
                      <a:noFill/>
                      <a:prstDash val="solid"/>
                    </a:lnR>
                    <a:lnT w="12700" cmpd="sng">
                      <a:noFill/>
                      <a:prstDash val="solid"/>
                    </a:lnT>
                    <a:lnB w="12700" cap="flat" cmpd="sng" algn="ctr">
                      <a:noFill/>
                      <a:prstDash val="solid"/>
                    </a:lnB>
                    <a:noFill/>
                  </a:tcPr>
                </a:tc>
                <a:extLst>
                  <a:ext uri="{0D108BD9-81ED-4DB2-BD59-A6C34878D82A}">
                    <a16:rowId xmlns:a16="http://schemas.microsoft.com/office/drawing/2014/main" val="3117157898"/>
                  </a:ext>
                </a:extLst>
              </a:tr>
              <a:tr h="917467">
                <a:tc>
                  <a:txBody>
                    <a:bodyPr/>
                    <a:lstStyle/>
                    <a:p>
                      <a:r>
                        <a:rPr lang="en-US" sz="3000" b="1" cap="none" spc="0" dirty="0">
                          <a:solidFill>
                            <a:schemeClr val="tx1"/>
                          </a:solidFill>
                        </a:rPr>
                        <a:t>Module Name : Problem Solving And Decision Making</a:t>
                      </a:r>
                    </a:p>
                  </a:txBody>
                  <a:tcPr marL="350643" marR="350643" marT="198789" marB="175323">
                    <a:lnL w="12700" cmpd="sng">
                      <a:noFill/>
                      <a:prstDash val="solid"/>
                    </a:lnL>
                    <a:lnR w="12700" cmpd="sng">
                      <a:noFill/>
                      <a:prstDash val="solid"/>
                    </a:lnR>
                    <a:lnT w="12700" cap="flat" cmpd="sng" algn="ctr">
                      <a:noFill/>
                      <a:prstDash val="solid"/>
                    </a:lnT>
                    <a:lnB w="12700" cmpd="sng">
                      <a:noFill/>
                      <a:prstDash val="solid"/>
                    </a:lnB>
                    <a:solidFill>
                      <a:schemeClr val="bg1">
                        <a:lumMod val="95000"/>
                      </a:schemeClr>
                    </a:solidFill>
                  </a:tcPr>
                </a:tc>
                <a:extLst>
                  <a:ext uri="{0D108BD9-81ED-4DB2-BD59-A6C34878D82A}">
                    <a16:rowId xmlns:a16="http://schemas.microsoft.com/office/drawing/2014/main" val="1328094162"/>
                  </a:ext>
                </a:extLst>
              </a:tr>
              <a:tr h="917467">
                <a:tc>
                  <a:txBody>
                    <a:bodyPr/>
                    <a:lstStyle/>
                    <a:p>
                      <a:r>
                        <a:rPr lang="en-US" sz="3000" b="1" cap="none" spc="0" dirty="0">
                          <a:solidFill>
                            <a:schemeClr val="tx1"/>
                          </a:solidFill>
                        </a:rPr>
                        <a:t>Component 1 : Basil's Bakery</a:t>
                      </a:r>
                    </a:p>
                  </a:txBody>
                  <a:tcPr marL="350643" marR="350643" marT="198789" marB="175323">
                    <a:lnL w="12700" cmpd="sng">
                      <a:noFill/>
                      <a:prstDash val="solid"/>
                    </a:lnL>
                    <a:lnR w="12700" cmpd="sng">
                      <a:noFill/>
                      <a:prstDash val="solid"/>
                    </a:lnR>
                    <a:lnT w="12700" cmpd="sng">
                      <a:noFill/>
                      <a:prstDash val="solid"/>
                    </a:lnT>
                    <a:lnB w="12700" cmpd="sng">
                      <a:noFill/>
                      <a:prstDash val="solid"/>
                    </a:lnB>
                    <a:noFill/>
                  </a:tcPr>
                </a:tc>
                <a:extLst>
                  <a:ext uri="{0D108BD9-81ED-4DB2-BD59-A6C34878D82A}">
                    <a16:rowId xmlns:a16="http://schemas.microsoft.com/office/drawing/2014/main" val="3038350254"/>
                  </a:ext>
                </a:extLst>
              </a:tr>
            </a:tbl>
          </a:graphicData>
        </a:graphic>
      </p:graphicFrame>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7" name="Picture 16">
            <a:extLst>
              <a:ext uri="{FF2B5EF4-FFF2-40B4-BE49-F238E27FC236}">
                <a16:creationId xmlns:a16="http://schemas.microsoft.com/office/drawing/2014/main" id="{D76CBC47-94D6-B1B6-B6CC-685481E6ED5F}"/>
              </a:ext>
            </a:extLst>
          </p:cNvPr>
          <p:cNvPicPr>
            <a:picLocks noChangeAspect="1"/>
          </p:cNvPicPr>
          <p:nvPr/>
        </p:nvPicPr>
        <p:blipFill>
          <a:blip r:embed="rId2">
            <a:duotone>
              <a:schemeClr val="bg2">
                <a:shade val="45000"/>
                <a:satMod val="135000"/>
              </a:schemeClr>
              <a:prstClr val="white"/>
            </a:duotone>
          </a:blip>
          <a:srcRect t="23278" r="9085" b="-7"/>
          <a:stretch>
            <a:fillRect/>
          </a:stretch>
        </p:blipFill>
        <p:spPr>
          <a:xfrm>
            <a:off x="20" y="10"/>
            <a:ext cx="12191980" cy="6857990"/>
          </a:xfrm>
          <a:prstGeom prst="rect">
            <a:avLst/>
          </a:prstGeom>
        </p:spPr>
      </p:pic>
      <p:sp>
        <p:nvSpPr>
          <p:cNvPr id="18" name="Rectangle 17">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1469DA3-0CA3-15A1-1D02-3E3D35601624}"/>
              </a:ext>
            </a:extLst>
          </p:cNvPr>
          <p:cNvSpPr>
            <a:spLocks noGrp="1"/>
          </p:cNvSpPr>
          <p:nvPr>
            <p:ph type="title"/>
          </p:nvPr>
        </p:nvSpPr>
        <p:spPr>
          <a:xfrm>
            <a:off x="2836653" y="120710"/>
            <a:ext cx="7237563" cy="1339940"/>
          </a:xfrm>
        </p:spPr>
        <p:txBody>
          <a:bodyPr>
            <a:normAutofit/>
          </a:bodyPr>
          <a:lstStyle/>
          <a:p>
            <a:r>
              <a:rPr lang="en-US"/>
              <a:t>Overview of the presentation</a:t>
            </a:r>
          </a:p>
        </p:txBody>
      </p:sp>
      <p:sp>
        <p:nvSpPr>
          <p:cNvPr id="3" name="Content Placeholder 2">
            <a:extLst>
              <a:ext uri="{FF2B5EF4-FFF2-40B4-BE49-F238E27FC236}">
                <a16:creationId xmlns:a16="http://schemas.microsoft.com/office/drawing/2014/main" id="{365A42EB-C96A-3E94-BF00-1839A27D2545}"/>
              </a:ext>
            </a:extLst>
          </p:cNvPr>
          <p:cNvSpPr>
            <a:spLocks noGrp="1"/>
          </p:cNvSpPr>
          <p:nvPr>
            <p:ph idx="1"/>
          </p:nvPr>
        </p:nvSpPr>
        <p:spPr>
          <a:xfrm>
            <a:off x="-685800" y="1250531"/>
            <a:ext cx="8560280" cy="2324131"/>
          </a:xfrm>
        </p:spPr>
        <p:txBody>
          <a:bodyPr vert="horz" lIns="91440" tIns="45720" rIns="91440" bIns="45720" rtlCol="0" anchor="t">
            <a:normAutofit/>
          </a:bodyPr>
          <a:lstStyle/>
          <a:p>
            <a:pPr marL="0" indent="0">
              <a:buNone/>
            </a:pPr>
            <a:r>
              <a:rPr lang="en-US" dirty="0"/>
              <a:t> </a:t>
            </a:r>
          </a:p>
          <a:p>
            <a:pPr marL="0" indent="0">
              <a:buNone/>
            </a:pPr>
            <a:endParaRPr lang="en-US" sz="1800" dirty="0">
              <a:latin typeface="Arial"/>
              <a:cs typeface="Arial"/>
            </a:endParaRPr>
          </a:p>
          <a:p>
            <a:pPr marL="0" indent="0">
              <a:buNone/>
            </a:pPr>
            <a:endParaRPr lang="en-US" dirty="0"/>
          </a:p>
          <a:p>
            <a:pPr marL="0" indent="0">
              <a:buNone/>
            </a:pPr>
            <a:endParaRPr lang="en-US" dirty="0"/>
          </a:p>
          <a:p>
            <a:pPr marL="0" indent="0">
              <a:buNone/>
            </a:pPr>
            <a:endParaRPr lang="en-US" dirty="0"/>
          </a:p>
        </p:txBody>
      </p:sp>
      <p:graphicFrame>
        <p:nvGraphicFramePr>
          <p:cNvPr id="6" name="TextBox 3">
            <a:extLst>
              <a:ext uri="{FF2B5EF4-FFF2-40B4-BE49-F238E27FC236}">
                <a16:creationId xmlns:a16="http://schemas.microsoft.com/office/drawing/2014/main" id="{FDD46E91-D78F-D0DC-FDD3-E6167062CA00}"/>
              </a:ext>
            </a:extLst>
          </p:cNvPr>
          <p:cNvGraphicFramePr/>
          <p:nvPr>
            <p:extLst>
              <p:ext uri="{D42A27DB-BD31-4B8C-83A1-F6EECF244321}">
                <p14:modId xmlns:p14="http://schemas.microsoft.com/office/powerpoint/2010/main" val="3572703212"/>
              </p:ext>
            </p:extLst>
          </p:nvPr>
        </p:nvGraphicFramePr>
        <p:xfrm>
          <a:off x="277483" y="1250531"/>
          <a:ext cx="11622656" cy="547277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41335264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A1113A-0D7A-9C33-0F3F-55BE2D1A70B5}"/>
              </a:ext>
            </a:extLst>
          </p:cNvPr>
          <p:cNvSpPr>
            <a:spLocks noGrp="1"/>
          </p:cNvSpPr>
          <p:nvPr>
            <p:ph type="title"/>
          </p:nvPr>
        </p:nvSpPr>
        <p:spPr>
          <a:xfrm>
            <a:off x="3813243" y="552030"/>
            <a:ext cx="4564443" cy="1521747"/>
          </a:xfrm>
        </p:spPr>
        <p:txBody>
          <a:bodyPr anchor="b">
            <a:normAutofit fontScale="90000"/>
          </a:bodyPr>
          <a:lstStyle/>
          <a:p>
            <a:r>
              <a:rPr lang="en-US" sz="5400"/>
              <a:t>Overview of the Basil's bakery</a:t>
            </a:r>
          </a:p>
        </p:txBody>
      </p:sp>
      <p:sp>
        <p:nvSpPr>
          <p:cNvPr id="3" name="Content Placeholder 2">
            <a:extLst>
              <a:ext uri="{FF2B5EF4-FFF2-40B4-BE49-F238E27FC236}">
                <a16:creationId xmlns:a16="http://schemas.microsoft.com/office/drawing/2014/main" id="{AE87CAFB-FB50-6269-0B7A-D9F2E5500A0C}"/>
              </a:ext>
            </a:extLst>
          </p:cNvPr>
          <p:cNvSpPr>
            <a:spLocks noGrp="1"/>
          </p:cNvSpPr>
          <p:nvPr>
            <p:ph idx="1"/>
          </p:nvPr>
        </p:nvSpPr>
        <p:spPr>
          <a:xfrm>
            <a:off x="147017" y="3421945"/>
            <a:ext cx="11321799" cy="2956300"/>
          </a:xfrm>
        </p:spPr>
        <p:txBody>
          <a:bodyPr vert="horz" lIns="91440" tIns="45720" rIns="91440" bIns="45720" rtlCol="0" anchor="t">
            <a:normAutofit lnSpcReduction="10000"/>
          </a:bodyPr>
          <a:lstStyle/>
          <a:p>
            <a:pPr marL="285750" indent="-285750">
              <a:buFont typeface="Calibri" panose="020B0604020202020204" pitchFamily="34" charset="0"/>
              <a:buChar char="-"/>
            </a:pPr>
            <a:r>
              <a:rPr lang="en-US" sz="2400" dirty="0">
                <a:latin typeface="Aptos Display"/>
                <a:cs typeface="Arial"/>
              </a:rPr>
              <a:t>Basil's Bakery is a small independent bakery which was established in 2015.   </a:t>
            </a:r>
            <a:endParaRPr lang="en-US" sz="2400">
              <a:latin typeface="Aptos Display"/>
            </a:endParaRPr>
          </a:p>
          <a:p>
            <a:pPr marL="285750" indent="-285750">
              <a:buFont typeface="Calibri" panose="020B0604020202020204" pitchFamily="34" charset="0"/>
              <a:buChar char="-"/>
            </a:pPr>
            <a:r>
              <a:rPr lang="en-US" sz="2400">
                <a:latin typeface="Aptos Display"/>
                <a:cs typeface="Arial"/>
              </a:rPr>
              <a:t>It is based in a shopping retail park in Coventry. </a:t>
            </a:r>
            <a:endParaRPr lang="en-US" sz="2400" dirty="0">
              <a:latin typeface="Aptos Display"/>
              <a:cs typeface="Arial"/>
            </a:endParaRPr>
          </a:p>
          <a:p>
            <a:pPr marL="285750" indent="-285750">
              <a:buFont typeface="Calibri" panose="020B0604020202020204" pitchFamily="34" charset="0"/>
              <a:buChar char="-"/>
            </a:pPr>
            <a:r>
              <a:rPr lang="en-US" sz="2400" dirty="0">
                <a:latin typeface="Aptos Display"/>
                <a:cs typeface="Arial"/>
              </a:rPr>
              <a:t>The bakery uses 100% organic ingredients from local farmers as it sells a range of contemporary styled cakes, pastries and breads. </a:t>
            </a:r>
          </a:p>
          <a:p>
            <a:pPr marL="285750" indent="-285750">
              <a:buFont typeface="Calibri" panose="020B0604020202020204" pitchFamily="34" charset="0"/>
              <a:buChar char="-"/>
            </a:pPr>
            <a:r>
              <a:rPr lang="en-US" sz="2400">
                <a:latin typeface="Aptos Display"/>
                <a:cs typeface="Arial"/>
              </a:rPr>
              <a:t>The bakery has had strong sales and customer growth from launch up until 2019. </a:t>
            </a:r>
            <a:endParaRPr lang="en-US" sz="2400" dirty="0">
              <a:latin typeface="Aptos Display"/>
              <a:cs typeface="Arial"/>
            </a:endParaRPr>
          </a:p>
          <a:p>
            <a:pPr marL="285750" indent="-285750">
              <a:buFont typeface="Calibri" panose="020B0604020202020204" pitchFamily="34" charset="0"/>
              <a:buChar char="-"/>
            </a:pPr>
            <a:r>
              <a:rPr lang="en-US" sz="2400">
                <a:latin typeface="Aptos Display"/>
                <a:cs typeface="Arial"/>
              </a:rPr>
              <a:t>Most of the customers are the local shoppers and retail workers including warehouse and office workers as tasty options are available, along with it being convenient</a:t>
            </a:r>
            <a:r>
              <a:rPr lang="en-US" sz="2400" dirty="0">
                <a:latin typeface="Aptos Display"/>
                <a:cs typeface="Arial"/>
              </a:rPr>
              <a:t> due to the location of the bakery.. </a:t>
            </a:r>
          </a:p>
          <a:p>
            <a:pPr marL="0" indent="0">
              <a:buNone/>
            </a:pPr>
            <a:endParaRPr lang="en-US" sz="1500">
              <a:latin typeface="Arial"/>
              <a:cs typeface="Arial"/>
            </a:endParaRPr>
          </a:p>
          <a:p>
            <a:pPr marL="0" indent="0">
              <a:buNone/>
            </a:pPr>
            <a:endParaRPr lang="en-US" sz="1500">
              <a:cs typeface="Arial"/>
            </a:endParaRPr>
          </a:p>
          <a:p>
            <a:pPr marL="0" indent="0">
              <a:buNone/>
            </a:pPr>
            <a:endParaRPr lang="en-US" sz="1500"/>
          </a:p>
        </p:txBody>
      </p:sp>
      <p:pic>
        <p:nvPicPr>
          <p:cNvPr id="6" name="Picture 5" descr="Bakery &amp; Confectionery - Sextons">
            <a:extLst>
              <a:ext uri="{FF2B5EF4-FFF2-40B4-BE49-F238E27FC236}">
                <a16:creationId xmlns:a16="http://schemas.microsoft.com/office/drawing/2014/main" id="{F1A9FEBE-651D-D283-A963-ABC694D40409}"/>
              </a:ext>
            </a:extLst>
          </p:cNvPr>
          <p:cNvPicPr>
            <a:picLocks noChangeAspect="1"/>
          </p:cNvPicPr>
          <p:nvPr/>
        </p:nvPicPr>
        <p:blipFill>
          <a:blip r:embed="rId2"/>
          <a:stretch>
            <a:fillRect/>
          </a:stretch>
        </p:blipFill>
        <p:spPr>
          <a:xfrm>
            <a:off x="-1347" y="-1708"/>
            <a:ext cx="3251978" cy="2576962"/>
          </a:xfrm>
          <a:prstGeom prst="rect">
            <a:avLst/>
          </a:prstGeom>
        </p:spPr>
      </p:pic>
      <p:sp>
        <p:nvSpPr>
          <p:cNvPr id="9" name="TextBox 8">
            <a:extLst>
              <a:ext uri="{FF2B5EF4-FFF2-40B4-BE49-F238E27FC236}">
                <a16:creationId xmlns:a16="http://schemas.microsoft.com/office/drawing/2014/main" id="{307D11CF-1AE0-B9B3-5A4D-8A5CA437C30C}"/>
              </a:ext>
            </a:extLst>
          </p:cNvPr>
          <p:cNvSpPr txBox="1"/>
          <p:nvPr/>
        </p:nvSpPr>
        <p:spPr>
          <a:xfrm>
            <a:off x="140022" y="2612615"/>
            <a:ext cx="2961736"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highlight>
                  <a:srgbClr val="FFFFFF"/>
                </a:highlight>
                <a:latin typeface="Aptos"/>
                <a:ea typeface="Roboto"/>
                <a:cs typeface="Roboto"/>
              </a:rPr>
              <a:t>(</a:t>
            </a:r>
            <a:r>
              <a:rPr lang="en-US" i="1">
                <a:highlight>
                  <a:srgbClr val="FFFFFF"/>
                </a:highlight>
                <a:latin typeface="Aptos"/>
                <a:ea typeface="Roboto"/>
                <a:cs typeface="Roboto"/>
              </a:rPr>
              <a:t>Bakery &amp; Confectionery - Sextons</a:t>
            </a:r>
            <a:r>
              <a:rPr lang="en-US">
                <a:highlight>
                  <a:srgbClr val="FFFFFF"/>
                </a:highlight>
                <a:latin typeface="Aptos"/>
                <a:ea typeface="Roboto"/>
                <a:cs typeface="Roboto"/>
              </a:rPr>
              <a:t>, 2026)</a:t>
            </a:r>
            <a:endParaRPr lang="en-US">
              <a:latin typeface="Aptos"/>
            </a:endParaRPr>
          </a:p>
        </p:txBody>
      </p:sp>
      <p:pic>
        <p:nvPicPr>
          <p:cNvPr id="10" name="Picture 9" descr="Bakery shop Vectors - Download Free ...">
            <a:extLst>
              <a:ext uri="{FF2B5EF4-FFF2-40B4-BE49-F238E27FC236}">
                <a16:creationId xmlns:a16="http://schemas.microsoft.com/office/drawing/2014/main" id="{08C5D901-AA2F-FE26-5B81-469A1039EFDB}"/>
              </a:ext>
            </a:extLst>
          </p:cNvPr>
          <p:cNvPicPr>
            <a:picLocks noChangeAspect="1"/>
          </p:cNvPicPr>
          <p:nvPr/>
        </p:nvPicPr>
        <p:blipFill>
          <a:blip r:embed="rId3"/>
          <a:stretch>
            <a:fillRect/>
          </a:stretch>
        </p:blipFill>
        <p:spPr>
          <a:xfrm>
            <a:off x="8937236" y="2696"/>
            <a:ext cx="3260246" cy="2611286"/>
          </a:xfrm>
          <a:prstGeom prst="rect">
            <a:avLst/>
          </a:prstGeom>
        </p:spPr>
      </p:pic>
      <p:sp>
        <p:nvSpPr>
          <p:cNvPr id="11" name="TextBox 10">
            <a:extLst>
              <a:ext uri="{FF2B5EF4-FFF2-40B4-BE49-F238E27FC236}">
                <a16:creationId xmlns:a16="http://schemas.microsoft.com/office/drawing/2014/main" id="{94C334A9-A8EC-1E90-7A1B-4CB6A13B7BD2}"/>
              </a:ext>
            </a:extLst>
          </p:cNvPr>
          <p:cNvSpPr txBox="1"/>
          <p:nvPr/>
        </p:nvSpPr>
        <p:spPr>
          <a:xfrm>
            <a:off x="9143374" y="2757015"/>
            <a:ext cx="284921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latin typeface="Aptos Display"/>
                <a:ea typeface="Calibri"/>
                <a:cs typeface="Calibri"/>
              </a:rPr>
              <a:t>(2026) </a:t>
            </a:r>
            <a:r>
              <a:rPr lang="en-US" i="1">
                <a:latin typeface="Aptos Display"/>
                <a:ea typeface="Calibri"/>
                <a:cs typeface="Calibri"/>
              </a:rPr>
              <a:t>Magnific.com</a:t>
            </a:r>
            <a:r>
              <a:rPr lang="en-US">
                <a:latin typeface="Aptos Display"/>
                <a:ea typeface="Calibri"/>
                <a:cs typeface="Calibri"/>
              </a:rPr>
              <a:t>.</a:t>
            </a:r>
            <a:endParaRPr lang="en-US">
              <a:latin typeface="Aptos Display"/>
            </a:endParaRPr>
          </a:p>
        </p:txBody>
      </p:sp>
    </p:spTree>
    <p:extLst>
      <p:ext uri="{BB962C8B-B14F-4D97-AF65-F5344CB8AC3E}">
        <p14:creationId xmlns:p14="http://schemas.microsoft.com/office/powerpoint/2010/main" val="288851528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CD81A2A-6ED4-4EF4-A14C-912D31E148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15E92DDD-6224-13A1-23DF-E08CAC369F0B}"/>
              </a:ext>
            </a:extLst>
          </p:cNvPr>
          <p:cNvSpPr>
            <a:spLocks noGrp="1"/>
          </p:cNvSpPr>
          <p:nvPr>
            <p:ph type="title"/>
          </p:nvPr>
        </p:nvSpPr>
        <p:spPr>
          <a:xfrm>
            <a:off x="838200" y="365125"/>
            <a:ext cx="5393361" cy="1325563"/>
          </a:xfrm>
        </p:spPr>
        <p:txBody>
          <a:bodyPr>
            <a:normAutofit/>
          </a:bodyPr>
          <a:lstStyle/>
          <a:p>
            <a:r>
              <a:rPr lang="en-US"/>
              <a:t>Problems Basil's bakery are facing </a:t>
            </a:r>
          </a:p>
        </p:txBody>
      </p:sp>
      <p:sp>
        <p:nvSpPr>
          <p:cNvPr id="11" name="Freeform: Shape 10">
            <a:extLst>
              <a:ext uri="{FF2B5EF4-FFF2-40B4-BE49-F238E27FC236}">
                <a16:creationId xmlns:a16="http://schemas.microsoft.com/office/drawing/2014/main" id="{1661932C-CA15-4E17-B115-FAE7CBEE47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198657" y="1"/>
            <a:ext cx="1155142" cy="625027"/>
          </a:xfrm>
          <a:custGeom>
            <a:avLst/>
            <a:gdLst>
              <a:gd name="connsiteX0" fmla="*/ 4784 w 1155142"/>
              <a:gd name="connsiteY0" fmla="*/ 0 h 625027"/>
              <a:gd name="connsiteX1" fmla="*/ 1150358 w 1155142"/>
              <a:gd name="connsiteY1" fmla="*/ 0 h 625027"/>
              <a:gd name="connsiteX2" fmla="*/ 1155142 w 1155142"/>
              <a:gd name="connsiteY2" fmla="*/ 47456 h 625027"/>
              <a:gd name="connsiteX3" fmla="*/ 577571 w 1155142"/>
              <a:gd name="connsiteY3" fmla="*/ 625027 h 625027"/>
              <a:gd name="connsiteX4" fmla="*/ 0 w 1155142"/>
              <a:gd name="connsiteY4" fmla="*/ 47456 h 62502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625027">
                <a:moveTo>
                  <a:pt x="4784" y="0"/>
                </a:moveTo>
                <a:lnTo>
                  <a:pt x="1150358" y="0"/>
                </a:lnTo>
                <a:lnTo>
                  <a:pt x="1155142" y="47456"/>
                </a:lnTo>
                <a:cubicBezTo>
                  <a:pt x="1155142" y="366440"/>
                  <a:pt x="896555" y="625027"/>
                  <a:pt x="577571" y="625027"/>
                </a:cubicBezTo>
                <a:cubicBezTo>
                  <a:pt x="258587" y="625027"/>
                  <a:pt x="0" y="366440"/>
                  <a:pt x="0" y="47456"/>
                </a:cubicBezTo>
                <a:close/>
              </a:path>
            </a:pathLst>
          </a:custGeom>
          <a:solidFill>
            <a:schemeClr val="accent5">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3F9BD94E-6CF6-F4B7-A522-410597E941DF}"/>
              </a:ext>
            </a:extLst>
          </p:cNvPr>
          <p:cNvSpPr>
            <a:spLocks noGrp="1"/>
          </p:cNvSpPr>
          <p:nvPr>
            <p:ph idx="1"/>
          </p:nvPr>
        </p:nvSpPr>
        <p:spPr>
          <a:xfrm>
            <a:off x="838200" y="1825625"/>
            <a:ext cx="5393361" cy="4653262"/>
          </a:xfrm>
        </p:spPr>
        <p:txBody>
          <a:bodyPr vert="horz" lIns="91440" tIns="45720" rIns="91440" bIns="45720" rtlCol="0" anchor="t">
            <a:normAutofit fontScale="92500"/>
          </a:bodyPr>
          <a:lstStyle/>
          <a:p>
            <a:r>
              <a:rPr lang="en-US" sz="1500" dirty="0"/>
              <a:t>The main external problem that the bakery faces is that the sales have stopped at 25% below 2019 levels within the years 2023 to 2025 even though lockdown is over and the restrictions have been lifted. Basil's bak</a:t>
            </a:r>
            <a:r>
              <a:rPr lang="en-US" sz="1500"/>
              <a:t>ery is unable to control this. </a:t>
            </a:r>
          </a:p>
          <a:p>
            <a:r>
              <a:rPr lang="en-US" sz="1500" dirty="0"/>
              <a:t>Also, another external problem is that there has been many closures within the </a:t>
            </a:r>
            <a:r>
              <a:rPr lang="en-US" sz="1500" err="1"/>
              <a:t>reta</a:t>
            </a:r>
            <a:r>
              <a:rPr lang="en-US" sz="1500"/>
              <a:t>il park which reduces the </a:t>
            </a:r>
            <a:r>
              <a:rPr lang="en-US" sz="1500" dirty="0"/>
              <a:t>amount</a:t>
            </a:r>
            <a:r>
              <a:rPr lang="en-US" sz="1500"/>
              <a:t> of customers coming into the bakery. Basil's bakery is unable to control this </a:t>
            </a:r>
          </a:p>
          <a:p>
            <a:r>
              <a:rPr lang="en-US" sz="1500"/>
              <a:t>Also,</a:t>
            </a:r>
            <a:r>
              <a:rPr lang="en-US" sz="1500" dirty="0"/>
              <a:t>  another external problem is that working from home for many employees has increased leading to less people </a:t>
            </a:r>
            <a:r>
              <a:rPr lang="en-US" sz="1500"/>
              <a:t>visiting. Basil's bakery is unable to control this </a:t>
            </a:r>
          </a:p>
          <a:p>
            <a:r>
              <a:rPr lang="en-US" sz="1500" dirty="0"/>
              <a:t>Overall costs which is another external problem has increased including utility bills as well as many other bills needed to operate the business. Basil's bakery is </a:t>
            </a:r>
            <a:r>
              <a:rPr lang="en-US" sz="1500"/>
              <a:t>unable</a:t>
            </a:r>
            <a:r>
              <a:rPr lang="en-US" sz="1500" dirty="0"/>
              <a:t> to control this </a:t>
            </a:r>
          </a:p>
          <a:p>
            <a:r>
              <a:rPr lang="en-US" sz="1500"/>
              <a:t>An</a:t>
            </a:r>
            <a:r>
              <a:rPr lang="en-US" sz="1500" dirty="0"/>
              <a:t> internal problem is using only organic ingredients could </a:t>
            </a:r>
            <a:r>
              <a:rPr lang="en-US" sz="1500"/>
              <a:t>be more expensive leading to higher costs. Basel's bakery can control this </a:t>
            </a:r>
          </a:p>
          <a:p>
            <a:r>
              <a:rPr lang="en-US" sz="1500" dirty="0"/>
              <a:t>Another internal problem is using a manual telephone which could lead to missing orders when the bakery is busy. Basel's bakery is able to control this </a:t>
            </a:r>
          </a:p>
        </p:txBody>
      </p:sp>
      <p:sp>
        <p:nvSpPr>
          <p:cNvPr id="13" name="Oval 12">
            <a:extLst>
              <a:ext uri="{FF2B5EF4-FFF2-40B4-BE49-F238E27FC236}">
                <a16:creationId xmlns:a16="http://schemas.microsoft.com/office/drawing/2014/main" id="{8590ADD5-9383-4D3D-9047-3DA2593CCB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8185" y="3423959"/>
            <a:ext cx="540822" cy="540822"/>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Flat to let sign Black and White Stock ...">
            <a:extLst>
              <a:ext uri="{FF2B5EF4-FFF2-40B4-BE49-F238E27FC236}">
                <a16:creationId xmlns:a16="http://schemas.microsoft.com/office/drawing/2014/main" id="{19723FFA-BFA7-A45D-27C4-7079CBBCF1F7}"/>
              </a:ext>
            </a:extLst>
          </p:cNvPr>
          <p:cNvPicPr>
            <a:picLocks noChangeAspect="1"/>
          </p:cNvPicPr>
          <p:nvPr/>
        </p:nvPicPr>
        <p:blipFill>
          <a:blip r:embed="rId2"/>
          <a:stretch>
            <a:fillRect/>
          </a:stretch>
        </p:blipFill>
        <p:spPr>
          <a:xfrm>
            <a:off x="7900183" y="1277199"/>
            <a:ext cx="3611280" cy="3860908"/>
          </a:xfrm>
          <a:custGeom>
            <a:avLst/>
            <a:gdLst/>
            <a:ahLst/>
            <a:cxnLst/>
            <a:rect l="l" t="t" r="r" b="b"/>
            <a:pathLst>
              <a:path w="4114800" h="5712488">
                <a:moveTo>
                  <a:pt x="133155" y="0"/>
                </a:moveTo>
                <a:lnTo>
                  <a:pt x="3981645" y="0"/>
                </a:lnTo>
                <a:cubicBezTo>
                  <a:pt x="4055184" y="0"/>
                  <a:pt x="4114800" y="59616"/>
                  <a:pt x="4114800" y="133155"/>
                </a:cubicBezTo>
                <a:lnTo>
                  <a:pt x="4114800" y="5579333"/>
                </a:lnTo>
                <a:cubicBezTo>
                  <a:pt x="4114800" y="5652872"/>
                  <a:pt x="4055184" y="5712488"/>
                  <a:pt x="3981645" y="5712488"/>
                </a:cubicBezTo>
                <a:lnTo>
                  <a:pt x="133155" y="5712488"/>
                </a:lnTo>
                <a:cubicBezTo>
                  <a:pt x="59616" y="5712488"/>
                  <a:pt x="0" y="5652872"/>
                  <a:pt x="0" y="5579333"/>
                </a:cubicBezTo>
                <a:lnTo>
                  <a:pt x="0" y="133155"/>
                </a:lnTo>
                <a:cubicBezTo>
                  <a:pt x="0" y="59616"/>
                  <a:pt x="59616" y="0"/>
                  <a:pt x="133155" y="0"/>
                </a:cubicBezTo>
                <a:close/>
              </a:path>
            </a:pathLst>
          </a:custGeom>
        </p:spPr>
      </p:pic>
      <p:sp>
        <p:nvSpPr>
          <p:cNvPr id="15" name="Freeform: Shape 14">
            <a:extLst>
              <a:ext uri="{FF2B5EF4-FFF2-40B4-BE49-F238E27FC236}">
                <a16:creationId xmlns:a16="http://schemas.microsoft.com/office/drawing/2014/main" id="{DABE3E45-88CF-45D8-8D40-C773324D93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49602" y="1"/>
            <a:ext cx="2066948" cy="1621879"/>
          </a:xfrm>
          <a:custGeom>
            <a:avLst/>
            <a:gdLst>
              <a:gd name="connsiteX0" fmla="*/ 0 w 2066948"/>
              <a:gd name="connsiteY0" fmla="*/ 0 h 1621879"/>
              <a:gd name="connsiteX1" fmla="*/ 123825 w 2066948"/>
              <a:gd name="connsiteY1" fmla="*/ 0 h 1621879"/>
              <a:gd name="connsiteX2" fmla="*/ 123825 w 2066948"/>
              <a:gd name="connsiteY2" fmla="*/ 1452620 h 1621879"/>
              <a:gd name="connsiteX3" fmla="*/ 1881378 w 2066948"/>
              <a:gd name="connsiteY3" fmla="*/ 436017 h 1621879"/>
              <a:gd name="connsiteX4" fmla="*/ 1127572 w 2066948"/>
              <a:gd name="connsiteY4" fmla="*/ 0 h 1621879"/>
              <a:gd name="connsiteX5" fmla="*/ 1374887 w 2066948"/>
              <a:gd name="connsiteY5" fmla="*/ 0 h 1621879"/>
              <a:gd name="connsiteX6" fmla="*/ 2035969 w 2066948"/>
              <a:gd name="connsiteY6" fmla="*/ 382391 h 1621879"/>
              <a:gd name="connsiteX7" fmla="*/ 2058648 w 2066948"/>
              <a:gd name="connsiteY7" fmla="*/ 466963 h 1621879"/>
              <a:gd name="connsiteX8" fmla="*/ 2035969 w 2066948"/>
              <a:gd name="connsiteY8" fmla="*/ 489642 h 1621879"/>
              <a:gd name="connsiteX9" fmla="*/ 92869 w 2066948"/>
              <a:gd name="connsiteY9" fmla="*/ 1613592 h 1621879"/>
              <a:gd name="connsiteX10" fmla="*/ 61913 w 2066948"/>
              <a:gd name="connsiteY10" fmla="*/ 1621879 h 1621879"/>
              <a:gd name="connsiteX11" fmla="*/ 0 w 2066948"/>
              <a:gd name="connsiteY11" fmla="*/ 1559967 h 16218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066948" h="1621879">
                <a:moveTo>
                  <a:pt x="0" y="0"/>
                </a:moveTo>
                <a:lnTo>
                  <a:pt x="123825" y="0"/>
                </a:lnTo>
                <a:lnTo>
                  <a:pt x="123825" y="1452620"/>
                </a:lnTo>
                <a:lnTo>
                  <a:pt x="1881378" y="436017"/>
                </a:lnTo>
                <a:lnTo>
                  <a:pt x="1127572" y="0"/>
                </a:lnTo>
                <a:lnTo>
                  <a:pt x="1374887" y="0"/>
                </a:lnTo>
                <a:lnTo>
                  <a:pt x="2035969" y="382391"/>
                </a:lnTo>
                <a:cubicBezTo>
                  <a:pt x="2065582" y="399479"/>
                  <a:pt x="2075745" y="437340"/>
                  <a:pt x="2058648" y="466963"/>
                </a:cubicBezTo>
                <a:cubicBezTo>
                  <a:pt x="2053219" y="476384"/>
                  <a:pt x="2045389" y="484204"/>
                  <a:pt x="2035969" y="489642"/>
                </a:cubicBezTo>
                <a:lnTo>
                  <a:pt x="92869" y="1613592"/>
                </a:lnTo>
                <a:cubicBezTo>
                  <a:pt x="83458" y="1619031"/>
                  <a:pt x="72780" y="1621889"/>
                  <a:pt x="61913" y="1621879"/>
                </a:cubicBezTo>
                <a:cubicBezTo>
                  <a:pt x="27719" y="1621879"/>
                  <a:pt x="0" y="1594161"/>
                  <a:pt x="0" y="1559967"/>
                </a:cubicBezTo>
                <a:close/>
              </a:path>
            </a:pathLst>
          </a:custGeom>
          <a:solidFill>
            <a:schemeClr val="accent6"/>
          </a:solidFill>
          <a:ln w="9525" cap="flat">
            <a:noFill/>
            <a:prstDash val="solid"/>
            <a:miter/>
          </a:ln>
        </p:spPr>
        <p:txBody>
          <a:bodyPr rtlCol="0" anchor="ctr"/>
          <a:lstStyle/>
          <a:p>
            <a:endParaRPr lang="en-US"/>
          </a:p>
        </p:txBody>
      </p:sp>
      <p:cxnSp>
        <p:nvCxnSpPr>
          <p:cNvPr id="17" name="Straight Connector 16">
            <a:extLst>
              <a:ext uri="{FF2B5EF4-FFF2-40B4-BE49-F238E27FC236}">
                <a16:creationId xmlns:a16="http://schemas.microsoft.com/office/drawing/2014/main" id="{49CD1692-827B-4C8D-B4A1-134FD04CF4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138745" y="1027906"/>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19" name="Freeform: Shape 18">
            <a:extLst>
              <a:ext uri="{FF2B5EF4-FFF2-40B4-BE49-F238E27FC236}">
                <a16:creationId xmlns:a16="http://schemas.microsoft.com/office/drawing/2014/main" id="{B91ECDA9-56DC-4270-8F33-01C5637B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463438">
            <a:off x="7456580" y="5166682"/>
            <a:ext cx="1835725" cy="2024785"/>
          </a:xfrm>
          <a:custGeom>
            <a:avLst/>
            <a:gdLst>
              <a:gd name="connsiteX0" fmla="*/ 1801138 w 1835725"/>
              <a:gd name="connsiteY0" fmla="*/ 1622662 h 2024785"/>
              <a:gd name="connsiteX1" fmla="*/ 1835717 w 1835725"/>
              <a:gd name="connsiteY1" fmla="*/ 1680254 h 2024785"/>
              <a:gd name="connsiteX2" fmla="*/ 1812568 w 1835725"/>
              <a:gd name="connsiteY2" fmla="*/ 1877193 h 2024785"/>
              <a:gd name="connsiteX3" fmla="*/ 1776210 w 1835725"/>
              <a:gd name="connsiteY3" fmla="*/ 2024785 h 2024785"/>
              <a:gd name="connsiteX4" fmla="*/ 1655772 w 1835725"/>
              <a:gd name="connsiteY4" fmla="*/ 1983449 h 2024785"/>
              <a:gd name="connsiteX5" fmla="*/ 1687591 w 1835725"/>
              <a:gd name="connsiteY5" fmla="*/ 1854495 h 2024785"/>
              <a:gd name="connsiteX6" fmla="*/ 1708939 w 1835725"/>
              <a:gd name="connsiteY6" fmla="*/ 1673301 h 2024785"/>
              <a:gd name="connsiteX7" fmla="*/ 1778129 w 1835725"/>
              <a:gd name="connsiteY7" fmla="*/ 1615979 h 2024785"/>
              <a:gd name="connsiteX8" fmla="*/ 1801138 w 1835725"/>
              <a:gd name="connsiteY8" fmla="*/ 1622662 h 2024785"/>
              <a:gd name="connsiteX9" fmla="*/ 1585229 w 1835725"/>
              <a:gd name="connsiteY9" fmla="*/ 764759 h 2024785"/>
              <a:gd name="connsiteX10" fmla="*/ 1623024 w 1835725"/>
              <a:gd name="connsiteY10" fmla="*/ 792810 h 2024785"/>
              <a:gd name="connsiteX11" fmla="*/ 1777614 w 1835725"/>
              <a:gd name="connsiteY11" fmla="*/ 1157141 h 2024785"/>
              <a:gd name="connsiteX12" fmla="*/ 1733799 w 1835725"/>
              <a:gd name="connsiteY12" fmla="*/ 1235532 h 2024785"/>
              <a:gd name="connsiteX13" fmla="*/ 1716464 w 1835725"/>
              <a:gd name="connsiteY13" fmla="*/ 1237722 h 2024785"/>
              <a:gd name="connsiteX14" fmla="*/ 1716464 w 1835725"/>
              <a:gd name="connsiteY14" fmla="*/ 1237913 h 2024785"/>
              <a:gd name="connsiteX15" fmla="*/ 1655409 w 1835725"/>
              <a:gd name="connsiteY15" fmla="*/ 1191717 h 2024785"/>
              <a:gd name="connsiteX16" fmla="*/ 1513200 w 1835725"/>
              <a:gd name="connsiteY16" fmla="*/ 856627 h 2024785"/>
              <a:gd name="connsiteX17" fmla="*/ 1538499 w 1835725"/>
              <a:gd name="connsiteY17" fmla="*/ 770415 h 2024785"/>
              <a:gd name="connsiteX18" fmla="*/ 1585229 w 1835725"/>
              <a:gd name="connsiteY18" fmla="*/ 764759 h 2024785"/>
              <a:gd name="connsiteX19" fmla="*/ 477919 w 1835725"/>
              <a:gd name="connsiteY19" fmla="*/ 21437 h 2024785"/>
              <a:gd name="connsiteX20" fmla="*/ 509236 w 1835725"/>
              <a:gd name="connsiteY20" fmla="*/ 84182 h 2024785"/>
              <a:gd name="connsiteX21" fmla="*/ 445829 w 1835725"/>
              <a:gd name="connsiteY21" fmla="*/ 139871 h 2024785"/>
              <a:gd name="connsiteX22" fmla="*/ 437447 w 1835725"/>
              <a:gd name="connsiteY22" fmla="*/ 139395 h 2024785"/>
              <a:gd name="connsiteX23" fmla="*/ 73211 w 1835725"/>
              <a:gd name="connsiteY23" fmla="*/ 137204 h 2024785"/>
              <a:gd name="connsiteX24" fmla="*/ 749 w 1835725"/>
              <a:gd name="connsiteY24" fmla="*/ 84082 h 2024785"/>
              <a:gd name="connsiteX25" fmla="*/ 53871 w 1835725"/>
              <a:gd name="connsiteY25" fmla="*/ 11621 h 2024785"/>
              <a:gd name="connsiteX26" fmla="*/ 58352 w 1835725"/>
              <a:gd name="connsiteY26" fmla="*/ 11093 h 2024785"/>
              <a:gd name="connsiteX27" fmla="*/ 454020 w 1835725"/>
              <a:gd name="connsiteY27" fmla="*/ 13474 h 2024785"/>
              <a:gd name="connsiteX28" fmla="*/ 477919 w 1835725"/>
              <a:gd name="connsiteY28" fmla="*/ 21437 h 2024785"/>
              <a:gd name="connsiteX29" fmla="*/ 957797 w 1835725"/>
              <a:gd name="connsiteY29" fmla="*/ 167970 h 2024785"/>
              <a:gd name="connsiteX30" fmla="*/ 1286982 w 1835725"/>
              <a:gd name="connsiteY30" fmla="*/ 387616 h 2024785"/>
              <a:gd name="connsiteX31" fmla="*/ 1293725 w 1835725"/>
              <a:gd name="connsiteY31" fmla="*/ 477075 h 2024785"/>
              <a:gd name="connsiteX32" fmla="*/ 1245453 w 1835725"/>
              <a:gd name="connsiteY32" fmla="*/ 499154 h 2024785"/>
              <a:gd name="connsiteX33" fmla="*/ 1245167 w 1835725"/>
              <a:gd name="connsiteY33" fmla="*/ 499154 h 2024785"/>
              <a:gd name="connsiteX34" fmla="*/ 1203638 w 1835725"/>
              <a:gd name="connsiteY34" fmla="*/ 484104 h 2024785"/>
              <a:gd name="connsiteX35" fmla="*/ 900647 w 1835725"/>
              <a:gd name="connsiteY35" fmla="*/ 281508 h 2024785"/>
              <a:gd name="connsiteX36" fmla="*/ 872454 w 1835725"/>
              <a:gd name="connsiteY36" fmla="*/ 196164 h 2024785"/>
              <a:gd name="connsiteX37" fmla="*/ 957797 w 1835725"/>
              <a:gd name="connsiteY37" fmla="*/ 167970 h 20247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835725" h="2024785">
                <a:moveTo>
                  <a:pt x="1801138" y="1622662"/>
                </a:moveTo>
                <a:cubicBezTo>
                  <a:pt x="1822105" y="1633400"/>
                  <a:pt x="1836117" y="1655372"/>
                  <a:pt x="1835717" y="1680254"/>
                </a:cubicBezTo>
                <a:cubicBezTo>
                  <a:pt x="1832093" y="1746382"/>
                  <a:pt x="1824354" y="1812154"/>
                  <a:pt x="1812568" y="1877193"/>
                </a:cubicBezTo>
                <a:lnTo>
                  <a:pt x="1776210" y="2024785"/>
                </a:lnTo>
                <a:lnTo>
                  <a:pt x="1655772" y="1983449"/>
                </a:lnTo>
                <a:lnTo>
                  <a:pt x="1687591" y="1854495"/>
                </a:lnTo>
                <a:cubicBezTo>
                  <a:pt x="1698455" y="1794657"/>
                  <a:pt x="1705590" y="1734142"/>
                  <a:pt x="1708939" y="1673301"/>
                </a:cubicBezTo>
                <a:cubicBezTo>
                  <a:pt x="1712216" y="1638363"/>
                  <a:pt x="1743190" y="1612703"/>
                  <a:pt x="1778129" y="1615979"/>
                </a:cubicBezTo>
                <a:cubicBezTo>
                  <a:pt x="1786387" y="1616753"/>
                  <a:pt x="1794149" y="1619084"/>
                  <a:pt x="1801138" y="1622662"/>
                </a:cubicBezTo>
                <a:close/>
                <a:moveTo>
                  <a:pt x="1585229" y="764759"/>
                </a:moveTo>
                <a:cubicBezTo>
                  <a:pt x="1600438" y="768789"/>
                  <a:pt x="1614156" y="778436"/>
                  <a:pt x="1623024" y="792810"/>
                </a:cubicBezTo>
                <a:cubicBezTo>
                  <a:pt x="1689575" y="907319"/>
                  <a:pt x="1741505" y="1029715"/>
                  <a:pt x="1777614" y="1157141"/>
                </a:cubicBezTo>
                <a:cubicBezTo>
                  <a:pt x="1787149" y="1190888"/>
                  <a:pt x="1767537" y="1225969"/>
                  <a:pt x="1733799" y="1235532"/>
                </a:cubicBezTo>
                <a:cubicBezTo>
                  <a:pt x="1728151" y="1237046"/>
                  <a:pt x="1722312" y="1237780"/>
                  <a:pt x="1716464" y="1237722"/>
                </a:cubicBezTo>
                <a:lnTo>
                  <a:pt x="1716464" y="1237913"/>
                </a:lnTo>
                <a:cubicBezTo>
                  <a:pt x="1688070" y="1237913"/>
                  <a:pt x="1663124" y="1219044"/>
                  <a:pt x="1655409" y="1191717"/>
                </a:cubicBezTo>
                <a:cubicBezTo>
                  <a:pt x="1622214" y="1074512"/>
                  <a:pt x="1574437" y="961936"/>
                  <a:pt x="1513200" y="856627"/>
                </a:cubicBezTo>
                <a:cubicBezTo>
                  <a:pt x="1496379" y="825834"/>
                  <a:pt x="1507704" y="787236"/>
                  <a:pt x="1538499" y="770415"/>
                </a:cubicBezTo>
                <a:cubicBezTo>
                  <a:pt x="1553325" y="762319"/>
                  <a:pt x="1570022" y="760730"/>
                  <a:pt x="1585229" y="764759"/>
                </a:cubicBezTo>
                <a:close/>
                <a:moveTo>
                  <a:pt x="477919" y="21437"/>
                </a:moveTo>
                <a:cubicBezTo>
                  <a:pt x="499341" y="33775"/>
                  <a:pt x="512445" y="58102"/>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89834" y="-4456"/>
                  <a:pt x="322735" y="-3656"/>
                  <a:pt x="454020" y="13474"/>
                </a:cubicBezTo>
                <a:cubicBezTo>
                  <a:pt x="462713" y="14543"/>
                  <a:pt x="470778" y="17324"/>
                  <a:pt x="477919" y="21437"/>
                </a:cubicBezTo>
                <a:close/>
                <a:moveTo>
                  <a:pt x="957797" y="167970"/>
                </a:move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8235" y="164811"/>
                  <a:pt x="926445" y="152188"/>
                  <a:pt x="957797" y="167970"/>
                </a:cubicBezTo>
                <a:close/>
              </a:path>
            </a:pathLst>
          </a:custGeom>
          <a:solidFill>
            <a:schemeClr val="accent4"/>
          </a:solidFill>
          <a:ln w="9525" cap="flat">
            <a:noFill/>
            <a:prstDash val="solid"/>
            <a:miter/>
          </a:ln>
        </p:spPr>
        <p:txBody>
          <a:bodyPr rtlCol="0" anchor="ctr"/>
          <a:lstStyle/>
          <a:p>
            <a:endParaRPr lang="en-US"/>
          </a:p>
        </p:txBody>
      </p:sp>
      <p:sp>
        <p:nvSpPr>
          <p:cNvPr id="21" name="Freeform: Shape 20">
            <a:extLst>
              <a:ext uri="{FF2B5EF4-FFF2-40B4-BE49-F238E27FC236}">
                <a16:creationId xmlns:a16="http://schemas.microsoft.com/office/drawing/2014/main" id="{75F47824-961D-465D-84F9-EAE11BC617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9527" y="6033795"/>
            <a:ext cx="1991064" cy="824205"/>
          </a:xfrm>
          <a:custGeom>
            <a:avLst/>
            <a:gdLst>
              <a:gd name="connsiteX0" fmla="*/ 995532 w 1991064"/>
              <a:gd name="connsiteY0" fmla="*/ 0 h 824205"/>
              <a:gd name="connsiteX1" fmla="*/ 1984823 w 1991064"/>
              <a:gd name="connsiteY1" fmla="*/ 784423 h 824205"/>
              <a:gd name="connsiteX2" fmla="*/ 1991064 w 1991064"/>
              <a:gd name="connsiteY2" fmla="*/ 824205 h 824205"/>
              <a:gd name="connsiteX3" fmla="*/ 0 w 1991064"/>
              <a:gd name="connsiteY3" fmla="*/ 824205 h 824205"/>
              <a:gd name="connsiteX4" fmla="*/ 6241 w 1991064"/>
              <a:gd name="connsiteY4" fmla="*/ 784423 h 824205"/>
              <a:gd name="connsiteX5" fmla="*/ 995532 w 1991064"/>
              <a:gd name="connsiteY5" fmla="*/ 0 h 8242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91064" h="824205">
                <a:moveTo>
                  <a:pt x="995532" y="0"/>
                </a:moveTo>
                <a:cubicBezTo>
                  <a:pt x="1483521" y="0"/>
                  <a:pt x="1890663" y="336754"/>
                  <a:pt x="1984823" y="784423"/>
                </a:cubicBezTo>
                <a:lnTo>
                  <a:pt x="1991064" y="824205"/>
                </a:lnTo>
                <a:lnTo>
                  <a:pt x="0" y="824205"/>
                </a:lnTo>
                <a:lnTo>
                  <a:pt x="6241" y="784423"/>
                </a:lnTo>
                <a:cubicBezTo>
                  <a:pt x="100402" y="336754"/>
                  <a:pt x="507544" y="0"/>
                  <a:pt x="995532"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3" name="Freeform: Shape 22">
            <a:extLst>
              <a:ext uri="{FF2B5EF4-FFF2-40B4-BE49-F238E27FC236}">
                <a16:creationId xmlns:a16="http://schemas.microsoft.com/office/drawing/2014/main" id="{FEC9DA3E-C1D7-472D-B7C0-F71AE41FBA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51696" y="5519196"/>
            <a:ext cx="1340305" cy="1338805"/>
          </a:xfrm>
          <a:custGeom>
            <a:avLst/>
            <a:gdLst>
              <a:gd name="connsiteX0" fmla="*/ 61913 w 1340305"/>
              <a:gd name="connsiteY0" fmla="*/ 0 h 1338805"/>
              <a:gd name="connsiteX1" fmla="*/ 1340305 w 1340305"/>
              <a:gd name="connsiteY1" fmla="*/ 0 h 1338805"/>
              <a:gd name="connsiteX2" fmla="*/ 1340305 w 1340305"/>
              <a:gd name="connsiteY2" fmla="*/ 123825 h 1338805"/>
              <a:gd name="connsiteX3" fmla="*/ 123825 w 1340305"/>
              <a:gd name="connsiteY3" fmla="*/ 123825 h 1338805"/>
              <a:gd name="connsiteX4" fmla="*/ 123825 w 1340305"/>
              <a:gd name="connsiteY4" fmla="*/ 1338805 h 1338805"/>
              <a:gd name="connsiteX5" fmla="*/ 0 w 1340305"/>
              <a:gd name="connsiteY5" fmla="*/ 1338805 h 1338805"/>
              <a:gd name="connsiteX6" fmla="*/ 0 w 1340305"/>
              <a:gd name="connsiteY6" fmla="*/ 61913 h 1338805"/>
              <a:gd name="connsiteX7" fmla="*/ 61913 w 1340305"/>
              <a:gd name="connsiteY7" fmla="*/ 0 h 13388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40305" h="1338805">
                <a:moveTo>
                  <a:pt x="61913" y="0"/>
                </a:moveTo>
                <a:lnTo>
                  <a:pt x="1340305" y="0"/>
                </a:lnTo>
                <a:lnTo>
                  <a:pt x="1340305" y="123825"/>
                </a:lnTo>
                <a:lnTo>
                  <a:pt x="123825" y="123825"/>
                </a:lnTo>
                <a:lnTo>
                  <a:pt x="123825" y="1338805"/>
                </a:lnTo>
                <a:lnTo>
                  <a:pt x="0" y="1338805"/>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5" name="TextBox 4">
            <a:extLst>
              <a:ext uri="{FF2B5EF4-FFF2-40B4-BE49-F238E27FC236}">
                <a16:creationId xmlns:a16="http://schemas.microsoft.com/office/drawing/2014/main" id="{B975E6F3-8339-3632-2420-0682401A47E4}"/>
              </a:ext>
            </a:extLst>
          </p:cNvPr>
          <p:cNvSpPr txBox="1"/>
          <p:nvPr/>
        </p:nvSpPr>
        <p:spPr>
          <a:xfrm>
            <a:off x="8000999" y="4121727"/>
            <a:ext cx="3567545" cy="55418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
        <p:nvSpPr>
          <p:cNvPr id="6" name="TextBox 5">
            <a:extLst>
              <a:ext uri="{FF2B5EF4-FFF2-40B4-BE49-F238E27FC236}">
                <a16:creationId xmlns:a16="http://schemas.microsoft.com/office/drawing/2014/main" id="{43487416-AFF7-721F-9784-3C5D9D8BFC5F}"/>
              </a:ext>
            </a:extLst>
          </p:cNvPr>
          <p:cNvSpPr txBox="1"/>
          <p:nvPr/>
        </p:nvSpPr>
        <p:spPr>
          <a:xfrm>
            <a:off x="8378406" y="5157223"/>
            <a:ext cx="2860441"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solidFill>
                  <a:srgbClr val="2C3E50"/>
                </a:solidFill>
                <a:highlight>
                  <a:srgbClr val="FFFFFF"/>
                </a:highlight>
                <a:latin typeface="Roboto"/>
                <a:ea typeface="Roboto"/>
                <a:cs typeface="Roboto"/>
              </a:rPr>
              <a:t> (Alamy Limited, 2026)</a:t>
            </a:r>
            <a:endParaRPr lang="en-US"/>
          </a:p>
        </p:txBody>
      </p:sp>
    </p:spTree>
    <p:extLst>
      <p:ext uri="{BB962C8B-B14F-4D97-AF65-F5344CB8AC3E}">
        <p14:creationId xmlns:p14="http://schemas.microsoft.com/office/powerpoint/2010/main" val="12440929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507057-10ED-E892-517F-F48F0E530D86}"/>
              </a:ext>
            </a:extLst>
          </p:cNvPr>
          <p:cNvSpPr>
            <a:spLocks noGrp="1"/>
          </p:cNvSpPr>
          <p:nvPr>
            <p:ph type="title"/>
          </p:nvPr>
        </p:nvSpPr>
        <p:spPr>
          <a:xfrm>
            <a:off x="3684916" y="5691"/>
            <a:ext cx="4707148" cy="1325563"/>
          </a:xfrm>
        </p:spPr>
        <p:txBody>
          <a:bodyPr>
            <a:normAutofit/>
          </a:bodyPr>
          <a:lstStyle/>
          <a:p>
            <a:r>
              <a:rPr lang="en-US">
                <a:latin typeface="Aptos"/>
              </a:rPr>
              <a:t>Critique of PESTEL</a:t>
            </a:r>
            <a:endParaRPr lang="en-US"/>
          </a:p>
        </p:txBody>
      </p:sp>
      <p:graphicFrame>
        <p:nvGraphicFramePr>
          <p:cNvPr id="11" name="Content Placeholder 2">
            <a:extLst>
              <a:ext uri="{FF2B5EF4-FFF2-40B4-BE49-F238E27FC236}">
                <a16:creationId xmlns:a16="http://schemas.microsoft.com/office/drawing/2014/main" id="{1552B938-A637-6B37-39E0-EEFDB88B6369}"/>
              </a:ext>
            </a:extLst>
          </p:cNvPr>
          <p:cNvGraphicFramePr>
            <a:graphicFrameLocks noGrp="1"/>
          </p:cNvGraphicFramePr>
          <p:nvPr>
            <p:ph idx="1"/>
            <p:extLst>
              <p:ext uri="{D42A27DB-BD31-4B8C-83A1-F6EECF244321}">
                <p14:modId xmlns:p14="http://schemas.microsoft.com/office/powerpoint/2010/main" val="1841379388"/>
              </p:ext>
            </p:extLst>
          </p:nvPr>
        </p:nvGraphicFramePr>
        <p:xfrm>
          <a:off x="4312" y="1264908"/>
          <a:ext cx="6029865" cy="540088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extBox 3">
            <a:extLst>
              <a:ext uri="{FF2B5EF4-FFF2-40B4-BE49-F238E27FC236}">
                <a16:creationId xmlns:a16="http://schemas.microsoft.com/office/drawing/2014/main" id="{2DC0700B-E1B1-B8E2-8203-4820457CB0FE}"/>
              </a:ext>
            </a:extLst>
          </p:cNvPr>
          <p:cNvSpPr txBox="1"/>
          <p:nvPr/>
        </p:nvSpPr>
        <p:spPr>
          <a:xfrm>
            <a:off x="8452949" y="934842"/>
            <a:ext cx="1559317"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a:t>Benefits</a:t>
            </a:r>
            <a:r>
              <a:rPr lang="en-US" dirty="0"/>
              <a:t> </a:t>
            </a:r>
          </a:p>
        </p:txBody>
      </p:sp>
      <p:cxnSp>
        <p:nvCxnSpPr>
          <p:cNvPr id="5" name="Straight Arrow Connector 4">
            <a:extLst>
              <a:ext uri="{FF2B5EF4-FFF2-40B4-BE49-F238E27FC236}">
                <a16:creationId xmlns:a16="http://schemas.microsoft.com/office/drawing/2014/main" id="{9C191E97-8079-DE90-7F64-253BDC1FD5C9}"/>
              </a:ext>
            </a:extLst>
          </p:cNvPr>
          <p:cNvCxnSpPr/>
          <p:nvPr/>
        </p:nvCxnSpPr>
        <p:spPr>
          <a:xfrm>
            <a:off x="6240710" y="1264581"/>
            <a:ext cx="25318" cy="5578102"/>
          </a:xfrm>
          <a:prstGeom prst="straightConnector1">
            <a:avLst/>
          </a:prstGeom>
        </p:spPr>
        <p:style>
          <a:lnRef idx="2">
            <a:schemeClr val="accent1"/>
          </a:lnRef>
          <a:fillRef idx="0">
            <a:schemeClr val="accent1"/>
          </a:fillRef>
          <a:effectRef idx="1">
            <a:schemeClr val="accent1"/>
          </a:effectRef>
          <a:fontRef idx="minor">
            <a:schemeClr val="tx1"/>
          </a:fontRef>
        </p:style>
      </p:cxnSp>
      <p:sp>
        <p:nvSpPr>
          <p:cNvPr id="6" name="TextBox 5">
            <a:extLst>
              <a:ext uri="{FF2B5EF4-FFF2-40B4-BE49-F238E27FC236}">
                <a16:creationId xmlns:a16="http://schemas.microsoft.com/office/drawing/2014/main" id="{B3648DE9-F0E1-2CDE-1E9C-467A587E09BB}"/>
              </a:ext>
            </a:extLst>
          </p:cNvPr>
          <p:cNvSpPr txBox="1"/>
          <p:nvPr/>
        </p:nvSpPr>
        <p:spPr>
          <a:xfrm>
            <a:off x="8193844" y="3720611"/>
            <a:ext cx="2064401" cy="5375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a:t>Limitations</a:t>
            </a:r>
            <a:r>
              <a:rPr lang="en-US"/>
              <a:t> </a:t>
            </a:r>
          </a:p>
        </p:txBody>
      </p:sp>
      <p:sp>
        <p:nvSpPr>
          <p:cNvPr id="7" name="TextBox 6">
            <a:extLst>
              <a:ext uri="{FF2B5EF4-FFF2-40B4-BE49-F238E27FC236}">
                <a16:creationId xmlns:a16="http://schemas.microsoft.com/office/drawing/2014/main" id="{1A0B65FA-866A-ADCD-ABD0-591F3AFC242F}"/>
              </a:ext>
            </a:extLst>
          </p:cNvPr>
          <p:cNvSpPr txBox="1"/>
          <p:nvPr/>
        </p:nvSpPr>
        <p:spPr>
          <a:xfrm>
            <a:off x="6417303" y="1472741"/>
            <a:ext cx="5615608" cy="23083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Calibri"/>
              <a:buChar char="-"/>
            </a:pPr>
            <a:r>
              <a:rPr lang="en-US" sz="2400" dirty="0"/>
              <a:t>It identifies threats more early which helps businesses manage the threats before it damages their business.</a:t>
            </a:r>
          </a:p>
          <a:p>
            <a:pPr marL="285750" indent="-285750">
              <a:buFont typeface="Calibri"/>
              <a:buChar char="-"/>
            </a:pPr>
            <a:r>
              <a:rPr lang="en-US" sz="2400" dirty="0"/>
              <a:t>It also helps with market trends which helps the business look into new opportunities</a:t>
            </a:r>
            <a:r>
              <a:rPr lang="en-US" sz="2000" dirty="0"/>
              <a:t>.</a:t>
            </a:r>
            <a:r>
              <a:rPr lang="en-US" sz="2400" dirty="0"/>
              <a:t>  </a:t>
            </a:r>
            <a:r>
              <a:rPr lang="en-US" sz="2400" b="1" dirty="0"/>
              <a:t>(Athuraliya, 2025).</a:t>
            </a:r>
            <a:r>
              <a:rPr lang="en-US" sz="2000" b="1" dirty="0"/>
              <a:t> </a:t>
            </a:r>
            <a:endParaRPr lang="en-US" sz="2000" b="1" dirty="0">
              <a:solidFill>
                <a:srgbClr val="000000"/>
              </a:solidFill>
              <a:latin typeface="Aptos"/>
              <a:ea typeface="Roboto"/>
              <a:cs typeface="Roboto"/>
            </a:endParaRPr>
          </a:p>
        </p:txBody>
      </p:sp>
      <p:sp>
        <p:nvSpPr>
          <p:cNvPr id="8" name="TextBox 7">
            <a:extLst>
              <a:ext uri="{FF2B5EF4-FFF2-40B4-BE49-F238E27FC236}">
                <a16:creationId xmlns:a16="http://schemas.microsoft.com/office/drawing/2014/main" id="{AF34DA2A-4249-11C1-4A95-D70FEAE285D0}"/>
              </a:ext>
            </a:extLst>
          </p:cNvPr>
          <p:cNvSpPr txBox="1"/>
          <p:nvPr/>
        </p:nvSpPr>
        <p:spPr>
          <a:xfrm>
            <a:off x="6595144" y="4173184"/>
            <a:ext cx="5284304" cy="267765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Calibri"/>
              <a:buChar char="-"/>
            </a:pPr>
            <a:r>
              <a:rPr lang="en-US" sz="2400" dirty="0">
                <a:ea typeface="+mn-lt"/>
                <a:cs typeface="+mn-lt"/>
              </a:rPr>
              <a:t>It only evaluates the </a:t>
            </a:r>
            <a:r>
              <a:rPr lang="en-US" sz="2400">
                <a:ea typeface="+mn-lt"/>
                <a:cs typeface="+mn-lt"/>
              </a:rPr>
              <a:t>external factors as it does not assess the internal </a:t>
            </a:r>
            <a:r>
              <a:rPr lang="en-US" sz="2400" dirty="0">
                <a:ea typeface="+mn-lt"/>
                <a:cs typeface="+mn-lt"/>
              </a:rPr>
              <a:t>company strengths, weaknesses, or resources</a:t>
            </a:r>
          </a:p>
          <a:p>
            <a:pPr marL="285750" indent="-285750">
              <a:buFont typeface="Calibri"/>
              <a:buChar char="-"/>
            </a:pPr>
            <a:r>
              <a:rPr lang="en-US" sz="2400"/>
              <a:t>Gathering data could be difficult and frameworks could become outdated quickly. </a:t>
            </a:r>
            <a:r>
              <a:rPr lang="en-US" sz="2400" b="1">
                <a:solidFill>
                  <a:srgbClr val="000000"/>
                </a:solidFill>
                <a:latin typeface="Aptos"/>
                <a:ea typeface="Roboto"/>
                <a:cs typeface="Roboto"/>
              </a:rPr>
              <a:t>(Dotwork.com, 2025). </a:t>
            </a:r>
          </a:p>
        </p:txBody>
      </p:sp>
    </p:spTree>
    <p:extLst>
      <p:ext uri="{BB962C8B-B14F-4D97-AF65-F5344CB8AC3E}">
        <p14:creationId xmlns:p14="http://schemas.microsoft.com/office/powerpoint/2010/main" val="133288286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330866-E4F1-32BF-B9E0-33AC2C1AC92A}"/>
              </a:ext>
            </a:extLst>
          </p:cNvPr>
          <p:cNvSpPr>
            <a:spLocks noGrp="1"/>
          </p:cNvSpPr>
          <p:nvPr>
            <p:ph type="title"/>
          </p:nvPr>
        </p:nvSpPr>
        <p:spPr>
          <a:xfrm>
            <a:off x="2448464" y="738936"/>
            <a:ext cx="1731035" cy="5854430"/>
          </a:xfrm>
        </p:spPr>
        <p:txBody>
          <a:bodyPr>
            <a:normAutofit/>
          </a:bodyPr>
          <a:lstStyle/>
          <a:p>
            <a:br>
              <a:rPr lang="en-US" dirty="0"/>
            </a:br>
            <a:endParaRPr lang="en-US" dirty="0"/>
          </a:p>
        </p:txBody>
      </p:sp>
      <p:graphicFrame>
        <p:nvGraphicFramePr>
          <p:cNvPr id="7" name="Content Placeholder 6">
            <a:extLst>
              <a:ext uri="{FF2B5EF4-FFF2-40B4-BE49-F238E27FC236}">
                <a16:creationId xmlns:a16="http://schemas.microsoft.com/office/drawing/2014/main" id="{CF6CA60B-18C5-F3C7-F70F-5CA01B6FCE0E}"/>
              </a:ext>
            </a:extLst>
          </p:cNvPr>
          <p:cNvGraphicFramePr>
            <a:graphicFrameLocks noGrp="1"/>
          </p:cNvGraphicFramePr>
          <p:nvPr>
            <p:ph idx="1"/>
            <p:extLst>
              <p:ext uri="{D42A27DB-BD31-4B8C-83A1-F6EECF244321}">
                <p14:modId xmlns:p14="http://schemas.microsoft.com/office/powerpoint/2010/main" val="4116697604"/>
              </p:ext>
            </p:extLst>
          </p:nvPr>
        </p:nvGraphicFramePr>
        <p:xfrm>
          <a:off x="694427" y="258493"/>
          <a:ext cx="10515600" cy="370840"/>
        </p:xfrm>
        <a:graphic>
          <a:graphicData uri="http://schemas.openxmlformats.org/drawingml/2006/table">
            <a:tbl>
              <a:tblPr firstRow="1" bandRow="1">
                <a:tableStyleId>{5C22544A-7EE6-4342-B048-85BDC9FD1C3A}</a:tableStyleId>
              </a:tblPr>
              <a:tblGrid>
                <a:gridCol w="1752600">
                  <a:extLst>
                    <a:ext uri="{9D8B030D-6E8A-4147-A177-3AD203B41FA5}">
                      <a16:colId xmlns:a16="http://schemas.microsoft.com/office/drawing/2014/main" val="947274762"/>
                    </a:ext>
                  </a:extLst>
                </a:gridCol>
                <a:gridCol w="1752600">
                  <a:extLst>
                    <a:ext uri="{9D8B030D-6E8A-4147-A177-3AD203B41FA5}">
                      <a16:colId xmlns:a16="http://schemas.microsoft.com/office/drawing/2014/main" val="929397681"/>
                    </a:ext>
                  </a:extLst>
                </a:gridCol>
                <a:gridCol w="1752600">
                  <a:extLst>
                    <a:ext uri="{9D8B030D-6E8A-4147-A177-3AD203B41FA5}">
                      <a16:colId xmlns:a16="http://schemas.microsoft.com/office/drawing/2014/main" val="2039736788"/>
                    </a:ext>
                  </a:extLst>
                </a:gridCol>
                <a:gridCol w="1752600">
                  <a:extLst>
                    <a:ext uri="{9D8B030D-6E8A-4147-A177-3AD203B41FA5}">
                      <a16:colId xmlns:a16="http://schemas.microsoft.com/office/drawing/2014/main" val="2565513250"/>
                    </a:ext>
                  </a:extLst>
                </a:gridCol>
                <a:gridCol w="1752600">
                  <a:extLst>
                    <a:ext uri="{9D8B030D-6E8A-4147-A177-3AD203B41FA5}">
                      <a16:colId xmlns:a16="http://schemas.microsoft.com/office/drawing/2014/main" val="1120108065"/>
                    </a:ext>
                  </a:extLst>
                </a:gridCol>
                <a:gridCol w="1752600">
                  <a:extLst>
                    <a:ext uri="{9D8B030D-6E8A-4147-A177-3AD203B41FA5}">
                      <a16:colId xmlns:a16="http://schemas.microsoft.com/office/drawing/2014/main" val="2050332186"/>
                    </a:ext>
                  </a:extLst>
                </a:gridCol>
              </a:tblGrid>
              <a:tr h="370840">
                <a:tc>
                  <a:txBody>
                    <a:bodyPr/>
                    <a:lstStyle/>
                    <a:p>
                      <a:pPr algn="ctr"/>
                      <a:r>
                        <a:rPr lang="en-US"/>
                        <a:t>P</a:t>
                      </a:r>
                    </a:p>
                  </a:txBody>
                  <a:tcPr/>
                </a:tc>
                <a:tc>
                  <a:txBody>
                    <a:bodyPr/>
                    <a:lstStyle/>
                    <a:p>
                      <a:pPr algn="ctr"/>
                      <a:r>
                        <a:rPr lang="en-US"/>
                        <a:t>E</a:t>
                      </a:r>
                    </a:p>
                  </a:txBody>
                  <a:tcPr/>
                </a:tc>
                <a:tc>
                  <a:txBody>
                    <a:bodyPr/>
                    <a:lstStyle/>
                    <a:p>
                      <a:pPr algn="ctr"/>
                      <a:r>
                        <a:rPr lang="en-US"/>
                        <a:t>S</a:t>
                      </a:r>
                    </a:p>
                  </a:txBody>
                  <a:tcPr/>
                </a:tc>
                <a:tc>
                  <a:txBody>
                    <a:bodyPr/>
                    <a:lstStyle/>
                    <a:p>
                      <a:pPr algn="ctr"/>
                      <a:r>
                        <a:rPr lang="en-US"/>
                        <a:t>T</a:t>
                      </a:r>
                    </a:p>
                  </a:txBody>
                  <a:tcPr/>
                </a:tc>
                <a:tc>
                  <a:txBody>
                    <a:bodyPr/>
                    <a:lstStyle/>
                    <a:p>
                      <a:pPr algn="ctr"/>
                      <a:r>
                        <a:rPr lang="en-US"/>
                        <a:t>E</a:t>
                      </a:r>
                    </a:p>
                  </a:txBody>
                  <a:tcPr/>
                </a:tc>
                <a:tc>
                  <a:txBody>
                    <a:bodyPr/>
                    <a:lstStyle/>
                    <a:p>
                      <a:pPr algn="ctr"/>
                      <a:r>
                        <a:rPr lang="en-US"/>
                        <a:t>L</a:t>
                      </a:r>
                    </a:p>
                  </a:txBody>
                  <a:tcPr/>
                </a:tc>
                <a:extLst>
                  <a:ext uri="{0D108BD9-81ED-4DB2-BD59-A6C34878D82A}">
                    <a16:rowId xmlns:a16="http://schemas.microsoft.com/office/drawing/2014/main" val="2680805595"/>
                  </a:ext>
                </a:extLst>
              </a:tr>
            </a:tbl>
          </a:graphicData>
        </a:graphic>
      </p:graphicFrame>
      <p:sp>
        <p:nvSpPr>
          <p:cNvPr id="4" name="TextBox 3">
            <a:extLst>
              <a:ext uri="{FF2B5EF4-FFF2-40B4-BE49-F238E27FC236}">
                <a16:creationId xmlns:a16="http://schemas.microsoft.com/office/drawing/2014/main" id="{59D3E5D3-712A-65F0-1B6F-5562E0867CFC}"/>
              </a:ext>
            </a:extLst>
          </p:cNvPr>
          <p:cNvSpPr txBox="1"/>
          <p:nvPr/>
        </p:nvSpPr>
        <p:spPr>
          <a:xfrm>
            <a:off x="3125" y="744184"/>
            <a:ext cx="2443837" cy="59093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Calibri"/>
              <a:buChar char="-"/>
            </a:pPr>
            <a:r>
              <a:rPr lang="en-US"/>
              <a:t>A political </a:t>
            </a:r>
            <a:r>
              <a:rPr lang="en-US" dirty="0"/>
              <a:t>factors that could affect Basil's business includes the covid 19 pandemic and the lockdown being implemented. Leading to less people coming </a:t>
            </a:r>
            <a:r>
              <a:rPr lang="en-US"/>
              <a:t>into the bakery even after the restrictions were eased. </a:t>
            </a:r>
            <a:r>
              <a:rPr lang="en-US" b="1">
                <a:solidFill>
                  <a:srgbClr val="000000"/>
                </a:solidFill>
                <a:latin typeface="Aptos"/>
                <a:ea typeface="Roboto"/>
                <a:cs typeface="Roboto"/>
              </a:rPr>
              <a:t>(Matheson, 2020)</a:t>
            </a:r>
            <a:endParaRPr lang="en-US" b="1">
              <a:solidFill>
                <a:srgbClr val="000000"/>
              </a:solidFill>
              <a:latin typeface="Aptos"/>
            </a:endParaRPr>
          </a:p>
          <a:p>
            <a:pPr marL="285750" indent="-285750">
              <a:buFont typeface="Calibri"/>
              <a:buChar char="-"/>
            </a:pPr>
            <a:r>
              <a:rPr lang="en-US" dirty="0"/>
              <a:t>Also, the council in Coventry may have schemes like grants to help struggling </a:t>
            </a:r>
            <a:r>
              <a:rPr lang="en-US"/>
              <a:t>businesses.</a:t>
            </a:r>
          </a:p>
          <a:p>
            <a:r>
              <a:rPr lang="en-US" dirty="0">
                <a:solidFill>
                  <a:srgbClr val="000000"/>
                </a:solidFill>
                <a:latin typeface="Aptos"/>
                <a:ea typeface="Roboto"/>
                <a:cs typeface="Roboto"/>
              </a:rPr>
              <a:t> </a:t>
            </a:r>
            <a:r>
              <a:rPr lang="en-US" b="1">
                <a:solidFill>
                  <a:srgbClr val="000000"/>
                </a:solidFill>
                <a:latin typeface="Aptos"/>
                <a:ea typeface="Roboto"/>
                <a:cs typeface="Roboto"/>
              </a:rPr>
              <a:t>(Coventry Council, </a:t>
            </a:r>
            <a:r>
              <a:rPr lang="en-US" b="1" dirty="0">
                <a:solidFill>
                  <a:srgbClr val="000000"/>
                </a:solidFill>
                <a:latin typeface="Aptos"/>
                <a:ea typeface="Roboto"/>
                <a:cs typeface="Roboto"/>
              </a:rPr>
              <a:t>2026)</a:t>
            </a:r>
            <a:endParaRPr lang="en-US" b="1"/>
          </a:p>
        </p:txBody>
      </p:sp>
      <p:sp>
        <p:nvSpPr>
          <p:cNvPr id="5" name="TextBox 4">
            <a:extLst>
              <a:ext uri="{FF2B5EF4-FFF2-40B4-BE49-F238E27FC236}">
                <a16:creationId xmlns:a16="http://schemas.microsoft.com/office/drawing/2014/main" id="{8A76F730-D368-8FB7-5059-547923C22007}"/>
              </a:ext>
            </a:extLst>
          </p:cNvPr>
          <p:cNvSpPr txBox="1"/>
          <p:nvPr/>
        </p:nvSpPr>
        <p:spPr>
          <a:xfrm>
            <a:off x="2446025" y="745434"/>
            <a:ext cx="2147539" cy="59093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Calibri"/>
              <a:buChar char="-"/>
            </a:pPr>
            <a:r>
              <a:rPr lang="en-US" dirty="0"/>
              <a:t>A economic factor that could affect the business is the increasing costs to operate a business </a:t>
            </a:r>
          </a:p>
          <a:p>
            <a:r>
              <a:rPr lang="en-US" dirty="0"/>
              <a:t>       including utility          bills and </a:t>
            </a:r>
            <a:r>
              <a:rPr lang="en-US"/>
              <a:t>many others. </a:t>
            </a:r>
            <a:r>
              <a:rPr lang="en-US" dirty="0">
                <a:solidFill>
                  <a:srgbClr val="000000"/>
                </a:solidFill>
                <a:latin typeface="Aptos"/>
                <a:ea typeface="Roboto"/>
                <a:cs typeface="Roboto"/>
              </a:rPr>
              <a:t> </a:t>
            </a:r>
            <a:r>
              <a:rPr lang="en-US" b="1">
                <a:solidFill>
                  <a:srgbClr val="000000"/>
                </a:solidFill>
                <a:latin typeface="Aptos"/>
                <a:ea typeface="Roboto"/>
                <a:cs typeface="Roboto"/>
              </a:rPr>
              <a:t>(GBAC, 2025).</a:t>
            </a:r>
          </a:p>
          <a:p>
            <a:pPr marL="285750" indent="-285750">
              <a:buFont typeface="Calibri"/>
              <a:buChar char="-"/>
            </a:pPr>
            <a:r>
              <a:rPr lang="en-US" dirty="0"/>
              <a:t>Another economic factor that may have an impact is stores shutting within the retail park leading to less </a:t>
            </a:r>
            <a:r>
              <a:rPr lang="en-US"/>
              <a:t>customers which means less profit. </a:t>
            </a:r>
            <a:endParaRPr lang="en-US" dirty="0"/>
          </a:p>
        </p:txBody>
      </p:sp>
      <p:cxnSp>
        <p:nvCxnSpPr>
          <p:cNvPr id="6" name="Straight Arrow Connector 5">
            <a:extLst>
              <a:ext uri="{FF2B5EF4-FFF2-40B4-BE49-F238E27FC236}">
                <a16:creationId xmlns:a16="http://schemas.microsoft.com/office/drawing/2014/main" id="{C1767B7A-9183-4544-3782-6DA27C77DE4E}"/>
              </a:ext>
            </a:extLst>
          </p:cNvPr>
          <p:cNvCxnSpPr/>
          <p:nvPr/>
        </p:nvCxnSpPr>
        <p:spPr>
          <a:xfrm flipH="1">
            <a:off x="2418521" y="679173"/>
            <a:ext cx="33130" cy="6112565"/>
          </a:xfrm>
          <a:prstGeom prst="straightConnector1">
            <a:avLst/>
          </a:prstGeom>
        </p:spPr>
        <p:style>
          <a:lnRef idx="2">
            <a:schemeClr val="accent1"/>
          </a:lnRef>
          <a:fillRef idx="0">
            <a:schemeClr val="accent1"/>
          </a:fillRef>
          <a:effectRef idx="1">
            <a:schemeClr val="accent1"/>
          </a:effectRef>
          <a:fontRef idx="minor">
            <a:schemeClr val="tx1"/>
          </a:fontRef>
        </p:style>
      </p:cxnSp>
      <p:sp>
        <p:nvSpPr>
          <p:cNvPr id="8" name="TextBox 7">
            <a:extLst>
              <a:ext uri="{FF2B5EF4-FFF2-40B4-BE49-F238E27FC236}">
                <a16:creationId xmlns:a16="http://schemas.microsoft.com/office/drawing/2014/main" id="{13708B6C-B96B-D365-04EE-98C893F228CB}"/>
              </a:ext>
            </a:extLst>
          </p:cNvPr>
          <p:cNvSpPr txBox="1"/>
          <p:nvPr/>
        </p:nvSpPr>
        <p:spPr>
          <a:xfrm>
            <a:off x="4459167" y="747623"/>
            <a:ext cx="1899998" cy="563231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Calibri"/>
              <a:buChar char="-"/>
            </a:pPr>
            <a:r>
              <a:rPr lang="en-US" dirty="0"/>
              <a:t>A social factor is employees working from home more than the office leading to less people </a:t>
            </a:r>
            <a:r>
              <a:rPr lang="en-US"/>
              <a:t>purchasing</a:t>
            </a:r>
          </a:p>
          <a:p>
            <a:r>
              <a:rPr lang="en-US" dirty="0"/>
              <a:t>      things at the </a:t>
            </a:r>
            <a:r>
              <a:rPr lang="en-US"/>
              <a:t>bakery. </a:t>
            </a:r>
            <a:r>
              <a:rPr lang="en-US" sz="1100" dirty="0">
                <a:solidFill>
                  <a:srgbClr val="2C3E50"/>
                </a:solidFill>
                <a:highlight>
                  <a:srgbClr val="FFFFFF"/>
                </a:highlight>
                <a:latin typeface="Roboto"/>
                <a:ea typeface="Roboto"/>
                <a:cs typeface="Roboto"/>
              </a:rPr>
              <a:t>  </a:t>
            </a:r>
            <a:r>
              <a:rPr lang="en-US" b="1">
                <a:highlight>
                  <a:srgbClr val="FFFFFF"/>
                </a:highlight>
                <a:latin typeface="Aptos"/>
                <a:ea typeface="Roboto"/>
                <a:cs typeface="Roboto"/>
              </a:rPr>
              <a:t>(Clark, 2023)</a:t>
            </a:r>
          </a:p>
          <a:p>
            <a:pPr marL="285750" indent="-285750">
              <a:buFont typeface="Calibri"/>
              <a:buChar char="-"/>
            </a:pPr>
            <a:r>
              <a:rPr lang="en-US" dirty="0"/>
              <a:t>Another social factor could be more people relying on delivery services as it is more </a:t>
            </a:r>
            <a:r>
              <a:rPr lang="en-US"/>
              <a:t>convenient.</a:t>
            </a:r>
          </a:p>
          <a:p>
            <a:r>
              <a:rPr lang="en-US" b="1" dirty="0"/>
              <a:t> </a:t>
            </a:r>
            <a:r>
              <a:rPr lang="en-US" b="1">
                <a:highlight>
                  <a:srgbClr val="FFFFFF"/>
                </a:highlight>
                <a:latin typeface="Aptos"/>
                <a:ea typeface="Roboto"/>
                <a:cs typeface="Roboto"/>
              </a:rPr>
              <a:t>(Statista, 2025)</a:t>
            </a:r>
            <a:r>
              <a:rPr lang="en-US" b="1" dirty="0"/>
              <a:t> </a:t>
            </a:r>
            <a:endParaRPr lang="en-US" b="1"/>
          </a:p>
        </p:txBody>
      </p:sp>
      <p:cxnSp>
        <p:nvCxnSpPr>
          <p:cNvPr id="9" name="Straight Arrow Connector 8">
            <a:extLst>
              <a:ext uri="{FF2B5EF4-FFF2-40B4-BE49-F238E27FC236}">
                <a16:creationId xmlns:a16="http://schemas.microsoft.com/office/drawing/2014/main" id="{F217107E-A090-6CFD-DD55-D3894FFD2FF8}"/>
              </a:ext>
            </a:extLst>
          </p:cNvPr>
          <p:cNvCxnSpPr/>
          <p:nvPr/>
        </p:nvCxnSpPr>
        <p:spPr>
          <a:xfrm flipH="1">
            <a:off x="4511864" y="642605"/>
            <a:ext cx="5751" cy="6147758"/>
          </a:xfrm>
          <a:prstGeom prst="straightConnector1">
            <a:avLst/>
          </a:prstGeom>
        </p:spPr>
        <p:style>
          <a:lnRef idx="2">
            <a:schemeClr val="accent1"/>
          </a:lnRef>
          <a:fillRef idx="0">
            <a:schemeClr val="accent1"/>
          </a:fillRef>
          <a:effectRef idx="1">
            <a:schemeClr val="accent1"/>
          </a:effectRef>
          <a:fontRef idx="minor">
            <a:schemeClr val="tx1"/>
          </a:fontRef>
        </p:style>
      </p:cxnSp>
      <p:sp>
        <p:nvSpPr>
          <p:cNvPr id="10" name="TextBox 9">
            <a:extLst>
              <a:ext uri="{FF2B5EF4-FFF2-40B4-BE49-F238E27FC236}">
                <a16:creationId xmlns:a16="http://schemas.microsoft.com/office/drawing/2014/main" id="{BE3BA464-7F5E-3268-8FA3-FEDD7FFC5689}"/>
              </a:ext>
            </a:extLst>
          </p:cNvPr>
          <p:cNvSpPr txBox="1"/>
          <p:nvPr/>
        </p:nvSpPr>
        <p:spPr>
          <a:xfrm>
            <a:off x="6296971" y="675735"/>
            <a:ext cx="1999077" cy="59093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Calibri"/>
              <a:buChar char="-"/>
            </a:pPr>
            <a:r>
              <a:rPr lang="en-US" dirty="0"/>
              <a:t>A technological factor is Basil not having a properly delivery system and relying on customers coming in as most people find delivering food more convenient.</a:t>
            </a:r>
            <a:r>
              <a:rPr lang="en-US" b="1" dirty="0">
                <a:solidFill>
                  <a:srgbClr val="000000"/>
                </a:solidFill>
                <a:latin typeface="Aptos"/>
                <a:ea typeface="Roboto"/>
                <a:cs typeface="Roboto"/>
              </a:rPr>
              <a:t>(</a:t>
            </a:r>
            <a:r>
              <a:rPr lang="en-US" b="1" dirty="0" err="1">
                <a:solidFill>
                  <a:srgbClr val="000000"/>
                </a:solidFill>
                <a:latin typeface="Aptos"/>
                <a:ea typeface="Roboto"/>
                <a:cs typeface="Roboto"/>
              </a:rPr>
              <a:t>Slerp</a:t>
            </a:r>
            <a:r>
              <a:rPr lang="en-US" b="1" dirty="0">
                <a:solidFill>
                  <a:srgbClr val="000000"/>
                </a:solidFill>
                <a:latin typeface="Aptos"/>
                <a:ea typeface="Roboto"/>
                <a:cs typeface="Roboto"/>
              </a:rPr>
              <a:t>, 2026). </a:t>
            </a:r>
            <a:endParaRPr lang="en-US" b="1" dirty="0">
              <a:solidFill>
                <a:srgbClr val="000000"/>
              </a:solidFill>
              <a:latin typeface="Aptos"/>
            </a:endParaRPr>
          </a:p>
          <a:p>
            <a:pPr marL="285750" indent="-285750">
              <a:buFont typeface="Calibri"/>
              <a:buChar char="-"/>
            </a:pPr>
            <a:r>
              <a:rPr lang="en-US" dirty="0"/>
              <a:t>Another factor is Basil </a:t>
            </a:r>
            <a:r>
              <a:rPr lang="en-US"/>
              <a:t>relying</a:t>
            </a:r>
            <a:r>
              <a:rPr lang="en-US" dirty="0"/>
              <a:t> on a manual telephone line which could lead to missed orders. </a:t>
            </a:r>
          </a:p>
        </p:txBody>
      </p:sp>
      <p:cxnSp>
        <p:nvCxnSpPr>
          <p:cNvPr id="11" name="Straight Arrow Connector 10">
            <a:extLst>
              <a:ext uri="{FF2B5EF4-FFF2-40B4-BE49-F238E27FC236}">
                <a16:creationId xmlns:a16="http://schemas.microsoft.com/office/drawing/2014/main" id="{E393FBC5-AE8B-2CA6-FC77-2F435720CE94}"/>
              </a:ext>
            </a:extLst>
          </p:cNvPr>
          <p:cNvCxnSpPr/>
          <p:nvPr/>
        </p:nvCxnSpPr>
        <p:spPr>
          <a:xfrm>
            <a:off x="6253838" y="630416"/>
            <a:ext cx="107204" cy="6156945"/>
          </a:xfrm>
          <a:prstGeom prst="straightConnector1">
            <a:avLst/>
          </a:prstGeom>
        </p:spPr>
        <p:style>
          <a:lnRef idx="2">
            <a:schemeClr val="accent1"/>
          </a:lnRef>
          <a:fillRef idx="0">
            <a:schemeClr val="accent1"/>
          </a:fillRef>
          <a:effectRef idx="1">
            <a:schemeClr val="accent1"/>
          </a:effectRef>
          <a:fontRef idx="minor">
            <a:schemeClr val="tx1"/>
          </a:fontRef>
        </p:style>
      </p:cxnSp>
      <p:sp>
        <p:nvSpPr>
          <p:cNvPr id="12" name="TextBox 11">
            <a:extLst>
              <a:ext uri="{FF2B5EF4-FFF2-40B4-BE49-F238E27FC236}">
                <a16:creationId xmlns:a16="http://schemas.microsoft.com/office/drawing/2014/main" id="{39D751C0-BDF3-63F6-6425-5A47E8317C58}"/>
              </a:ext>
            </a:extLst>
          </p:cNvPr>
          <p:cNvSpPr txBox="1"/>
          <p:nvPr/>
        </p:nvSpPr>
        <p:spPr>
          <a:xfrm>
            <a:off x="8293549" y="630416"/>
            <a:ext cx="1988449" cy="618630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Calibri"/>
              <a:buChar char="-"/>
            </a:pPr>
            <a:r>
              <a:rPr lang="en-US"/>
              <a:t>An </a:t>
            </a:r>
            <a:endParaRPr lang="en-US" b="1" dirty="0"/>
          </a:p>
          <a:p>
            <a:r>
              <a:rPr lang="en-US"/>
              <a:t>environmental </a:t>
            </a:r>
            <a:r>
              <a:rPr lang="en-US" dirty="0"/>
              <a:t>factor is only using ecofriendly packaging and avoiding food waste. </a:t>
            </a:r>
            <a:r>
              <a:rPr lang="en-US" b="1" dirty="0"/>
              <a:t>(</a:t>
            </a:r>
            <a:r>
              <a:rPr lang="en-US" b="1" dirty="0">
                <a:solidFill>
                  <a:srgbClr val="000000"/>
                </a:solidFill>
                <a:latin typeface="Aptos"/>
                <a:ea typeface="Calibri"/>
                <a:cs typeface="Calibri"/>
              </a:rPr>
              <a:t>Sustainable Food Technology, 2024).</a:t>
            </a:r>
            <a:endParaRPr lang="en-US" b="1">
              <a:solidFill>
                <a:srgbClr val="000000"/>
              </a:solidFill>
              <a:latin typeface="Aptos"/>
            </a:endParaRPr>
          </a:p>
          <a:p>
            <a:pPr marL="285750" indent="-285750">
              <a:buFont typeface="Calibri"/>
              <a:buChar char="-"/>
            </a:pPr>
            <a:r>
              <a:rPr lang="en-US" dirty="0"/>
              <a:t>Also, Basil due to baking would most likely use ovens and other appliances which could affect the environment. </a:t>
            </a:r>
            <a:endParaRPr lang="en-US" dirty="0">
              <a:solidFill>
                <a:srgbClr val="000000"/>
              </a:solidFill>
              <a:latin typeface="Aptos"/>
              <a:ea typeface="Roboto"/>
              <a:cs typeface="Roboto"/>
            </a:endParaRPr>
          </a:p>
          <a:p>
            <a:r>
              <a:rPr lang="en-US" b="1">
                <a:solidFill>
                  <a:srgbClr val="000000"/>
                </a:solidFill>
                <a:latin typeface="Aptos"/>
                <a:ea typeface="Roboto"/>
                <a:cs typeface="Roboto"/>
              </a:rPr>
              <a:t>(Shunwaste.com, </a:t>
            </a:r>
            <a:r>
              <a:rPr lang="en-US" b="1" dirty="0">
                <a:solidFill>
                  <a:srgbClr val="000000"/>
                </a:solidFill>
                <a:latin typeface="Aptos"/>
                <a:ea typeface="Roboto"/>
                <a:cs typeface="Roboto"/>
              </a:rPr>
              <a:t>2025)</a:t>
            </a:r>
            <a:endParaRPr lang="en-US" b="1" dirty="0"/>
          </a:p>
        </p:txBody>
      </p:sp>
      <p:cxnSp>
        <p:nvCxnSpPr>
          <p:cNvPr id="13" name="Straight Arrow Connector 12">
            <a:extLst>
              <a:ext uri="{FF2B5EF4-FFF2-40B4-BE49-F238E27FC236}">
                <a16:creationId xmlns:a16="http://schemas.microsoft.com/office/drawing/2014/main" id="{61AD16CC-36E5-6397-3FF8-DA67D355DF40}"/>
              </a:ext>
            </a:extLst>
          </p:cNvPr>
          <p:cNvCxnSpPr/>
          <p:nvPr/>
        </p:nvCxnSpPr>
        <p:spPr>
          <a:xfrm>
            <a:off x="8259480" y="646043"/>
            <a:ext cx="95014" cy="6144757"/>
          </a:xfrm>
          <a:prstGeom prst="straightConnector1">
            <a:avLst/>
          </a:prstGeom>
        </p:spPr>
        <p:style>
          <a:lnRef idx="2">
            <a:schemeClr val="accent1"/>
          </a:lnRef>
          <a:fillRef idx="0">
            <a:schemeClr val="accent1"/>
          </a:fillRef>
          <a:effectRef idx="1">
            <a:schemeClr val="accent1"/>
          </a:effectRef>
          <a:fontRef idx="minor">
            <a:schemeClr val="tx1"/>
          </a:fontRef>
        </p:style>
      </p:cxnSp>
      <p:sp>
        <p:nvSpPr>
          <p:cNvPr id="3" name="TextBox 2">
            <a:extLst>
              <a:ext uri="{FF2B5EF4-FFF2-40B4-BE49-F238E27FC236}">
                <a16:creationId xmlns:a16="http://schemas.microsoft.com/office/drawing/2014/main" id="{0D4685A9-7089-ECEE-89CF-5306FF8D6314}"/>
              </a:ext>
            </a:extLst>
          </p:cNvPr>
          <p:cNvSpPr txBox="1"/>
          <p:nvPr/>
        </p:nvSpPr>
        <p:spPr>
          <a:xfrm>
            <a:off x="10007266" y="739808"/>
            <a:ext cx="2181606" cy="563231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Calibri"/>
              <a:buChar char="-"/>
            </a:pPr>
            <a:r>
              <a:rPr lang="en-US" dirty="0"/>
              <a:t>A legal factor could be Basil having rent agreements within the retail park for his shop which could increase </a:t>
            </a:r>
            <a:r>
              <a:rPr lang="en-US"/>
              <a:t>leading</a:t>
            </a:r>
            <a:r>
              <a:rPr lang="en-US" dirty="0"/>
              <a:t> to </a:t>
            </a:r>
            <a:r>
              <a:rPr lang="en-US"/>
              <a:t>higher rent. </a:t>
            </a:r>
            <a:r>
              <a:rPr lang="en-US" b="1">
                <a:solidFill>
                  <a:srgbClr val="000000"/>
                </a:solidFill>
                <a:latin typeface="Aptos"/>
                <a:ea typeface="Roboto"/>
                <a:cs typeface="Roboto"/>
              </a:rPr>
              <a:t>(Solo, 2025).</a:t>
            </a:r>
            <a:endParaRPr lang="en-US" b="1">
              <a:solidFill>
                <a:srgbClr val="000000"/>
              </a:solidFill>
              <a:latin typeface="Aptos"/>
            </a:endParaRPr>
          </a:p>
          <a:p>
            <a:pPr marL="285750" indent="-285750">
              <a:buFont typeface="Calibri"/>
              <a:buChar char="-"/>
            </a:pPr>
            <a:r>
              <a:rPr lang="en-US" dirty="0"/>
              <a:t>Another factor could be the UK food standards and safety laws to ensure all food being made is </a:t>
            </a:r>
            <a:r>
              <a:rPr lang="en-US"/>
              <a:t>safe.</a:t>
            </a:r>
            <a:r>
              <a:rPr lang="en-US" b="1">
                <a:solidFill>
                  <a:srgbClr val="000000"/>
                </a:solidFill>
                <a:latin typeface="Aptos"/>
                <a:ea typeface="Roboto"/>
                <a:cs typeface="Roboto"/>
              </a:rPr>
              <a:t>(Food Standards Agency, 2018)</a:t>
            </a:r>
            <a:endParaRPr lang="en-US" b="1">
              <a:solidFill>
                <a:srgbClr val="000000"/>
              </a:solidFill>
              <a:latin typeface="Aptos"/>
            </a:endParaRPr>
          </a:p>
        </p:txBody>
      </p:sp>
      <p:cxnSp>
        <p:nvCxnSpPr>
          <p:cNvPr id="14" name="Straight Arrow Connector 13">
            <a:extLst>
              <a:ext uri="{FF2B5EF4-FFF2-40B4-BE49-F238E27FC236}">
                <a16:creationId xmlns:a16="http://schemas.microsoft.com/office/drawing/2014/main" id="{3A8BE89A-7CB1-1056-B62A-9EF3CB67E558}"/>
              </a:ext>
            </a:extLst>
          </p:cNvPr>
          <p:cNvCxnSpPr/>
          <p:nvPr/>
        </p:nvCxnSpPr>
        <p:spPr>
          <a:xfrm flipH="1">
            <a:off x="10151039" y="681362"/>
            <a:ext cx="313" cy="6157884"/>
          </a:xfrm>
          <a:prstGeom prst="straightConnector1">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58368470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289F1E-18DE-B627-19E9-490EA8925698}"/>
              </a:ext>
            </a:extLst>
          </p:cNvPr>
          <p:cNvSpPr>
            <a:spLocks noGrp="1"/>
          </p:cNvSpPr>
          <p:nvPr>
            <p:ph type="title"/>
          </p:nvPr>
        </p:nvSpPr>
        <p:spPr>
          <a:xfrm>
            <a:off x="4159370" y="120710"/>
            <a:ext cx="4275827" cy="1339940"/>
          </a:xfrm>
        </p:spPr>
        <p:txBody>
          <a:bodyPr/>
          <a:lstStyle/>
          <a:p>
            <a:r>
              <a:rPr lang="en-US"/>
              <a:t>Fishbone analysis</a:t>
            </a:r>
          </a:p>
        </p:txBody>
      </p:sp>
      <p:graphicFrame>
        <p:nvGraphicFramePr>
          <p:cNvPr id="15" name="Content Placeholder 2">
            <a:extLst>
              <a:ext uri="{FF2B5EF4-FFF2-40B4-BE49-F238E27FC236}">
                <a16:creationId xmlns:a16="http://schemas.microsoft.com/office/drawing/2014/main" id="{5E323E88-5FDD-95AC-06EC-F17E3376AEE5}"/>
              </a:ext>
            </a:extLst>
          </p:cNvPr>
          <p:cNvGraphicFramePr>
            <a:graphicFrameLocks noGrp="1"/>
          </p:cNvGraphicFramePr>
          <p:nvPr>
            <p:ph idx="1"/>
            <p:extLst>
              <p:ext uri="{D42A27DB-BD31-4B8C-83A1-F6EECF244321}">
                <p14:modId xmlns:p14="http://schemas.microsoft.com/office/powerpoint/2010/main" val="240689819"/>
              </p:ext>
            </p:extLst>
          </p:nvPr>
        </p:nvGraphicFramePr>
        <p:xfrm>
          <a:off x="320615" y="3435891"/>
          <a:ext cx="5440392" cy="308613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cxnSp>
        <p:nvCxnSpPr>
          <p:cNvPr id="4" name="Straight Arrow Connector 3">
            <a:extLst>
              <a:ext uri="{FF2B5EF4-FFF2-40B4-BE49-F238E27FC236}">
                <a16:creationId xmlns:a16="http://schemas.microsoft.com/office/drawing/2014/main" id="{56C23CA9-9CAB-2E42-8BFE-180E308C550C}"/>
              </a:ext>
            </a:extLst>
          </p:cNvPr>
          <p:cNvCxnSpPr/>
          <p:nvPr/>
        </p:nvCxnSpPr>
        <p:spPr>
          <a:xfrm flipH="1">
            <a:off x="5963790" y="1257082"/>
            <a:ext cx="12815" cy="5604667"/>
          </a:xfrm>
          <a:prstGeom prst="straightConnector1">
            <a:avLst/>
          </a:prstGeom>
        </p:spPr>
        <p:style>
          <a:lnRef idx="2">
            <a:schemeClr val="accent1"/>
          </a:lnRef>
          <a:fillRef idx="0">
            <a:schemeClr val="accent1"/>
          </a:fillRef>
          <a:effectRef idx="1">
            <a:schemeClr val="accent1"/>
          </a:effectRef>
          <a:fontRef idx="minor">
            <a:schemeClr val="tx1"/>
          </a:fontRef>
        </p:style>
      </p:cxnSp>
      <p:sp>
        <p:nvSpPr>
          <p:cNvPr id="5" name="TextBox 4">
            <a:extLst>
              <a:ext uri="{FF2B5EF4-FFF2-40B4-BE49-F238E27FC236}">
                <a16:creationId xmlns:a16="http://schemas.microsoft.com/office/drawing/2014/main" id="{F84A2FC8-00A7-2BE9-039C-94CAF6BFB644}"/>
              </a:ext>
            </a:extLst>
          </p:cNvPr>
          <p:cNvSpPr txBox="1"/>
          <p:nvPr/>
        </p:nvSpPr>
        <p:spPr>
          <a:xfrm>
            <a:off x="8136959" y="1019540"/>
            <a:ext cx="1581196"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a:t>Benefits </a:t>
            </a:r>
          </a:p>
        </p:txBody>
      </p:sp>
      <p:sp>
        <p:nvSpPr>
          <p:cNvPr id="6" name="TextBox 5">
            <a:extLst>
              <a:ext uri="{FF2B5EF4-FFF2-40B4-BE49-F238E27FC236}">
                <a16:creationId xmlns:a16="http://schemas.microsoft.com/office/drawing/2014/main" id="{52F73E66-483B-C03A-0409-2260BF572424}"/>
              </a:ext>
            </a:extLst>
          </p:cNvPr>
          <p:cNvSpPr txBox="1"/>
          <p:nvPr/>
        </p:nvSpPr>
        <p:spPr>
          <a:xfrm>
            <a:off x="6123505" y="1479616"/>
            <a:ext cx="5908467" cy="261610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Calibri"/>
              <a:buChar char="-"/>
            </a:pPr>
            <a:r>
              <a:rPr lang="en-US" sz="2000" dirty="0"/>
              <a:t>One benefit is that it is highly effective as it is </a:t>
            </a:r>
            <a:r>
              <a:rPr lang="en-US" sz="2000" dirty="0">
                <a:ea typeface="+mn-lt"/>
                <a:cs typeface="+mn-lt"/>
              </a:rPr>
              <a:t>visually laid out which helps with understanding complex, problems in an easy way. </a:t>
            </a:r>
          </a:p>
          <a:p>
            <a:pPr marL="285750" indent="-285750">
              <a:buFont typeface="Calibri"/>
              <a:buChar char="-"/>
            </a:pPr>
            <a:r>
              <a:rPr lang="en-US" sz="2000" dirty="0"/>
              <a:t>Another benefit is that the </a:t>
            </a:r>
            <a:r>
              <a:rPr lang="en-US" sz="2000" dirty="0">
                <a:ea typeface="+mn-lt"/>
                <a:cs typeface="+mn-lt"/>
              </a:rPr>
              <a:t>whole team: is involved which helps with the brainstorming and helps </a:t>
            </a:r>
            <a:r>
              <a:rPr lang="en-US" sz="2000">
                <a:ea typeface="+mn-lt"/>
                <a:cs typeface="+mn-lt"/>
              </a:rPr>
              <a:t>ensure everyone's perspective within the team is included.</a:t>
            </a:r>
            <a:r>
              <a:rPr lang="en-US" sz="1100" dirty="0">
                <a:highlight>
                  <a:srgbClr val="FFFFFF"/>
                </a:highlight>
                <a:latin typeface="Roboto"/>
                <a:ea typeface="Roboto"/>
                <a:cs typeface="Roboto"/>
              </a:rPr>
              <a:t> </a:t>
            </a:r>
            <a:r>
              <a:rPr lang="en-US" sz="2000" b="1">
                <a:highlight>
                  <a:srgbClr val="FFFFFF"/>
                </a:highlight>
                <a:latin typeface="Aptos"/>
                <a:ea typeface="Roboto"/>
                <a:cs typeface="Roboto"/>
              </a:rPr>
              <a:t>(Lawless, 2024)</a:t>
            </a:r>
            <a:endParaRPr lang="en-US" sz="2000" b="1">
              <a:latin typeface="Aptos"/>
              <a:ea typeface="+mn-lt"/>
              <a:cs typeface="+mn-lt"/>
            </a:endParaRPr>
          </a:p>
          <a:p>
            <a:endParaRPr lang="en-US" sz="2400" dirty="0"/>
          </a:p>
        </p:txBody>
      </p:sp>
      <p:sp>
        <p:nvSpPr>
          <p:cNvPr id="7" name="TextBox 6">
            <a:extLst>
              <a:ext uri="{FF2B5EF4-FFF2-40B4-BE49-F238E27FC236}">
                <a16:creationId xmlns:a16="http://schemas.microsoft.com/office/drawing/2014/main" id="{31F6D7DF-9207-FDAA-2C88-FB53487E976F}"/>
              </a:ext>
            </a:extLst>
          </p:cNvPr>
          <p:cNvSpPr txBox="1"/>
          <p:nvPr/>
        </p:nvSpPr>
        <p:spPr>
          <a:xfrm>
            <a:off x="7886294" y="3661538"/>
            <a:ext cx="2335695"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a:t>Limitations </a:t>
            </a:r>
          </a:p>
        </p:txBody>
      </p:sp>
      <p:sp>
        <p:nvSpPr>
          <p:cNvPr id="8" name="TextBox 7">
            <a:extLst>
              <a:ext uri="{FF2B5EF4-FFF2-40B4-BE49-F238E27FC236}">
                <a16:creationId xmlns:a16="http://schemas.microsoft.com/office/drawing/2014/main" id="{84429675-E2C8-E25E-7F61-C9573EB8FA73}"/>
              </a:ext>
            </a:extLst>
          </p:cNvPr>
          <p:cNvSpPr txBox="1"/>
          <p:nvPr/>
        </p:nvSpPr>
        <p:spPr>
          <a:xfrm>
            <a:off x="6118817" y="4136304"/>
            <a:ext cx="5921283" cy="255454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Calibri"/>
              <a:buChar char="-"/>
            </a:pPr>
            <a:r>
              <a:rPr lang="en-US" sz="2000" dirty="0"/>
              <a:t>One limitation is that it could help with finding the problem, but it does not help with finding  a solution to prevent and reduce the problem from </a:t>
            </a:r>
            <a:r>
              <a:rPr lang="en-US" sz="2000"/>
              <a:t>affecting</a:t>
            </a:r>
            <a:r>
              <a:rPr lang="en-US" sz="2000" dirty="0"/>
              <a:t> the business. </a:t>
            </a:r>
          </a:p>
          <a:p>
            <a:pPr marL="285750" indent="-285750">
              <a:buFont typeface="Calibri"/>
              <a:buChar char="-"/>
            </a:pPr>
            <a:r>
              <a:rPr lang="en-US" sz="2000" dirty="0"/>
              <a:t>Another limitation is this tool needing lots of time, a</a:t>
            </a:r>
            <a:r>
              <a:rPr lang="en-US" sz="2000" dirty="0">
                <a:ea typeface="+mn-lt"/>
                <a:cs typeface="+mn-lt"/>
              </a:rPr>
              <a:t> skilled lead, and multiple team members to help better identify the cause of the problem. </a:t>
            </a:r>
            <a:r>
              <a:rPr lang="en-US" sz="2000" b="1" dirty="0">
                <a:ea typeface="+mn-lt"/>
                <a:cs typeface="+mn-lt"/>
              </a:rPr>
              <a:t> </a:t>
            </a:r>
            <a:r>
              <a:rPr lang="en-US" sz="2000" b="1" dirty="0">
                <a:highlight>
                  <a:srgbClr val="FFFFFF"/>
                </a:highlight>
                <a:latin typeface="Aptos"/>
                <a:ea typeface="Roboto"/>
                <a:cs typeface="Roboto"/>
              </a:rPr>
              <a:t>(Jansson, 2023)</a:t>
            </a:r>
            <a:endParaRPr lang="en-US" sz="2000" b="1" dirty="0">
              <a:latin typeface="Aptos"/>
            </a:endParaRPr>
          </a:p>
        </p:txBody>
      </p:sp>
      <p:pic>
        <p:nvPicPr>
          <p:cNvPr id="9" name="Picture 8" descr="What is a Fishbone Diagram? A Guide to ...">
            <a:extLst>
              <a:ext uri="{FF2B5EF4-FFF2-40B4-BE49-F238E27FC236}">
                <a16:creationId xmlns:a16="http://schemas.microsoft.com/office/drawing/2014/main" id="{A53FF15A-1A7D-1D3A-50D8-83133D3B04B2}"/>
              </a:ext>
            </a:extLst>
          </p:cNvPr>
          <p:cNvPicPr>
            <a:picLocks noChangeAspect="1"/>
          </p:cNvPicPr>
          <p:nvPr/>
        </p:nvPicPr>
        <p:blipFill>
          <a:blip r:embed="rId7"/>
          <a:stretch>
            <a:fillRect/>
          </a:stretch>
        </p:blipFill>
        <p:spPr>
          <a:xfrm>
            <a:off x="-5392" y="127240"/>
            <a:ext cx="4180216" cy="3081068"/>
          </a:xfrm>
          <a:prstGeom prst="rect">
            <a:avLst/>
          </a:prstGeom>
        </p:spPr>
      </p:pic>
      <p:sp>
        <p:nvSpPr>
          <p:cNvPr id="17" name="TextBox 16">
            <a:extLst>
              <a:ext uri="{FF2B5EF4-FFF2-40B4-BE49-F238E27FC236}">
                <a16:creationId xmlns:a16="http://schemas.microsoft.com/office/drawing/2014/main" id="{FA7B116B-10DF-FD51-72B7-E21412AFA02A}"/>
              </a:ext>
            </a:extLst>
          </p:cNvPr>
          <p:cNvSpPr txBox="1"/>
          <p:nvPr/>
        </p:nvSpPr>
        <p:spPr>
          <a:xfrm>
            <a:off x="1126434" y="3028622"/>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a:solidFill>
                  <a:srgbClr val="000000"/>
                </a:solidFill>
                <a:latin typeface="Aptos"/>
                <a:ea typeface="Roboto"/>
                <a:cs typeface="Roboto"/>
              </a:rPr>
              <a:t>(HKMLC, 2025)</a:t>
            </a:r>
            <a:endParaRPr lang="en-US" b="1"/>
          </a:p>
        </p:txBody>
      </p:sp>
    </p:spTree>
    <p:extLst>
      <p:ext uri="{BB962C8B-B14F-4D97-AF65-F5344CB8AC3E}">
        <p14:creationId xmlns:p14="http://schemas.microsoft.com/office/powerpoint/2010/main" val="350245725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1199E1B1-A8C0-4FE8-A5A8-1CB41D69F8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 y="0"/>
            <a:ext cx="12191998" cy="1575955"/>
          </a:xfrm>
          <a:prstGeom prst="rect">
            <a:avLst/>
          </a:prstGeom>
          <a:gradFill>
            <a:gsLst>
              <a:gs pos="0">
                <a:srgbClr val="000000">
                  <a:alpha val="96000"/>
                </a:srgbClr>
              </a:gs>
              <a:gs pos="100000">
                <a:schemeClr val="accent1">
                  <a:lumMod val="7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84A8DE83-DE75-4B41-9DB4-A7EC0B0DEC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128856" cy="1575461"/>
          </a:xfrm>
          <a:prstGeom prst="rect">
            <a:avLst/>
          </a:prstGeom>
          <a:gradFill>
            <a:gsLst>
              <a:gs pos="0">
                <a:schemeClr val="accent1">
                  <a:alpha val="41000"/>
                </a:schemeClr>
              </a:gs>
              <a:gs pos="74000">
                <a:schemeClr val="accent1">
                  <a:lumMod val="60000"/>
                  <a:lumOff val="40000"/>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A7009A0A-BEF5-4EAC-AF15-E4F9F002E2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1"/>
            <a:ext cx="12192002" cy="1574311"/>
          </a:xfrm>
          <a:prstGeom prst="rect">
            <a:avLst/>
          </a:prstGeom>
          <a:gradFill>
            <a:gsLst>
              <a:gs pos="0">
                <a:srgbClr val="000000">
                  <a:alpha val="63000"/>
                </a:srgbClr>
              </a:gs>
              <a:gs pos="78000">
                <a:schemeClr val="accent1">
                  <a:alpha val="15000"/>
                </a:scheme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C4B1519-1343-6151-A80A-E142347B7466}"/>
              </a:ext>
            </a:extLst>
          </p:cNvPr>
          <p:cNvSpPr>
            <a:spLocks noGrp="1"/>
          </p:cNvSpPr>
          <p:nvPr>
            <p:ph type="title"/>
          </p:nvPr>
        </p:nvSpPr>
        <p:spPr>
          <a:xfrm>
            <a:off x="699713" y="248038"/>
            <a:ext cx="7063721" cy="1159200"/>
          </a:xfrm>
        </p:spPr>
        <p:txBody>
          <a:bodyPr vert="horz" lIns="91440" tIns="45720" rIns="91440" bIns="45720" rtlCol="0" anchor="ctr">
            <a:normAutofit/>
          </a:bodyPr>
          <a:lstStyle/>
          <a:p>
            <a:r>
              <a:rPr lang="en-US" sz="4000" kern="1200">
                <a:solidFill>
                  <a:srgbClr val="FFFFFF"/>
                </a:solidFill>
                <a:latin typeface="+mj-lt"/>
                <a:ea typeface="+mj-ea"/>
                <a:cs typeface="+mj-cs"/>
              </a:rPr>
              <a:t>Application of Cause-and-Effect</a:t>
            </a:r>
          </a:p>
        </p:txBody>
      </p:sp>
      <p:pic>
        <p:nvPicPr>
          <p:cNvPr id="5" name="Picture 4">
            <a:extLst>
              <a:ext uri="{FF2B5EF4-FFF2-40B4-BE49-F238E27FC236}">
                <a16:creationId xmlns:a16="http://schemas.microsoft.com/office/drawing/2014/main" id="{4C092475-0B38-8BCD-042F-A327DF5BE7D2}"/>
              </a:ext>
            </a:extLst>
          </p:cNvPr>
          <p:cNvPicPr>
            <a:picLocks noChangeAspect="1"/>
          </p:cNvPicPr>
          <p:nvPr/>
        </p:nvPicPr>
        <p:blipFill>
          <a:blip r:embed="rId2"/>
          <a:stretch>
            <a:fillRect/>
          </a:stretch>
        </p:blipFill>
        <p:spPr>
          <a:xfrm>
            <a:off x="904" y="1710114"/>
            <a:ext cx="12190190" cy="4389424"/>
          </a:xfrm>
          <a:prstGeom prst="rect">
            <a:avLst/>
          </a:prstGeom>
        </p:spPr>
      </p:pic>
      <p:sp>
        <p:nvSpPr>
          <p:cNvPr id="6" name="TextBox 5">
            <a:extLst>
              <a:ext uri="{FF2B5EF4-FFF2-40B4-BE49-F238E27FC236}">
                <a16:creationId xmlns:a16="http://schemas.microsoft.com/office/drawing/2014/main" id="{D67CF1F4-4A88-B99A-CE6B-C0780C185F47}"/>
              </a:ext>
            </a:extLst>
          </p:cNvPr>
          <p:cNvSpPr txBox="1"/>
          <p:nvPr/>
        </p:nvSpPr>
        <p:spPr>
          <a:xfrm>
            <a:off x="9458426" y="4373217"/>
            <a:ext cx="2482281"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a:t>(Class notes PowerPoint, 2026)</a:t>
            </a:r>
          </a:p>
          <a:p>
            <a:endParaRPr lang="en-US" b="1" dirty="0">
              <a:solidFill>
                <a:srgbClr val="000000"/>
              </a:solidFill>
              <a:latin typeface="Aptos"/>
              <a:ea typeface="Roboto"/>
              <a:cs typeface="Roboto"/>
            </a:endParaRPr>
          </a:p>
          <a:p>
            <a:r>
              <a:rPr lang="en-US" b="1">
                <a:solidFill>
                  <a:srgbClr val="000000"/>
                </a:solidFill>
                <a:latin typeface="Aptos"/>
                <a:ea typeface="Roboto"/>
                <a:cs typeface="Roboto"/>
              </a:rPr>
              <a:t>(Costa, 2025)</a:t>
            </a:r>
            <a:endParaRPr lang="en-US"/>
          </a:p>
        </p:txBody>
      </p:sp>
      <p:sp>
        <p:nvSpPr>
          <p:cNvPr id="4" name="TextBox 3">
            <a:extLst>
              <a:ext uri="{FF2B5EF4-FFF2-40B4-BE49-F238E27FC236}">
                <a16:creationId xmlns:a16="http://schemas.microsoft.com/office/drawing/2014/main" id="{865DB95D-EC07-5611-7C4C-3252B0D9A016}"/>
              </a:ext>
            </a:extLst>
          </p:cNvPr>
          <p:cNvSpPr txBox="1"/>
          <p:nvPr/>
        </p:nvSpPr>
        <p:spPr>
          <a:xfrm>
            <a:off x="195657" y="2779518"/>
            <a:ext cx="2472590" cy="523220"/>
          </a:xfrm>
          <a:prstGeom prst="rect">
            <a:avLst/>
          </a:prstGeom>
          <a:solidFill>
            <a:schemeClr val="bg1"/>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AutoNum type="arabicPeriod"/>
            </a:pPr>
            <a:r>
              <a:rPr lang="en-US" sz="1400" b="1"/>
              <a:t>Manual telephone- </a:t>
            </a:r>
            <a:r>
              <a:rPr lang="en-US" sz="1400" b="1" dirty="0"/>
              <a:t>only ordering </a:t>
            </a:r>
            <a:r>
              <a:rPr lang="en-US" sz="1400" b="1"/>
              <a:t>system </a:t>
            </a:r>
            <a:endParaRPr lang="en-US" sz="1400" b="1" dirty="0"/>
          </a:p>
        </p:txBody>
      </p:sp>
      <p:sp>
        <p:nvSpPr>
          <p:cNvPr id="7" name="TextBox 6">
            <a:extLst>
              <a:ext uri="{FF2B5EF4-FFF2-40B4-BE49-F238E27FC236}">
                <a16:creationId xmlns:a16="http://schemas.microsoft.com/office/drawing/2014/main" id="{9F5A6B94-AAE9-3CF1-2C80-21FE12E029D5}"/>
              </a:ext>
            </a:extLst>
          </p:cNvPr>
          <p:cNvSpPr txBox="1"/>
          <p:nvPr/>
        </p:nvSpPr>
        <p:spPr>
          <a:xfrm>
            <a:off x="190968" y="3313668"/>
            <a:ext cx="2474780" cy="523220"/>
          </a:xfrm>
          <a:prstGeom prst="rect">
            <a:avLst/>
          </a:prstGeom>
          <a:solidFill>
            <a:schemeClr val="bg1"/>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b="1"/>
              <a:t>2. No home delivery service options </a:t>
            </a:r>
          </a:p>
        </p:txBody>
      </p:sp>
      <p:sp>
        <p:nvSpPr>
          <p:cNvPr id="8" name="TextBox 7">
            <a:extLst>
              <a:ext uri="{FF2B5EF4-FFF2-40B4-BE49-F238E27FC236}">
                <a16:creationId xmlns:a16="http://schemas.microsoft.com/office/drawing/2014/main" id="{9CA5C67C-6C69-4E16-01BE-A03AE0A42D8B}"/>
              </a:ext>
            </a:extLst>
          </p:cNvPr>
          <p:cNvSpPr txBox="1"/>
          <p:nvPr/>
        </p:nvSpPr>
        <p:spPr>
          <a:xfrm>
            <a:off x="3166144" y="2778269"/>
            <a:ext cx="2790144" cy="307777"/>
          </a:xfrm>
          <a:prstGeom prst="rect">
            <a:avLst/>
          </a:prstGeom>
          <a:solidFill>
            <a:schemeClr val="bg1"/>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AutoNum type="arabicPeriod"/>
            </a:pPr>
            <a:r>
              <a:rPr lang="en-US" sz="1400" b="1"/>
              <a:t>Single manual phone line </a:t>
            </a:r>
            <a:endParaRPr lang="en-US" sz="1400" b="1" dirty="0"/>
          </a:p>
        </p:txBody>
      </p:sp>
      <p:sp>
        <p:nvSpPr>
          <p:cNvPr id="9" name="TextBox 8">
            <a:extLst>
              <a:ext uri="{FF2B5EF4-FFF2-40B4-BE49-F238E27FC236}">
                <a16:creationId xmlns:a16="http://schemas.microsoft.com/office/drawing/2014/main" id="{39319B30-0A1F-FC68-525B-96AF859FDE19}"/>
              </a:ext>
            </a:extLst>
          </p:cNvPr>
          <p:cNvSpPr txBox="1"/>
          <p:nvPr/>
        </p:nvSpPr>
        <p:spPr>
          <a:xfrm>
            <a:off x="3172706" y="3423374"/>
            <a:ext cx="2622303" cy="523220"/>
          </a:xfrm>
          <a:prstGeom prst="rect">
            <a:avLst/>
          </a:prstGeom>
          <a:solidFill>
            <a:schemeClr val="bg1"/>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b="1" dirty="0"/>
              <a:t>2. No </a:t>
            </a:r>
            <a:r>
              <a:rPr lang="en-US" sz="1400" b="1"/>
              <a:t>digital </a:t>
            </a:r>
            <a:r>
              <a:rPr lang="en-US" sz="1400" b="1" dirty="0"/>
              <a:t>system or website </a:t>
            </a:r>
          </a:p>
        </p:txBody>
      </p:sp>
      <p:sp>
        <p:nvSpPr>
          <p:cNvPr id="10" name="TextBox 9">
            <a:extLst>
              <a:ext uri="{FF2B5EF4-FFF2-40B4-BE49-F238E27FC236}">
                <a16:creationId xmlns:a16="http://schemas.microsoft.com/office/drawing/2014/main" id="{866793F2-91E7-EAFF-4E19-616BD1AB9C74}"/>
              </a:ext>
            </a:extLst>
          </p:cNvPr>
          <p:cNvSpPr txBox="1"/>
          <p:nvPr/>
        </p:nvSpPr>
        <p:spPr>
          <a:xfrm>
            <a:off x="5951913" y="2936420"/>
            <a:ext cx="3867507" cy="307777"/>
          </a:xfrm>
          <a:prstGeom prst="rect">
            <a:avLst/>
          </a:prstGeom>
          <a:solidFill>
            <a:schemeClr val="bg1"/>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AutoNum type="arabicPeriod"/>
            </a:pPr>
            <a:r>
              <a:rPr lang="en-US" sz="1400" b="1" dirty="0"/>
              <a:t>Basil works alone </a:t>
            </a:r>
            <a:r>
              <a:rPr lang="en-US" sz="1400" b="1"/>
              <a:t>when baking </a:t>
            </a:r>
            <a:endParaRPr lang="en-US" sz="1400" b="1" dirty="0"/>
          </a:p>
        </p:txBody>
      </p:sp>
      <p:sp>
        <p:nvSpPr>
          <p:cNvPr id="11" name="TextBox 10">
            <a:extLst>
              <a:ext uri="{FF2B5EF4-FFF2-40B4-BE49-F238E27FC236}">
                <a16:creationId xmlns:a16="http://schemas.microsoft.com/office/drawing/2014/main" id="{60F7F8CE-A915-2B26-FC80-14BFFA429B4D}"/>
              </a:ext>
            </a:extLst>
          </p:cNvPr>
          <p:cNvSpPr txBox="1"/>
          <p:nvPr/>
        </p:nvSpPr>
        <p:spPr>
          <a:xfrm>
            <a:off x="6282280" y="3434312"/>
            <a:ext cx="3024869" cy="523220"/>
          </a:xfrm>
          <a:prstGeom prst="rect">
            <a:avLst/>
          </a:prstGeom>
          <a:solidFill>
            <a:schemeClr val="bg1"/>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b="1" dirty="0"/>
              <a:t>2. No other staff to handle customers or the </a:t>
            </a:r>
            <a:r>
              <a:rPr lang="en-US" sz="1400" b="1"/>
              <a:t>phone calls</a:t>
            </a:r>
            <a:r>
              <a:rPr lang="en-US" sz="1400" b="1" dirty="0"/>
              <a:t> </a:t>
            </a:r>
          </a:p>
        </p:txBody>
      </p:sp>
      <p:sp>
        <p:nvSpPr>
          <p:cNvPr id="12" name="TextBox 11">
            <a:extLst>
              <a:ext uri="{FF2B5EF4-FFF2-40B4-BE49-F238E27FC236}">
                <a16:creationId xmlns:a16="http://schemas.microsoft.com/office/drawing/2014/main" id="{1560614D-9ED9-4FBA-81E0-DBA3E6F0BA8E}"/>
              </a:ext>
            </a:extLst>
          </p:cNvPr>
          <p:cNvSpPr txBox="1"/>
          <p:nvPr/>
        </p:nvSpPr>
        <p:spPr>
          <a:xfrm>
            <a:off x="239727" y="4424163"/>
            <a:ext cx="2432897" cy="537597"/>
          </a:xfrm>
          <a:prstGeom prst="rect">
            <a:avLst/>
          </a:prstGeom>
          <a:solidFill>
            <a:schemeClr val="bg1"/>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AutoNum type="arabicPeriod"/>
            </a:pPr>
            <a:r>
              <a:rPr lang="en-US" sz="1400" b="1"/>
              <a:t>100% organic ingredients</a:t>
            </a:r>
            <a:r>
              <a:rPr lang="en-US" sz="1400" b="1" dirty="0"/>
              <a:t> </a:t>
            </a:r>
          </a:p>
        </p:txBody>
      </p:sp>
      <p:sp>
        <p:nvSpPr>
          <p:cNvPr id="13" name="TextBox 12">
            <a:extLst>
              <a:ext uri="{FF2B5EF4-FFF2-40B4-BE49-F238E27FC236}">
                <a16:creationId xmlns:a16="http://schemas.microsoft.com/office/drawing/2014/main" id="{D68DCD71-9CDB-B3FC-1667-567B86213187}"/>
              </a:ext>
            </a:extLst>
          </p:cNvPr>
          <p:cNvSpPr txBox="1"/>
          <p:nvPr/>
        </p:nvSpPr>
        <p:spPr>
          <a:xfrm>
            <a:off x="242852" y="4892052"/>
            <a:ext cx="2468528" cy="523220"/>
          </a:xfrm>
          <a:prstGeom prst="rect">
            <a:avLst/>
          </a:prstGeom>
          <a:solidFill>
            <a:schemeClr val="bg1"/>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b="1" dirty="0"/>
              <a:t>2. High costs due to crop failures </a:t>
            </a:r>
          </a:p>
        </p:txBody>
      </p:sp>
      <p:sp>
        <p:nvSpPr>
          <p:cNvPr id="14" name="TextBox 13">
            <a:extLst>
              <a:ext uri="{FF2B5EF4-FFF2-40B4-BE49-F238E27FC236}">
                <a16:creationId xmlns:a16="http://schemas.microsoft.com/office/drawing/2014/main" id="{BB86E63C-09A2-80A5-AA40-2809625786D3}"/>
              </a:ext>
            </a:extLst>
          </p:cNvPr>
          <p:cNvSpPr txBox="1"/>
          <p:nvPr/>
        </p:nvSpPr>
        <p:spPr>
          <a:xfrm>
            <a:off x="3173959" y="4417597"/>
            <a:ext cx="3113946" cy="523220"/>
          </a:xfrm>
          <a:prstGeom prst="rect">
            <a:avLst/>
          </a:prstGeom>
          <a:solidFill>
            <a:schemeClr val="bg1"/>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AutoNum type="arabicPeriod"/>
            </a:pPr>
            <a:r>
              <a:rPr lang="en-US" sz="1400" b="1" dirty="0"/>
              <a:t>Only up till 2019 there is an indicator of </a:t>
            </a:r>
            <a:r>
              <a:rPr lang="en-US" sz="1400" b="1"/>
              <a:t>success</a:t>
            </a:r>
            <a:r>
              <a:rPr lang="en-US" sz="1400" b="1" dirty="0"/>
              <a:t> </a:t>
            </a:r>
          </a:p>
        </p:txBody>
      </p:sp>
      <p:sp>
        <p:nvSpPr>
          <p:cNvPr id="15" name="TextBox 14">
            <a:extLst>
              <a:ext uri="{FF2B5EF4-FFF2-40B4-BE49-F238E27FC236}">
                <a16:creationId xmlns:a16="http://schemas.microsoft.com/office/drawing/2014/main" id="{78E2F45C-E651-6974-1AF1-D66D5DBA853F}"/>
              </a:ext>
            </a:extLst>
          </p:cNvPr>
          <p:cNvSpPr txBox="1"/>
          <p:nvPr/>
        </p:nvSpPr>
        <p:spPr>
          <a:xfrm>
            <a:off x="3046748" y="4892052"/>
            <a:ext cx="3517137" cy="523220"/>
          </a:xfrm>
          <a:prstGeom prst="rect">
            <a:avLst/>
          </a:prstGeom>
          <a:solidFill>
            <a:schemeClr val="bg1"/>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b="1" dirty="0"/>
              <a:t>2. No data on how many orders lost </a:t>
            </a:r>
            <a:r>
              <a:rPr lang="en-US" sz="1400" b="1"/>
              <a:t>due to the telephone. </a:t>
            </a:r>
            <a:endParaRPr lang="en-US" sz="1400" b="1" dirty="0"/>
          </a:p>
        </p:txBody>
      </p:sp>
      <p:sp>
        <p:nvSpPr>
          <p:cNvPr id="16" name="TextBox 15">
            <a:extLst>
              <a:ext uri="{FF2B5EF4-FFF2-40B4-BE49-F238E27FC236}">
                <a16:creationId xmlns:a16="http://schemas.microsoft.com/office/drawing/2014/main" id="{A624DA78-C7B1-1884-251B-1DB056D190FA}"/>
              </a:ext>
            </a:extLst>
          </p:cNvPr>
          <p:cNvSpPr txBox="1"/>
          <p:nvPr/>
        </p:nvSpPr>
        <p:spPr>
          <a:xfrm>
            <a:off x="6093812" y="4378842"/>
            <a:ext cx="3214276" cy="523220"/>
          </a:xfrm>
          <a:prstGeom prst="rect">
            <a:avLst/>
          </a:prstGeom>
          <a:solidFill>
            <a:schemeClr val="bg1"/>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AutoNum type="arabicPeriod"/>
            </a:pPr>
            <a:r>
              <a:rPr lang="en-US" sz="1400" b="1"/>
              <a:t>Shift to working from home and not in offices. </a:t>
            </a:r>
          </a:p>
        </p:txBody>
      </p:sp>
      <p:sp>
        <p:nvSpPr>
          <p:cNvPr id="17" name="TextBox 16">
            <a:extLst>
              <a:ext uri="{FF2B5EF4-FFF2-40B4-BE49-F238E27FC236}">
                <a16:creationId xmlns:a16="http://schemas.microsoft.com/office/drawing/2014/main" id="{71C0527D-71B1-539C-5F8E-41A036AB0028}"/>
              </a:ext>
            </a:extLst>
          </p:cNvPr>
          <p:cNvSpPr txBox="1"/>
          <p:nvPr/>
        </p:nvSpPr>
        <p:spPr>
          <a:xfrm>
            <a:off x="6441995" y="4960502"/>
            <a:ext cx="2863593" cy="523220"/>
          </a:xfrm>
          <a:prstGeom prst="rect">
            <a:avLst/>
          </a:prstGeom>
          <a:solidFill>
            <a:schemeClr val="bg1"/>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b="1" dirty="0"/>
              <a:t>2. Bills and business rates </a:t>
            </a:r>
            <a:r>
              <a:rPr lang="en-US" sz="1400" b="1"/>
              <a:t>increasing</a:t>
            </a:r>
            <a:r>
              <a:rPr lang="en-US" sz="1400" b="1" dirty="0"/>
              <a:t> </a:t>
            </a:r>
          </a:p>
        </p:txBody>
      </p:sp>
      <p:sp>
        <p:nvSpPr>
          <p:cNvPr id="18" name="TextBox 17">
            <a:extLst>
              <a:ext uri="{FF2B5EF4-FFF2-40B4-BE49-F238E27FC236}">
                <a16:creationId xmlns:a16="http://schemas.microsoft.com/office/drawing/2014/main" id="{4EC601B2-7C1A-9FE4-1C45-E8443022F7F8}"/>
              </a:ext>
            </a:extLst>
          </p:cNvPr>
          <p:cNvSpPr txBox="1"/>
          <p:nvPr/>
        </p:nvSpPr>
        <p:spPr>
          <a:xfrm>
            <a:off x="9294648" y="3765618"/>
            <a:ext cx="2691690" cy="369332"/>
          </a:xfrm>
          <a:prstGeom prst="rect">
            <a:avLst/>
          </a:prstGeom>
          <a:solidFill>
            <a:schemeClr val="bg1"/>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dirty="0"/>
              <a:t>25% Sales </a:t>
            </a:r>
            <a:r>
              <a:rPr lang="en-US" b="1"/>
              <a:t>stagnation</a:t>
            </a:r>
            <a:r>
              <a:rPr lang="en-US" dirty="0"/>
              <a:t> </a:t>
            </a:r>
          </a:p>
        </p:txBody>
      </p:sp>
    </p:spTree>
    <p:extLst>
      <p:ext uri="{BB962C8B-B14F-4D97-AF65-F5344CB8AC3E}">
        <p14:creationId xmlns:p14="http://schemas.microsoft.com/office/powerpoint/2010/main" val="378319138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CE160B6-10A3-C2D6-52CA-9D080A88D0E7}"/>
              </a:ext>
            </a:extLst>
          </p:cNvPr>
          <p:cNvSpPr>
            <a:spLocks noGrp="1"/>
          </p:cNvSpPr>
          <p:nvPr>
            <p:ph type="title"/>
          </p:nvPr>
        </p:nvSpPr>
        <p:spPr>
          <a:xfrm>
            <a:off x="686834" y="1153572"/>
            <a:ext cx="3200400" cy="4461163"/>
          </a:xfrm>
        </p:spPr>
        <p:txBody>
          <a:bodyPr>
            <a:normAutofit/>
          </a:bodyPr>
          <a:lstStyle/>
          <a:p>
            <a:r>
              <a:rPr lang="en-US">
                <a:solidFill>
                  <a:srgbClr val="FFFFFF"/>
                </a:solidFill>
              </a:rPr>
              <a:t>Key findings</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15" name="Content Placeholder 2">
            <a:extLst>
              <a:ext uri="{FF2B5EF4-FFF2-40B4-BE49-F238E27FC236}">
                <a16:creationId xmlns:a16="http://schemas.microsoft.com/office/drawing/2014/main" id="{51E616FE-58AE-1334-2311-1F51961CA892}"/>
              </a:ext>
            </a:extLst>
          </p:cNvPr>
          <p:cNvSpPr>
            <a:spLocks noGrp="1"/>
          </p:cNvSpPr>
          <p:nvPr>
            <p:ph idx="1"/>
          </p:nvPr>
        </p:nvSpPr>
        <p:spPr>
          <a:xfrm>
            <a:off x="4447308" y="591344"/>
            <a:ext cx="6906491" cy="5585619"/>
          </a:xfrm>
        </p:spPr>
        <p:txBody>
          <a:bodyPr vert="horz" lIns="91440" tIns="45720" rIns="91440" bIns="45720" rtlCol="0" anchor="ctr">
            <a:normAutofit lnSpcReduction="10000"/>
          </a:bodyPr>
          <a:lstStyle/>
          <a:p>
            <a:pPr marL="514350" indent="-514350">
              <a:buAutoNum type="arabicPeriod"/>
            </a:pPr>
            <a:r>
              <a:rPr lang="en-US" sz="2600" dirty="0"/>
              <a:t>The amount of individuals accessing and buying from the bakery has decreased due to the change of people working from home rather than their physical workplaces. </a:t>
            </a:r>
          </a:p>
          <a:p>
            <a:pPr marL="514350" indent="-514350">
              <a:buAutoNum type="arabicPeriod"/>
            </a:pPr>
            <a:r>
              <a:rPr lang="en-US" sz="2600" dirty="0"/>
              <a:t>The manual telephone system is causing loss to Basil as it is highly likely that he misses out on orders due to him baking alone and  not having any other additional staff member</a:t>
            </a:r>
          </a:p>
          <a:p>
            <a:pPr marL="514350" indent="-514350">
              <a:buAutoNum type="arabicPeriod"/>
            </a:pPr>
            <a:r>
              <a:rPr lang="en-US" sz="2600"/>
              <a:t>Only using 100% of organic ingredients makes the cost increase for the business as it is getting expensive due to many factors </a:t>
            </a:r>
          </a:p>
          <a:p>
            <a:pPr marL="514350" indent="-514350">
              <a:buAutoNum type="arabicPeriod"/>
            </a:pPr>
            <a:r>
              <a:rPr lang="en-US" sz="2600" dirty="0"/>
              <a:t>There has been a 25% </a:t>
            </a:r>
            <a:r>
              <a:rPr lang="en-US" sz="2600"/>
              <a:t>stagnation,</a:t>
            </a:r>
            <a:r>
              <a:rPr lang="en-US" sz="2600" dirty="0"/>
              <a:t> and the company relies more on the data from 2019 which is outdated. </a:t>
            </a:r>
          </a:p>
        </p:txBody>
      </p:sp>
    </p:spTree>
    <p:extLst>
      <p:ext uri="{BB962C8B-B14F-4D97-AF65-F5344CB8AC3E}">
        <p14:creationId xmlns:p14="http://schemas.microsoft.com/office/powerpoint/2010/main" val="38354683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9876F7-D60B-4867-84A9-AD1AE74D701C}"/>
              </a:ext>
            </a:extLst>
          </p:cNvPr>
          <p:cNvSpPr>
            <a:spLocks noGrp="1"/>
          </p:cNvSpPr>
          <p:nvPr>
            <p:ph type="title"/>
          </p:nvPr>
        </p:nvSpPr>
        <p:spPr>
          <a:xfrm>
            <a:off x="3656162" y="5691"/>
            <a:ext cx="4376468" cy="721714"/>
          </a:xfrm>
        </p:spPr>
        <p:txBody>
          <a:bodyPr/>
          <a:lstStyle/>
          <a:p>
            <a:r>
              <a:rPr lang="en-US" sz="3200"/>
              <a:t>References</a:t>
            </a:r>
            <a:r>
              <a:rPr lang="en-US" sz="3200" dirty="0"/>
              <a:t> part 1 </a:t>
            </a:r>
          </a:p>
        </p:txBody>
      </p:sp>
      <p:sp>
        <p:nvSpPr>
          <p:cNvPr id="3" name="Content Placeholder 2">
            <a:extLst>
              <a:ext uri="{FF2B5EF4-FFF2-40B4-BE49-F238E27FC236}">
                <a16:creationId xmlns:a16="http://schemas.microsoft.com/office/drawing/2014/main" id="{2DDD036D-E61A-89D3-E89C-7862ACB7D81C}"/>
              </a:ext>
            </a:extLst>
          </p:cNvPr>
          <p:cNvSpPr>
            <a:spLocks noGrp="1"/>
          </p:cNvSpPr>
          <p:nvPr>
            <p:ph idx="1"/>
          </p:nvPr>
        </p:nvSpPr>
        <p:spPr>
          <a:xfrm>
            <a:off x="176842" y="862342"/>
            <a:ext cx="11852694" cy="5803451"/>
          </a:xfrm>
        </p:spPr>
        <p:txBody>
          <a:bodyPr vert="horz" lIns="91440" tIns="45720" rIns="91440" bIns="45720" rtlCol="0" anchor="t">
            <a:normAutofit/>
          </a:bodyPr>
          <a:lstStyle/>
          <a:p>
            <a:r>
              <a:rPr lang="en-US" sz="1800">
                <a:latin typeface="Calibri"/>
                <a:ea typeface="Calibri"/>
                <a:cs typeface="Calibri"/>
              </a:rPr>
              <a:t>Alamy Limited (2026). </a:t>
            </a:r>
            <a:r>
              <a:rPr lang="en-US" sz="1800" i="1">
                <a:latin typeface="Calibri"/>
                <a:ea typeface="Calibri"/>
                <a:cs typeface="Calibri"/>
              </a:rPr>
              <a:t>Flat to let sign Black and White Stock Photos &amp; Images - Alamy</a:t>
            </a:r>
            <a:r>
              <a:rPr lang="en-US" sz="1800">
                <a:latin typeface="Calibri"/>
                <a:ea typeface="Calibri"/>
                <a:cs typeface="Calibri"/>
              </a:rPr>
              <a:t>. [online] Alamy. Available at: </a:t>
            </a:r>
            <a:r>
              <a:rPr lang="en-US" sz="1800" dirty="0">
                <a:latin typeface="Calibri"/>
                <a:ea typeface="Calibri"/>
                <a:cs typeface="Calibri"/>
                <a:hlinkClick r:id="rId2"/>
              </a:rPr>
              <a:t>https://www.alamy.com/stock-photo/flat-to-let-sign.html?blackwhite=1&amp;sortBy=relevant</a:t>
            </a:r>
            <a:r>
              <a:rPr lang="en-US" sz="1800">
                <a:latin typeface="Calibri"/>
                <a:ea typeface="Calibri"/>
                <a:cs typeface="Calibri"/>
              </a:rPr>
              <a:t> [Accessed 11 Jun. 2026].</a:t>
            </a:r>
          </a:p>
          <a:p>
            <a:r>
              <a:rPr lang="en-US" sz="1800">
                <a:latin typeface="Aptos"/>
                <a:ea typeface="Calibri"/>
                <a:cs typeface="Calibri"/>
              </a:rPr>
              <a:t>ASQ (2024). What Is a Fishbone diagram? Ishikawa Cause &amp; Effect Diagram. [online] ASQ. Available at: </a:t>
            </a:r>
            <a:r>
              <a:rPr lang="en-US" sz="1800" dirty="0">
                <a:latin typeface="Aptos"/>
                <a:ea typeface="Calibri"/>
                <a:cs typeface="Calibri"/>
                <a:hlinkClick r:id="rId3"/>
              </a:rPr>
              <a:t>https://asq.org/quality-resources/fishbone</a:t>
            </a:r>
            <a:r>
              <a:rPr lang="en-US" sz="1800" dirty="0">
                <a:latin typeface="Aptos"/>
                <a:ea typeface="Calibri"/>
                <a:cs typeface="Calibri"/>
              </a:rPr>
              <a:t>.</a:t>
            </a:r>
            <a:endParaRPr lang="en-US" sz="1800" dirty="0">
              <a:latin typeface="Calibri"/>
              <a:ea typeface="Calibri"/>
              <a:cs typeface="Calibri"/>
            </a:endParaRPr>
          </a:p>
          <a:p>
            <a:r>
              <a:rPr lang="en-US" sz="1800" dirty="0">
                <a:latin typeface="Calibri"/>
                <a:ea typeface="Calibri"/>
                <a:cs typeface="Calibri"/>
              </a:rPr>
              <a:t>Athuraliya, A. (2025). </a:t>
            </a:r>
            <a:r>
              <a:rPr lang="en-US" sz="1800" i="1" dirty="0">
                <a:latin typeface="Calibri"/>
                <a:ea typeface="Calibri"/>
                <a:cs typeface="Calibri"/>
              </a:rPr>
              <a:t>What Is a PESTLE Analysis: Definition, Purpose, and Core Concepts | </a:t>
            </a:r>
            <a:r>
              <a:rPr lang="en-US" sz="1800" i="1" dirty="0" err="1">
                <a:latin typeface="Calibri"/>
                <a:ea typeface="Calibri"/>
                <a:cs typeface="Calibri"/>
              </a:rPr>
              <a:t>Creately</a:t>
            </a:r>
            <a:r>
              <a:rPr lang="en-US" sz="1800" dirty="0">
                <a:latin typeface="Calibri"/>
                <a:ea typeface="Calibri"/>
                <a:cs typeface="Calibri"/>
              </a:rPr>
              <a:t>. [online] </a:t>
            </a:r>
            <a:r>
              <a:rPr lang="en-US" sz="1800" dirty="0" err="1">
                <a:latin typeface="Calibri"/>
                <a:ea typeface="Calibri"/>
                <a:cs typeface="Calibri"/>
              </a:rPr>
              <a:t>Creately</a:t>
            </a:r>
            <a:r>
              <a:rPr lang="en-US" sz="1800" dirty="0">
                <a:latin typeface="Calibri"/>
                <a:ea typeface="Calibri"/>
                <a:cs typeface="Calibri"/>
              </a:rPr>
              <a:t>. Available at: </a:t>
            </a:r>
            <a:r>
              <a:rPr lang="en-US" sz="1800" dirty="0">
                <a:latin typeface="Calibri"/>
                <a:ea typeface="Calibri"/>
                <a:cs typeface="Calibri"/>
                <a:hlinkClick r:id="rId4"/>
              </a:rPr>
              <a:t>https://creately.com/guides/what-is-a-pestle-analysis/#advantages-and-limitations-of-pestle-analysis</a:t>
            </a:r>
            <a:r>
              <a:rPr lang="en-US" sz="1800" dirty="0">
                <a:latin typeface="Calibri"/>
                <a:ea typeface="Calibri"/>
                <a:cs typeface="Calibri"/>
              </a:rPr>
              <a:t>.</a:t>
            </a:r>
            <a:endParaRPr lang="en-US" sz="1800" dirty="0">
              <a:latin typeface="Aptos"/>
              <a:ea typeface="Calibri"/>
              <a:cs typeface="Calibri"/>
            </a:endParaRPr>
          </a:p>
          <a:p>
            <a:r>
              <a:rPr lang="en-US" sz="1800" i="1">
                <a:latin typeface="Calibri"/>
                <a:ea typeface="Calibri"/>
                <a:cs typeface="Calibri"/>
              </a:rPr>
              <a:t>Bakery &amp; Confectionery - Sextons</a:t>
            </a:r>
            <a:r>
              <a:rPr lang="en-US" sz="1800">
                <a:latin typeface="Calibri"/>
                <a:ea typeface="Calibri"/>
                <a:cs typeface="Calibri"/>
              </a:rPr>
              <a:t> (2026) </a:t>
            </a:r>
            <a:r>
              <a:rPr lang="en-US" sz="1800" i="1">
                <a:latin typeface="Calibri"/>
                <a:ea typeface="Calibri"/>
                <a:cs typeface="Calibri"/>
              </a:rPr>
              <a:t>Sextons</a:t>
            </a:r>
            <a:r>
              <a:rPr lang="en-US" sz="1800">
                <a:latin typeface="Calibri"/>
                <a:ea typeface="Calibri"/>
                <a:cs typeface="Calibri"/>
              </a:rPr>
              <a:t>. Available at: </a:t>
            </a:r>
            <a:r>
              <a:rPr lang="en-US" sz="1800" dirty="0">
                <a:latin typeface="Calibri"/>
                <a:ea typeface="Calibri"/>
                <a:cs typeface="Calibri"/>
                <a:hlinkClick r:id="rId5"/>
              </a:rPr>
              <a:t>https://sextonsbakery.co.uk/service/bakery-confectionery/</a:t>
            </a:r>
            <a:r>
              <a:rPr lang="en-US" sz="1800" dirty="0">
                <a:latin typeface="Calibri"/>
                <a:ea typeface="Calibri"/>
                <a:cs typeface="Calibri"/>
              </a:rPr>
              <a:t>.</a:t>
            </a:r>
          </a:p>
          <a:p>
            <a:r>
              <a:rPr lang="en-US" sz="1800">
                <a:latin typeface="Aptos"/>
                <a:ea typeface="Calibri"/>
                <a:cs typeface="Calibri"/>
              </a:rPr>
              <a:t>Buehring, S. (2021). Fishbone Diagrams Business Analysis Technique. [online] Knowledge Train. Available at: </a:t>
            </a:r>
            <a:r>
              <a:rPr lang="en-US" sz="1800" dirty="0">
                <a:latin typeface="Aptos"/>
                <a:ea typeface="Calibri"/>
                <a:cs typeface="Calibri"/>
                <a:hlinkClick r:id="rId6"/>
              </a:rPr>
              <a:t>https://www.knowledgetrain.co.uk/business-analysis/business-analyst-course/business-analysis-technique-fishbone-diagrams</a:t>
            </a:r>
            <a:r>
              <a:rPr lang="en-US" sz="1800" dirty="0">
                <a:latin typeface="Aptos"/>
                <a:ea typeface="Calibri"/>
                <a:cs typeface="Calibri"/>
              </a:rPr>
              <a:t>.</a:t>
            </a:r>
            <a:endParaRPr lang="en-US" sz="1800" dirty="0">
              <a:latin typeface="Calibri"/>
              <a:ea typeface="Calibri"/>
              <a:cs typeface="Calibri"/>
            </a:endParaRPr>
          </a:p>
          <a:p>
            <a:r>
              <a:rPr lang="en-US" sz="1800">
                <a:latin typeface="Calibri"/>
                <a:ea typeface="Calibri"/>
                <a:cs typeface="Calibri"/>
              </a:rPr>
              <a:t>CIPD (2023). </a:t>
            </a:r>
            <a:r>
              <a:rPr lang="en-US" sz="1800" i="1">
                <a:latin typeface="Calibri"/>
                <a:ea typeface="Calibri"/>
                <a:cs typeface="Calibri"/>
              </a:rPr>
              <a:t>CIPD | PESTLE Analysis</a:t>
            </a:r>
            <a:r>
              <a:rPr lang="en-US" sz="1800">
                <a:latin typeface="Calibri"/>
                <a:ea typeface="Calibri"/>
                <a:cs typeface="Calibri"/>
              </a:rPr>
              <a:t>. [online] CIPD. Available at: </a:t>
            </a:r>
            <a:r>
              <a:rPr lang="en-US" sz="1800" dirty="0">
                <a:latin typeface="Calibri"/>
                <a:ea typeface="Calibri"/>
                <a:cs typeface="Calibri"/>
                <a:hlinkClick r:id="rId7"/>
              </a:rPr>
              <a:t>https://www.cipd.org/uk/knowledge/factsheets/pestle-analysis-factsheet/#what-is-a-pestle-analysis-used-for</a:t>
            </a:r>
            <a:r>
              <a:rPr lang="en-US" sz="1800" dirty="0">
                <a:latin typeface="Calibri"/>
                <a:ea typeface="Calibri"/>
                <a:cs typeface="Calibri"/>
              </a:rPr>
              <a:t>.</a:t>
            </a:r>
            <a:endParaRPr lang="en-US" sz="1800" dirty="0">
              <a:latin typeface="Aptos"/>
              <a:ea typeface="Calibri"/>
              <a:cs typeface="Calibri"/>
            </a:endParaRPr>
          </a:p>
          <a:p>
            <a:r>
              <a:rPr lang="en-US" sz="1800">
                <a:latin typeface="Calibri"/>
                <a:ea typeface="Calibri"/>
                <a:cs typeface="Calibri"/>
              </a:rPr>
              <a:t>Clark, D. (2023). Topic: Remote Working in the UK. [online] Statista. Available at: </a:t>
            </a:r>
            <a:r>
              <a:rPr lang="en-US" sz="1800" dirty="0">
                <a:latin typeface="Calibri"/>
                <a:ea typeface="Calibri"/>
                <a:cs typeface="Calibri"/>
                <a:hlinkClick r:id="rId8"/>
              </a:rPr>
              <a:t>https://www.statista.com/topics/6419/remote-working-in-the-uk/</a:t>
            </a:r>
            <a:r>
              <a:rPr lang="en-US" sz="1800" dirty="0">
                <a:latin typeface="Calibri"/>
                <a:ea typeface="Calibri"/>
                <a:cs typeface="Calibri"/>
              </a:rPr>
              <a:t>.</a:t>
            </a:r>
          </a:p>
          <a:p>
            <a:r>
              <a:rPr lang="en-US" sz="1800">
                <a:latin typeface="Aptos"/>
                <a:ea typeface="Calibri"/>
                <a:cs typeface="Calibri"/>
              </a:rPr>
              <a:t>Costa, I. (2025). Understanding the Ishikawa Diagram | KAIZENTM Article. [online] Kaizen.com. Available at: </a:t>
            </a:r>
            <a:r>
              <a:rPr lang="en-US" sz="1800" dirty="0">
                <a:latin typeface="Aptos"/>
                <a:ea typeface="Calibri"/>
                <a:cs typeface="Calibri"/>
                <a:hlinkClick r:id="rId9"/>
              </a:rPr>
              <a:t>https://kaizen.com/insights/ishikawa-diagram-root-cause-analysis/</a:t>
            </a:r>
            <a:r>
              <a:rPr lang="en-US" sz="1800" dirty="0">
                <a:latin typeface="Aptos"/>
                <a:ea typeface="Calibri"/>
                <a:cs typeface="Calibri"/>
              </a:rPr>
              <a:t>.</a:t>
            </a:r>
            <a:endParaRPr lang="en-US" sz="1500" dirty="0">
              <a:latin typeface="Calibri"/>
              <a:ea typeface="Calibri"/>
              <a:cs typeface="Calibri"/>
            </a:endParaRPr>
          </a:p>
          <a:p>
            <a:r>
              <a:rPr lang="en-US" sz="1800">
                <a:latin typeface="Aptos"/>
                <a:ea typeface="Calibri"/>
                <a:cs typeface="Calibri"/>
              </a:rPr>
              <a:t>Council, C.C. (2026). Free business support and grants – Coventry City Council. [online] Coventry City Council. Available at: </a:t>
            </a:r>
            <a:r>
              <a:rPr lang="en-US" sz="1800" dirty="0">
                <a:latin typeface="Aptos"/>
                <a:ea typeface="Calibri"/>
                <a:cs typeface="Calibri"/>
                <a:hlinkClick r:id="rId10"/>
              </a:rPr>
              <a:t>https://www.coventry.gov.uk/support-services/funding-programmes</a:t>
            </a:r>
            <a:r>
              <a:rPr lang="en-US" sz="1800" dirty="0">
                <a:latin typeface="Aptos"/>
                <a:ea typeface="Calibri"/>
                <a:cs typeface="Calibri"/>
              </a:rPr>
              <a:t>.</a:t>
            </a:r>
          </a:p>
          <a:p>
            <a:endParaRPr lang="en-US" sz="1800" dirty="0">
              <a:latin typeface="Aptos"/>
              <a:ea typeface="Calibri"/>
              <a:cs typeface="Calibri"/>
            </a:endParaRPr>
          </a:p>
          <a:p>
            <a:endParaRPr lang="en-US" sz="1800" dirty="0">
              <a:latin typeface="Aptos"/>
              <a:ea typeface="Calibri"/>
              <a:cs typeface="Calibri"/>
            </a:endParaRPr>
          </a:p>
          <a:p>
            <a:endParaRPr lang="en-US" sz="1800" dirty="0">
              <a:latin typeface="Aptos"/>
              <a:ea typeface="Calibri"/>
              <a:cs typeface="Calibri"/>
            </a:endParaRPr>
          </a:p>
          <a:p>
            <a:endParaRPr lang="en-US" sz="1800" dirty="0">
              <a:latin typeface="Calibri"/>
              <a:ea typeface="Calibri"/>
              <a:cs typeface="Calibri"/>
            </a:endParaRPr>
          </a:p>
        </p:txBody>
      </p:sp>
    </p:spTree>
    <p:extLst>
      <p:ext uri="{BB962C8B-B14F-4D97-AF65-F5344CB8AC3E}">
        <p14:creationId xmlns:p14="http://schemas.microsoft.com/office/powerpoint/2010/main" val="60099825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DE01FC-78F2-D8F2-23D0-39126839CDC9}"/>
              </a:ext>
            </a:extLst>
          </p:cNvPr>
          <p:cNvSpPr>
            <a:spLocks noGrp="1"/>
          </p:cNvSpPr>
          <p:nvPr>
            <p:ph type="title"/>
          </p:nvPr>
        </p:nvSpPr>
        <p:spPr>
          <a:xfrm>
            <a:off x="3627408" y="5691"/>
            <a:ext cx="4405223" cy="764846"/>
          </a:xfrm>
        </p:spPr>
        <p:txBody>
          <a:bodyPr/>
          <a:lstStyle/>
          <a:p>
            <a:r>
              <a:rPr lang="en-US" sz="3200"/>
              <a:t>References</a:t>
            </a:r>
            <a:r>
              <a:rPr lang="en-US" sz="3200" dirty="0"/>
              <a:t> part 2 </a:t>
            </a:r>
          </a:p>
        </p:txBody>
      </p:sp>
      <p:sp>
        <p:nvSpPr>
          <p:cNvPr id="3" name="Content Placeholder 2">
            <a:extLst>
              <a:ext uri="{FF2B5EF4-FFF2-40B4-BE49-F238E27FC236}">
                <a16:creationId xmlns:a16="http://schemas.microsoft.com/office/drawing/2014/main" id="{370BA95D-B089-0DFF-03B1-C49B5FDBC943}"/>
              </a:ext>
            </a:extLst>
          </p:cNvPr>
          <p:cNvSpPr>
            <a:spLocks noGrp="1"/>
          </p:cNvSpPr>
          <p:nvPr>
            <p:ph idx="1"/>
          </p:nvPr>
        </p:nvSpPr>
        <p:spPr>
          <a:xfrm>
            <a:off x="219973" y="776078"/>
            <a:ext cx="11795184" cy="5745941"/>
          </a:xfrm>
        </p:spPr>
        <p:txBody>
          <a:bodyPr vert="horz" lIns="91440" tIns="45720" rIns="91440" bIns="45720" rtlCol="0" anchor="t">
            <a:normAutofit/>
          </a:bodyPr>
          <a:lstStyle/>
          <a:p>
            <a:r>
              <a:rPr lang="en-US" sz="1800">
                <a:latin typeface="Calibri"/>
                <a:ea typeface="Calibri"/>
                <a:cs typeface="Calibri"/>
              </a:rPr>
              <a:t>Dotwork.com. (2025). </a:t>
            </a:r>
            <a:r>
              <a:rPr lang="en-US" sz="1800" i="1">
                <a:latin typeface="Calibri"/>
                <a:ea typeface="Calibri"/>
                <a:cs typeface="Calibri"/>
              </a:rPr>
              <a:t>PESTEL Analysis</a:t>
            </a:r>
            <a:r>
              <a:rPr lang="en-US" sz="1800">
                <a:latin typeface="Calibri"/>
                <a:ea typeface="Calibri"/>
                <a:cs typeface="Calibri"/>
              </a:rPr>
              <a:t>. [online] Available at: </a:t>
            </a:r>
            <a:r>
              <a:rPr lang="en-US" sz="1800" dirty="0">
                <a:latin typeface="Calibri"/>
                <a:ea typeface="Calibri"/>
                <a:cs typeface="Calibri"/>
                <a:hlinkClick r:id="rId2"/>
              </a:rPr>
              <a:t>https://dotwork.com/glossary/pestel-analysis-strategy-frameworks-explained</a:t>
            </a:r>
            <a:r>
              <a:rPr lang="en-US" sz="1800" dirty="0">
                <a:latin typeface="Calibri"/>
                <a:ea typeface="Calibri"/>
                <a:cs typeface="Calibri"/>
              </a:rPr>
              <a:t>.</a:t>
            </a:r>
            <a:endParaRPr lang="en-US" sz="1800">
              <a:latin typeface="Calibri"/>
              <a:ea typeface="Calibri"/>
              <a:cs typeface="Calibri"/>
            </a:endParaRPr>
          </a:p>
          <a:p>
            <a:r>
              <a:rPr lang="en-US" sz="1800">
                <a:latin typeface="Aptos"/>
                <a:ea typeface="Calibri"/>
                <a:cs typeface="Calibri"/>
              </a:rPr>
              <a:t>Food Standards Agency (2018). Key regulations. [online] Food Standards Agency. Available at: </a:t>
            </a:r>
            <a:r>
              <a:rPr lang="en-US" sz="1800" dirty="0">
                <a:latin typeface="Aptos"/>
                <a:ea typeface="Calibri"/>
                <a:cs typeface="Calibri"/>
                <a:hlinkClick r:id="rId3"/>
              </a:rPr>
              <a:t>https://www.food.gov.uk/about-us/key-regulations</a:t>
            </a:r>
            <a:r>
              <a:rPr lang="en-US" sz="1800" dirty="0">
                <a:latin typeface="Aptos"/>
                <a:ea typeface="Calibri"/>
                <a:cs typeface="Calibri"/>
              </a:rPr>
              <a:t>.</a:t>
            </a:r>
            <a:endParaRPr lang="en-US" sz="1800" dirty="0">
              <a:latin typeface="Calibri"/>
              <a:ea typeface="Calibri"/>
              <a:cs typeface="Calibri"/>
            </a:endParaRPr>
          </a:p>
          <a:p>
            <a:r>
              <a:rPr lang="en-US" sz="1800">
                <a:latin typeface="Calibri"/>
                <a:ea typeface="Calibri"/>
                <a:cs typeface="Calibri"/>
              </a:rPr>
              <a:t>GBAC (2025). GBAC Ltd. [online] GBAC. Available at: </a:t>
            </a:r>
            <a:r>
              <a:rPr lang="en-US" sz="1800" dirty="0">
                <a:latin typeface="Calibri"/>
                <a:ea typeface="Calibri"/>
                <a:cs typeface="Calibri"/>
                <a:hlinkClick r:id="rId4"/>
              </a:rPr>
              <a:t>https://gbac.co.uk/blog/how-are-increased-costs-affecting-uk-businesses/</a:t>
            </a:r>
            <a:r>
              <a:rPr lang="en-US" sz="1800">
                <a:latin typeface="Calibri"/>
                <a:ea typeface="Calibri"/>
                <a:cs typeface="Calibri"/>
              </a:rPr>
              <a:t> [Accessed 11 Jun. 2026].</a:t>
            </a:r>
          </a:p>
          <a:p>
            <a:r>
              <a:rPr lang="en-US" sz="1800">
                <a:latin typeface="Aptos"/>
                <a:ea typeface="Calibri"/>
                <a:cs typeface="Calibri"/>
              </a:rPr>
              <a:t>HKMLC (2025). What is a Fishbone Diagram? A Guide to Problem-Solving. [online] HKMLC Smart Board. Available at: </a:t>
            </a:r>
            <a:r>
              <a:rPr lang="en-US" sz="1800" dirty="0">
                <a:latin typeface="Aptos"/>
                <a:ea typeface="Calibri"/>
                <a:cs typeface="Calibri"/>
                <a:hlinkClick r:id="rId5"/>
              </a:rPr>
              <a:t>https://hkmlc.com/blogs/efficient-work/fishbone-diagram?srsltid=AfmBOooTbtGUjMw2rnWu4d5MZjPGK9GdMYapZgeOgVPbQsEyUK99q16u</a:t>
            </a:r>
            <a:r>
              <a:rPr lang="en-US" sz="1800">
                <a:latin typeface="Aptos"/>
                <a:ea typeface="Calibri"/>
                <a:cs typeface="Calibri"/>
              </a:rPr>
              <a:t>  [Accessed 15 Jun. 2026].</a:t>
            </a:r>
            <a:endParaRPr lang="en-US" sz="1500" dirty="0">
              <a:latin typeface="Calibri"/>
              <a:ea typeface="Calibri"/>
              <a:cs typeface="Calibri"/>
            </a:endParaRPr>
          </a:p>
          <a:p>
            <a:r>
              <a:rPr lang="en-US" sz="1800" dirty="0">
                <a:latin typeface="Aptos"/>
                <a:ea typeface="Calibri"/>
                <a:cs typeface="Calibri"/>
              </a:rPr>
              <a:t>Hussain, S., Akhter, R. and </a:t>
            </a:r>
            <a:r>
              <a:rPr lang="en-US" sz="1800" dirty="0" err="1">
                <a:latin typeface="Aptos"/>
                <a:ea typeface="Calibri"/>
                <a:cs typeface="Calibri"/>
              </a:rPr>
              <a:t>Maktedar</a:t>
            </a:r>
            <a:r>
              <a:rPr lang="en-US" sz="1800" dirty="0">
                <a:latin typeface="Aptos"/>
                <a:ea typeface="Calibri"/>
                <a:cs typeface="Calibri"/>
              </a:rPr>
              <a:t>, S.S. (2024). Advancements in Sustainable Food Packaging: from Eco-friendly Materials to Innovative Technologies. Sustainable Food Technology, [online] 2(5), pp.1297–1364. </a:t>
            </a:r>
            <a:r>
              <a:rPr lang="en-US" sz="1800" dirty="0" err="1">
                <a:latin typeface="Aptos"/>
                <a:ea typeface="Calibri"/>
                <a:cs typeface="Calibri"/>
              </a:rPr>
              <a:t>doi</a:t>
            </a:r>
            <a:r>
              <a:rPr lang="en-US" sz="1800" dirty="0">
                <a:latin typeface="Aptos"/>
                <a:ea typeface="Calibri"/>
                <a:cs typeface="Calibri"/>
              </a:rPr>
              <a:t>: </a:t>
            </a:r>
            <a:r>
              <a:rPr lang="en-US" sz="1800" dirty="0">
                <a:latin typeface="Aptos"/>
                <a:ea typeface="Calibri"/>
                <a:cs typeface="Calibri"/>
                <a:hlinkClick r:id="rId6"/>
              </a:rPr>
              <a:t>https://doi.org/10.1039/d4fb00084f</a:t>
            </a:r>
            <a:r>
              <a:rPr lang="en-US" sz="1800" dirty="0">
                <a:latin typeface="Aptos"/>
                <a:ea typeface="Calibri"/>
                <a:cs typeface="Calibri"/>
              </a:rPr>
              <a:t>.</a:t>
            </a:r>
          </a:p>
          <a:p>
            <a:r>
              <a:rPr lang="en-US" sz="1800">
                <a:latin typeface="Aptos"/>
                <a:ea typeface="Calibri"/>
                <a:cs typeface="Calibri"/>
              </a:rPr>
              <a:t>Jansson, K. (2023). Five Brilliantly Simple Root Cause Analysis Techniques. [online] blog.kainexus.com. Available at: </a:t>
            </a:r>
            <a:r>
              <a:rPr lang="en-US" sz="1800" dirty="0">
                <a:latin typeface="Aptos"/>
                <a:ea typeface="Calibri"/>
                <a:cs typeface="Calibri"/>
                <a:hlinkClick r:id="rId7"/>
              </a:rPr>
              <a:t>https://blog.kainexus.com/continuous-improvement/process-improvement/5-root-cause-analysis-techniques-to-breakthrough-barriers</a:t>
            </a:r>
            <a:r>
              <a:rPr lang="en-US" sz="1800" dirty="0">
                <a:latin typeface="Aptos"/>
                <a:ea typeface="Calibri"/>
                <a:cs typeface="Calibri"/>
              </a:rPr>
              <a:t>.</a:t>
            </a:r>
          </a:p>
          <a:p>
            <a:r>
              <a:rPr lang="en-US" sz="1800">
                <a:latin typeface="Aptos"/>
                <a:ea typeface="Calibri"/>
                <a:cs typeface="Calibri"/>
              </a:rPr>
              <a:t>Lawless, J. (2024). Fishbone Diagram (Ishikawa). [online] Purple Griffon. Available at: </a:t>
            </a:r>
            <a:r>
              <a:rPr lang="en-US" sz="1800" dirty="0">
                <a:latin typeface="Aptos"/>
                <a:ea typeface="Calibri"/>
                <a:cs typeface="Calibri"/>
                <a:hlinkClick r:id="rId8"/>
              </a:rPr>
              <a:t>https://purplegriffon.com/blog/fishbone-diagram-ishikawa</a:t>
            </a:r>
            <a:r>
              <a:rPr lang="en-US" sz="1800" dirty="0">
                <a:latin typeface="Aptos"/>
                <a:ea typeface="Calibri"/>
                <a:cs typeface="Calibri"/>
              </a:rPr>
              <a:t>.</a:t>
            </a:r>
          </a:p>
          <a:p>
            <a:r>
              <a:rPr lang="en-US" sz="1800">
                <a:latin typeface="Calibri"/>
                <a:ea typeface="Calibri"/>
                <a:cs typeface="Calibri"/>
              </a:rPr>
              <a:t>(2026) </a:t>
            </a:r>
            <a:r>
              <a:rPr lang="en-US" sz="1800" i="1">
                <a:latin typeface="Calibri"/>
                <a:ea typeface="Calibri"/>
                <a:cs typeface="Calibri"/>
              </a:rPr>
              <a:t>Magnific.com</a:t>
            </a:r>
            <a:r>
              <a:rPr lang="en-US" sz="1800">
                <a:latin typeface="Calibri"/>
                <a:ea typeface="Calibri"/>
                <a:cs typeface="Calibri"/>
              </a:rPr>
              <a:t>. Available at: </a:t>
            </a:r>
            <a:r>
              <a:rPr lang="en-US" sz="1800" dirty="0">
                <a:latin typeface="Calibri"/>
                <a:ea typeface="Calibri"/>
                <a:cs typeface="Calibri"/>
                <a:hlinkClick r:id="rId9"/>
              </a:rPr>
              <a:t>https://www.magnific.com/vectors/bakery-shop</a:t>
            </a:r>
            <a:r>
              <a:rPr lang="en-US" sz="1800">
                <a:latin typeface="Calibri"/>
                <a:ea typeface="Calibri"/>
                <a:cs typeface="Calibri"/>
              </a:rPr>
              <a:t> (Accessed: 10 June 2026).</a:t>
            </a:r>
            <a:endParaRPr lang="en-US" sz="1800" dirty="0">
              <a:latin typeface="Aptos"/>
              <a:ea typeface="Calibri"/>
              <a:cs typeface="Calibri"/>
            </a:endParaRPr>
          </a:p>
          <a:p>
            <a:endParaRPr lang="en-US" sz="1800" dirty="0">
              <a:latin typeface="Aptos"/>
              <a:ea typeface="Calibri"/>
              <a:cs typeface="Calibri"/>
            </a:endParaRPr>
          </a:p>
          <a:p>
            <a:endParaRPr lang="en-US" sz="1500" dirty="0">
              <a:latin typeface="Calibri"/>
              <a:ea typeface="Calibri"/>
              <a:cs typeface="Calibri"/>
            </a:endParaRPr>
          </a:p>
        </p:txBody>
      </p:sp>
    </p:spTree>
    <p:extLst>
      <p:ext uri="{BB962C8B-B14F-4D97-AF65-F5344CB8AC3E}">
        <p14:creationId xmlns:p14="http://schemas.microsoft.com/office/powerpoint/2010/main" val="353542077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A16D0B-B7E8-30D1-4E14-E1097415884E}"/>
              </a:ext>
            </a:extLst>
          </p:cNvPr>
          <p:cNvSpPr>
            <a:spLocks noGrp="1"/>
          </p:cNvSpPr>
          <p:nvPr>
            <p:ph type="title"/>
          </p:nvPr>
        </p:nvSpPr>
        <p:spPr>
          <a:xfrm>
            <a:off x="3483634" y="5690"/>
            <a:ext cx="4606506" cy="1124280"/>
          </a:xfrm>
        </p:spPr>
        <p:txBody>
          <a:bodyPr/>
          <a:lstStyle/>
          <a:p>
            <a:r>
              <a:rPr lang="en-US" sz="3200"/>
              <a:t>References</a:t>
            </a:r>
            <a:r>
              <a:rPr lang="en-US" sz="3200" dirty="0"/>
              <a:t> part 3 </a:t>
            </a:r>
          </a:p>
        </p:txBody>
      </p:sp>
      <p:sp>
        <p:nvSpPr>
          <p:cNvPr id="3" name="Content Placeholder 2">
            <a:extLst>
              <a:ext uri="{FF2B5EF4-FFF2-40B4-BE49-F238E27FC236}">
                <a16:creationId xmlns:a16="http://schemas.microsoft.com/office/drawing/2014/main" id="{34860C46-B560-535E-0581-68EAD9D35002}"/>
              </a:ext>
            </a:extLst>
          </p:cNvPr>
          <p:cNvSpPr>
            <a:spLocks noGrp="1"/>
          </p:cNvSpPr>
          <p:nvPr>
            <p:ph idx="1"/>
          </p:nvPr>
        </p:nvSpPr>
        <p:spPr>
          <a:xfrm>
            <a:off x="334993" y="1408682"/>
            <a:ext cx="11852694" cy="4351338"/>
          </a:xfrm>
        </p:spPr>
        <p:txBody>
          <a:bodyPr vert="horz" lIns="91440" tIns="45720" rIns="91440" bIns="45720" rtlCol="0" anchor="t">
            <a:normAutofit/>
          </a:bodyPr>
          <a:lstStyle/>
          <a:p>
            <a:r>
              <a:rPr lang="en-US" sz="1800" dirty="0">
                <a:latin typeface="Calibri"/>
                <a:ea typeface="Calibri"/>
                <a:cs typeface="Calibri"/>
              </a:rPr>
              <a:t>Matheson, J. (2020). How has coronavirus affected pubs, cafes and restaurants? [online] Economics Observatory. Available at: </a:t>
            </a:r>
            <a:r>
              <a:rPr lang="en-US" sz="1800" dirty="0">
                <a:latin typeface="Calibri"/>
                <a:ea typeface="Calibri"/>
                <a:cs typeface="Calibri"/>
                <a:hlinkClick r:id="rId2"/>
              </a:rPr>
              <a:t>https://www.economicsobservatory.com/how-has-coronavirus-affected-pubs-cafes-and-restaurants</a:t>
            </a:r>
            <a:r>
              <a:rPr lang="en-US" sz="1800" dirty="0">
                <a:latin typeface="Calibri"/>
                <a:ea typeface="Calibri"/>
                <a:cs typeface="Calibri"/>
              </a:rPr>
              <a:t>.</a:t>
            </a:r>
            <a:endParaRPr lang="en-US" sz="1800">
              <a:latin typeface="Aptos" panose="020B0004020202020204"/>
              <a:ea typeface="Calibri"/>
              <a:cs typeface="Calibri"/>
            </a:endParaRPr>
          </a:p>
          <a:p>
            <a:r>
              <a:rPr lang="en-US" sz="1800">
                <a:latin typeface="Calibri"/>
                <a:ea typeface="Calibri"/>
                <a:cs typeface="Calibri"/>
              </a:rPr>
              <a:t>Oxford College Of Marketing (2016). </a:t>
            </a:r>
            <a:r>
              <a:rPr lang="en-US" sz="1800" i="1">
                <a:latin typeface="Calibri"/>
                <a:ea typeface="Calibri"/>
                <a:cs typeface="Calibri"/>
              </a:rPr>
              <a:t>What Is a PESTEL analysis?</a:t>
            </a:r>
            <a:r>
              <a:rPr lang="en-US" sz="1800">
                <a:latin typeface="Calibri"/>
                <a:ea typeface="Calibri"/>
                <a:cs typeface="Calibri"/>
              </a:rPr>
              <a:t> [online] Oxford College of Marketing Blog. Available at: </a:t>
            </a:r>
            <a:r>
              <a:rPr lang="en-US" sz="1800" dirty="0">
                <a:latin typeface="Calibri"/>
                <a:ea typeface="Calibri"/>
                <a:cs typeface="Calibri"/>
                <a:hlinkClick r:id="rId3"/>
              </a:rPr>
              <a:t>https://blog.oxfordcollegeofmarketing.com/2016/06/30/pestel-analysis/</a:t>
            </a:r>
            <a:r>
              <a:rPr lang="en-US" sz="1800" dirty="0">
                <a:latin typeface="Calibri"/>
                <a:ea typeface="Calibri"/>
                <a:cs typeface="Calibri"/>
              </a:rPr>
              <a:t>.</a:t>
            </a:r>
          </a:p>
          <a:p>
            <a:r>
              <a:rPr lang="en-US" sz="1800" dirty="0" err="1">
                <a:latin typeface="Aptos"/>
                <a:ea typeface="Calibri"/>
                <a:cs typeface="Calibri"/>
              </a:rPr>
              <a:t>Slerp</a:t>
            </a:r>
            <a:r>
              <a:rPr lang="en-US" sz="1800" dirty="0">
                <a:latin typeface="Aptos"/>
                <a:ea typeface="Calibri"/>
                <a:cs typeface="Calibri"/>
              </a:rPr>
              <a:t>. (2026). bakery restaurant system. [online] Available at: </a:t>
            </a:r>
            <a:r>
              <a:rPr lang="en-US" sz="1800" dirty="0">
                <a:latin typeface="Aptos"/>
                <a:ea typeface="Calibri"/>
                <a:cs typeface="Calibri"/>
                <a:hlinkClick r:id="rId4"/>
              </a:rPr>
              <a:t>https://www.slerp.com/sectors/bakery-ordering-system/</a:t>
            </a:r>
            <a:r>
              <a:rPr lang="en-US" sz="1800" dirty="0">
                <a:latin typeface="Aptos"/>
                <a:ea typeface="Calibri"/>
                <a:cs typeface="Calibri"/>
              </a:rPr>
              <a:t> [Accessed 11 Jun. 2026].</a:t>
            </a:r>
          </a:p>
          <a:p>
            <a:r>
              <a:rPr lang="en-US" sz="1800" dirty="0">
                <a:latin typeface="Aptos"/>
                <a:ea typeface="Calibri"/>
                <a:cs typeface="Calibri"/>
              </a:rPr>
              <a:t>Shunwaste.com. (2025). Ovens And Eco-Impact: Uncovering Their Environmental Footprint And Solutions | </a:t>
            </a:r>
            <a:r>
              <a:rPr lang="en-US" sz="1800" dirty="0" err="1">
                <a:latin typeface="Aptos"/>
                <a:ea typeface="Calibri"/>
                <a:cs typeface="Calibri"/>
              </a:rPr>
              <a:t>ShunWaste</a:t>
            </a:r>
            <a:r>
              <a:rPr lang="en-US" sz="1800" dirty="0">
                <a:latin typeface="Aptos"/>
                <a:ea typeface="Calibri"/>
                <a:cs typeface="Calibri"/>
              </a:rPr>
              <a:t>. [online] Available at: </a:t>
            </a:r>
            <a:r>
              <a:rPr lang="en-US" sz="1800" dirty="0">
                <a:latin typeface="Aptos"/>
                <a:ea typeface="Calibri"/>
                <a:cs typeface="Calibri"/>
                <a:hlinkClick r:id="rId5"/>
              </a:rPr>
              <a:t>https://shunwaste.com/article/are-ovens-bad-for-the-environment</a:t>
            </a:r>
            <a:r>
              <a:rPr lang="en-US" sz="1800" dirty="0">
                <a:latin typeface="Aptos"/>
                <a:ea typeface="Calibri"/>
                <a:cs typeface="Calibri"/>
              </a:rPr>
              <a:t>.</a:t>
            </a:r>
            <a:endParaRPr lang="en-US" dirty="0"/>
          </a:p>
          <a:p>
            <a:r>
              <a:rPr lang="en-US" sz="1800">
                <a:latin typeface="Aptos"/>
                <a:ea typeface="Calibri"/>
                <a:cs typeface="Calibri"/>
              </a:rPr>
              <a:t>Solo, A. (2025). Commercial Lease Agreements: What You Need to Know About Rent Shop Rentals. [online] Sprintlaw.co.uk. Available at: </a:t>
            </a:r>
            <a:r>
              <a:rPr lang="en-US" sz="1800" dirty="0">
                <a:latin typeface="Aptos"/>
                <a:ea typeface="Calibri"/>
                <a:cs typeface="Calibri"/>
                <a:hlinkClick r:id="rId6"/>
              </a:rPr>
              <a:t>https://sprintlaw.co.uk/articles/commercial-lease-agreements-what-you-need-to-know-about-rent-shop-rentals/</a:t>
            </a:r>
            <a:r>
              <a:rPr lang="en-US" sz="1800">
                <a:latin typeface="Aptos"/>
                <a:ea typeface="Calibri"/>
                <a:cs typeface="Calibri"/>
              </a:rPr>
              <a:t>  [Accessed 11 Jun. 2026].</a:t>
            </a:r>
            <a:endParaRPr lang="en-US" sz="1800" dirty="0">
              <a:latin typeface="Aptos"/>
              <a:ea typeface="Calibri"/>
              <a:cs typeface="Calibri"/>
            </a:endParaRPr>
          </a:p>
          <a:p>
            <a:r>
              <a:rPr lang="en-US" sz="1800">
                <a:ea typeface="Calibri"/>
                <a:cs typeface="Calibri"/>
              </a:rPr>
              <a:t>Statista. (2025). Topic: Restaurant delivery and takeaway in the United Kingdom. [online] Available at: </a:t>
            </a:r>
            <a:r>
              <a:rPr lang="en-US" sz="1800" dirty="0">
                <a:ea typeface="Calibri"/>
                <a:cs typeface="Calibri"/>
                <a:hlinkClick r:id="rId7"/>
              </a:rPr>
              <a:t>https://www.statista.com/topics/4679/food-delivery-and-takeaway-market-in-the-united-kingdom-uk/#google_vignette</a:t>
            </a:r>
            <a:r>
              <a:rPr lang="en-US" sz="1800" dirty="0">
                <a:ea typeface="Calibri"/>
                <a:cs typeface="Calibri"/>
              </a:rPr>
              <a:t>.</a:t>
            </a:r>
          </a:p>
          <a:p>
            <a:endParaRPr lang="en-US" sz="1800" dirty="0">
              <a:ea typeface="Calibri"/>
              <a:cs typeface="Calibri"/>
            </a:endParaRPr>
          </a:p>
          <a:p>
            <a:endParaRPr lang="en-US" sz="1800" dirty="0">
              <a:latin typeface="Calibri"/>
              <a:ea typeface="Calibri"/>
              <a:cs typeface="Calibri"/>
            </a:endParaRPr>
          </a:p>
        </p:txBody>
      </p:sp>
    </p:spTree>
    <p:extLst>
      <p:ext uri="{BB962C8B-B14F-4D97-AF65-F5344CB8AC3E}">
        <p14:creationId xmlns:p14="http://schemas.microsoft.com/office/powerpoint/2010/main" val="230764197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Close up image of hands applauding">
            <a:extLst>
              <a:ext uri="{FF2B5EF4-FFF2-40B4-BE49-F238E27FC236}">
                <a16:creationId xmlns:a16="http://schemas.microsoft.com/office/drawing/2014/main" id="{5E040BAE-85C1-DF61-5F00-EA449718A8DD}"/>
              </a:ext>
            </a:extLst>
          </p:cNvPr>
          <p:cNvPicPr>
            <a:picLocks noChangeAspect="1"/>
          </p:cNvPicPr>
          <p:nvPr/>
        </p:nvPicPr>
        <p:blipFill>
          <a:blip r:embed="rId2">
            <a:alphaModFix amt="50000"/>
          </a:blip>
          <a:srcRect r="-2" b="15726"/>
          <a:stretch>
            <a:fillRect/>
          </a:stretch>
        </p:blipFill>
        <p:spPr>
          <a:xfrm>
            <a:off x="20" y="1"/>
            <a:ext cx="12191980" cy="6857999"/>
          </a:xfrm>
          <a:prstGeom prst="rect">
            <a:avLst/>
          </a:prstGeom>
        </p:spPr>
      </p:pic>
      <p:sp>
        <p:nvSpPr>
          <p:cNvPr id="2" name="Title 1">
            <a:extLst>
              <a:ext uri="{FF2B5EF4-FFF2-40B4-BE49-F238E27FC236}">
                <a16:creationId xmlns:a16="http://schemas.microsoft.com/office/drawing/2014/main" id="{A48A1619-F972-28A3-A62D-AB347EAD15D4}"/>
              </a:ext>
            </a:extLst>
          </p:cNvPr>
          <p:cNvSpPr>
            <a:spLocks noGrp="1"/>
          </p:cNvSpPr>
          <p:nvPr>
            <p:ph type="title"/>
          </p:nvPr>
        </p:nvSpPr>
        <p:spPr>
          <a:xfrm>
            <a:off x="1524000" y="1122362"/>
            <a:ext cx="9144000" cy="2900518"/>
          </a:xfrm>
        </p:spPr>
        <p:txBody>
          <a:bodyPr vert="horz" lIns="91440" tIns="45720" rIns="91440" bIns="45720" rtlCol="0" anchor="b">
            <a:normAutofit/>
          </a:bodyPr>
          <a:lstStyle/>
          <a:p>
            <a:pPr algn="ctr"/>
            <a:r>
              <a:rPr lang="en-US" sz="6000">
                <a:solidFill>
                  <a:srgbClr val="FFFFFF"/>
                </a:solidFill>
              </a:rPr>
              <a:t>Thank you for listening </a:t>
            </a:r>
          </a:p>
        </p:txBody>
      </p:sp>
    </p:spTree>
    <p:extLst>
      <p:ext uri="{BB962C8B-B14F-4D97-AF65-F5344CB8AC3E}">
        <p14:creationId xmlns:p14="http://schemas.microsoft.com/office/powerpoint/2010/main" val="2780011271"/>
      </p:ext>
    </p:extLst>
  </p:cSld>
  <p:clrMapOvr>
    <a:overrideClrMapping bg1="dk1" tx1="lt1" bg2="dk2" tx2="lt2" accent1="accent1" accent2="accent2" accent3="accent3" accent4="accent4" accent5="accent5" accent6="accent6" hlink="hlink" folHlink="folHlink"/>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13</Slides>
  <Notes>0</Notes>
  <HiddenSlides>0</HiddenSlides>
  <MMClips>0</MMClip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office theme</vt:lpstr>
      <vt:lpstr>PowerPoint Presentation</vt:lpstr>
      <vt:lpstr>Overview of the presentation</vt:lpstr>
      <vt:lpstr>Overview of the Basil's bakery</vt:lpstr>
      <vt:lpstr>Problems Basil's bakery are facing </vt:lpstr>
      <vt:lpstr>Critique of PESTEL</vt:lpstr>
      <vt:lpstr> </vt:lpstr>
      <vt:lpstr>Fishbone analysis</vt:lpstr>
      <vt:lpstr>Application of Cause-and-Effect</vt:lpstr>
      <vt:lpstr>Key findings</vt:lpstr>
      <vt:lpstr>References part 1 </vt:lpstr>
      <vt:lpstr>References part 2 </vt:lpstr>
      <vt:lpstr>References part 3 </vt:lpstr>
      <vt:lpstr>Thank you for listening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1796</cp:revision>
  <dcterms:created xsi:type="dcterms:W3CDTF">2026-06-10T08:59:02Z</dcterms:created>
  <dcterms:modified xsi:type="dcterms:W3CDTF">2026-06-15T07:10:08Z</dcterms:modified>
</cp:coreProperties>
</file>