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8" r:id="rId3"/>
    <p:sldId id="269" r:id="rId4"/>
    <p:sldId id="258" r:id="rId5"/>
    <p:sldId id="259" r:id="rId6"/>
    <p:sldId id="270" r:id="rId7"/>
    <p:sldId id="271" r:id="rId8"/>
    <p:sldId id="260" r:id="rId9"/>
    <p:sldId id="272" r:id="rId10"/>
    <p:sldId id="273" r:id="rId11"/>
    <p:sldId id="276" r:id="rId12"/>
    <p:sldId id="274" r:id="rId13"/>
    <p:sldId id="275" r:id="rId14"/>
    <p:sldId id="261" r:id="rId15"/>
    <p:sldId id="262" r:id="rId16"/>
    <p:sldId id="278" r:id="rId17"/>
    <p:sldId id="277" r:id="rId18"/>
    <p:sldId id="279" r:id="rId19"/>
    <p:sldId id="263" r:id="rId20"/>
    <p:sldId id="264" r:id="rId21"/>
    <p:sldId id="265" r:id="rId22"/>
    <p:sldId id="267" r:id="rId23"/>
    <p:sldId id="266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72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FD7D56E-CE23-4DA3-AD1B-0683899FEB51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D56E-CE23-4DA3-AD1B-0683899FEB51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D56E-CE23-4DA3-AD1B-0683899FEB51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D56E-CE23-4DA3-AD1B-0683899FEB51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D56E-CE23-4DA3-AD1B-0683899FEB51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D56E-CE23-4DA3-AD1B-0683899FEB51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D56E-CE23-4DA3-AD1B-0683899FEB51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BFD7D56E-CE23-4DA3-AD1B-0683899FEB51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FD7D56E-CE23-4DA3-AD1B-0683899FEB51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D56E-CE23-4DA3-AD1B-0683899FEB51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D56E-CE23-4DA3-AD1B-0683899FEB51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FD7D56E-CE23-4DA3-AD1B-0683899FEB51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48D98B3-0E7E-4730-8D2E-ECC8285350F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Green Book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OPERATIONS MANAGEMENT</a:t>
            </a:r>
          </a:p>
        </p:txBody>
      </p:sp>
    </p:spTree>
    <p:extLst>
      <p:ext uri="{BB962C8B-B14F-4D97-AF65-F5344CB8AC3E}">
        <p14:creationId xmlns:p14="http://schemas.microsoft.com/office/powerpoint/2010/main" val="2818474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Green Guide</a:t>
            </a:r>
          </a:p>
          <a:p>
            <a:r>
              <a:rPr lang="en-GB" dirty="0"/>
              <a:t>Taylor Report</a:t>
            </a:r>
          </a:p>
          <a:p>
            <a:r>
              <a:rPr lang="en-GB" dirty="0"/>
              <a:t>HSE</a:t>
            </a:r>
          </a:p>
          <a:p>
            <a:r>
              <a:rPr lang="en-GB" dirty="0"/>
              <a:t>Reaction to Bradford, Hillsborough and </a:t>
            </a:r>
            <a:r>
              <a:rPr lang="en-GB" dirty="0" err="1"/>
              <a:t>Heysel</a:t>
            </a:r>
            <a:endParaRPr lang="en-GB" dirty="0"/>
          </a:p>
          <a:p>
            <a:r>
              <a:rPr lang="en-GB" dirty="0"/>
              <a:t>Terrorism</a:t>
            </a:r>
          </a:p>
          <a:p>
            <a:r>
              <a:rPr lang="en-GB" dirty="0"/>
              <a:t>Paris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Sports Grounds</a:t>
            </a:r>
          </a:p>
        </p:txBody>
      </p:sp>
    </p:spTree>
    <p:extLst>
      <p:ext uri="{BB962C8B-B14F-4D97-AF65-F5344CB8AC3E}">
        <p14:creationId xmlns:p14="http://schemas.microsoft.com/office/powerpoint/2010/main" val="1304762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24744"/>
            <a:ext cx="8640960" cy="55446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Calculating the safe Capacity</a:t>
            </a:r>
          </a:p>
          <a:p>
            <a:r>
              <a:rPr lang="en-GB" dirty="0"/>
              <a:t>Management responsibility and planning safety</a:t>
            </a:r>
          </a:p>
          <a:p>
            <a:r>
              <a:rPr lang="en-GB" dirty="0"/>
              <a:t>Stewarding</a:t>
            </a:r>
          </a:p>
          <a:p>
            <a:r>
              <a:rPr lang="en-GB" dirty="0"/>
              <a:t>Structures, Installation and components</a:t>
            </a:r>
          </a:p>
          <a:p>
            <a:r>
              <a:rPr lang="en-GB" dirty="0"/>
              <a:t>Circulation</a:t>
            </a:r>
          </a:p>
          <a:p>
            <a:r>
              <a:rPr lang="en-GB" dirty="0"/>
              <a:t>Emergency Evacuations</a:t>
            </a:r>
          </a:p>
          <a:p>
            <a:r>
              <a:rPr lang="en-GB" dirty="0"/>
              <a:t>Spectators – Seating, Standing, temp seating</a:t>
            </a:r>
          </a:p>
          <a:p>
            <a:r>
              <a:rPr lang="en-GB" dirty="0"/>
              <a:t>Fire Safety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Medical Provision</a:t>
            </a:r>
          </a:p>
          <a:p>
            <a:r>
              <a:rPr lang="en-GB" dirty="0"/>
              <a:t>Media</a:t>
            </a:r>
          </a:p>
          <a:p>
            <a:r>
              <a:rPr lang="en-GB" dirty="0"/>
              <a:t>Alternative uses at Sports Grounds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Green Guide</a:t>
            </a:r>
          </a:p>
        </p:txBody>
      </p:sp>
    </p:spTree>
    <p:extLst>
      <p:ext uri="{BB962C8B-B14F-4D97-AF65-F5344CB8AC3E}">
        <p14:creationId xmlns:p14="http://schemas.microsoft.com/office/powerpoint/2010/main" val="394626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Events organisers</a:t>
            </a:r>
          </a:p>
          <a:p>
            <a:r>
              <a:rPr lang="en-GB" dirty="0"/>
              <a:t>Venue</a:t>
            </a:r>
          </a:p>
          <a:p>
            <a:r>
              <a:rPr lang="en-GB" dirty="0"/>
              <a:t>Contractors</a:t>
            </a:r>
          </a:p>
          <a:p>
            <a:r>
              <a:rPr lang="en-GB" dirty="0"/>
              <a:t>Supervisor / Staff</a:t>
            </a:r>
          </a:p>
          <a:p>
            <a:r>
              <a:rPr lang="en-GB" dirty="0"/>
              <a:t>Volunteer</a:t>
            </a:r>
          </a:p>
          <a:p>
            <a:r>
              <a:rPr lang="en-GB" dirty="0"/>
              <a:t>Voluntary Orgs</a:t>
            </a:r>
          </a:p>
          <a:p>
            <a:r>
              <a:rPr lang="en-GB" dirty="0" err="1"/>
              <a:t>Partcipants</a:t>
            </a:r>
            <a:endParaRPr lang="en-GB" dirty="0"/>
          </a:p>
          <a:p>
            <a:r>
              <a:rPr lang="en-GB" dirty="0"/>
              <a:t>Spectators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Stakeholders</a:t>
            </a:r>
          </a:p>
        </p:txBody>
      </p:sp>
    </p:spTree>
    <p:extLst>
      <p:ext uri="{BB962C8B-B14F-4D97-AF65-F5344CB8AC3E}">
        <p14:creationId xmlns:p14="http://schemas.microsoft.com/office/powerpoint/2010/main" val="3949618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71800" y="836712"/>
            <a:ext cx="5915000" cy="590465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Risk</a:t>
            </a:r>
          </a:p>
          <a:p>
            <a:r>
              <a:rPr lang="en-GB" dirty="0"/>
              <a:t>Planning</a:t>
            </a:r>
          </a:p>
          <a:p>
            <a:r>
              <a:rPr lang="en-GB" dirty="0"/>
              <a:t>Organisation</a:t>
            </a:r>
          </a:p>
          <a:p>
            <a:r>
              <a:rPr lang="en-GB" dirty="0"/>
              <a:t>Venue Design</a:t>
            </a:r>
          </a:p>
          <a:p>
            <a:r>
              <a:rPr lang="en-GB" dirty="0"/>
              <a:t>Temporary Structure</a:t>
            </a:r>
          </a:p>
          <a:p>
            <a:r>
              <a:rPr lang="en-GB" dirty="0"/>
              <a:t>Crowd Management</a:t>
            </a:r>
          </a:p>
          <a:p>
            <a:r>
              <a:rPr lang="en-GB" dirty="0"/>
              <a:t>Transport</a:t>
            </a:r>
          </a:p>
          <a:p>
            <a:r>
              <a:rPr lang="en-GB" dirty="0"/>
              <a:t>Fire Risks</a:t>
            </a:r>
          </a:p>
          <a:p>
            <a:r>
              <a:rPr lang="en-GB" dirty="0"/>
              <a:t>Special Effects</a:t>
            </a:r>
          </a:p>
          <a:p>
            <a:r>
              <a:rPr lang="en-GB" dirty="0"/>
              <a:t>Noise</a:t>
            </a:r>
          </a:p>
          <a:p>
            <a:r>
              <a:rPr lang="en-GB" dirty="0"/>
              <a:t>Amusement and Attractions</a:t>
            </a:r>
          </a:p>
          <a:p>
            <a:r>
              <a:rPr lang="en-GB" dirty="0"/>
              <a:t>Staff</a:t>
            </a:r>
          </a:p>
          <a:p>
            <a:r>
              <a:rPr lang="en-GB" dirty="0"/>
              <a:t>Participants</a:t>
            </a:r>
          </a:p>
          <a:p>
            <a:r>
              <a:rPr lang="en-GB" dirty="0"/>
              <a:t>Spectators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H and S</a:t>
            </a:r>
          </a:p>
        </p:txBody>
      </p:sp>
    </p:spTree>
    <p:extLst>
      <p:ext uri="{BB962C8B-B14F-4D97-AF65-F5344CB8AC3E}">
        <p14:creationId xmlns:p14="http://schemas.microsoft.com/office/powerpoint/2010/main" val="3177181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Safety of spectators lies with the ground management</a:t>
            </a:r>
          </a:p>
          <a:p>
            <a:r>
              <a:rPr lang="en-GB" dirty="0"/>
              <a:t>Owner/</a:t>
            </a:r>
            <a:r>
              <a:rPr lang="en-GB" dirty="0" err="1"/>
              <a:t>lesee</a:t>
            </a:r>
            <a:r>
              <a:rPr lang="en-GB" dirty="0"/>
              <a:t> of ground may not be promoter</a:t>
            </a:r>
          </a:p>
          <a:p>
            <a:r>
              <a:rPr lang="en-GB" dirty="0"/>
              <a:t>Advisors will include L/A, Police, Fire and Ambulance</a:t>
            </a:r>
          </a:p>
          <a:p>
            <a:r>
              <a:rPr lang="en-GB" dirty="0"/>
              <a:t>Design Issues</a:t>
            </a:r>
          </a:p>
          <a:p>
            <a:r>
              <a:rPr lang="en-GB" dirty="0"/>
              <a:t>Management</a:t>
            </a:r>
          </a:p>
          <a:p>
            <a:r>
              <a:rPr lang="en-GB" dirty="0"/>
              <a:t>Testing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Responsibility</a:t>
            </a:r>
          </a:p>
        </p:txBody>
      </p:sp>
    </p:spTree>
    <p:extLst>
      <p:ext uri="{BB962C8B-B14F-4D97-AF65-F5344CB8AC3E}">
        <p14:creationId xmlns:p14="http://schemas.microsoft.com/office/powerpoint/2010/main" val="3524942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Safety Certificate</a:t>
            </a:r>
          </a:p>
          <a:p>
            <a:r>
              <a:rPr lang="en-GB" dirty="0"/>
              <a:t>Safety at Sports Grounds Legislation</a:t>
            </a:r>
          </a:p>
          <a:p>
            <a:r>
              <a:rPr lang="en-GB" dirty="0"/>
              <a:t>Football Licencing Authority</a:t>
            </a:r>
          </a:p>
          <a:p>
            <a:r>
              <a:rPr lang="en-GB" dirty="0"/>
              <a:t>Fire Safety Legislation</a:t>
            </a:r>
          </a:p>
          <a:p>
            <a:r>
              <a:rPr lang="en-GB" dirty="0"/>
              <a:t>Legislation related to People with Disabilities</a:t>
            </a:r>
          </a:p>
          <a:p>
            <a:r>
              <a:rPr lang="en-GB" dirty="0"/>
              <a:t>Civil Contingencies</a:t>
            </a:r>
          </a:p>
          <a:p>
            <a:r>
              <a:rPr lang="en-GB" dirty="0"/>
              <a:t>Health and Safety at Work Legislation</a:t>
            </a:r>
          </a:p>
          <a:p>
            <a:r>
              <a:rPr lang="en-GB" dirty="0"/>
              <a:t>Any other Legislation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Legislation</a:t>
            </a:r>
          </a:p>
        </p:txBody>
      </p:sp>
    </p:spTree>
    <p:extLst>
      <p:ext uri="{BB962C8B-B14F-4D97-AF65-F5344CB8AC3E}">
        <p14:creationId xmlns:p14="http://schemas.microsoft.com/office/powerpoint/2010/main" val="1893762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Health and Safety Arrangements</a:t>
            </a:r>
          </a:p>
          <a:p>
            <a:r>
              <a:rPr lang="en-GB" dirty="0"/>
              <a:t>Safety Plan</a:t>
            </a:r>
          </a:p>
          <a:p>
            <a:r>
              <a:rPr lang="en-GB" dirty="0"/>
              <a:t>Scale, Typology of Event, Location, Duration, Time of Day and Year</a:t>
            </a:r>
          </a:p>
          <a:p>
            <a:r>
              <a:rPr lang="en-GB" dirty="0"/>
              <a:t>Risk Assessment</a:t>
            </a:r>
          </a:p>
          <a:p>
            <a:r>
              <a:rPr lang="en-GB" dirty="0"/>
              <a:t>Safety Advisory Group</a:t>
            </a:r>
          </a:p>
          <a:p>
            <a:r>
              <a:rPr lang="en-GB" dirty="0"/>
              <a:t>Accreditation Schemes</a:t>
            </a:r>
          </a:p>
          <a:p>
            <a:r>
              <a:rPr lang="en-GB" dirty="0"/>
              <a:t>Planning for Incidents and Emergencies</a:t>
            </a:r>
          </a:p>
          <a:p>
            <a:r>
              <a:rPr lang="en-GB" dirty="0"/>
              <a:t>Procedures</a:t>
            </a:r>
          </a:p>
          <a:p>
            <a:r>
              <a:rPr lang="en-GB" dirty="0"/>
              <a:t>Equipment and Emergency  Support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</a:t>
            </a:r>
          </a:p>
        </p:txBody>
      </p:sp>
    </p:spTree>
    <p:extLst>
      <p:ext uri="{BB962C8B-B14F-4D97-AF65-F5344CB8AC3E}">
        <p14:creationId xmlns:p14="http://schemas.microsoft.com/office/powerpoint/2010/main" val="3671207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268760"/>
            <a:ext cx="7931224" cy="532859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Written Doc</a:t>
            </a:r>
          </a:p>
          <a:p>
            <a:r>
              <a:rPr lang="en-GB" dirty="0"/>
              <a:t>Explain </a:t>
            </a:r>
            <a:r>
              <a:rPr lang="en-GB" dirty="0" err="1"/>
              <a:t>Mgt’s</a:t>
            </a:r>
            <a:r>
              <a:rPr lang="en-GB" dirty="0"/>
              <a:t> Safety Aims and Objectives</a:t>
            </a:r>
          </a:p>
          <a:p>
            <a:r>
              <a:rPr lang="en-GB" dirty="0"/>
              <a:t>Demonstrate Positive Attitude top down</a:t>
            </a:r>
          </a:p>
          <a:p>
            <a:r>
              <a:rPr lang="en-GB" dirty="0"/>
              <a:t>Review on annual basis and revise</a:t>
            </a:r>
          </a:p>
          <a:p>
            <a:r>
              <a:rPr lang="en-GB" dirty="0"/>
              <a:t>Conflicts</a:t>
            </a:r>
          </a:p>
          <a:p>
            <a:r>
              <a:rPr lang="en-GB" dirty="0"/>
              <a:t>Implementation</a:t>
            </a:r>
          </a:p>
          <a:p>
            <a:r>
              <a:rPr lang="en-GB" dirty="0"/>
              <a:t>Chain of Command</a:t>
            </a:r>
          </a:p>
          <a:p>
            <a:r>
              <a:rPr lang="en-GB" dirty="0"/>
              <a:t>Safety Officer</a:t>
            </a:r>
          </a:p>
          <a:p>
            <a:r>
              <a:rPr lang="en-GB" dirty="0"/>
              <a:t>Competence, Status, Authority, Accountability, Access to </a:t>
            </a:r>
            <a:r>
              <a:rPr lang="en-GB" dirty="0" err="1"/>
              <a:t>Mgt</a:t>
            </a:r>
            <a:r>
              <a:rPr lang="en-GB" dirty="0"/>
              <a:t>, Identification, Communication</a:t>
            </a:r>
          </a:p>
          <a:p>
            <a:r>
              <a:rPr lang="en-GB" dirty="0"/>
              <a:t>Deputising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Spectator Safety Policy</a:t>
            </a:r>
          </a:p>
        </p:txBody>
      </p:sp>
    </p:spTree>
    <p:extLst>
      <p:ext uri="{BB962C8B-B14F-4D97-AF65-F5344CB8AC3E}">
        <p14:creationId xmlns:p14="http://schemas.microsoft.com/office/powerpoint/2010/main" val="2205170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Supervisory Staff</a:t>
            </a:r>
          </a:p>
          <a:p>
            <a:r>
              <a:rPr lang="en-GB" dirty="0"/>
              <a:t>Static Posts - monitor</a:t>
            </a:r>
          </a:p>
          <a:p>
            <a:r>
              <a:rPr lang="en-GB" dirty="0"/>
              <a:t>Mobile Posts 1;250 or 1;100 if high risk Aiders</a:t>
            </a:r>
          </a:p>
          <a:p>
            <a:r>
              <a:rPr lang="en-GB" dirty="0"/>
              <a:t>Specialist Stewards</a:t>
            </a:r>
          </a:p>
          <a:p>
            <a:r>
              <a:rPr lang="en-GB" dirty="0"/>
              <a:t>Additional Stewards</a:t>
            </a:r>
          </a:p>
          <a:p>
            <a:r>
              <a:rPr lang="en-GB" dirty="0"/>
              <a:t>Staff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endParaRPr lang="en-GB" dirty="0"/>
          </a:p>
          <a:p>
            <a:r>
              <a:rPr lang="en-GB" dirty="0"/>
              <a:t>Responsibilities for Training and Competence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Stewarding Plan</a:t>
            </a:r>
          </a:p>
        </p:txBody>
      </p:sp>
    </p:spTree>
    <p:extLst>
      <p:ext uri="{BB962C8B-B14F-4D97-AF65-F5344CB8AC3E}">
        <p14:creationId xmlns:p14="http://schemas.microsoft.com/office/powerpoint/2010/main" val="438078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Need</a:t>
            </a:r>
          </a:p>
          <a:p>
            <a:r>
              <a:rPr lang="en-GB" dirty="0"/>
              <a:t>Agreement of Responsibilities</a:t>
            </a:r>
          </a:p>
          <a:p>
            <a:r>
              <a:rPr lang="en-GB" dirty="0"/>
              <a:t>Definition – Level 2 Stewarding Qualification</a:t>
            </a:r>
          </a:p>
          <a:p>
            <a:r>
              <a:rPr lang="en-GB" dirty="0"/>
              <a:t>Appropriate attire, equipped and briefed</a:t>
            </a:r>
          </a:p>
          <a:p>
            <a:r>
              <a:rPr lang="en-GB" dirty="0"/>
              <a:t>Security Personnel – Licenced by SIA</a:t>
            </a:r>
          </a:p>
          <a:p>
            <a:r>
              <a:rPr lang="en-GB" dirty="0"/>
              <a:t>Duties – Safety checks, control and direct, assist in emergencies, segregate, recognise crowd issues, provide basic 1</a:t>
            </a:r>
            <a:r>
              <a:rPr lang="en-GB" baseline="30000" dirty="0"/>
              <a:t>st</a:t>
            </a:r>
            <a:r>
              <a:rPr lang="en-GB" dirty="0"/>
              <a:t> Aid, respond to emergencies and specific duties</a:t>
            </a:r>
          </a:p>
          <a:p>
            <a:r>
              <a:rPr lang="en-GB" dirty="0"/>
              <a:t>Briefings and De Briefings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Stewards</a:t>
            </a:r>
          </a:p>
        </p:txBody>
      </p:sp>
    </p:spTree>
    <p:extLst>
      <p:ext uri="{BB962C8B-B14F-4D97-AF65-F5344CB8AC3E}">
        <p14:creationId xmlns:p14="http://schemas.microsoft.com/office/powerpoint/2010/main" val="3393275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Fire</a:t>
            </a:r>
          </a:p>
          <a:p>
            <a:r>
              <a:rPr lang="en-GB" dirty="0"/>
              <a:t>Bombs or Terrorism</a:t>
            </a:r>
          </a:p>
          <a:p>
            <a:r>
              <a:rPr lang="en-GB" dirty="0"/>
              <a:t>Building or Service issues</a:t>
            </a:r>
          </a:p>
          <a:p>
            <a:r>
              <a:rPr lang="en-GB" dirty="0"/>
              <a:t>Safety Equipment Failure</a:t>
            </a:r>
          </a:p>
          <a:p>
            <a:r>
              <a:rPr lang="en-GB" dirty="0"/>
              <a:t>Crowd Control</a:t>
            </a:r>
          </a:p>
          <a:p>
            <a:r>
              <a:rPr lang="en-GB" dirty="0"/>
              <a:t>Emergency Evacuation</a:t>
            </a:r>
          </a:p>
          <a:p>
            <a:r>
              <a:rPr lang="en-GB" dirty="0"/>
              <a:t>Severe Weather</a:t>
            </a:r>
          </a:p>
          <a:p>
            <a:r>
              <a:rPr lang="en-GB" dirty="0"/>
              <a:t>Ticketing Strategy if abandoned</a:t>
            </a:r>
          </a:p>
          <a:p>
            <a:r>
              <a:rPr lang="en-GB" dirty="0"/>
              <a:t>Features /Considerations specific to location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Contingency Plans</a:t>
            </a:r>
          </a:p>
        </p:txBody>
      </p:sp>
    </p:spTree>
    <p:extLst>
      <p:ext uri="{BB962C8B-B14F-4D97-AF65-F5344CB8AC3E}">
        <p14:creationId xmlns:p14="http://schemas.microsoft.com/office/powerpoint/2010/main" val="1350119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Counter Terrorism</a:t>
            </a:r>
          </a:p>
          <a:p>
            <a:r>
              <a:rPr lang="en-GB" dirty="0"/>
              <a:t>Emergency Plan </a:t>
            </a:r>
          </a:p>
          <a:p>
            <a:r>
              <a:rPr lang="en-GB" dirty="0"/>
              <a:t>Safety Audit</a:t>
            </a:r>
          </a:p>
          <a:p>
            <a:r>
              <a:rPr lang="en-GB" dirty="0"/>
              <a:t>Events record keeping</a:t>
            </a:r>
          </a:p>
          <a:p>
            <a:r>
              <a:rPr lang="en-GB" dirty="0"/>
              <a:t>Policing</a:t>
            </a:r>
          </a:p>
          <a:p>
            <a:r>
              <a:rPr lang="en-GB" dirty="0"/>
              <a:t>Statement of Intent re Policing</a:t>
            </a:r>
          </a:p>
          <a:p>
            <a:r>
              <a:rPr lang="en-GB" dirty="0"/>
              <a:t>Accommodating Visiting Supporters</a:t>
            </a:r>
          </a:p>
          <a:p>
            <a:r>
              <a:rPr lang="en-GB" dirty="0"/>
              <a:t>Segregation</a:t>
            </a:r>
          </a:p>
          <a:p>
            <a:r>
              <a:rPr lang="en-GB" dirty="0"/>
              <a:t>Ejection and Detention</a:t>
            </a:r>
          </a:p>
          <a:p>
            <a:r>
              <a:rPr lang="en-GB" dirty="0"/>
              <a:t>Sale of Food and Bev</a:t>
            </a:r>
          </a:p>
          <a:p>
            <a:r>
              <a:rPr lang="en-GB" dirty="0"/>
              <a:t>Pre Event Activities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 Planning</a:t>
            </a:r>
          </a:p>
        </p:txBody>
      </p:sp>
    </p:spTree>
    <p:extLst>
      <p:ext uri="{BB962C8B-B14F-4D97-AF65-F5344CB8AC3E}">
        <p14:creationId xmlns:p14="http://schemas.microsoft.com/office/powerpoint/2010/main" val="2602573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RESPONSIBILITIES</a:t>
            </a:r>
          </a:p>
          <a:p>
            <a:r>
              <a:rPr lang="en-GB" dirty="0"/>
              <a:t>Prepare venue</a:t>
            </a:r>
          </a:p>
          <a:p>
            <a:r>
              <a:rPr lang="en-GB" dirty="0"/>
              <a:t>H and S arrangements to control risks</a:t>
            </a:r>
          </a:p>
          <a:p>
            <a:r>
              <a:rPr lang="en-GB" dirty="0"/>
              <a:t>Ensuring cooperation and coordination</a:t>
            </a:r>
          </a:p>
          <a:p>
            <a:r>
              <a:rPr lang="en-GB" dirty="0"/>
              <a:t>Providing Info</a:t>
            </a:r>
          </a:p>
          <a:p>
            <a:r>
              <a:rPr lang="en-GB" dirty="0"/>
              <a:t>Ensuring competence</a:t>
            </a:r>
          </a:p>
          <a:p>
            <a:r>
              <a:rPr lang="en-GB" dirty="0"/>
              <a:t>Monitoring compliance</a:t>
            </a:r>
          </a:p>
          <a:p>
            <a:r>
              <a:rPr lang="en-GB" dirty="0"/>
              <a:t>Records</a:t>
            </a:r>
          </a:p>
          <a:p>
            <a:r>
              <a:rPr lang="en-GB" dirty="0"/>
              <a:t>Reviewing H and S Arrangements</a:t>
            </a:r>
          </a:p>
          <a:p>
            <a:r>
              <a:rPr lang="en-GB" dirty="0"/>
              <a:t>Pre Event Testing and Inspections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an Event</a:t>
            </a:r>
          </a:p>
        </p:txBody>
      </p:sp>
    </p:spTree>
    <p:extLst>
      <p:ext uri="{BB962C8B-B14F-4D97-AF65-F5344CB8AC3E}">
        <p14:creationId xmlns:p14="http://schemas.microsoft.com/office/powerpoint/2010/main" val="1182209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99792" y="1412776"/>
            <a:ext cx="5987008" cy="544522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Management</a:t>
            </a:r>
          </a:p>
          <a:p>
            <a:r>
              <a:rPr lang="en-GB" dirty="0"/>
              <a:t>Coordination</a:t>
            </a:r>
          </a:p>
          <a:p>
            <a:r>
              <a:rPr lang="en-GB" dirty="0"/>
              <a:t>Control Room </a:t>
            </a:r>
          </a:p>
          <a:p>
            <a:r>
              <a:rPr lang="en-GB" dirty="0"/>
              <a:t>Responsibilities</a:t>
            </a:r>
          </a:p>
          <a:p>
            <a:r>
              <a:rPr lang="en-GB" dirty="0"/>
              <a:t>Authority</a:t>
            </a:r>
          </a:p>
          <a:p>
            <a:r>
              <a:rPr lang="en-GB" dirty="0"/>
              <a:t>Info</a:t>
            </a:r>
          </a:p>
          <a:p>
            <a:r>
              <a:rPr lang="en-GB" dirty="0"/>
              <a:t>Competence</a:t>
            </a:r>
          </a:p>
          <a:p>
            <a:r>
              <a:rPr lang="en-GB" dirty="0"/>
              <a:t>Monitoring and Review</a:t>
            </a:r>
          </a:p>
          <a:p>
            <a:r>
              <a:rPr lang="en-GB" dirty="0"/>
              <a:t>Emergency Services</a:t>
            </a:r>
          </a:p>
          <a:p>
            <a:r>
              <a:rPr lang="en-GB" dirty="0"/>
              <a:t>Radios</a:t>
            </a:r>
          </a:p>
          <a:p>
            <a:r>
              <a:rPr lang="en-GB" dirty="0"/>
              <a:t>Video </a:t>
            </a:r>
            <a:r>
              <a:rPr lang="en-GB" dirty="0" err="1"/>
              <a:t>survellance</a:t>
            </a:r>
            <a:endParaRPr lang="en-GB" dirty="0"/>
          </a:p>
          <a:p>
            <a:r>
              <a:rPr lang="en-GB" dirty="0"/>
              <a:t>Decision making</a:t>
            </a:r>
          </a:p>
          <a:p>
            <a:r>
              <a:rPr lang="en-GB" dirty="0"/>
              <a:t>Stewards</a:t>
            </a:r>
          </a:p>
          <a:p>
            <a:r>
              <a:rPr lang="en-GB" dirty="0"/>
              <a:t>RIDDOR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Event</a:t>
            </a:r>
          </a:p>
        </p:txBody>
      </p:sp>
    </p:spTree>
    <p:extLst>
      <p:ext uri="{BB962C8B-B14F-4D97-AF65-F5344CB8AC3E}">
        <p14:creationId xmlns:p14="http://schemas.microsoft.com/office/powerpoint/2010/main" val="196736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Pre Sales Ticket Entry</a:t>
            </a:r>
          </a:p>
          <a:p>
            <a:r>
              <a:rPr lang="en-GB" dirty="0"/>
              <a:t>Cash Sales</a:t>
            </a:r>
          </a:p>
          <a:p>
            <a:r>
              <a:rPr lang="en-GB" dirty="0"/>
              <a:t>Card Sales</a:t>
            </a:r>
          </a:p>
          <a:p>
            <a:r>
              <a:rPr lang="en-GB" dirty="0"/>
              <a:t>Reservations</a:t>
            </a:r>
          </a:p>
          <a:p>
            <a:r>
              <a:rPr lang="en-GB" dirty="0"/>
              <a:t>Unreserved Seating </a:t>
            </a:r>
          </a:p>
          <a:p>
            <a:r>
              <a:rPr lang="en-GB" dirty="0"/>
              <a:t>Ticket Design</a:t>
            </a:r>
          </a:p>
          <a:p>
            <a:r>
              <a:rPr lang="en-GB" dirty="0"/>
              <a:t>Electronic Entry</a:t>
            </a:r>
          </a:p>
          <a:p>
            <a:r>
              <a:rPr lang="en-GB" dirty="0"/>
              <a:t>Crowd Build Up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ADMISSIONS POLICIES</a:t>
            </a:r>
          </a:p>
        </p:txBody>
      </p:sp>
    </p:spTree>
    <p:extLst>
      <p:ext uri="{BB962C8B-B14F-4D97-AF65-F5344CB8AC3E}">
        <p14:creationId xmlns:p14="http://schemas.microsoft.com/office/powerpoint/2010/main" val="2121422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7704" y="836712"/>
            <a:ext cx="7056784" cy="602128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Arrival</a:t>
            </a:r>
          </a:p>
          <a:p>
            <a:r>
              <a:rPr lang="en-GB" dirty="0"/>
              <a:t>Physical –Signage</a:t>
            </a:r>
          </a:p>
          <a:p>
            <a:r>
              <a:rPr lang="en-GB" dirty="0"/>
              <a:t>Human Resources</a:t>
            </a:r>
          </a:p>
          <a:p>
            <a:r>
              <a:rPr lang="en-GB" dirty="0"/>
              <a:t>Barriers</a:t>
            </a:r>
          </a:p>
          <a:p>
            <a:r>
              <a:rPr lang="en-GB" dirty="0"/>
              <a:t>Balanced System </a:t>
            </a:r>
          </a:p>
          <a:p>
            <a:r>
              <a:rPr lang="en-GB" dirty="0"/>
              <a:t>Multi Functional – Concourse control</a:t>
            </a:r>
          </a:p>
          <a:p>
            <a:r>
              <a:rPr lang="en-GB" dirty="0"/>
              <a:t>Retail and F and B – Over Crowding</a:t>
            </a:r>
          </a:p>
          <a:p>
            <a:r>
              <a:rPr lang="en-GB" dirty="0"/>
              <a:t>Design</a:t>
            </a:r>
          </a:p>
          <a:p>
            <a:r>
              <a:rPr lang="en-GB" dirty="0"/>
              <a:t>CCTV</a:t>
            </a:r>
          </a:p>
          <a:p>
            <a:r>
              <a:rPr lang="en-GB" dirty="0" err="1"/>
              <a:t>Zonal</a:t>
            </a:r>
            <a:r>
              <a:rPr lang="en-GB" dirty="0"/>
              <a:t> Planning</a:t>
            </a:r>
          </a:p>
          <a:p>
            <a:r>
              <a:rPr lang="en-GB" dirty="0"/>
              <a:t>Access and egress for Emergency Vehicles</a:t>
            </a:r>
          </a:p>
          <a:p>
            <a:r>
              <a:rPr lang="en-GB" dirty="0"/>
              <a:t>Ingress – VIP and Hospitality</a:t>
            </a:r>
          </a:p>
          <a:p>
            <a:r>
              <a:rPr lang="en-GB" dirty="0"/>
              <a:t>Turnstiles - Counting and controlling Capacity</a:t>
            </a:r>
          </a:p>
          <a:p>
            <a:r>
              <a:rPr lang="en-GB" dirty="0"/>
              <a:t>Computerised Monitoring</a:t>
            </a:r>
          </a:p>
          <a:p>
            <a:r>
              <a:rPr lang="en-GB" dirty="0"/>
              <a:t>Design and Management of Entry</a:t>
            </a:r>
          </a:p>
          <a:p>
            <a:r>
              <a:rPr lang="en-GB" dirty="0"/>
              <a:t>Providing Clear Entry Information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Circulation</a:t>
            </a:r>
          </a:p>
        </p:txBody>
      </p:sp>
    </p:spTree>
    <p:extLst>
      <p:ext uri="{BB962C8B-B14F-4D97-AF65-F5344CB8AC3E}">
        <p14:creationId xmlns:p14="http://schemas.microsoft.com/office/powerpoint/2010/main" val="1746948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Stairways</a:t>
            </a:r>
          </a:p>
          <a:p>
            <a:r>
              <a:rPr lang="en-GB" dirty="0"/>
              <a:t>Radial Gangway – stepped or sloping channels</a:t>
            </a:r>
          </a:p>
          <a:p>
            <a:r>
              <a:rPr lang="en-GB" dirty="0"/>
              <a:t>Lateral Gangway – level channel parallel with terrace steps or seat rows</a:t>
            </a:r>
          </a:p>
          <a:p>
            <a:r>
              <a:rPr lang="en-GB" dirty="0"/>
              <a:t>Design of Stairways</a:t>
            </a:r>
          </a:p>
          <a:p>
            <a:r>
              <a:rPr lang="en-GB" dirty="0"/>
              <a:t>Building Control</a:t>
            </a:r>
          </a:p>
          <a:p>
            <a:r>
              <a:rPr lang="en-GB" dirty="0"/>
              <a:t>Barriers</a:t>
            </a:r>
          </a:p>
          <a:p>
            <a:r>
              <a:rPr lang="en-GB" dirty="0"/>
              <a:t>Discharge </a:t>
            </a:r>
          </a:p>
          <a:p>
            <a:r>
              <a:rPr lang="en-GB" dirty="0"/>
              <a:t>Passenger Lifts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Vertical Circulation</a:t>
            </a:r>
          </a:p>
        </p:txBody>
      </p:sp>
    </p:spTree>
    <p:extLst>
      <p:ext uri="{BB962C8B-B14F-4D97-AF65-F5344CB8AC3E}">
        <p14:creationId xmlns:p14="http://schemas.microsoft.com/office/powerpoint/2010/main" val="3395653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key risks</a:t>
            </a:r>
          </a:p>
          <a:p>
            <a:r>
              <a:rPr lang="en-GB" dirty="0"/>
              <a:t>Resources Available</a:t>
            </a:r>
          </a:p>
          <a:p>
            <a:r>
              <a:rPr lang="en-GB" dirty="0"/>
              <a:t>Contingencies</a:t>
            </a:r>
          </a:p>
          <a:p>
            <a:r>
              <a:rPr lang="en-GB" dirty="0"/>
              <a:t>Risks</a:t>
            </a:r>
          </a:p>
          <a:p>
            <a:r>
              <a:rPr lang="en-GB" dirty="0"/>
              <a:t>Emergency Planning</a:t>
            </a:r>
          </a:p>
          <a:p>
            <a:r>
              <a:rPr lang="en-GB" dirty="0"/>
              <a:t>Communication – Use of Score Boards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Planning for Issues and Emergencies</a:t>
            </a:r>
          </a:p>
        </p:txBody>
      </p:sp>
    </p:spTree>
    <p:extLst>
      <p:ext uri="{BB962C8B-B14F-4D97-AF65-F5344CB8AC3E}">
        <p14:creationId xmlns:p14="http://schemas.microsoft.com/office/powerpoint/2010/main" val="286228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Developing a plan</a:t>
            </a:r>
          </a:p>
          <a:p>
            <a:r>
              <a:rPr lang="en-GB" dirty="0"/>
              <a:t>Evacuation – Out of immediate danger</a:t>
            </a:r>
          </a:p>
          <a:p>
            <a:r>
              <a:rPr lang="en-GB" dirty="0"/>
              <a:t>Summon and assist emergency services</a:t>
            </a:r>
          </a:p>
          <a:p>
            <a:r>
              <a:rPr lang="en-GB" dirty="0"/>
              <a:t>Handle casualties</a:t>
            </a:r>
          </a:p>
          <a:p>
            <a:r>
              <a:rPr lang="en-GB" dirty="0"/>
              <a:t>Deal with displaced and non injured</a:t>
            </a:r>
          </a:p>
          <a:p>
            <a:r>
              <a:rPr lang="en-GB" dirty="0"/>
              <a:t>Liaise with Emergency Services, Authorities and Media</a:t>
            </a:r>
          </a:p>
          <a:p>
            <a:r>
              <a:rPr lang="en-GB" dirty="0"/>
              <a:t>Protect Property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Emergency Plans</a:t>
            </a:r>
          </a:p>
        </p:txBody>
      </p:sp>
    </p:spTree>
    <p:extLst>
      <p:ext uri="{BB962C8B-B14F-4D97-AF65-F5344CB8AC3E}">
        <p14:creationId xmlns:p14="http://schemas.microsoft.com/office/powerpoint/2010/main" val="3634772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Raising the Alarm</a:t>
            </a:r>
          </a:p>
          <a:p>
            <a:r>
              <a:rPr lang="en-GB" dirty="0"/>
              <a:t>Inform Public</a:t>
            </a:r>
          </a:p>
          <a:p>
            <a:r>
              <a:rPr lang="en-GB" dirty="0"/>
              <a:t>Onsite emergency Response</a:t>
            </a:r>
          </a:p>
          <a:p>
            <a:r>
              <a:rPr lang="en-GB" dirty="0"/>
              <a:t>Summon Emergency Services</a:t>
            </a:r>
          </a:p>
          <a:p>
            <a:r>
              <a:rPr lang="en-GB" dirty="0"/>
              <a:t>Crowd Management – Evacuation / Control</a:t>
            </a:r>
          </a:p>
          <a:p>
            <a:r>
              <a:rPr lang="en-GB" dirty="0"/>
              <a:t>Evacuate People with Disabilities</a:t>
            </a:r>
          </a:p>
          <a:p>
            <a:r>
              <a:rPr lang="en-GB" dirty="0"/>
              <a:t>Traffic Management – Emergency Vehicles</a:t>
            </a:r>
          </a:p>
          <a:p>
            <a:r>
              <a:rPr lang="en-GB" dirty="0"/>
              <a:t>Provide 1</a:t>
            </a:r>
            <a:r>
              <a:rPr lang="en-GB" baseline="30000" dirty="0"/>
              <a:t>st</a:t>
            </a:r>
            <a:r>
              <a:rPr lang="en-GB" dirty="0"/>
              <a:t> Aid and Medical </a:t>
            </a:r>
            <a:r>
              <a:rPr lang="en-GB" dirty="0" err="1"/>
              <a:t>Assitance</a:t>
            </a:r>
            <a:endParaRPr lang="en-GB" dirty="0"/>
          </a:p>
          <a:p>
            <a:r>
              <a:rPr lang="en-GB" dirty="0"/>
              <a:t>Organisation – Specific Responsibilities</a:t>
            </a:r>
          </a:p>
          <a:p>
            <a:r>
              <a:rPr lang="en-GB" dirty="0"/>
              <a:t>Control Centre = Hub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Emergency Procedures</a:t>
            </a:r>
          </a:p>
        </p:txBody>
      </p:sp>
    </p:spTree>
    <p:extLst>
      <p:ext uri="{BB962C8B-B14F-4D97-AF65-F5344CB8AC3E}">
        <p14:creationId xmlns:p14="http://schemas.microsoft.com/office/powerpoint/2010/main" val="3508133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600200"/>
            <a:ext cx="7859216" cy="4853136"/>
          </a:xfrm>
        </p:spPr>
        <p:txBody>
          <a:bodyPr>
            <a:normAutofit/>
          </a:bodyPr>
          <a:lstStyle/>
          <a:p>
            <a:r>
              <a:rPr lang="en-GB" dirty="0"/>
              <a:t>Agreed terms and announcements</a:t>
            </a:r>
          </a:p>
          <a:p>
            <a:r>
              <a:rPr lang="en-GB" dirty="0"/>
              <a:t>Identify key control people</a:t>
            </a:r>
          </a:p>
          <a:p>
            <a:r>
              <a:rPr lang="en-GB" dirty="0"/>
              <a:t>Communication roles</a:t>
            </a:r>
          </a:p>
          <a:p>
            <a:r>
              <a:rPr lang="en-GB" dirty="0"/>
              <a:t>Public Announcement pre agreed text</a:t>
            </a:r>
          </a:p>
          <a:p>
            <a:r>
              <a:rPr lang="en-GB" dirty="0"/>
              <a:t>Pre event Briefings</a:t>
            </a:r>
          </a:p>
          <a:p>
            <a:r>
              <a:rPr lang="en-GB" dirty="0"/>
              <a:t>Procedures</a:t>
            </a:r>
          </a:p>
          <a:p>
            <a:endParaRPr lang="en-GB" dirty="0"/>
          </a:p>
          <a:p>
            <a:r>
              <a:rPr lang="en-GB" dirty="0"/>
              <a:t>Line of Responsibility – In Event of an Emergency Police will take over</a:t>
            </a:r>
          </a:p>
          <a:p>
            <a:r>
              <a:rPr lang="en-GB" dirty="0"/>
              <a:t>Intervention Strategies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Show Stop</a:t>
            </a:r>
          </a:p>
        </p:txBody>
      </p:sp>
    </p:spTree>
    <p:extLst>
      <p:ext uri="{BB962C8B-B14F-4D97-AF65-F5344CB8AC3E}">
        <p14:creationId xmlns:p14="http://schemas.microsoft.com/office/powerpoint/2010/main" val="4183815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Plan Escape Routes</a:t>
            </a:r>
          </a:p>
          <a:p>
            <a:r>
              <a:rPr lang="en-GB" dirty="0"/>
              <a:t>Signage</a:t>
            </a:r>
          </a:p>
          <a:p>
            <a:r>
              <a:rPr lang="en-GB" dirty="0"/>
              <a:t>Emergency Lighting</a:t>
            </a:r>
          </a:p>
          <a:p>
            <a:r>
              <a:rPr lang="en-GB" dirty="0"/>
              <a:t>Evacuation Routes</a:t>
            </a:r>
          </a:p>
          <a:p>
            <a:r>
              <a:rPr lang="en-GB" dirty="0"/>
              <a:t>Safety Points</a:t>
            </a:r>
          </a:p>
          <a:p>
            <a:r>
              <a:rPr lang="en-GB" dirty="0"/>
              <a:t>Assistance</a:t>
            </a:r>
          </a:p>
          <a:p>
            <a:r>
              <a:rPr lang="en-GB" dirty="0"/>
              <a:t>Immediate Access to Routes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Evacuation</a:t>
            </a:r>
          </a:p>
        </p:txBody>
      </p:sp>
    </p:spTree>
    <p:extLst>
      <p:ext uri="{BB962C8B-B14F-4D97-AF65-F5344CB8AC3E}">
        <p14:creationId xmlns:p14="http://schemas.microsoft.com/office/powerpoint/2010/main" val="4186494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97</TotalTime>
  <Words>700</Words>
  <Application>Microsoft Office PowerPoint</Application>
  <PresentationFormat>On-screen Show (4:3)</PresentationFormat>
  <Paragraphs>227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Lucida Sans Unicode</vt:lpstr>
      <vt:lpstr>Verdana</vt:lpstr>
      <vt:lpstr>Wingdings 2</vt:lpstr>
      <vt:lpstr>Wingdings 3</vt:lpstr>
      <vt:lpstr>Concourse</vt:lpstr>
      <vt:lpstr>Green Book</vt:lpstr>
      <vt:lpstr>Sports Grounds</vt:lpstr>
      <vt:lpstr>Green Guide</vt:lpstr>
      <vt:lpstr>Stakeholders</vt:lpstr>
      <vt:lpstr>H and S</vt:lpstr>
      <vt:lpstr>Responsibility</vt:lpstr>
      <vt:lpstr>Legislation</vt:lpstr>
      <vt:lpstr>PLANNING</vt:lpstr>
      <vt:lpstr>Spectator Safety Policy</vt:lpstr>
      <vt:lpstr>Stewarding Plan</vt:lpstr>
      <vt:lpstr>Stewards</vt:lpstr>
      <vt:lpstr>Contingency Plans</vt:lpstr>
      <vt:lpstr>Pre Planning</vt:lpstr>
      <vt:lpstr>Managing an Event</vt:lpstr>
      <vt:lpstr>Event</vt:lpstr>
      <vt:lpstr>ADMISSIONS POLICIES</vt:lpstr>
      <vt:lpstr>Circulation</vt:lpstr>
      <vt:lpstr>Vertical Circulation</vt:lpstr>
      <vt:lpstr>Planning for Issues and Emergencies</vt:lpstr>
      <vt:lpstr>Emergency Plans</vt:lpstr>
      <vt:lpstr>Emergency Procedures</vt:lpstr>
      <vt:lpstr>Show Stop</vt:lpstr>
      <vt:lpstr>Evacuation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SECURITY AND RISK MANAGEMENT</dc:title>
  <dc:creator>Tablet8</dc:creator>
  <cp:lastModifiedBy>Jacqui Jones</cp:lastModifiedBy>
  <cp:revision>11</cp:revision>
  <dcterms:created xsi:type="dcterms:W3CDTF">2016-04-19T16:11:35Z</dcterms:created>
  <dcterms:modified xsi:type="dcterms:W3CDTF">2021-10-26T07:54:42Z</dcterms:modified>
</cp:coreProperties>
</file>