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4"/>
  </p:handoutMasterIdLst>
  <p:sldIdLst>
    <p:sldId id="287" r:id="rId5"/>
    <p:sldId id="264" r:id="rId6"/>
    <p:sldId id="262" r:id="rId7"/>
    <p:sldId id="291" r:id="rId8"/>
    <p:sldId id="268" r:id="rId9"/>
    <p:sldId id="289" r:id="rId10"/>
    <p:sldId id="258" r:id="rId11"/>
    <p:sldId id="292" r:id="rId12"/>
    <p:sldId id="290"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sorterViewPr>
    <p:cViewPr>
      <p:scale>
        <a:sx n="100" d="100"/>
        <a:sy n="100" d="100"/>
      </p:scale>
      <p:origin x="0" y="-1026"/>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28/07/2018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28/07/2018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28/07/2018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28/07/2018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28/07/2018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28/07/2018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28/07/2018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28/07/2018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28/07/2018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studylight.org/commentaries/tcc/genesis-37.html" TargetMode="External"/><Relationship Id="rId3" Type="http://schemas.openxmlformats.org/officeDocument/2006/relationships/hyperlink" Target="https://bible.org/seriespage/37-jacob-joseph-jealousy-and-journey-egypt-genesis-361-3736" TargetMode="External"/><Relationship Id="rId7" Type="http://schemas.openxmlformats.org/officeDocument/2006/relationships/hyperlink" Target="http://www.islamicstudies.info/tafheem.php?sura=12&amp;verse=1&amp;to=111" TargetMode="External"/><Relationship Id="rId2" Type="http://schemas.openxmlformats.org/officeDocument/2006/relationships/hyperlink" Target="https://www.biblegateway.com/passage/?search=Genesis+37&amp;version=NIV" TargetMode="External"/><Relationship Id="rId1" Type="http://schemas.openxmlformats.org/officeDocument/2006/relationships/slideLayout" Target="../slideLayouts/slideLayout7.xml"/><Relationship Id="rId6" Type="http://schemas.openxmlformats.org/officeDocument/2006/relationships/hyperlink" Target="https://archive.org/details/in.ernet.dli.2015.45281" TargetMode="External"/><Relationship Id="rId5" Type="http://schemas.openxmlformats.org/officeDocument/2006/relationships/hyperlink" Target="http://www.mdpi.com/journal/religions" TargetMode="External"/><Relationship Id="rId4" Type="http://schemas.openxmlformats.org/officeDocument/2006/relationships/hyperlink" Target="http://www.mechon-mamre.org/p/pt/pt0.htm" TargetMode="External"/><Relationship Id="rId9" Type="http://schemas.openxmlformats.org/officeDocument/2006/relationships/hyperlink" Target="http://www.awmi.net/reading/teaching-articles/lessons_joseph/"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91264" cy="2002234"/>
          </a:xfrm>
        </p:spPr>
        <p:txBody>
          <a:bodyPr>
            <a:normAutofit/>
          </a:bodyPr>
          <a:lstStyle/>
          <a:p>
            <a:r>
              <a:rPr lang="en-GB" sz="3600" b="1" dirty="0"/>
              <a:t>Influence of Interfaith in responding to insult, humiliation and revenge</a:t>
            </a:r>
            <a:endParaRPr lang="en-GB" sz="3600" dirty="0"/>
          </a:p>
        </p:txBody>
      </p:sp>
      <p:sp>
        <p:nvSpPr>
          <p:cNvPr id="3" name="Content Placeholder 2"/>
          <p:cNvSpPr>
            <a:spLocks noGrp="1"/>
          </p:cNvSpPr>
          <p:nvPr>
            <p:ph idx="1"/>
          </p:nvPr>
        </p:nvSpPr>
        <p:spPr>
          <a:xfrm>
            <a:off x="678396" y="4077072"/>
            <a:ext cx="7787208" cy="648073"/>
          </a:xfrm>
        </p:spPr>
        <p:txBody>
          <a:bodyPr/>
          <a:lstStyle/>
          <a:p>
            <a:pPr marL="0" indent="0" algn="ctr">
              <a:buNone/>
            </a:pPr>
            <a:r>
              <a:rPr lang="en-GB" b="1" dirty="0"/>
              <a:t>Ihsan Al-Affan</a:t>
            </a:r>
          </a:p>
          <a:p>
            <a:endParaRPr lang="en-GB" dirty="0"/>
          </a:p>
        </p:txBody>
      </p:sp>
    </p:spTree>
    <p:extLst>
      <p:ext uri="{BB962C8B-B14F-4D97-AF65-F5344CB8AC3E}">
        <p14:creationId xmlns:p14="http://schemas.microsoft.com/office/powerpoint/2010/main" val="682650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931224" cy="908720"/>
          </a:xfrm>
        </p:spPr>
        <p:txBody>
          <a:bodyPr>
            <a:normAutofit fontScale="90000"/>
          </a:bodyPr>
          <a:lstStyle/>
          <a:p>
            <a:br>
              <a:rPr lang="en-GB" sz="3600" b="1" dirty="0"/>
            </a:br>
            <a:r>
              <a:rPr lang="en-GB" sz="3600" b="1" dirty="0"/>
              <a:t>Content</a:t>
            </a:r>
            <a:br>
              <a:rPr lang="en-GB" sz="3600" dirty="0"/>
            </a:br>
            <a:endParaRPr lang="en-GB" sz="3600" b="1" dirty="0"/>
          </a:p>
        </p:txBody>
      </p:sp>
      <p:sp>
        <p:nvSpPr>
          <p:cNvPr id="3" name="Content Placeholder 2"/>
          <p:cNvSpPr>
            <a:spLocks noGrp="1"/>
          </p:cNvSpPr>
          <p:nvPr>
            <p:ph idx="1"/>
          </p:nvPr>
        </p:nvSpPr>
        <p:spPr>
          <a:xfrm>
            <a:off x="179512" y="1124744"/>
            <a:ext cx="8856984" cy="4464496"/>
          </a:xfrm>
        </p:spPr>
        <p:txBody>
          <a:bodyPr>
            <a:noAutofit/>
          </a:bodyPr>
          <a:lstStyle/>
          <a:p>
            <a:pPr lvl="0"/>
            <a:r>
              <a:rPr lang="en-GB" sz="2400" dirty="0"/>
              <a:t>Introduction and critical review</a:t>
            </a:r>
          </a:p>
          <a:p>
            <a:pPr marL="0" lvl="0" indent="0">
              <a:buNone/>
            </a:pPr>
            <a:endParaRPr lang="en-GB" sz="2400" dirty="0"/>
          </a:p>
          <a:p>
            <a:pPr lvl="0"/>
            <a:r>
              <a:rPr lang="en-GB" sz="2400" dirty="0"/>
              <a:t>Methodology</a:t>
            </a:r>
          </a:p>
          <a:p>
            <a:pPr lvl="0"/>
            <a:endParaRPr lang="en-GB" sz="2400" dirty="0"/>
          </a:p>
          <a:p>
            <a:pPr lvl="0"/>
            <a:r>
              <a:rPr lang="en-GB" sz="2400" dirty="0"/>
              <a:t>Case study (Joseph son of Jacob)</a:t>
            </a:r>
          </a:p>
          <a:p>
            <a:pPr lvl="0"/>
            <a:endParaRPr lang="en-GB" sz="2400" dirty="0"/>
          </a:p>
          <a:p>
            <a:pPr lvl="0"/>
            <a:r>
              <a:rPr lang="en-GB" sz="2400" dirty="0"/>
              <a:t>Lessons to be learned from Joseph’s story</a:t>
            </a:r>
          </a:p>
          <a:p>
            <a:pPr lvl="0"/>
            <a:endParaRPr lang="en-GB" sz="2400" dirty="0"/>
          </a:p>
          <a:p>
            <a:pPr lvl="0"/>
            <a:r>
              <a:rPr lang="en-GB" sz="2400" dirty="0"/>
              <a:t>Conclusions </a:t>
            </a:r>
          </a:p>
        </p:txBody>
      </p:sp>
    </p:spTree>
    <p:extLst>
      <p:ext uri="{BB962C8B-B14F-4D97-AF65-F5344CB8AC3E}">
        <p14:creationId xmlns:p14="http://schemas.microsoft.com/office/powerpoint/2010/main" val="155369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1"/>
            <a:ext cx="7931224" cy="576063"/>
          </a:xfrm>
        </p:spPr>
        <p:txBody>
          <a:bodyPr>
            <a:normAutofit fontScale="90000"/>
          </a:bodyPr>
          <a:lstStyle/>
          <a:p>
            <a:r>
              <a:rPr lang="en-GB" sz="3600" b="1" dirty="0"/>
              <a:t>Objectives</a:t>
            </a:r>
            <a:endParaRPr lang="en-GB" sz="3600" dirty="0"/>
          </a:p>
        </p:txBody>
      </p:sp>
      <p:sp>
        <p:nvSpPr>
          <p:cNvPr id="3" name="Content Placeholder 2"/>
          <p:cNvSpPr>
            <a:spLocks noGrp="1"/>
          </p:cNvSpPr>
          <p:nvPr>
            <p:ph idx="1"/>
          </p:nvPr>
        </p:nvSpPr>
        <p:spPr>
          <a:xfrm>
            <a:off x="251520" y="1124744"/>
            <a:ext cx="8640960" cy="4536503"/>
          </a:xfrm>
        </p:spPr>
        <p:txBody>
          <a:bodyPr>
            <a:noAutofit/>
          </a:bodyPr>
          <a:lstStyle/>
          <a:p>
            <a:r>
              <a:rPr lang="en-GB" sz="2550" dirty="0"/>
              <a:t>Insult, humiliation and neglect lead to anger and may result in injustice, oppression and ultimately catastrophe</a:t>
            </a:r>
          </a:p>
          <a:p>
            <a:r>
              <a:rPr lang="en-GB" sz="2550" dirty="0"/>
              <a:t>Abrahamic religions teach to forgive and have the reconciliation approach</a:t>
            </a:r>
          </a:p>
          <a:p>
            <a:r>
              <a:rPr lang="en-GB" sz="2550" dirty="0"/>
              <a:t>Story of Joseph as a case study for interfaith and </a:t>
            </a:r>
            <a:r>
              <a:rPr lang="en-GB" sz="2550" dirty="0" err="1"/>
              <a:t>intrafaith</a:t>
            </a:r>
            <a:r>
              <a:rPr lang="en-GB" sz="2550" dirty="0"/>
              <a:t> approach - Through the story of Joseph, it will be shown that the concept of Comparative Theology was actually much older and was documented in the Old Testaments.</a:t>
            </a:r>
          </a:p>
          <a:p>
            <a:r>
              <a:rPr lang="en-GB" sz="2550" dirty="0"/>
              <a:t>Potential conceptual and methodological issues during an inter-religious dialogue between various faiths</a:t>
            </a:r>
          </a:p>
        </p:txBody>
      </p:sp>
    </p:spTree>
    <p:extLst>
      <p:ext uri="{BB962C8B-B14F-4D97-AF65-F5344CB8AC3E}">
        <p14:creationId xmlns:p14="http://schemas.microsoft.com/office/powerpoint/2010/main" val="728770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4A8F2-CFF2-4795-8BA7-04047A855DE8}"/>
              </a:ext>
            </a:extLst>
          </p:cNvPr>
          <p:cNvSpPr>
            <a:spLocks noGrp="1"/>
          </p:cNvSpPr>
          <p:nvPr>
            <p:ph type="title"/>
          </p:nvPr>
        </p:nvSpPr>
        <p:spPr>
          <a:xfrm>
            <a:off x="395536" y="274638"/>
            <a:ext cx="8291264" cy="706090"/>
          </a:xfrm>
        </p:spPr>
        <p:txBody>
          <a:bodyPr>
            <a:normAutofit fontScale="90000"/>
          </a:bodyPr>
          <a:lstStyle/>
          <a:p>
            <a:r>
              <a:rPr lang="en-GB" dirty="0"/>
              <a:t>Methodology</a:t>
            </a:r>
          </a:p>
        </p:txBody>
      </p:sp>
      <p:sp>
        <p:nvSpPr>
          <p:cNvPr id="3" name="Content Placeholder 2">
            <a:extLst>
              <a:ext uri="{FF2B5EF4-FFF2-40B4-BE49-F238E27FC236}">
                <a16:creationId xmlns:a16="http://schemas.microsoft.com/office/drawing/2014/main" id="{A2FB4C7A-07E5-4694-A2EF-36D79FEFC546}"/>
              </a:ext>
            </a:extLst>
          </p:cNvPr>
          <p:cNvSpPr>
            <a:spLocks noGrp="1"/>
          </p:cNvSpPr>
          <p:nvPr>
            <p:ph idx="1"/>
          </p:nvPr>
        </p:nvSpPr>
        <p:spPr>
          <a:xfrm>
            <a:off x="179512" y="1196752"/>
            <a:ext cx="8856984" cy="4421088"/>
          </a:xfrm>
        </p:spPr>
        <p:txBody>
          <a:bodyPr>
            <a:normAutofit fontScale="85000" lnSpcReduction="20000"/>
          </a:bodyPr>
          <a:lstStyle/>
          <a:p>
            <a:r>
              <a:rPr lang="en-GB" b="1" dirty="0"/>
              <a:t>Comparative Theology:  </a:t>
            </a:r>
          </a:p>
          <a:p>
            <a:pPr marL="0" indent="0">
              <a:buNone/>
            </a:pPr>
            <a:r>
              <a:rPr lang="en-GB" sz="2800" dirty="0"/>
              <a:t>	Clooney (2009), Hedges (2016), Winkler (2011)</a:t>
            </a:r>
          </a:p>
          <a:p>
            <a:pPr marL="0" indent="0">
              <a:buNone/>
            </a:pPr>
            <a:r>
              <a:rPr lang="en-GB" sz="2800" dirty="0"/>
              <a:t>Interested in highlighting issues such as faith, truth, salvation and worship, humility and spiritual knowledge </a:t>
            </a:r>
          </a:p>
          <a:p>
            <a:endParaRPr lang="en-GB" dirty="0"/>
          </a:p>
          <a:p>
            <a:r>
              <a:rPr lang="en-GB" b="1" dirty="0"/>
              <a:t>Hermeneutics Approach</a:t>
            </a:r>
            <a:r>
              <a:rPr lang="en-GB" dirty="0"/>
              <a:t>:</a:t>
            </a:r>
          </a:p>
          <a:p>
            <a:pPr marL="0" indent="0">
              <a:buNone/>
            </a:pPr>
            <a:r>
              <a:rPr lang="en-GB" dirty="0"/>
              <a:t>	Gadamer (2006), Hedges (2016)</a:t>
            </a:r>
          </a:p>
          <a:p>
            <a:pPr marL="0" indent="0">
              <a:buNone/>
            </a:pPr>
            <a:r>
              <a:rPr lang="en-GB" sz="2800" dirty="0"/>
              <a:t>hermeneutics help to clarify dialogue between religions</a:t>
            </a:r>
          </a:p>
          <a:p>
            <a:pPr marL="0" indent="0">
              <a:buNone/>
            </a:pPr>
            <a:endParaRPr lang="en-GB" sz="2800" dirty="0"/>
          </a:p>
          <a:p>
            <a:r>
              <a:rPr lang="en-GB" sz="2800" b="1" dirty="0"/>
              <a:t>Link between Comparative Theology and hermeneutics </a:t>
            </a:r>
            <a:r>
              <a:rPr lang="en-GB" sz="2800" dirty="0"/>
              <a:t>which provides theoretical support for Comparative Theology</a:t>
            </a:r>
          </a:p>
        </p:txBody>
      </p:sp>
    </p:spTree>
    <p:extLst>
      <p:ext uri="{BB962C8B-B14F-4D97-AF65-F5344CB8AC3E}">
        <p14:creationId xmlns:p14="http://schemas.microsoft.com/office/powerpoint/2010/main" val="3465441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363272" cy="908720"/>
          </a:xfrm>
        </p:spPr>
        <p:txBody>
          <a:bodyPr>
            <a:normAutofit/>
          </a:bodyPr>
          <a:lstStyle/>
          <a:p>
            <a:pPr lvl="0"/>
            <a:r>
              <a:rPr lang="en-GB" sz="3200" b="1" dirty="0"/>
              <a:t>Lessons to be learned from Joseph’s story</a:t>
            </a:r>
          </a:p>
        </p:txBody>
      </p:sp>
      <p:sp>
        <p:nvSpPr>
          <p:cNvPr id="3" name="Content Placeholder 2"/>
          <p:cNvSpPr>
            <a:spLocks noGrp="1"/>
          </p:cNvSpPr>
          <p:nvPr>
            <p:ph idx="1"/>
          </p:nvPr>
        </p:nvSpPr>
        <p:spPr>
          <a:xfrm>
            <a:off x="0" y="1124744"/>
            <a:ext cx="9036496" cy="4680520"/>
          </a:xfrm>
        </p:spPr>
        <p:txBody>
          <a:bodyPr>
            <a:normAutofit fontScale="25000" lnSpcReduction="20000"/>
          </a:bodyPr>
          <a:lstStyle/>
          <a:p>
            <a:pPr lvl="0"/>
            <a:r>
              <a:rPr lang="en-GB" sz="9600" dirty="0"/>
              <a:t>Positive attitude may gain wisdom and understanding to make right decisions when engaging with others.</a:t>
            </a:r>
          </a:p>
          <a:p>
            <a:pPr lvl="0"/>
            <a:r>
              <a:rPr lang="en-GB" sz="9600" dirty="0"/>
              <a:t>Comparative Theology is very useful for interfaith dialogue</a:t>
            </a:r>
          </a:p>
          <a:p>
            <a:pPr lvl="0"/>
            <a:r>
              <a:rPr lang="en-GB" sz="9600" dirty="0"/>
              <a:t>Historical events may serve an approach to have different horizons fused when the motive of interpretation is seeking understanding.</a:t>
            </a:r>
          </a:p>
          <a:p>
            <a:pPr lvl="0"/>
            <a:r>
              <a:rPr lang="en-GB" sz="9600" dirty="0"/>
              <a:t>Josephs story as a case study is a good selection because Joseph was dubbed ‘the greatest example of godly character and integrity in the Bible’ (</a:t>
            </a:r>
            <a:r>
              <a:rPr lang="en-GB" sz="9600" dirty="0" err="1"/>
              <a:t>Woomark</a:t>
            </a:r>
            <a:r>
              <a:rPr lang="en-GB" sz="9600" dirty="0"/>
              <a:t> 2018). He faced hate and the bullying of his brothers with forgiveness and reconciliation.</a:t>
            </a:r>
          </a:p>
          <a:p>
            <a:pPr lvl="0"/>
            <a:r>
              <a:rPr lang="en-GB" sz="9600" dirty="0"/>
              <a:t>Genesis and The Quran states that the main lessons to learn from the story was Guidance of God to Joseph and righteous people. Hence it is useful practice for Comparative Theology</a:t>
            </a:r>
          </a:p>
          <a:p>
            <a:pPr marL="0" indent="0">
              <a:buNone/>
            </a:pPr>
            <a:endParaRPr lang="en-GB" dirty="0"/>
          </a:p>
        </p:txBody>
      </p:sp>
    </p:spTree>
    <p:extLst>
      <p:ext uri="{BB962C8B-B14F-4D97-AF65-F5344CB8AC3E}">
        <p14:creationId xmlns:p14="http://schemas.microsoft.com/office/powerpoint/2010/main" val="3093940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88640"/>
            <a:ext cx="8519864" cy="504056"/>
          </a:xfrm>
        </p:spPr>
        <p:txBody>
          <a:bodyPr>
            <a:normAutofit fontScale="90000"/>
          </a:bodyPr>
          <a:lstStyle/>
          <a:p>
            <a:r>
              <a:rPr lang="en-GB" sz="3600" b="1" dirty="0"/>
              <a:t>Conclusions</a:t>
            </a:r>
          </a:p>
        </p:txBody>
      </p:sp>
      <p:sp>
        <p:nvSpPr>
          <p:cNvPr id="3" name="Content Placeholder 2"/>
          <p:cNvSpPr>
            <a:spLocks noGrp="1"/>
          </p:cNvSpPr>
          <p:nvPr>
            <p:ph idx="1"/>
          </p:nvPr>
        </p:nvSpPr>
        <p:spPr>
          <a:xfrm>
            <a:off x="0" y="980728"/>
            <a:ext cx="9144000" cy="4536503"/>
          </a:xfrm>
        </p:spPr>
        <p:txBody>
          <a:bodyPr>
            <a:normAutofit fontScale="77500" lnSpcReduction="20000"/>
          </a:bodyPr>
          <a:lstStyle/>
          <a:p>
            <a:r>
              <a:rPr lang="en-GB" dirty="0"/>
              <a:t>Joseph theologically relied on God during hardships or when he was powerful and wealthy (Genesis, The Quran and Commentaries).</a:t>
            </a:r>
          </a:p>
          <a:p>
            <a:r>
              <a:rPr lang="en-GB" dirty="0"/>
              <a:t>He applied Comparative Theology about 4000 years ago.</a:t>
            </a:r>
          </a:p>
          <a:p>
            <a:r>
              <a:rPr lang="en-GB" dirty="0"/>
              <a:t>He efficiently used hermeneutics approach to serve others objectively, passionately and without prejudice during his interfaith and </a:t>
            </a:r>
            <a:r>
              <a:rPr lang="en-GB" dirty="0" err="1"/>
              <a:t>intrafaith</a:t>
            </a:r>
            <a:r>
              <a:rPr lang="en-GB" dirty="0"/>
              <a:t> dialogue.</a:t>
            </a:r>
          </a:p>
          <a:p>
            <a:r>
              <a:rPr lang="en-GB" dirty="0"/>
              <a:t>Joseph was a true Gadamerian when he let his horizon fuse with that of God and also with others to achieve full understanding of his role in the story.</a:t>
            </a:r>
          </a:p>
          <a:p>
            <a:r>
              <a:rPr lang="en-GB" dirty="0"/>
              <a:t>He transformed the humiliation and neglect to a fruitful relationship by reforming his brothers and winning their hearts.</a:t>
            </a:r>
            <a:endParaRPr lang="en-GB" sz="2800" dirty="0"/>
          </a:p>
          <a:p>
            <a:endParaRPr lang="en-GB" sz="2800" dirty="0"/>
          </a:p>
          <a:p>
            <a:pPr marL="0" indent="0">
              <a:buNone/>
            </a:pPr>
            <a:endParaRPr lang="en-GB" sz="2800" dirty="0"/>
          </a:p>
          <a:p>
            <a:endParaRPr lang="en-GB" sz="2800" dirty="0"/>
          </a:p>
          <a:p>
            <a:pPr marL="457200" lvl="1" indent="0">
              <a:buNone/>
            </a:pPr>
            <a:endParaRPr lang="en-GB" dirty="0"/>
          </a:p>
        </p:txBody>
      </p:sp>
    </p:spTree>
    <p:extLst>
      <p:ext uri="{BB962C8B-B14F-4D97-AF65-F5344CB8AC3E}">
        <p14:creationId xmlns:p14="http://schemas.microsoft.com/office/powerpoint/2010/main" val="2198133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424935" cy="864096"/>
          </a:xfrm>
        </p:spPr>
        <p:txBody>
          <a:bodyPr>
            <a:normAutofit/>
          </a:bodyPr>
          <a:lstStyle/>
          <a:p>
            <a:r>
              <a:rPr lang="en-GB" sz="3600" b="1" dirty="0"/>
              <a:t>A useful Approach for Interfaith</a:t>
            </a:r>
          </a:p>
        </p:txBody>
      </p:sp>
      <p:sp>
        <p:nvSpPr>
          <p:cNvPr id="3" name="Content Placeholder 2"/>
          <p:cNvSpPr>
            <a:spLocks noGrp="1"/>
          </p:cNvSpPr>
          <p:nvPr>
            <p:ph idx="1"/>
          </p:nvPr>
        </p:nvSpPr>
        <p:spPr>
          <a:xfrm>
            <a:off x="467544" y="1700807"/>
            <a:ext cx="8352928" cy="3744417"/>
          </a:xfrm>
        </p:spPr>
        <p:txBody>
          <a:bodyPr>
            <a:normAutofit/>
          </a:bodyPr>
          <a:lstStyle/>
          <a:p>
            <a:pPr lvl="1"/>
            <a:endParaRPr lang="en-GB" dirty="0"/>
          </a:p>
        </p:txBody>
      </p:sp>
      <p:pic>
        <p:nvPicPr>
          <p:cNvPr id="5" name="Picture 4" descr="A close up of text on a white background&#10;&#10;Description generated with very high confidence">
            <a:extLst>
              <a:ext uri="{FF2B5EF4-FFF2-40B4-BE49-F238E27FC236}">
                <a16:creationId xmlns:a16="http://schemas.microsoft.com/office/drawing/2014/main" id="{953E1AB4-321E-44C1-94FE-D5B7C3C2249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5291" y="1498212"/>
            <a:ext cx="8864331" cy="4032447"/>
          </a:xfrm>
          <a:prstGeom prst="rect">
            <a:avLst/>
          </a:prstGeom>
        </p:spPr>
      </p:pic>
    </p:spTree>
    <p:extLst>
      <p:ext uri="{BB962C8B-B14F-4D97-AF65-F5344CB8AC3E}">
        <p14:creationId xmlns:p14="http://schemas.microsoft.com/office/powerpoint/2010/main" val="917978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1DE3AB-4B2F-4BD1-BC13-47E866C42E76}"/>
              </a:ext>
            </a:extLst>
          </p:cNvPr>
          <p:cNvSpPr/>
          <p:nvPr/>
        </p:nvSpPr>
        <p:spPr>
          <a:xfrm>
            <a:off x="179512" y="0"/>
            <a:ext cx="8964488" cy="5710664"/>
          </a:xfrm>
          <a:prstGeom prst="rect">
            <a:avLst/>
          </a:prstGeom>
        </p:spPr>
        <p:txBody>
          <a:bodyPr wrap="square">
            <a:spAutoFit/>
          </a:bodyPr>
          <a:lstStyle/>
          <a:p>
            <a:pPr>
              <a:lnSpc>
                <a:spcPct val="115000"/>
              </a:lnSpc>
              <a:spcAft>
                <a:spcPts val="1000"/>
              </a:spcAft>
            </a:pPr>
            <a:r>
              <a:rPr lang="en-GB" b="1" dirty="0">
                <a:latin typeface="Times New Roman" panose="02020603050405020304" pitchFamily="18" charset="0"/>
                <a:ea typeface="Calibri" panose="020F0502020204030204" pitchFamily="34" charset="0"/>
                <a:cs typeface="Times New Roman" panose="02020603050405020304" pitchFamily="18" charset="0"/>
              </a:rPr>
              <a:t>References and Bibliography</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r>
              <a:rPr lang="en-GB" sz="1200" u="sng" dirty="0">
                <a:solidFill>
                  <a:srgbClr val="0000FF"/>
                </a:solidFill>
                <a:latin typeface="Times New Roman" panose="02020603050405020304" pitchFamily="18" charset="0"/>
                <a:ea typeface="Times New Roman" panose="02020603050405020304" pitchFamily="18" charset="0"/>
              </a:rPr>
              <a:t>Bible Gateway (1993). </a:t>
            </a:r>
            <a:r>
              <a:rPr lang="en-GB" sz="1200" dirty="0">
                <a:latin typeface="Times New Roman" panose="02020603050405020304" pitchFamily="18" charset="0"/>
                <a:ea typeface="Times New Roman" panose="02020603050405020304" pitchFamily="18" charset="0"/>
              </a:rPr>
              <a:t>Available on line (2018).</a:t>
            </a:r>
            <a:r>
              <a:rPr lang="en-GB" sz="1200" b="1" dirty="0">
                <a:latin typeface="Times New Roman" panose="02020603050405020304" pitchFamily="18" charset="0"/>
                <a:ea typeface="Times New Roman" panose="02020603050405020304" pitchFamily="18" charset="0"/>
              </a:rPr>
              <a:t> </a:t>
            </a:r>
            <a:r>
              <a:rPr lang="en-GB" sz="1200" dirty="0">
                <a:solidFill>
                  <a:srgbClr val="0000FF"/>
                </a:solidFill>
                <a:latin typeface="Times New Roman" panose="02020603050405020304" pitchFamily="18" charset="0"/>
                <a:ea typeface="Times New Roman" panose="02020603050405020304" pitchFamily="18" charset="0"/>
                <a:hlinkClick r:id="rId2"/>
              </a:rPr>
              <a:t>https://www.biblegateway.com/passage/?search=Genesis+37&amp;version=NIV</a:t>
            </a:r>
            <a:r>
              <a:rPr lang="en-GB" sz="1200" dirty="0">
                <a:latin typeface="Times New Roman" panose="02020603050405020304" pitchFamily="18" charset="0"/>
                <a:ea typeface="Times New Roman" panose="02020603050405020304" pitchFamily="18" charset="0"/>
              </a:rPr>
              <a:t> Accessed 16 June 2018.</a:t>
            </a:r>
            <a:r>
              <a:rPr lang="en-GB" sz="1200" baseline="30000" dirty="0">
                <a:latin typeface="Times New Roman" panose="02020603050405020304" pitchFamily="18" charset="0"/>
                <a:ea typeface="Times New Roman" panose="02020603050405020304" pitchFamily="18" charset="0"/>
              </a:rPr>
              <a:t> </a:t>
            </a:r>
            <a:endParaRPr lang="en-GB" sz="1200" b="1" dirty="0">
              <a:latin typeface="Times New Roman" panose="02020603050405020304" pitchFamily="18" charset="0"/>
              <a:ea typeface="Times New Roman" panose="02020603050405020304" pitchFamily="18" charset="0"/>
            </a:endParaRPr>
          </a:p>
          <a:p>
            <a:r>
              <a:rPr lang="en-GB" sz="1200" dirty="0">
                <a:latin typeface="Times New Roman" panose="02020603050405020304" pitchFamily="18" charset="0"/>
                <a:ea typeface="Times New Roman" panose="02020603050405020304" pitchFamily="18" charset="0"/>
              </a:rPr>
              <a:t>Bible.org (2018). Available on  </a:t>
            </a:r>
            <a:r>
              <a:rPr lang="en-GB" sz="1200" dirty="0">
                <a:solidFill>
                  <a:srgbClr val="0000FF"/>
                </a:solidFill>
                <a:latin typeface="Times New Roman" panose="02020603050405020304" pitchFamily="18" charset="0"/>
                <a:ea typeface="Times New Roman" panose="02020603050405020304" pitchFamily="18" charset="0"/>
                <a:hlinkClick r:id="rId3"/>
              </a:rPr>
              <a:t>https://bible.org/seriespage/37-jacob-joseph-jealousy-and-journey-egypt-genesis-361-3736</a:t>
            </a:r>
            <a:r>
              <a:rPr lang="en-GB" sz="1200" dirty="0">
                <a:latin typeface="Times New Roman" panose="02020603050405020304" pitchFamily="18" charset="0"/>
                <a:ea typeface="Times New Roman" panose="02020603050405020304" pitchFamily="18" charset="0"/>
              </a:rPr>
              <a:t> Accessed on 19 July 2018.</a:t>
            </a:r>
            <a:endParaRPr lang="en-GB" sz="1200" b="1" dirty="0">
              <a:latin typeface="Times New Roman" panose="02020603050405020304" pitchFamily="18" charset="0"/>
              <a:ea typeface="Times New Roman" panose="02020603050405020304" pitchFamily="18" charset="0"/>
            </a:endParaRPr>
          </a:p>
          <a:p>
            <a:r>
              <a:rPr lang="en-GB" sz="1200" u="sng" dirty="0">
                <a:solidFill>
                  <a:srgbClr val="0000FF"/>
                </a:solidFill>
                <a:latin typeface="Times New Roman" panose="02020603050405020304" pitchFamily="18" charset="0"/>
                <a:ea typeface="Times New Roman" panose="02020603050405020304" pitchFamily="18" charset="0"/>
              </a:rPr>
              <a:t>Clooney, F. X. (2009). Comparative Theology. The Oxford Handbook of Systematic Theology. Editors: Tanner, K., Webster, J. and Torrance, I. (pp 1-18). Oxford University Press.</a:t>
            </a:r>
            <a:endParaRPr lang="en-GB" sz="1200" b="1" dirty="0">
              <a:latin typeface="Times New Roman" panose="02020603050405020304" pitchFamily="18" charset="0"/>
              <a:ea typeface="Times New Roman" panose="02020603050405020304" pitchFamily="18" charset="0"/>
            </a:endParaRPr>
          </a:p>
          <a:p>
            <a:r>
              <a:rPr lang="en-GB" sz="1200" dirty="0" err="1">
                <a:latin typeface="Times New Roman" panose="02020603050405020304" pitchFamily="18" charset="0"/>
                <a:ea typeface="Times New Roman" panose="02020603050405020304" pitchFamily="18" charset="0"/>
              </a:rPr>
              <a:t>Cornille</a:t>
            </a:r>
            <a:r>
              <a:rPr lang="en-GB" sz="1200" dirty="0">
                <a:latin typeface="Times New Roman" panose="02020603050405020304" pitchFamily="18" charset="0"/>
                <a:ea typeface="Times New Roman" panose="02020603050405020304" pitchFamily="18" charset="0"/>
              </a:rPr>
              <a:t>, C. (2013) Editor. The Wiley-Blackwell Companion to Inter-Religious Dialogue. A John Wiley &amp; Sons, Ltd., Publication (pp224-260)</a:t>
            </a:r>
            <a:endParaRPr lang="en-GB" sz="1200" b="1" dirty="0">
              <a:latin typeface="Times New Roman" panose="02020603050405020304" pitchFamily="18" charset="0"/>
              <a:ea typeface="Times New Roman" panose="02020603050405020304" pitchFamily="18" charset="0"/>
            </a:endParaRPr>
          </a:p>
          <a:p>
            <a:pPr>
              <a:lnSpc>
                <a:spcPct val="115000"/>
              </a:lnSpc>
              <a:spcAft>
                <a:spcPts val="1000"/>
              </a:spcAft>
            </a:pP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Gadamer, H.G. (2006</a:t>
            </a:r>
            <a:r>
              <a:rPr lang="en-GB" sz="1200" dirty="0">
                <a:latin typeface="Times New Roman" panose="02020603050405020304" pitchFamily="18" charset="0"/>
                <a:ea typeface="Calibri" panose="020F0502020204030204" pitchFamily="34" charset="0"/>
                <a:cs typeface="Times New Roman" panose="02020603050405020304" pitchFamily="18" charset="0"/>
              </a:rPr>
              <a:t>).  Second Revised Edition Translation revised by Joel </a:t>
            </a:r>
            <a:r>
              <a:rPr lang="en-GB" sz="1200" dirty="0" err="1">
                <a:latin typeface="Times New Roman" panose="02020603050405020304" pitchFamily="18" charset="0"/>
                <a:ea typeface="Calibri" panose="020F0502020204030204" pitchFamily="34" charset="0"/>
                <a:cs typeface="Times New Roman" panose="02020603050405020304" pitchFamily="18" charset="0"/>
              </a:rPr>
              <a:t>Weinsheimer</a:t>
            </a:r>
            <a:r>
              <a:rPr lang="en-GB" sz="1200" dirty="0">
                <a:latin typeface="Times New Roman" panose="02020603050405020304" pitchFamily="18" charset="0"/>
                <a:ea typeface="Calibri" panose="020F0502020204030204" pitchFamily="34" charset="0"/>
                <a:cs typeface="Times New Roman" panose="02020603050405020304" pitchFamily="18" charset="0"/>
              </a:rPr>
              <a:t> and Donald G. Marshal. Continuum, London, New York.</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r>
              <a:rPr lang="en-GB" sz="1200" u="sng" dirty="0">
                <a:solidFill>
                  <a:srgbClr val="0000FF"/>
                </a:solidFill>
                <a:latin typeface="Times New Roman" panose="02020603050405020304" pitchFamily="18" charset="0"/>
                <a:ea typeface="Times New Roman" panose="02020603050405020304" pitchFamily="18" charset="0"/>
              </a:rPr>
              <a:t>Genesis chapters were taken from A Hebrew - English Bible According to the Masoretic Text and the JPS 1917 Edition (</a:t>
            </a:r>
            <a:r>
              <a:rPr lang="en-GB" sz="1200" dirty="0">
                <a:latin typeface="Times New Roman" panose="02020603050405020304" pitchFamily="18" charset="0"/>
                <a:ea typeface="Times New Roman" panose="02020603050405020304" pitchFamily="18" charset="0"/>
              </a:rPr>
              <a:t>2017). Available on </a:t>
            </a:r>
            <a:r>
              <a:rPr lang="en-GB" sz="1200" u="sng" dirty="0">
                <a:solidFill>
                  <a:srgbClr val="0000FF"/>
                </a:solidFill>
                <a:latin typeface="Times New Roman" panose="02020603050405020304" pitchFamily="18" charset="0"/>
                <a:ea typeface="Times New Roman" panose="02020603050405020304" pitchFamily="18" charset="0"/>
                <a:hlinkClick r:id="rId4"/>
              </a:rPr>
              <a:t>http://www.mechon-mamre.org/p/pt/pt0.htm</a:t>
            </a:r>
            <a:r>
              <a:rPr lang="en-GB" sz="1200" dirty="0">
                <a:latin typeface="Times New Roman" panose="02020603050405020304" pitchFamily="18" charset="0"/>
                <a:ea typeface="Times New Roman" panose="02020603050405020304" pitchFamily="18" charset="0"/>
              </a:rPr>
              <a:t>, Accessed on 16 July 2018</a:t>
            </a:r>
            <a:endParaRPr lang="en-GB" sz="1200" b="1" dirty="0">
              <a:latin typeface="Times New Roman" panose="02020603050405020304" pitchFamily="18" charset="0"/>
              <a:ea typeface="Times New Roman" panose="02020603050405020304" pitchFamily="18" charset="0"/>
            </a:endParaRPr>
          </a:p>
          <a:p>
            <a:pPr>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Hedges, P (2016). Comparative Theology and Hermeneutics: A Gadamerian Approach to Interreligious Interpretation. Available on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5"/>
              </a:rPr>
              <a:t>www.mdpi.com/journal/religions</a:t>
            </a:r>
            <a:r>
              <a:rPr lang="en-GB" sz="1200" dirty="0">
                <a:latin typeface="Times New Roman" panose="02020603050405020304" pitchFamily="18" charset="0"/>
                <a:ea typeface="Calibri" panose="020F0502020204030204" pitchFamily="34" charset="0"/>
                <a:cs typeface="Times New Roman" panose="02020603050405020304" pitchFamily="18" charset="0"/>
              </a:rPr>
              <a:t> (pp 1-20). Accessed on 8</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July 2018.</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Matthew Henry's Concise Commentary on the Bible (2018). Available on </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https://www.biblegateway.com/resources/commentaries/Matthew-Henry/Gen/Joseph-Resists-Temptation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r>
              <a:rPr lang="en-GB" sz="1200" dirty="0" err="1">
                <a:latin typeface="Times New Roman" panose="02020603050405020304" pitchFamily="18" charset="0"/>
                <a:ea typeface="Times New Roman" panose="02020603050405020304" pitchFamily="18" charset="0"/>
              </a:rPr>
              <a:t>Polano</a:t>
            </a:r>
            <a:r>
              <a:rPr lang="en-GB" sz="1200" dirty="0">
                <a:latin typeface="Times New Roman" panose="02020603050405020304" pitchFamily="18" charset="0"/>
                <a:ea typeface="Times New Roman" panose="02020603050405020304" pitchFamily="18" charset="0"/>
              </a:rPr>
              <a:t>, H. (1111). The Talmud, Selections from the Contents of That Ancient book, Its Commentaries, teachings, Poetry and Legends. Published by Frederick Warne, London Available on  </a:t>
            </a:r>
            <a:r>
              <a:rPr lang="en-GB" sz="1200" dirty="0">
                <a:solidFill>
                  <a:srgbClr val="0000FF"/>
                </a:solidFill>
                <a:latin typeface="Times New Roman" panose="02020603050405020304" pitchFamily="18" charset="0"/>
                <a:ea typeface="Times New Roman" panose="02020603050405020304" pitchFamily="18" charset="0"/>
                <a:hlinkClick r:id="rId6"/>
              </a:rPr>
              <a:t>https://archive.org/details/in.ernet.dli.2015.45281</a:t>
            </a:r>
            <a:r>
              <a:rPr lang="en-GB" sz="1200" dirty="0">
                <a:latin typeface="Times New Roman" panose="02020603050405020304" pitchFamily="18" charset="0"/>
                <a:ea typeface="Times New Roman" panose="02020603050405020304" pitchFamily="18" charset="0"/>
              </a:rPr>
              <a:t> (Chapter 5, pages 72-112). Accessed 26</a:t>
            </a:r>
            <a:r>
              <a:rPr lang="en-GB" sz="1200" baseline="30000" dirty="0">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May 2018.</a:t>
            </a:r>
            <a:endParaRPr lang="en-GB" sz="1200" b="1" dirty="0">
              <a:latin typeface="Times New Roman" panose="02020603050405020304" pitchFamily="18" charset="0"/>
              <a:ea typeface="Times New Roman" panose="02020603050405020304" pitchFamily="18" charset="0"/>
            </a:endParaRPr>
          </a:p>
          <a:p>
            <a:r>
              <a:rPr lang="en-US" sz="1200" u="sng" dirty="0">
                <a:solidFill>
                  <a:srgbClr val="0000FF"/>
                </a:solidFill>
                <a:latin typeface="Times New Roman" panose="02020603050405020304" pitchFamily="18" charset="0"/>
                <a:ea typeface="Times New Roman" panose="02020603050405020304" pitchFamily="18" charset="0"/>
              </a:rPr>
              <a:t>Roth, E. (2018). </a:t>
            </a:r>
            <a:r>
              <a:rPr lang="en-US" sz="1200" dirty="0">
                <a:latin typeface="Times New Roman" panose="02020603050405020304" pitchFamily="18" charset="0"/>
                <a:ea typeface="Times New Roman" panose="02020603050405020304" pitchFamily="18" charset="0"/>
              </a:rPr>
              <a:t>The Story of Joseph. Available on line (2018). https://www.myjewishlearning.com/article/the-story-of-joseph/</a:t>
            </a:r>
            <a:r>
              <a:rPr lang="en-GB" sz="1200" dirty="0">
                <a:latin typeface="Times New Roman" panose="02020603050405020304" pitchFamily="18" charset="0"/>
                <a:ea typeface="Times New Roman" panose="02020603050405020304" pitchFamily="18" charset="0"/>
              </a:rPr>
              <a:t> Accessed 23 April 2018.</a:t>
            </a:r>
            <a:endParaRPr lang="en-GB" sz="1200" b="1" dirty="0">
              <a:latin typeface="Times New Roman" panose="02020603050405020304" pitchFamily="18" charset="0"/>
              <a:ea typeface="Times New Roman" panose="02020603050405020304" pitchFamily="18" charset="0"/>
            </a:endParaRPr>
          </a:p>
          <a:p>
            <a:r>
              <a:rPr lang="en-GB" sz="1200" dirty="0">
                <a:latin typeface="Times New Roman" panose="02020603050405020304" pitchFamily="18" charset="0"/>
                <a:ea typeface="Times New Roman" panose="02020603050405020304" pitchFamily="18" charset="0"/>
              </a:rPr>
              <a:t>The Quran: Available on line (2018). </a:t>
            </a:r>
            <a:r>
              <a:rPr lang="en-GB" sz="1200" dirty="0">
                <a:solidFill>
                  <a:srgbClr val="0000FF"/>
                </a:solidFill>
                <a:latin typeface="Times New Roman" panose="02020603050405020304" pitchFamily="18" charset="0"/>
                <a:ea typeface="Times New Roman" panose="02020603050405020304" pitchFamily="18" charset="0"/>
                <a:hlinkClick r:id="rId7"/>
              </a:rPr>
              <a:t>http://www.islamicstudies.info/tafheem.php?sura=12&amp;verse=1&amp;to=111</a:t>
            </a:r>
            <a:r>
              <a:rPr lang="en-GB" sz="1200" dirty="0">
                <a:latin typeface="Times New Roman" panose="02020603050405020304" pitchFamily="18" charset="0"/>
                <a:ea typeface="Times New Roman" panose="02020603050405020304" pitchFamily="18" charset="0"/>
              </a:rPr>
              <a:t> Accessed 28 April 2018.</a:t>
            </a:r>
            <a:endParaRPr lang="en-GB" sz="1200" b="1" dirty="0">
              <a:latin typeface="Times New Roman" panose="02020603050405020304" pitchFamily="18" charset="0"/>
              <a:ea typeface="Times New Roman" panose="02020603050405020304" pitchFamily="18" charset="0"/>
            </a:endParaRPr>
          </a:p>
          <a:p>
            <a:r>
              <a:rPr lang="en-GB" sz="1200" u="sng" dirty="0">
                <a:solidFill>
                  <a:srgbClr val="0000FF"/>
                </a:solidFill>
                <a:latin typeface="Times New Roman" panose="02020603050405020304" pitchFamily="18" charset="0"/>
                <a:ea typeface="Times New Roman" panose="02020603050405020304" pitchFamily="18" charset="0"/>
              </a:rPr>
              <a:t>Thomas Coke Commentary </a:t>
            </a:r>
            <a:r>
              <a:rPr lang="en-GB" sz="1200" dirty="0">
                <a:latin typeface="Times New Roman" panose="02020603050405020304" pitchFamily="18" charset="0"/>
                <a:ea typeface="Times New Roman" panose="02020603050405020304" pitchFamily="18" charset="0"/>
              </a:rPr>
              <a:t>on the Holy Bible (2018). Available on </a:t>
            </a:r>
            <a:r>
              <a:rPr lang="en-GB" sz="1200" dirty="0">
                <a:solidFill>
                  <a:srgbClr val="0000FF"/>
                </a:solidFill>
                <a:latin typeface="Times New Roman" panose="02020603050405020304" pitchFamily="18" charset="0"/>
                <a:ea typeface="Times New Roman" panose="02020603050405020304" pitchFamily="18" charset="0"/>
                <a:hlinkClick r:id="rId8"/>
              </a:rPr>
              <a:t>https://www.studylight.org/commentaries/tcc/genesis-37.html</a:t>
            </a:r>
            <a:r>
              <a:rPr lang="en-GB" sz="1200" dirty="0">
                <a:latin typeface="Times New Roman" panose="02020603050405020304" pitchFamily="18" charset="0"/>
                <a:ea typeface="Times New Roman" panose="02020603050405020304" pitchFamily="18" charset="0"/>
              </a:rPr>
              <a:t> Accessed on 21 July 2018.</a:t>
            </a:r>
            <a:endParaRPr lang="en-GB" sz="1200" b="1" dirty="0">
              <a:latin typeface="Times New Roman" panose="02020603050405020304" pitchFamily="18" charset="0"/>
              <a:ea typeface="Times New Roman" panose="02020603050405020304" pitchFamily="18" charset="0"/>
            </a:endParaRPr>
          </a:p>
          <a:p>
            <a:r>
              <a:rPr lang="en-GB" sz="1200" dirty="0">
                <a:latin typeface="Times New Roman" panose="02020603050405020304" pitchFamily="18" charset="0"/>
                <a:ea typeface="Times New Roman" panose="02020603050405020304" pitchFamily="18" charset="0"/>
              </a:rPr>
              <a:t>Winkler, U. (2011). What is Comparative Theology? Interreligious Hermeneutics in Pluralistic Europe. Amsterdam/New York. pp 231-264. </a:t>
            </a:r>
            <a:endParaRPr lang="en-GB" sz="1200" b="1" dirty="0">
              <a:latin typeface="Times New Roman" panose="02020603050405020304" pitchFamily="18" charset="0"/>
              <a:ea typeface="Times New Roman" panose="02020603050405020304" pitchFamily="18" charset="0"/>
            </a:endParaRPr>
          </a:p>
          <a:p>
            <a:r>
              <a:rPr lang="en-GB" sz="1200" dirty="0" err="1">
                <a:latin typeface="Times New Roman" panose="02020603050405020304" pitchFamily="18" charset="0"/>
                <a:ea typeface="Times New Roman" panose="02020603050405020304" pitchFamily="18" charset="0"/>
              </a:rPr>
              <a:t>Wommak</a:t>
            </a:r>
            <a:r>
              <a:rPr lang="en-GB" sz="1200" dirty="0">
                <a:latin typeface="Times New Roman" panose="02020603050405020304" pitchFamily="18" charset="0"/>
                <a:ea typeface="Times New Roman" panose="02020603050405020304" pitchFamily="18" charset="0"/>
              </a:rPr>
              <a:t>, A.: available on line (2018). </a:t>
            </a:r>
            <a:r>
              <a:rPr lang="en-GB" sz="1200" dirty="0">
                <a:solidFill>
                  <a:srgbClr val="0000FF"/>
                </a:solidFill>
                <a:latin typeface="Times New Roman" panose="02020603050405020304" pitchFamily="18" charset="0"/>
                <a:ea typeface="Times New Roman" panose="02020603050405020304" pitchFamily="18" charset="0"/>
                <a:hlinkClick r:id="rId9"/>
              </a:rPr>
              <a:t>http://www.awmi.net/reading/teaching-articles/lessons_joseph/</a:t>
            </a:r>
            <a:r>
              <a:rPr lang="en-GB" sz="1200" dirty="0">
                <a:latin typeface="Times New Roman" panose="02020603050405020304" pitchFamily="18" charset="0"/>
                <a:ea typeface="Times New Roman" panose="02020603050405020304" pitchFamily="18" charset="0"/>
              </a:rPr>
              <a:t> Accessed 24 April 2018.</a:t>
            </a:r>
            <a:endParaRPr lang="en-GB" sz="12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6378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2" y="188640"/>
            <a:ext cx="8519864" cy="2016224"/>
          </a:xfrm>
        </p:spPr>
        <p:txBody>
          <a:bodyPr>
            <a:normAutofit/>
          </a:bodyPr>
          <a:lstStyle/>
          <a:p>
            <a:r>
              <a:rPr lang="en-GB" sz="3600" b="1" dirty="0"/>
              <a:t>Thank you</a:t>
            </a:r>
          </a:p>
        </p:txBody>
      </p:sp>
      <p:sp>
        <p:nvSpPr>
          <p:cNvPr id="3" name="Content Placeholder 2"/>
          <p:cNvSpPr>
            <a:spLocks noGrp="1"/>
          </p:cNvSpPr>
          <p:nvPr>
            <p:ph idx="1"/>
          </p:nvPr>
        </p:nvSpPr>
        <p:spPr>
          <a:xfrm>
            <a:off x="467544" y="2204864"/>
            <a:ext cx="8208912" cy="3240360"/>
          </a:xfrm>
        </p:spPr>
        <p:txBody>
          <a:bodyPr>
            <a:normAutofit fontScale="85000" lnSpcReduction="20000"/>
          </a:bodyPr>
          <a:lstStyle/>
          <a:p>
            <a:pPr marL="0" indent="0">
              <a:buNone/>
            </a:pPr>
            <a:endParaRPr lang="en-GB" sz="2800" dirty="0"/>
          </a:p>
          <a:p>
            <a:endParaRPr lang="en-GB" sz="2800" dirty="0"/>
          </a:p>
          <a:p>
            <a:pPr marL="0" indent="0">
              <a:buNone/>
            </a:pPr>
            <a:endParaRPr lang="en-GB" sz="2800" dirty="0"/>
          </a:p>
          <a:p>
            <a:pPr marL="0" indent="0" algn="ctr">
              <a:buNone/>
            </a:pPr>
            <a:r>
              <a:rPr lang="en-GB" sz="4000" b="1" dirty="0"/>
              <a:t>For your attention</a:t>
            </a:r>
          </a:p>
          <a:p>
            <a:pPr marL="457200" lvl="1" indent="0">
              <a:buNone/>
            </a:pPr>
            <a:r>
              <a:rPr lang="en-GB" sz="3600" b="1" dirty="0"/>
              <a:t>		</a:t>
            </a:r>
          </a:p>
          <a:p>
            <a:pPr marL="457200" lvl="1" indent="0">
              <a:buNone/>
            </a:pPr>
            <a:endParaRPr lang="en-GB" sz="3600" b="1" dirty="0"/>
          </a:p>
          <a:p>
            <a:pPr marL="457200" lvl="1" indent="0">
              <a:buNone/>
            </a:pPr>
            <a:r>
              <a:rPr lang="en-GB" sz="3600" b="1" dirty="0"/>
              <a:t>Any questions?</a:t>
            </a:r>
          </a:p>
        </p:txBody>
      </p:sp>
    </p:spTree>
    <p:extLst>
      <p:ext uri="{BB962C8B-B14F-4D97-AF65-F5344CB8AC3E}">
        <p14:creationId xmlns:p14="http://schemas.microsoft.com/office/powerpoint/2010/main" val="6895388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1681</TotalTime>
  <Words>860</Words>
  <Application>Microsoft Office PowerPoint</Application>
  <PresentationFormat>On-screen Show (4:3)</PresentationFormat>
  <Paragraphs>65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Myriad Pro</vt:lpstr>
      <vt:lpstr>Times New Roman</vt:lpstr>
      <vt:lpstr>20140311PresentationUWTSDTemplate</vt:lpstr>
      <vt:lpstr>Influence of Interfaith in responding to insult, humiliation and revenge</vt:lpstr>
      <vt:lpstr> Content </vt:lpstr>
      <vt:lpstr>Objectives</vt:lpstr>
      <vt:lpstr>Methodology</vt:lpstr>
      <vt:lpstr>Lessons to be learned from Joseph’s story</vt:lpstr>
      <vt:lpstr>Conclusions</vt:lpstr>
      <vt:lpstr>A useful Approach for Interfaith</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Ihsan Al-Affan</cp:lastModifiedBy>
  <cp:revision>134</cp:revision>
  <dcterms:created xsi:type="dcterms:W3CDTF">2015-04-14T15:21:28Z</dcterms:created>
  <dcterms:modified xsi:type="dcterms:W3CDTF">2018-07-28T00:56:59Z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