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73" r:id="rId3"/>
    <p:sldId id="268" r:id="rId4"/>
    <p:sldId id="269" r:id="rId5"/>
    <p:sldId id="270" r:id="rId6"/>
    <p:sldId id="274" r:id="rId7"/>
    <p:sldId id="258" r:id="rId8"/>
    <p:sldId id="276" r:id="rId9"/>
    <p:sldId id="264" r:id="rId10"/>
    <p:sldId id="275" r:id="rId11"/>
    <p:sldId id="266" r:id="rId12"/>
    <p:sldId id="267" r:id="rId13"/>
    <p:sldId id="27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07"/>
    <p:restoredTop sz="70096"/>
  </p:normalViewPr>
  <p:slideViewPr>
    <p:cSldViewPr snapToGrid="0">
      <p:cViewPr>
        <p:scale>
          <a:sx n="70" d="100"/>
          <a:sy n="70" d="100"/>
        </p:scale>
        <p:origin x="2272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A29434-F067-B843-8D54-5AFA18E96F75}" type="datetimeFigureOut">
              <a:rPr lang="en-US" smtClean="0"/>
              <a:t>5/14/25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52F327-D2EC-A346-ADAE-A7C79F1BC5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643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52F327-D2EC-A346-ADAE-A7C79F1BC5C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54280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B4E413-6156-CD55-E097-EBF8FE0C63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7384BD-76D2-9077-098E-8D1FF68F14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8CDB15-E835-6C75-D546-82E273F6B8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111FC3-F6E5-A13B-6C2A-BF03A77C54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52F327-D2EC-A346-ADAE-A7C79F1BC5C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3097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B72AB4-14C2-2DBD-BCD6-196F72E2DD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778E82-57BE-5CA2-DB35-596BBEC90A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62BF03-5021-E321-3BEE-65677E7530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3D30E8-D9F0-04ED-D268-9D0E92756C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52F327-D2EC-A346-ADAE-A7C79F1BC5C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3466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52F327-D2EC-A346-ADAE-A7C79F1BC5C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2589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131FE1-D751-3717-C0F2-FF57F228C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6E0127-0F77-1EC5-DEB1-202BD6C699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938E6D-B701-ADFE-BFBD-9134F85536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8CAB2F-F92A-4F69-62D2-E4F8320532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52F327-D2EC-A346-ADAE-A7C79F1BC5C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1287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C46ED1-9819-7D24-71CF-84AF99A5D4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873ED3-924A-0C0D-B993-CE1D2C240D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D3868D-674B-CA30-5CD0-CB95CF0526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263864-F740-8083-ABC5-F642C2BB07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52F327-D2EC-A346-ADAE-A7C79F1BC5C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8005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52F327-D2EC-A346-ADAE-A7C79F1BC5C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7909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BA4ED5-A8CA-101D-DCD7-EB9E2848B7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004AE1-4868-E5A2-A651-478FE0CC39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1DD490-9910-F3F6-42AE-9607CF6434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7A9D18-698D-2CBA-AED2-1B9DD2BBA5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52F327-D2EC-A346-ADAE-A7C79F1BC5C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1602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52F327-D2EC-A346-ADAE-A7C79F1BC5C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4341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DCC827-7A79-2EAA-52A0-57AF273601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267CD6-92F5-17C0-8373-DBE33F52B8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8CFF58-5E8E-22B6-80BB-FA0D4BA885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09E06E-918E-3447-0898-CB7CC5F3DE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52F327-D2EC-A346-ADAE-A7C79F1BC5C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6989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52F327-D2EC-A346-ADAE-A7C79F1BC5C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4029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52F327-D2EC-A346-ADAE-A7C79F1BC5C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5383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52F327-D2EC-A346-ADAE-A7C79F1BC5C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8584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EEAC7-D206-E3EE-147A-66C2506B22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CD517F-A896-6443-98B5-E66EBD5F02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F71C7-7991-2225-AC84-C9343B548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08EE-D490-8847-85E9-2D85694EB91B}" type="datetimeFigureOut">
              <a:rPr lang="en-US" smtClean="0"/>
              <a:t>5/14/25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160B4-D867-D4B4-0D08-0B0DE521B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212D2-A5B3-F5A4-8D73-07E326E3D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BC2F-BBC6-A44F-A55B-7AFFAA255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641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3F723-0432-4CEA-9517-12C83EE56B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1FE46-D5D9-B017-9059-A4B4329B14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EED790-47B6-1433-6CC0-2A3D9DCB6E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08EE-D490-8847-85E9-2D85694EB91B}" type="datetimeFigureOut">
              <a:rPr lang="en-US" smtClean="0"/>
              <a:t>5/14/25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953EB1-47AB-0FD8-9D8A-32B9FCEC6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915092-5A2D-D4A1-41A6-1B84AB457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BC2F-BBC6-A44F-A55B-7AFFAA255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453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B8F06-215C-3B92-C206-4D445A517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5B8740-C707-B2C0-2056-17D8780019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5D1FEA-03BF-22E5-7F7A-B633890F0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08EE-D490-8847-85E9-2D85694EB91B}" type="datetimeFigureOut">
              <a:rPr lang="en-US" smtClean="0"/>
              <a:t>5/14/25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1BE44C-8193-A0D1-4C6D-F46C0F1B7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3400CB-FBD8-6F80-5C31-B859B6673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BC2F-BBC6-A44F-A55B-7AFFAA255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037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DA715-BE90-F6E8-56DF-E5A873C10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F91B2C-784A-7DB1-E44F-6F1B62F68C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3B39C5-D288-EFB7-8468-F69F091416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8A3FDB-15A9-9228-2EB8-50F077A0E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08EE-D490-8847-85E9-2D85694EB91B}" type="datetimeFigureOut">
              <a:rPr lang="en-US" smtClean="0"/>
              <a:t>5/14/25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D442D1-45BF-2F39-3E77-CBBA95359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6C71-027E-49F6-029E-13631C7C6F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BC2F-BBC6-A44F-A55B-7AFFAA255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796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2D30C-D891-B99D-C20A-47A59EE63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0228AC-DD2A-62D6-5063-EA04CA973C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E3263C-60C7-704F-A9F6-6CA9998446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AD2452-37C9-65B1-0F67-BC39EFAF43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38195F-FDB6-A68E-1851-925987C2024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B6EA4C3-A4FD-204B-DED9-D47915EE1B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08EE-D490-8847-85E9-2D85694EB91B}" type="datetimeFigureOut">
              <a:rPr lang="en-US" smtClean="0"/>
              <a:t>5/14/25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196463-3180-7B4F-63FD-B3621F621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5FDA9-D99D-E3D7-D280-C3D8F3240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BC2F-BBC6-A44F-A55B-7AFFAA255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876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EBF88-BECB-B9BA-7430-C46A44DAF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CC9D46-6562-AE16-1119-AC96404E2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08EE-D490-8847-85E9-2D85694EB91B}" type="datetimeFigureOut">
              <a:rPr lang="en-US" smtClean="0"/>
              <a:t>5/14/25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3CC3D3-AF4F-6AB3-159A-A0C38B665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868E71-5373-16AC-A3E2-A7163DF69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BC2F-BBC6-A44F-A55B-7AFFAA255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004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775345-0BF8-F3E7-0C4F-8D946B63B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08EE-D490-8847-85E9-2D85694EB91B}" type="datetimeFigureOut">
              <a:rPr lang="en-US" smtClean="0"/>
              <a:t>5/14/25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153A4A-1183-4AF4-6FAF-9B71B99A6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526032-F44D-E18E-4E04-736358972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BC2F-BBC6-A44F-A55B-7AFFAA255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24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99B72-2E1C-07A3-2E4B-C5F446DFA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55EF46-58E4-728F-9834-60483C6FE0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BA570E-B5D3-4B76-711B-AE0C1CBCD4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C41F0A-0383-E9E1-7764-B975AE63B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08EE-D490-8847-85E9-2D85694EB91B}" type="datetimeFigureOut">
              <a:rPr lang="en-US" smtClean="0"/>
              <a:t>5/14/25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7D6C1C-AD24-DF22-C7B1-5E36E7E1E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407D81-8389-72B8-AF81-172B47B6C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BC2F-BBC6-A44F-A55B-7AFFAA255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104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5A16C-AC89-1E41-131E-C5C056EFC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8AE0CDE-8066-2948-A02F-3CB9EA2F9B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5161F4-1F27-DF8D-0F91-5BB7E453F0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6215A5-4741-85F3-7C08-DF32155C1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08EE-D490-8847-85E9-2D85694EB91B}" type="datetimeFigureOut">
              <a:rPr lang="en-US" smtClean="0"/>
              <a:t>5/14/25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69E51-98EB-9958-BBDE-BC9E36DAF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244815-C8A0-DA9D-0AF6-F6056C50E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BC2F-BBC6-A44F-A55B-7AFFAA255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740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B8D23-A7E2-E67C-E0E0-8A8FF5AE6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87471-EDEF-08F2-7DD5-23A17EC188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EF646E-ED33-FE14-8EA4-9E934C325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08EE-D490-8847-85E9-2D85694EB91B}" type="datetimeFigureOut">
              <a:rPr lang="en-US" smtClean="0"/>
              <a:t>5/14/25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0772B-EA95-96B4-77D8-EE0789507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25F31F-60EE-B733-4ECF-649055948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BC2F-BBC6-A44F-A55B-7AFFAA255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545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9C25BD-37C5-449C-1ADD-C706E8E8DD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51929C-A517-7AE4-D861-8E306A29DA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507E7B-0D27-ABE7-1569-90D64D6DA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08EE-D490-8847-85E9-2D85694EB91B}" type="datetimeFigureOut">
              <a:rPr lang="en-US" smtClean="0"/>
              <a:t>5/14/25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DEDB97-92B0-8586-0AAB-242828328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DCC60-9328-A0FD-026F-B8B185E2A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BC2F-BBC6-A44F-A55B-7AFFAA255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37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3D2CFB-91FB-5E31-ED01-C3255630F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32D4D4-FC39-BC20-A16A-FCF036C56E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BCBAE-1E70-C7ED-B317-58286A29EE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E008EE-D490-8847-85E9-2D85694EB91B}" type="datetimeFigureOut">
              <a:rPr lang="en-US" smtClean="0"/>
              <a:t>5/14/25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D1FF19-09F0-A2FF-70F2-0C3723D822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AA00C8-C68A-8455-4018-F72BDF91B1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38BC2F-BBC6-A44F-A55B-7AFFAA255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41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educationendowmentfoundation.org.uk/cy-gb/education-evidence/teaching-learning-toolkit/parental-engagement" TargetMode="External"/><Relationship Id="rId13" Type="http://schemas.openxmlformats.org/officeDocument/2006/relationships/hyperlink" Target="https://www.nationalnumeracy.org.uk/news/5-tips-teachers-engaging-parents-and-carers-maths#:~:text=Be%20approachable.,pace%2C%20in%20their%20own%20time" TargetMode="External"/><Relationship Id="rId18" Type="http://schemas.openxmlformats.org/officeDocument/2006/relationships/hyperlink" Target="https://caban.ac.uk/dogfennau-documents/H2%20Llawlyfr%20Asesu%20SPAA.pdf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adrvantage.com/wp-content/uploads/2023/02/Mindset-The-New-Psychology-of-Success-Dweck.pdf" TargetMode="External"/><Relationship Id="rId12" Type="http://schemas.openxmlformats.org/officeDocument/2006/relationships/hyperlink" Target="https://hwb.gov.wales/api/storage/283b9318-dcf7-402d-b39a-67dee70efe18/sut-i-ddatblygu-meddwl-ac-asesu-ar-gyfer-dysgu-yn-yr-ystafell-ddosbarth.pdf" TargetMode="External"/><Relationship Id="rId17" Type="http://schemas.openxmlformats.org/officeDocument/2006/relationships/hyperlink" Target="https://www.simplypsychology.org/maslow.html#:~:text=From%20the%20bottom%20of%20the,attend%20to%20needs%20higher%20up" TargetMode="External"/><Relationship Id="rId2" Type="http://schemas.openxmlformats.org/officeDocument/2006/relationships/audio" Target="../media/media13.m4a"/><Relationship Id="rId16" Type="http://schemas.openxmlformats.org/officeDocument/2006/relationships/hyperlink" Target="https://cris.winchester.ac.uk/ws/portalfiles/portal/344976/213McCullouch_TheContributionOfTeacherConfidence..._Item_213_original_deposit.pdf" TargetMode="External"/><Relationship Id="rId20" Type="http://schemas.openxmlformats.org/officeDocument/2006/relationships/image" Target="../media/image1.png"/><Relationship Id="rId1" Type="http://schemas.microsoft.com/office/2007/relationships/media" Target="../media/media13.m4a"/><Relationship Id="rId6" Type="http://schemas.openxmlformats.org/officeDocument/2006/relationships/hyperlink" Target="https://online.hbs.edu/blog/post/growth-mindset-vs-fixed-mindset" TargetMode="External"/><Relationship Id="rId11" Type="http://schemas.openxmlformats.org/officeDocument/2006/relationships/hyperlink" Target="https://www.lancashire.gov.uk/media/940452/inclusive-teaching-in-mathematics.pdf" TargetMode="External"/><Relationship Id="rId5" Type="http://schemas.openxmlformats.org/officeDocument/2006/relationships/hyperlink" Target="https://newteacherlibraryandtools.square.site/uploads/b/e4443390-f724-11ec-9291-b5b724deb1dc/Mathematical%20Mindsets%20Unleashing%20Students&#8217;%20Potential%20through%20Creative%20Math.pdf" TargetMode="External"/><Relationship Id="rId15" Type="http://schemas.openxmlformats.org/officeDocument/2006/relationships/hyperlink" Target="https://www.tandfonline.com/doi/epdf/10.1080/13603124.2024.2358038?needAccess=true" TargetMode="External"/><Relationship Id="rId10" Type="http://schemas.openxmlformats.org/officeDocument/2006/relationships/hyperlink" Target="https://purehost.bath.ac.uk/ws/portalfiles/portal/16318095/GoodallER2013.pdf" TargetMode="External"/><Relationship Id="rId19" Type="http://schemas.openxmlformats.org/officeDocument/2006/relationships/hyperlink" Target="https://www.tandfonline.com/doi/pdf/10.1080/13664530000200122" TargetMode="External"/><Relationship Id="rId4" Type="http://schemas.openxmlformats.org/officeDocument/2006/relationships/notesSlide" Target="../notesSlides/notesSlide13.xml"/><Relationship Id="rId9" Type="http://schemas.openxmlformats.org/officeDocument/2006/relationships/hyperlink" Target="https://books.google.co.uk/books?hl=en&amp;lr=&amp;id=jnKxEAAAQBAJ&amp;oi=fnd&amp;pg=PR9&amp;dq=Fullan,+M.+(2014).+The+Principal:+Three+Keys+to+Maximizing+Impact.&amp;ots=fz5XIxDAkj&amp;sig=CKL8N1KFaEt3C35Op6QUtMNjXYI#v=onepage&amp;q&amp;f=false" TargetMode="External"/><Relationship Id="rId14" Type="http://schemas.openxmlformats.org/officeDocument/2006/relationships/hyperlink" Target="https://www.nationalnumeracy.org.uk/news/parent-factor-increasing-parents-engagement-school-maths-leads-higher-attain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Rectangle 77">
            <a:extLst>
              <a:ext uri="{FF2B5EF4-FFF2-40B4-BE49-F238E27FC236}">
                <a16:creationId xmlns:a16="http://schemas.microsoft.com/office/drawing/2014/main" id="{8F9CBE3F-79A8-4F8F-88D9-DAD03D0D2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01EAEB-3F04-4E97-B4AB-C7A0CD9FE8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2030" y="1209220"/>
            <a:ext cx="9147940" cy="2337238"/>
          </a:xfrm>
        </p:spPr>
        <p:txBody>
          <a:bodyPr anchor="b">
            <a:normAutofit/>
          </a:bodyPr>
          <a:lstStyle/>
          <a:p>
            <a:r>
              <a:rPr lang="en-US" sz="4300" dirty="0" err="1">
                <a:solidFill>
                  <a:srgbClr val="FFFFFF"/>
                </a:solidFill>
              </a:rPr>
              <a:t>Cydran</a:t>
            </a:r>
            <a:r>
              <a:rPr lang="en-US" sz="4300" dirty="0">
                <a:solidFill>
                  <a:srgbClr val="FFFFFF"/>
                </a:solidFill>
              </a:rPr>
              <a:t> </a:t>
            </a:r>
            <a:r>
              <a:rPr lang="en-US" sz="4300" dirty="0" err="1">
                <a:solidFill>
                  <a:srgbClr val="FFFFFF"/>
                </a:solidFill>
              </a:rPr>
              <a:t>Asesu</a:t>
            </a:r>
            <a:r>
              <a:rPr lang="en-US" sz="4300" dirty="0">
                <a:solidFill>
                  <a:srgbClr val="FFFFFF"/>
                </a:solidFill>
              </a:rPr>
              <a:t> 2: </a:t>
            </a:r>
            <a:r>
              <a:rPr lang="en-US" sz="4300" dirty="0" err="1">
                <a:solidFill>
                  <a:srgbClr val="FFFFFF"/>
                </a:solidFill>
              </a:rPr>
              <a:t>Ymateb</a:t>
            </a:r>
            <a:r>
              <a:rPr lang="en-US" sz="4300" dirty="0">
                <a:solidFill>
                  <a:srgbClr val="FFFFFF"/>
                </a:solidFill>
              </a:rPr>
              <a:t> </a:t>
            </a:r>
            <a:r>
              <a:rPr lang="en-US" sz="4300" dirty="0" err="1">
                <a:solidFill>
                  <a:srgbClr val="FFFFFF"/>
                </a:solidFill>
              </a:rPr>
              <a:t>i</a:t>
            </a:r>
            <a:r>
              <a:rPr lang="en-US" sz="4300" dirty="0">
                <a:solidFill>
                  <a:srgbClr val="FFFFFF"/>
                </a:solidFill>
              </a:rPr>
              <a:t> </a:t>
            </a:r>
            <a:r>
              <a:rPr lang="en-US" sz="4300" dirty="0" err="1">
                <a:solidFill>
                  <a:srgbClr val="FFFFFF"/>
                </a:solidFill>
              </a:rPr>
              <a:t>gwestiynau</a:t>
            </a:r>
            <a:r>
              <a:rPr lang="en-US" sz="4300" dirty="0">
                <a:solidFill>
                  <a:srgbClr val="FFFFFF"/>
                </a:solidFill>
              </a:rPr>
              <a:t> </a:t>
            </a:r>
            <a:r>
              <a:rPr lang="en-US" sz="4300" dirty="0" err="1">
                <a:solidFill>
                  <a:srgbClr val="FFFFFF"/>
                </a:solidFill>
              </a:rPr>
              <a:t>arddull</a:t>
            </a:r>
            <a:r>
              <a:rPr lang="en-US" sz="4300" dirty="0">
                <a:solidFill>
                  <a:srgbClr val="FFFFFF"/>
                </a:solidFill>
              </a:rPr>
              <a:t> </a:t>
            </a:r>
            <a:r>
              <a:rPr lang="en-US" sz="4300" dirty="0" err="1">
                <a:solidFill>
                  <a:srgbClr val="FFFFFF"/>
                </a:solidFill>
              </a:rPr>
              <a:t>cyfweliad</a:t>
            </a:r>
            <a:r>
              <a:rPr lang="en-US" sz="4300" dirty="0">
                <a:solidFill>
                  <a:srgbClr val="FFFFFF"/>
                </a:solidFill>
              </a:rPr>
              <a:t> </a:t>
            </a:r>
            <a:r>
              <a:rPr lang="en-US" sz="4300" dirty="0" err="1">
                <a:solidFill>
                  <a:srgbClr val="FFFFFF"/>
                </a:solidFill>
              </a:rPr>
              <a:t>ynghylch</a:t>
            </a:r>
            <a:r>
              <a:rPr lang="en-US" sz="4300" dirty="0">
                <a:solidFill>
                  <a:srgbClr val="FFFFFF"/>
                </a:solidFill>
              </a:rPr>
              <a:t> </a:t>
            </a:r>
            <a:r>
              <a:rPr lang="en-US" sz="4300" dirty="0" err="1">
                <a:solidFill>
                  <a:srgbClr val="FFFFFF"/>
                </a:solidFill>
              </a:rPr>
              <a:t>rôl</a:t>
            </a:r>
            <a:r>
              <a:rPr lang="en-US" sz="4300" dirty="0">
                <a:solidFill>
                  <a:srgbClr val="FFFFFF"/>
                </a:solidFill>
              </a:rPr>
              <a:t> y </a:t>
            </a:r>
            <a:r>
              <a:rPr lang="en-US" sz="4300" dirty="0" err="1">
                <a:solidFill>
                  <a:srgbClr val="FFFFFF"/>
                </a:solidFill>
              </a:rPr>
              <a:t>Cydlynydd</a:t>
            </a:r>
            <a:r>
              <a:rPr lang="en-US" sz="4300" dirty="0">
                <a:solidFill>
                  <a:srgbClr val="FFFFFF"/>
                </a:solidFill>
              </a:rPr>
              <a:t> </a:t>
            </a:r>
            <a:r>
              <a:rPr lang="en-US" sz="4300" dirty="0" err="1">
                <a:solidFill>
                  <a:srgbClr val="FFFFFF"/>
                </a:solidFill>
              </a:rPr>
              <a:t>Mathemateg</a:t>
            </a:r>
            <a:r>
              <a:rPr lang="en-US" sz="4300" dirty="0">
                <a:solidFill>
                  <a:srgbClr val="FFFFFF"/>
                </a:solidFill>
              </a:rPr>
              <a:t> a </a:t>
            </a:r>
            <a:r>
              <a:rPr lang="en-US" sz="4300" dirty="0" err="1">
                <a:solidFill>
                  <a:srgbClr val="FFFFFF"/>
                </a:solidFill>
              </a:rPr>
              <a:t>Rhifedd</a:t>
            </a:r>
            <a:endParaRPr lang="en-US" sz="43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DDBAFE-FDD7-8A0D-C7E6-2F873F7955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2030" y="3605577"/>
            <a:ext cx="9147940" cy="1324303"/>
          </a:xfrm>
        </p:spPr>
        <p:txBody>
          <a:bodyPr anchor="t">
            <a:normAutofit/>
          </a:bodyPr>
          <a:lstStyle/>
          <a:p>
            <a:r>
              <a:rPr lang="en-US" sz="2000">
                <a:solidFill>
                  <a:srgbClr val="FFFFFF"/>
                </a:solidFill>
              </a:rPr>
              <a:t>Olivia Mathias </a:t>
            </a:r>
          </a:p>
          <a:p>
            <a:r>
              <a:rPr lang="en-US" sz="2000">
                <a:solidFill>
                  <a:srgbClr val="FFFFFF"/>
                </a:solidFill>
              </a:rPr>
              <a:t>2204331</a:t>
            </a:r>
          </a:p>
        </p:txBody>
      </p:sp>
      <p:sp>
        <p:nvSpPr>
          <p:cNvPr id="80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1869" y="2383077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82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24364" y="226546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8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4834" y="253720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86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053" y="2832967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88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72266" y="28039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9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3405" y="324249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831729"/>
            <a:ext cx="12188952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5" name="Audio 44">
            <a:extLst>
              <a:ext uri="{FF2B5EF4-FFF2-40B4-BE49-F238E27FC236}">
                <a16:creationId xmlns:a16="http://schemas.microsoft.com/office/drawing/2014/main" id="{A5970E0F-C085-03D3-26D7-4F47839EBB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983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840"/>
    </mc:Choice>
    <mc:Fallback>
      <p:transition spd="slow" advTm="268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D5608D4-17B6-3EFA-0771-0888B4A6F5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24BF69-106A-17F6-1B17-32C89864C6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6275" y="2271449"/>
            <a:ext cx="8751931" cy="2847058"/>
          </a:xfrm>
        </p:spPr>
        <p:txBody>
          <a:bodyPr anchor="b">
            <a:normAutofit/>
          </a:bodyPr>
          <a:lstStyle/>
          <a:p>
            <a:pPr algn="l"/>
            <a:r>
              <a:rPr lang="en-GB" sz="440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Sut gall </a:t>
            </a:r>
            <a:r>
              <a:rPr lang="en-GB" sz="440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yr</a:t>
            </a:r>
            <a:r>
              <a:rPr lang="en-GB" sz="440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ysgol</a:t>
            </a:r>
            <a:r>
              <a:rPr lang="en-GB" sz="440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ymgysylltu</a:t>
            </a:r>
            <a:r>
              <a:rPr lang="en-GB" sz="440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â </a:t>
            </a:r>
            <a:r>
              <a:rPr lang="en-GB" sz="440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rhieni</a:t>
            </a:r>
            <a:r>
              <a:rPr lang="en-GB" sz="440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440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ddatblygu</a:t>
            </a:r>
            <a:r>
              <a:rPr lang="en-GB" sz="440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meddylfryd</a:t>
            </a:r>
            <a:r>
              <a:rPr lang="en-GB" sz="440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cadarnhaol</a:t>
            </a:r>
            <a:r>
              <a:rPr lang="en-GB" sz="440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mewn</a:t>
            </a:r>
            <a:r>
              <a:rPr lang="en-GB" sz="440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Mathemateg</a:t>
            </a:r>
            <a:r>
              <a:rPr lang="en-GB" sz="440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? </a:t>
            </a:r>
            <a:endParaRPr lang="en-US" sz="21500" dirty="0">
              <a:solidFill>
                <a:schemeClr val="bg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17" name="Audio 16">
            <a:extLst>
              <a:ext uri="{FF2B5EF4-FFF2-40B4-BE49-F238E27FC236}">
                <a16:creationId xmlns:a16="http://schemas.microsoft.com/office/drawing/2014/main" id="{C8FF126C-6BC0-86ED-7623-8A398059B7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283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78"/>
    </mc:Choice>
    <mc:Fallback>
      <p:transition spd="slow" advTm="97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C43463-64BB-9B26-F762-472F4DA4C7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93F4C1D-92D6-A3D8-426E-95AE30868048}"/>
              </a:ext>
            </a:extLst>
          </p:cNvPr>
          <p:cNvSpPr txBox="1">
            <a:spLocks/>
          </p:cNvSpPr>
          <p:nvPr/>
        </p:nvSpPr>
        <p:spPr>
          <a:xfrm>
            <a:off x="673213" y="262598"/>
            <a:ext cx="10845573" cy="132677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8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Adolygiad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8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beirniadol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o </a:t>
            </a:r>
            <a:r>
              <a:rPr lang="en-US" sz="48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ddatblygu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8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meddylfryd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8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cadarnhaol</a:t>
            </a:r>
            <a:endParaRPr lang="en-US" sz="4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D4A58754-AB9A-2C0C-99E9-CFB4A3A759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92994" y="1590841"/>
            <a:ext cx="5672176" cy="3976242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algn="l"/>
            <a:endParaRPr lang="en-US" sz="21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100" dirty="0" err="1">
                <a:solidFill>
                  <a:srgbClr val="FFFFFF"/>
                </a:solidFill>
              </a:rPr>
              <a:t>Noson</a:t>
            </a:r>
            <a:r>
              <a:rPr lang="en-US" sz="2100" dirty="0">
                <a:solidFill>
                  <a:srgbClr val="FFFFFF"/>
                </a:solidFill>
              </a:rPr>
              <a:t> </a:t>
            </a:r>
            <a:r>
              <a:rPr lang="en-US" sz="2100" dirty="0" err="1">
                <a:solidFill>
                  <a:srgbClr val="FFFFFF"/>
                </a:solidFill>
              </a:rPr>
              <a:t>dathlu</a:t>
            </a:r>
            <a:r>
              <a:rPr lang="en-US" sz="2100" dirty="0">
                <a:solidFill>
                  <a:srgbClr val="FFFFFF"/>
                </a:solidFill>
              </a:rPr>
              <a:t> </a:t>
            </a:r>
            <a:r>
              <a:rPr lang="en-US" sz="2100" dirty="0" err="1">
                <a:solidFill>
                  <a:srgbClr val="FFFFFF"/>
                </a:solidFill>
              </a:rPr>
              <a:t>Mathemateg</a:t>
            </a:r>
            <a:endParaRPr lang="en-US" sz="2100" dirty="0">
              <a:solidFill>
                <a:srgbClr val="FFFFFF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100" dirty="0" err="1">
                <a:solidFill>
                  <a:srgbClr val="FFFFFF"/>
                </a:solidFill>
              </a:rPr>
              <a:t>Darparu</a:t>
            </a:r>
            <a:r>
              <a:rPr lang="en-US" sz="2100" dirty="0">
                <a:solidFill>
                  <a:srgbClr val="FFFFFF"/>
                </a:solidFill>
              </a:rPr>
              <a:t> </a:t>
            </a:r>
            <a:r>
              <a:rPr lang="en-US" sz="2100" dirty="0" err="1">
                <a:solidFill>
                  <a:srgbClr val="FFFFFF"/>
                </a:solidFill>
              </a:rPr>
              <a:t>cymorth</a:t>
            </a:r>
            <a:r>
              <a:rPr lang="en-US" sz="2100" dirty="0">
                <a:solidFill>
                  <a:srgbClr val="FFFFFF"/>
                </a:solidFill>
              </a:rPr>
              <a:t> </a:t>
            </a:r>
            <a:r>
              <a:rPr lang="en-US" sz="2100" dirty="0" err="1">
                <a:solidFill>
                  <a:srgbClr val="FFFFFF"/>
                </a:solidFill>
              </a:rPr>
              <a:t>gyda</a:t>
            </a:r>
            <a:r>
              <a:rPr lang="en-US" sz="2100" dirty="0">
                <a:solidFill>
                  <a:srgbClr val="FFFFFF"/>
                </a:solidFill>
              </a:rPr>
              <a:t> </a:t>
            </a:r>
            <a:r>
              <a:rPr lang="en-US" sz="2100" dirty="0" err="1">
                <a:solidFill>
                  <a:srgbClr val="FFFFFF"/>
                </a:solidFill>
              </a:rPr>
              <a:t>gwaith</a:t>
            </a:r>
            <a:r>
              <a:rPr lang="en-US" sz="2100" dirty="0">
                <a:solidFill>
                  <a:srgbClr val="FFFFFF"/>
                </a:solidFill>
              </a:rPr>
              <a:t> </a:t>
            </a:r>
            <a:r>
              <a:rPr lang="en-US" sz="2100" dirty="0" err="1">
                <a:solidFill>
                  <a:srgbClr val="FFFFFF"/>
                </a:solidFill>
              </a:rPr>
              <a:t>cartref</a:t>
            </a:r>
            <a:r>
              <a:rPr lang="en-US" sz="2100" dirty="0">
                <a:solidFill>
                  <a:srgbClr val="FFFFFF"/>
                </a:solidFill>
              </a:rPr>
              <a:t> </a:t>
            </a:r>
            <a:r>
              <a:rPr lang="en-US" sz="2100" dirty="0" err="1">
                <a:solidFill>
                  <a:srgbClr val="FFFFFF"/>
                </a:solidFill>
              </a:rPr>
              <a:t>e.e.</a:t>
            </a:r>
            <a:r>
              <a:rPr lang="en-US" sz="2100" dirty="0">
                <a:solidFill>
                  <a:srgbClr val="FFFFFF"/>
                </a:solidFill>
              </a:rPr>
              <a:t> </a:t>
            </a:r>
            <a:r>
              <a:rPr lang="en-US" sz="2100" dirty="0" err="1">
                <a:solidFill>
                  <a:srgbClr val="FFFFFF"/>
                </a:solidFill>
              </a:rPr>
              <a:t>fideo</a:t>
            </a:r>
            <a:endParaRPr lang="en-US" sz="2100" dirty="0">
              <a:solidFill>
                <a:srgbClr val="FFFFFF"/>
              </a:solidFill>
            </a:endParaRPr>
          </a:p>
          <a:p>
            <a:pPr algn="l"/>
            <a:endParaRPr lang="en-US" sz="2100" dirty="0">
              <a:solidFill>
                <a:srgbClr val="FFFFFF"/>
              </a:solidFill>
            </a:endParaRPr>
          </a:p>
          <a:p>
            <a:pPr algn="l"/>
            <a:r>
              <a:rPr lang="en-US" sz="21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Pwysleisia</a:t>
            </a:r>
            <a:r>
              <a:rPr lang="en-US" sz="21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1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Boaler</a:t>
            </a:r>
            <a:r>
              <a:rPr lang="en-US" sz="21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(2016) a Dweck (2006) bod </a:t>
            </a:r>
            <a:r>
              <a:rPr lang="en-US" sz="21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geiriau</a:t>
            </a:r>
            <a:r>
              <a:rPr lang="en-US" sz="21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a </a:t>
            </a:r>
            <a:r>
              <a:rPr lang="en-US" sz="21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gweithredoedd</a:t>
            </a:r>
            <a:r>
              <a:rPr lang="en-US" sz="21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1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athrawon</a:t>
            </a:r>
            <a:r>
              <a:rPr lang="en-US" sz="21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1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yn</a:t>
            </a:r>
            <a:r>
              <a:rPr lang="en-US" sz="21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1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anfon</a:t>
            </a:r>
            <a:r>
              <a:rPr lang="en-US" sz="21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1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negesueon</a:t>
            </a:r>
            <a:r>
              <a:rPr lang="en-US" sz="21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1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pwysig</a:t>
            </a:r>
            <a:r>
              <a:rPr lang="en-US" sz="21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1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i</a:t>
            </a:r>
            <a:r>
              <a:rPr lang="en-US" sz="21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1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ddisgyblion</a:t>
            </a:r>
            <a:r>
              <a:rPr lang="en-US" sz="21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algn="l"/>
            <a:endParaRPr lang="en-US" sz="2100" dirty="0">
              <a:solidFill>
                <a:srgbClr val="FFFFFF"/>
              </a:solidFill>
            </a:endParaRPr>
          </a:p>
          <a:p>
            <a:pPr algn="l"/>
            <a:r>
              <a:rPr lang="en-US" sz="21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Trwy</a:t>
            </a:r>
            <a:r>
              <a:rPr lang="en-US" sz="21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1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addysgu</a:t>
            </a:r>
            <a:r>
              <a:rPr lang="en-US" sz="21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1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meddylfryd</a:t>
            </a:r>
            <a:r>
              <a:rPr lang="en-US" sz="21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1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twf</a:t>
            </a:r>
            <a:r>
              <a:rPr lang="en-US" sz="21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, gall </a:t>
            </a:r>
            <a:r>
              <a:rPr lang="en-US" sz="21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disgyblion</a:t>
            </a:r>
            <a:r>
              <a:rPr lang="en-US" sz="21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weld </a:t>
            </a:r>
            <a:r>
              <a:rPr lang="en-US" sz="21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adborth</a:t>
            </a:r>
            <a:r>
              <a:rPr lang="en-US" sz="2100" dirty="0">
                <a:solidFill>
                  <a:srgbClr val="FFFFFF"/>
                </a:solidFill>
              </a:rPr>
              <a:t>, </a:t>
            </a:r>
            <a:r>
              <a:rPr lang="en-US" sz="2100" dirty="0" err="1">
                <a:solidFill>
                  <a:srgbClr val="FFFFFF"/>
                </a:solidFill>
              </a:rPr>
              <a:t>meithiannau</a:t>
            </a:r>
            <a:r>
              <a:rPr lang="en-US" sz="2100" dirty="0">
                <a:solidFill>
                  <a:srgbClr val="FFFFFF"/>
                </a:solidFill>
              </a:rPr>
              <a:t> ac </a:t>
            </a:r>
            <a:r>
              <a:rPr lang="en-US" sz="2100" dirty="0" err="1">
                <a:solidFill>
                  <a:srgbClr val="FFFFFF"/>
                </a:solidFill>
              </a:rPr>
              <a:t>ymdrech</a:t>
            </a:r>
            <a:r>
              <a:rPr lang="en-US" sz="2100" dirty="0">
                <a:solidFill>
                  <a:srgbClr val="FFFFFF"/>
                </a:solidFill>
              </a:rPr>
              <a:t> </a:t>
            </a:r>
            <a:r>
              <a:rPr lang="en-US" sz="2100" dirty="0" err="1">
                <a:solidFill>
                  <a:srgbClr val="FFFFFF"/>
                </a:solidFill>
              </a:rPr>
              <a:t>fel</a:t>
            </a:r>
            <a:r>
              <a:rPr lang="en-US" sz="2100" dirty="0">
                <a:solidFill>
                  <a:srgbClr val="FFFFFF"/>
                </a:solidFill>
              </a:rPr>
              <a:t> </a:t>
            </a:r>
            <a:r>
              <a:rPr lang="en-US" sz="2100" dirty="0" err="1">
                <a:solidFill>
                  <a:srgbClr val="FFFFFF"/>
                </a:solidFill>
              </a:rPr>
              <a:t>cyfleoedd</a:t>
            </a:r>
            <a:r>
              <a:rPr lang="en-US" sz="2100" dirty="0">
                <a:solidFill>
                  <a:srgbClr val="FFFFFF"/>
                </a:solidFill>
              </a:rPr>
              <a:t> </a:t>
            </a:r>
            <a:r>
              <a:rPr lang="en-US" sz="2100" dirty="0" err="1">
                <a:solidFill>
                  <a:srgbClr val="FFFFFF"/>
                </a:solidFill>
              </a:rPr>
              <a:t>i</a:t>
            </a:r>
            <a:r>
              <a:rPr lang="en-US" sz="2100" dirty="0">
                <a:solidFill>
                  <a:srgbClr val="FFFFFF"/>
                </a:solidFill>
              </a:rPr>
              <a:t> </a:t>
            </a:r>
            <a:r>
              <a:rPr lang="en-US" sz="2100" dirty="0" err="1">
                <a:solidFill>
                  <a:srgbClr val="FFFFFF"/>
                </a:solidFill>
              </a:rPr>
              <a:t>dyfu</a:t>
            </a:r>
            <a:r>
              <a:rPr lang="en-US" sz="2100" dirty="0">
                <a:solidFill>
                  <a:srgbClr val="FFFFFF"/>
                </a:solidFill>
              </a:rPr>
              <a:t>.</a:t>
            </a:r>
            <a:endParaRPr lang="en-US" sz="21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A diagram of the same brain&#10;&#10;Description automatically generated">
            <a:extLst>
              <a:ext uri="{FF2B5EF4-FFF2-40B4-BE49-F238E27FC236}">
                <a16:creationId xmlns:a16="http://schemas.microsoft.com/office/drawing/2014/main" id="{C92B25BD-90C2-F8A8-3CA6-25A7F0C152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910" y="2293667"/>
            <a:ext cx="4990474" cy="227066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CBBE856-71C2-2C0D-36E3-1BCE208A629C}"/>
              </a:ext>
            </a:extLst>
          </p:cNvPr>
          <p:cNvSpPr txBox="1"/>
          <p:nvPr/>
        </p:nvSpPr>
        <p:spPr>
          <a:xfrm>
            <a:off x="2087384" y="4777853"/>
            <a:ext cx="12624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Cote, 2022</a:t>
            </a:r>
          </a:p>
        </p:txBody>
      </p:sp>
      <p:pic>
        <p:nvPicPr>
          <p:cNvPr id="83" name="Audio 82">
            <a:extLst>
              <a:ext uri="{FF2B5EF4-FFF2-40B4-BE49-F238E27FC236}">
                <a16:creationId xmlns:a16="http://schemas.microsoft.com/office/drawing/2014/main" id="{E7236A24-F0AB-3A3C-D6C8-41D1E731D0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779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424"/>
    </mc:Choice>
    <mc:Fallback>
      <p:transition spd="slow" advTm="564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FC5884-7881-43A5-B7D0-63066E468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577" y="381935"/>
            <a:ext cx="4392076" cy="5974414"/>
          </a:xfrm>
        </p:spPr>
        <p:txBody>
          <a:bodyPr anchor="ctr">
            <a:normAutofit/>
          </a:bodyPr>
          <a:lstStyle/>
          <a:p>
            <a:r>
              <a:rPr lang="en-US" sz="5600" dirty="0" err="1">
                <a:solidFill>
                  <a:srgbClr val="FFFFFF"/>
                </a:solidFill>
              </a:rPr>
              <a:t>Pwysigrwydd</a:t>
            </a:r>
            <a:r>
              <a:rPr lang="en-US" sz="5600" dirty="0">
                <a:solidFill>
                  <a:srgbClr val="FFFFFF"/>
                </a:solidFill>
              </a:rPr>
              <a:t> o </a:t>
            </a:r>
            <a:r>
              <a:rPr lang="en-US" sz="5600" dirty="0" err="1">
                <a:solidFill>
                  <a:srgbClr val="FFFFFF"/>
                </a:solidFill>
              </a:rPr>
              <a:t>ymgysylltiad</a:t>
            </a:r>
            <a:r>
              <a:rPr lang="en-US" sz="5600" dirty="0">
                <a:solidFill>
                  <a:srgbClr val="FFFFFF"/>
                </a:solidFill>
              </a:rPr>
              <a:t> </a:t>
            </a:r>
            <a:r>
              <a:rPr lang="en-US" sz="5600" dirty="0" err="1">
                <a:solidFill>
                  <a:srgbClr val="FFFFFF"/>
                </a:solidFill>
              </a:rPr>
              <a:t>rheini</a:t>
            </a:r>
            <a:endParaRPr lang="en-US" sz="5600" dirty="0">
              <a:solidFill>
                <a:srgbClr val="FFFFFF"/>
              </a:solidFill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6F1F4-1BFF-D64D-EFAA-E917046C9B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M</a:t>
            </a: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</a:rPr>
              <a:t>ae </a:t>
            </a:r>
            <a:r>
              <a:rPr lang="en-GB" sz="2000" b="0" i="0" u="none" strike="noStrike" dirty="0" err="1">
                <a:solidFill>
                  <a:schemeClr val="tx1">
                    <a:alpha val="80000"/>
                  </a:schemeClr>
                </a:solidFill>
                <a:effectLst/>
              </a:rPr>
              <a:t>ymgysylltu</a:t>
            </a: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</a:rPr>
              <a:t> </a:t>
            </a:r>
            <a:r>
              <a:rPr lang="en-GB" sz="2000" b="0" i="0" u="none" strike="noStrike" dirty="0" err="1">
                <a:solidFill>
                  <a:schemeClr val="tx1">
                    <a:alpha val="80000"/>
                  </a:schemeClr>
                </a:solidFill>
                <a:effectLst/>
              </a:rPr>
              <a:t>rhieni’n</a:t>
            </a: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</a:rPr>
              <a:t> </a:t>
            </a:r>
            <a:r>
              <a:rPr lang="en-GB" sz="2000" b="0" i="0" u="none" strike="noStrike" dirty="0" err="1">
                <a:solidFill>
                  <a:schemeClr val="tx1">
                    <a:alpha val="80000"/>
                  </a:schemeClr>
                </a:solidFill>
                <a:effectLst/>
              </a:rPr>
              <a:t>hanfodol</a:t>
            </a: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</a:rPr>
              <a:t> er </a:t>
            </a:r>
            <a:r>
              <a:rPr lang="en-GB" sz="2000" b="0" i="0" u="none" strike="noStrike" dirty="0" err="1">
                <a:solidFill>
                  <a:schemeClr val="tx1">
                    <a:alpha val="80000"/>
                  </a:schemeClr>
                </a:solidFill>
                <a:effectLst/>
              </a:rPr>
              <a:t>mwyn</a:t>
            </a: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</a:rPr>
              <a:t> </a:t>
            </a:r>
            <a:r>
              <a:rPr lang="en-GB" sz="2000" b="0" i="0" u="none" strike="noStrike" dirty="0" err="1">
                <a:solidFill>
                  <a:schemeClr val="tx1">
                    <a:alpha val="80000"/>
                  </a:schemeClr>
                </a:solidFill>
                <a:effectLst/>
              </a:rPr>
              <a:t>osgoi'r</a:t>
            </a: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</a:rPr>
              <a:t> </a:t>
            </a:r>
            <a:r>
              <a:rPr lang="en-GB" sz="2000" b="0" i="0" u="none" strike="noStrike" dirty="0" err="1">
                <a:solidFill>
                  <a:schemeClr val="tx1">
                    <a:alpha val="80000"/>
                  </a:schemeClr>
                </a:solidFill>
                <a:effectLst/>
              </a:rPr>
              <a:t>bwlch</a:t>
            </a: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</a:rPr>
              <a:t> </a:t>
            </a:r>
            <a:r>
              <a:rPr lang="en-GB" sz="2000" b="0" i="0" u="none" strike="noStrike" dirty="0" err="1">
                <a:solidFill>
                  <a:schemeClr val="tx1">
                    <a:alpha val="80000"/>
                  </a:schemeClr>
                </a:solidFill>
                <a:effectLst/>
              </a:rPr>
              <a:t>cyrhaeddiad</a:t>
            </a: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</a:rPr>
              <a:t> </a:t>
            </a:r>
            <a:r>
              <a:rPr lang="en-GB" sz="2000" b="0" i="0" u="none" strike="noStrike" dirty="0" err="1">
                <a:solidFill>
                  <a:schemeClr val="tx1">
                    <a:alpha val="80000"/>
                  </a:schemeClr>
                </a:solidFill>
                <a:effectLst/>
              </a:rPr>
              <a:t>rhag</a:t>
            </a: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</a:rPr>
              <a:t> </a:t>
            </a:r>
            <a:r>
              <a:rPr lang="en-GB" sz="2000" b="0" i="0" u="none" strike="noStrike" dirty="0" err="1">
                <a:solidFill>
                  <a:schemeClr val="tx1">
                    <a:alpha val="80000"/>
                  </a:schemeClr>
                </a:solidFill>
                <a:effectLst/>
              </a:rPr>
              <a:t>tyfu</a:t>
            </a: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</a:rPr>
              <a:t>. Mae </a:t>
            </a:r>
            <a:r>
              <a:rPr lang="en-GB" sz="2000" b="0" i="0" u="none" strike="noStrike" dirty="0" err="1">
                <a:solidFill>
                  <a:schemeClr val="tx1">
                    <a:alpha val="80000"/>
                  </a:schemeClr>
                </a:solidFill>
                <a:effectLst/>
              </a:rPr>
              <a:t>strategaethau</a:t>
            </a: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</a:rPr>
              <a:t> a </a:t>
            </a:r>
            <a:r>
              <a:rPr lang="en-GB" sz="2000" b="0" i="0" u="none" strike="noStrike" dirty="0" err="1">
                <a:solidFill>
                  <a:schemeClr val="tx1">
                    <a:alpha val="80000"/>
                  </a:schemeClr>
                </a:solidFill>
                <a:effectLst/>
              </a:rPr>
              <a:t>chefnogaeth</a:t>
            </a: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</a:rPr>
              <a:t> </a:t>
            </a:r>
            <a:r>
              <a:rPr lang="en-GB" sz="2000" b="0" i="0" u="none" strike="noStrike" dirty="0" err="1">
                <a:solidFill>
                  <a:schemeClr val="tx1">
                    <a:alpha val="80000"/>
                  </a:schemeClr>
                </a:solidFill>
                <a:effectLst/>
              </a:rPr>
              <a:t>ymarferol</a:t>
            </a: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</a:rPr>
              <a:t> </a:t>
            </a:r>
            <a:r>
              <a:rPr lang="en-GB" sz="2000" b="0" i="0" u="none" strike="noStrike" dirty="0" err="1">
                <a:solidFill>
                  <a:schemeClr val="tx1">
                    <a:alpha val="80000"/>
                  </a:schemeClr>
                </a:solidFill>
                <a:effectLst/>
              </a:rPr>
              <a:t>yn</a:t>
            </a: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</a:rPr>
              <a:t> </a:t>
            </a:r>
            <a:r>
              <a:rPr lang="en-GB" sz="2000" b="0" i="0" u="none" strike="noStrike" dirty="0" err="1">
                <a:solidFill>
                  <a:schemeClr val="tx1">
                    <a:alpha val="80000"/>
                  </a:schemeClr>
                </a:solidFill>
                <a:effectLst/>
              </a:rPr>
              <a:t>helpu</a:t>
            </a: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</a:rPr>
              <a:t> </a:t>
            </a:r>
            <a:r>
              <a:rPr lang="en-GB" sz="2000" b="0" i="0" u="none" strike="noStrike" dirty="0" err="1">
                <a:solidFill>
                  <a:schemeClr val="tx1">
                    <a:alpha val="80000"/>
                  </a:schemeClr>
                </a:solidFill>
                <a:effectLst/>
              </a:rPr>
              <a:t>gyda</a:t>
            </a: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</a:rPr>
              <a:t> </a:t>
            </a:r>
            <a:r>
              <a:rPr lang="en-GB" sz="2000" b="0" i="0" u="none" strike="noStrike" dirty="0" err="1">
                <a:solidFill>
                  <a:schemeClr val="tx1">
                    <a:alpha val="80000"/>
                  </a:schemeClr>
                </a:solidFill>
                <a:effectLst/>
              </a:rPr>
              <a:t>dysgu</a:t>
            </a: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</a:rPr>
              <a:t> </a:t>
            </a:r>
            <a:r>
              <a:rPr lang="en-GB" sz="2000" b="0" i="0" u="none" strike="noStrike" dirty="0" err="1">
                <a:solidFill>
                  <a:schemeClr val="tx1">
                    <a:alpha val="80000"/>
                  </a:schemeClr>
                </a:solidFill>
                <a:effectLst/>
              </a:rPr>
              <a:t>gartref</a:t>
            </a: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</a:rPr>
              <a:t>(EEF, 2021).</a:t>
            </a: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Dangosa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ymchwil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bod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hyder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disgyblion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yn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cynyddu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mewn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mathemateg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os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yw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cyfranogiad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rhieni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yn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uwch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(National Numeracy, 2016).</a:t>
            </a:r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Audio 18">
            <a:extLst>
              <a:ext uri="{FF2B5EF4-FFF2-40B4-BE49-F238E27FC236}">
                <a16:creationId xmlns:a16="http://schemas.microsoft.com/office/drawing/2014/main" id="{99C0ABCD-EAF0-9E77-8336-89A9C293A8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28665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416"/>
    </mc:Choice>
    <mc:Fallback>
      <p:transition spd="slow" advTm="284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A76A6A2-23EC-F078-D34F-885414E148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0A7DBB5-E74E-12B6-AFB7-30F399EC8C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35366" y="597279"/>
            <a:ext cx="6595786" cy="1993758"/>
          </a:xfrm>
        </p:spPr>
        <p:txBody>
          <a:bodyPr anchor="t">
            <a:noAutofit/>
          </a:bodyPr>
          <a:lstStyle/>
          <a:p>
            <a:pPr algn="r"/>
            <a:r>
              <a:rPr lang="en-GB" sz="4400" dirty="0" err="1">
                <a:solidFill>
                  <a:schemeClr val="bg1"/>
                </a:solidFill>
                <a:latin typeface="ArialMT"/>
              </a:rPr>
              <a:t>C</a:t>
            </a:r>
            <a:r>
              <a:rPr lang="en-GB" sz="4400" dirty="0" err="1">
                <a:solidFill>
                  <a:schemeClr val="bg1"/>
                </a:solidFill>
                <a:effectLst/>
                <a:latin typeface="ArialMT"/>
              </a:rPr>
              <a:t>efnogaeth</a:t>
            </a:r>
            <a:r>
              <a:rPr lang="en-GB" sz="4400" dirty="0">
                <a:solidFill>
                  <a:schemeClr val="bg1"/>
                </a:solidFill>
                <a:effectLst/>
                <a:latin typeface="ArialMT"/>
              </a:rPr>
              <a:t> </a:t>
            </a:r>
            <a:r>
              <a:rPr lang="en-GB" sz="4400" dirty="0" err="1">
                <a:solidFill>
                  <a:schemeClr val="bg1"/>
                </a:solidFill>
                <a:effectLst/>
                <a:latin typeface="ArialMT"/>
              </a:rPr>
              <a:t>rhieni</a:t>
            </a:r>
            <a:r>
              <a:rPr lang="en-GB" sz="4400" dirty="0">
                <a:solidFill>
                  <a:schemeClr val="bg1"/>
                </a:solidFill>
                <a:effectLst/>
                <a:latin typeface="ArialMT"/>
              </a:rPr>
              <a:t> a </a:t>
            </a:r>
            <a:r>
              <a:rPr lang="en-GB" sz="4400" dirty="0" err="1">
                <a:solidFill>
                  <a:schemeClr val="bg1"/>
                </a:solidFill>
                <a:effectLst/>
                <a:latin typeface="ArialMT"/>
              </a:rPr>
              <a:t>gyfleoedd</a:t>
            </a:r>
            <a:r>
              <a:rPr lang="en-GB" sz="4400" dirty="0">
                <a:solidFill>
                  <a:schemeClr val="bg1"/>
                </a:solidFill>
                <a:effectLst/>
                <a:latin typeface="ArialMT"/>
              </a:rPr>
              <a:t> </a:t>
            </a:r>
            <a:r>
              <a:rPr lang="en-GB" sz="4400" dirty="0" err="1">
                <a:solidFill>
                  <a:schemeClr val="bg1"/>
                </a:solidFill>
                <a:effectLst/>
                <a:latin typeface="ArialMT"/>
              </a:rPr>
              <a:t>i</a:t>
            </a:r>
            <a:r>
              <a:rPr lang="en-GB" sz="4400" dirty="0">
                <a:solidFill>
                  <a:schemeClr val="bg1"/>
                </a:solidFill>
                <a:effectLst/>
                <a:latin typeface="ArialMT"/>
              </a:rPr>
              <a:t> </a:t>
            </a:r>
            <a:r>
              <a:rPr lang="en-GB" sz="4400" dirty="0" err="1">
                <a:solidFill>
                  <a:schemeClr val="bg1"/>
                </a:solidFill>
                <a:effectLst/>
                <a:latin typeface="ArialMT"/>
              </a:rPr>
              <a:t>ddarparu</a:t>
            </a:r>
            <a:r>
              <a:rPr lang="en-GB" sz="4400" dirty="0">
                <a:solidFill>
                  <a:schemeClr val="bg1"/>
                </a:solidFill>
                <a:effectLst/>
                <a:latin typeface="ArialMT"/>
              </a:rPr>
              <a:t> </a:t>
            </a:r>
            <a:br>
              <a:rPr lang="en-GB" sz="4000" dirty="0">
                <a:effectLst/>
              </a:rPr>
            </a:br>
            <a:endParaRPr lang="en-US" sz="54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D433EC-5FBD-8F88-4D49-CC52E42F01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8228" y="2489564"/>
            <a:ext cx="8578699" cy="4359558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US" sz="2800" dirty="0" err="1">
                <a:solidFill>
                  <a:schemeClr val="bg1"/>
                </a:solidFill>
              </a:rPr>
              <a:t>Sicrhau</a:t>
            </a:r>
            <a:r>
              <a:rPr lang="en-US" sz="2800" dirty="0">
                <a:solidFill>
                  <a:schemeClr val="bg1"/>
                </a:solidFill>
              </a:rPr>
              <a:t> bod </a:t>
            </a:r>
            <a:r>
              <a:rPr lang="en-US" sz="2800" dirty="0" err="1">
                <a:solidFill>
                  <a:schemeClr val="bg1"/>
                </a:solidFill>
              </a:rPr>
              <a:t>rhieni'n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gwybod</a:t>
            </a:r>
            <a:r>
              <a:rPr lang="en-US" sz="2800" dirty="0">
                <a:solidFill>
                  <a:schemeClr val="bg1"/>
                </a:solidFill>
              </a:rPr>
              <a:t> pa mor </a:t>
            </a:r>
            <a:r>
              <a:rPr lang="en-US" sz="2800" dirty="0" err="1">
                <a:solidFill>
                  <a:schemeClr val="bg1"/>
                </a:solidFill>
              </a:rPr>
              <a:t>bwysig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yw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eu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mewnbwn</a:t>
            </a:r>
            <a:r>
              <a:rPr lang="en-US" sz="2800" dirty="0">
                <a:solidFill>
                  <a:schemeClr val="bg1"/>
                </a:solidFill>
              </a:rPr>
              <a:t>, </a:t>
            </a:r>
            <a:r>
              <a:rPr lang="en-US" sz="2800" dirty="0" err="1">
                <a:solidFill>
                  <a:schemeClr val="bg1"/>
                </a:solidFill>
              </a:rPr>
              <a:t>mae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oedolion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hyderus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yn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magu</a:t>
            </a:r>
            <a:r>
              <a:rPr lang="en-US" sz="2800" dirty="0">
                <a:solidFill>
                  <a:schemeClr val="bg1"/>
                </a:solidFill>
              </a:rPr>
              <a:t> plant </a:t>
            </a:r>
            <a:r>
              <a:rPr lang="en-US" sz="2800" dirty="0" err="1">
                <a:solidFill>
                  <a:schemeClr val="bg1"/>
                </a:solidFill>
              </a:rPr>
              <a:t>hyderus</a:t>
            </a:r>
            <a:r>
              <a:rPr lang="en-US" sz="2800" dirty="0">
                <a:solidFill>
                  <a:schemeClr val="bg1"/>
                </a:solidFill>
              </a:rPr>
              <a:t> (National numeracy, 2024). </a:t>
            </a:r>
          </a:p>
          <a:p>
            <a:pPr algn="l"/>
            <a:endParaRPr lang="en-US" sz="2800" dirty="0">
              <a:solidFill>
                <a:schemeClr val="bg1"/>
              </a:solidFill>
            </a:endParaRPr>
          </a:p>
          <a:p>
            <a:pPr algn="l"/>
            <a:r>
              <a:rPr lang="en-US" sz="2800" dirty="0" err="1">
                <a:solidFill>
                  <a:schemeClr val="bg1"/>
                </a:solidFill>
              </a:rPr>
              <a:t>Byddwch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yn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hygyrch</a:t>
            </a:r>
            <a:r>
              <a:rPr lang="en-US" sz="2800" dirty="0">
                <a:solidFill>
                  <a:schemeClr val="bg1"/>
                </a:solidFill>
              </a:rPr>
              <a:t> – </a:t>
            </a:r>
            <a:r>
              <a:rPr lang="en-US" sz="2800" dirty="0" err="1">
                <a:solidFill>
                  <a:schemeClr val="bg1"/>
                </a:solidFill>
              </a:rPr>
              <a:t>cael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trafodaethau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agored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heb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farnu</a:t>
            </a:r>
            <a:r>
              <a:rPr lang="en-US" sz="2800" dirty="0">
                <a:solidFill>
                  <a:schemeClr val="bg1"/>
                </a:solidFill>
              </a:rPr>
              <a:t>.</a:t>
            </a:r>
          </a:p>
          <a:p>
            <a:pPr algn="l"/>
            <a:endParaRPr lang="en-US" sz="2800" dirty="0">
              <a:solidFill>
                <a:schemeClr val="bg1"/>
              </a:solidFill>
            </a:endParaRPr>
          </a:p>
          <a:p>
            <a:pPr algn="l"/>
            <a:r>
              <a:rPr lang="en-US" sz="2800" dirty="0">
                <a:solidFill>
                  <a:schemeClr val="bg1"/>
                </a:solidFill>
              </a:rPr>
              <a:t>Er </a:t>
            </a:r>
            <a:r>
              <a:rPr lang="en-US" sz="2800" dirty="0" err="1">
                <a:solidFill>
                  <a:schemeClr val="bg1"/>
                </a:solidFill>
              </a:rPr>
              <a:t>mwyn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cefnogi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rhieni</a:t>
            </a:r>
            <a:r>
              <a:rPr lang="en-US" sz="2800" dirty="0">
                <a:solidFill>
                  <a:schemeClr val="bg1"/>
                </a:solidFill>
              </a:rPr>
              <a:t>, gall </a:t>
            </a:r>
            <a:r>
              <a:rPr lang="en-US" sz="2800" dirty="0" err="1">
                <a:solidFill>
                  <a:schemeClr val="bg1"/>
                </a:solidFill>
              </a:rPr>
              <a:t>ysgolion</a:t>
            </a:r>
            <a:r>
              <a:rPr lang="en-US" sz="2800" dirty="0">
                <a:solidFill>
                  <a:schemeClr val="bg1"/>
                </a:solidFill>
              </a:rPr>
              <a:t>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 err="1">
                <a:solidFill>
                  <a:schemeClr val="bg1"/>
                </a:solidFill>
              </a:rPr>
              <a:t>Cyflenwi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deunyddiau</a:t>
            </a:r>
            <a:r>
              <a:rPr lang="en-US" sz="2800" dirty="0">
                <a:solidFill>
                  <a:schemeClr val="bg1"/>
                </a:solidFill>
              </a:rPr>
              <a:t> a </a:t>
            </a:r>
            <a:r>
              <a:rPr lang="en-US" sz="2800" dirty="0" err="1">
                <a:solidFill>
                  <a:schemeClr val="bg1"/>
                </a:solidFill>
              </a:rPr>
              <a:t>gweithdai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sy'n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helpu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i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ddeall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syniadau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mathemategol</a:t>
            </a:r>
            <a:r>
              <a:rPr lang="en-US" sz="2800" dirty="0">
                <a:solidFill>
                  <a:schemeClr val="bg1"/>
                </a:solidFill>
              </a:rPr>
              <a:t>.
</a:t>
            </a:r>
            <a:r>
              <a:rPr lang="en-US" sz="2800" dirty="0" err="1">
                <a:solidFill>
                  <a:schemeClr val="bg1"/>
                </a:solidFill>
              </a:rPr>
              <a:t>Hyrwyddo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agweddau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cadarnhaol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tuag</a:t>
            </a:r>
            <a:r>
              <a:rPr lang="en-US" sz="2800" dirty="0">
                <a:solidFill>
                  <a:schemeClr val="bg1"/>
                </a:solidFill>
              </a:rPr>
              <a:t> at </a:t>
            </a:r>
            <a:r>
              <a:rPr lang="en-US" sz="2800" dirty="0" err="1">
                <a:solidFill>
                  <a:schemeClr val="bg1"/>
                </a:solidFill>
              </a:rPr>
              <a:t>Fathemateg</a:t>
            </a:r>
            <a:r>
              <a:rPr lang="en-US" sz="2800" dirty="0">
                <a:solidFill>
                  <a:schemeClr val="bg1"/>
                </a:solidFill>
              </a:rPr>
              <a:t>.
</a:t>
            </a:r>
            <a:r>
              <a:rPr lang="en-US" sz="2800" dirty="0" err="1">
                <a:solidFill>
                  <a:schemeClr val="bg1"/>
                </a:solidFill>
              </a:rPr>
              <a:t>Darparu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cyfle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ar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gyfer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gweithgareddau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cydweithredol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i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rieni</a:t>
            </a:r>
            <a:r>
              <a:rPr lang="en-US" sz="2800" dirty="0">
                <a:solidFill>
                  <a:schemeClr val="bg1"/>
                </a:solidFill>
              </a:rPr>
              <a:t> a </a:t>
            </a:r>
            <a:r>
              <a:rPr lang="en-US" sz="2800" dirty="0" err="1">
                <a:solidFill>
                  <a:schemeClr val="bg1"/>
                </a:solidFill>
              </a:rPr>
              <a:t>phlant</a:t>
            </a:r>
            <a:r>
              <a:rPr lang="en-US" sz="2800" dirty="0">
                <a:solidFill>
                  <a:schemeClr val="bg1"/>
                </a:solidFill>
              </a:rPr>
              <a:t> (</a:t>
            </a:r>
            <a:r>
              <a:rPr lang="en-US" sz="2800" dirty="0" err="1">
                <a:solidFill>
                  <a:schemeClr val="bg1"/>
                </a:solidFill>
              </a:rPr>
              <a:t>Goodhall</a:t>
            </a:r>
            <a:r>
              <a:rPr lang="en-US" sz="2800" dirty="0">
                <a:solidFill>
                  <a:schemeClr val="bg1"/>
                </a:solidFill>
              </a:rPr>
              <a:t> a Montgomery, 2014).</a:t>
            </a:r>
          </a:p>
          <a:p>
            <a:pPr algn="l"/>
            <a:endParaRPr lang="en-US" sz="1000" dirty="0">
              <a:solidFill>
                <a:srgbClr val="FFFFFF"/>
              </a:solidFill>
            </a:endParaRPr>
          </a:p>
        </p:txBody>
      </p:sp>
      <p:sp>
        <p:nvSpPr>
          <p:cNvPr id="29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1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3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9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1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61" name="Audio 60">
            <a:extLst>
              <a:ext uri="{FF2B5EF4-FFF2-40B4-BE49-F238E27FC236}">
                <a16:creationId xmlns:a16="http://schemas.microsoft.com/office/drawing/2014/main" id="{E9F77719-9B9C-6FB2-9AAE-2242225A70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335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328"/>
    </mc:Choice>
    <mc:Fallback>
      <p:transition spd="slow" advTm="463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766CDE-6CAC-E1EB-79A2-61A9BA5493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B0342F-6017-6092-6F1C-6A857AB230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6275" y="2271449"/>
            <a:ext cx="8013155" cy="2847058"/>
          </a:xfrm>
        </p:spPr>
        <p:txBody>
          <a:bodyPr anchor="b">
            <a:normAutofit/>
          </a:bodyPr>
          <a:lstStyle/>
          <a:p>
            <a:pPr algn="l"/>
            <a:r>
              <a:rPr lang="en-GB" sz="500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Sut </a:t>
            </a:r>
            <a:r>
              <a:rPr lang="en-GB" sz="5000" dirty="0" err="1">
                <a:solidFill>
                  <a:srgbClr val="FFFFFF"/>
                </a:solidFill>
                <a:latin typeface="Arial" panose="020B0604020202020204" pitchFamily="34" charset="0"/>
              </a:rPr>
              <a:t>fyddech</a:t>
            </a:r>
            <a:r>
              <a:rPr lang="en-GB" sz="5000" dirty="0">
                <a:solidFill>
                  <a:srgbClr val="FFFFFF"/>
                </a:solidFill>
                <a:latin typeface="Arial" panose="020B0604020202020204" pitchFamily="34" charset="0"/>
              </a:rPr>
              <a:t> </a:t>
            </a:r>
            <a:r>
              <a:rPr lang="en-GB" sz="5000" dirty="0" err="1">
                <a:solidFill>
                  <a:srgbClr val="FFFFFF"/>
                </a:solidFill>
                <a:latin typeface="Arial" panose="020B0604020202020204" pitchFamily="34" charset="0"/>
              </a:rPr>
              <a:t>yn</a:t>
            </a:r>
            <a:r>
              <a:rPr lang="en-GB" sz="5000" dirty="0">
                <a:solidFill>
                  <a:srgbClr val="FFFFFF"/>
                </a:solidFill>
                <a:latin typeface="Arial" panose="020B0604020202020204" pitchFamily="34" charset="0"/>
              </a:rPr>
              <a:t> </a:t>
            </a:r>
            <a:r>
              <a:rPr lang="en-GB" sz="5000" dirty="0" err="1">
                <a:solidFill>
                  <a:srgbClr val="FFFFFF"/>
                </a:solidFill>
                <a:latin typeface="Arial" panose="020B0604020202020204" pitchFamily="34" charset="0"/>
              </a:rPr>
              <a:t>cefnogi</a:t>
            </a:r>
            <a:r>
              <a:rPr lang="en-GB" sz="5000" dirty="0">
                <a:solidFill>
                  <a:srgbClr val="FFFFFF"/>
                </a:solidFill>
                <a:latin typeface="Arial" panose="020B0604020202020204" pitchFamily="34" charset="0"/>
              </a:rPr>
              <a:t> ac </a:t>
            </a:r>
            <a:r>
              <a:rPr lang="en-GB" sz="5000" dirty="0" err="1">
                <a:solidFill>
                  <a:srgbClr val="FFFFFF"/>
                </a:solidFill>
                <a:latin typeface="Arial" panose="020B0604020202020204" pitchFamily="34" charset="0"/>
              </a:rPr>
              <a:t>yn</a:t>
            </a:r>
            <a:r>
              <a:rPr lang="en-GB" sz="5000" dirty="0">
                <a:solidFill>
                  <a:srgbClr val="FFFFFF"/>
                </a:solidFill>
                <a:latin typeface="Arial" panose="020B0604020202020204" pitchFamily="34" charset="0"/>
              </a:rPr>
              <a:t> </a:t>
            </a:r>
            <a:r>
              <a:rPr lang="en-GB" sz="5000" dirty="0" err="1">
                <a:solidFill>
                  <a:srgbClr val="FFFFFF"/>
                </a:solidFill>
                <a:latin typeface="Arial" panose="020B0604020202020204" pitchFamily="34" charset="0"/>
              </a:rPr>
              <a:t>arwain</a:t>
            </a:r>
            <a:r>
              <a:rPr lang="en-GB" sz="5000" dirty="0">
                <a:solidFill>
                  <a:srgbClr val="FFFFFF"/>
                </a:solidFill>
                <a:latin typeface="Arial" panose="020B0604020202020204" pitchFamily="34" charset="0"/>
              </a:rPr>
              <a:t> </a:t>
            </a:r>
            <a:r>
              <a:rPr lang="en-GB" sz="5000" dirty="0" err="1">
                <a:solidFill>
                  <a:srgbClr val="FFFFFF"/>
                </a:solidFill>
                <a:latin typeface="Arial" panose="020B0604020202020204" pitchFamily="34" charset="0"/>
              </a:rPr>
              <a:t>eich</a:t>
            </a:r>
            <a:r>
              <a:rPr lang="en-GB" sz="5000" dirty="0">
                <a:solidFill>
                  <a:srgbClr val="FFFFFF"/>
                </a:solidFill>
                <a:latin typeface="Arial" panose="020B0604020202020204" pitchFamily="34" charset="0"/>
              </a:rPr>
              <a:t> </a:t>
            </a:r>
            <a:r>
              <a:rPr lang="en-GB" sz="5000" dirty="0" err="1">
                <a:solidFill>
                  <a:srgbClr val="FFFFFF"/>
                </a:solidFill>
                <a:latin typeface="Arial" panose="020B0604020202020204" pitchFamily="34" charset="0"/>
              </a:rPr>
              <a:t>cydweithwyr</a:t>
            </a:r>
            <a:r>
              <a:rPr lang="en-GB" sz="5000" dirty="0">
                <a:solidFill>
                  <a:srgbClr val="FFFFFF"/>
                </a:solidFill>
                <a:latin typeface="Arial" panose="020B0604020202020204" pitchFamily="34" charset="0"/>
              </a:rPr>
              <a:t> </a:t>
            </a:r>
            <a:r>
              <a:rPr lang="en-GB" sz="5000" dirty="0" err="1">
                <a:solidFill>
                  <a:srgbClr val="FFFFFF"/>
                </a:solidFill>
                <a:latin typeface="Arial" panose="020B0604020202020204" pitchFamily="34" charset="0"/>
              </a:rPr>
              <a:t>i</a:t>
            </a:r>
            <a:r>
              <a:rPr lang="en-GB" sz="5000" dirty="0">
                <a:solidFill>
                  <a:srgbClr val="FFFFFF"/>
                </a:solidFill>
                <a:latin typeface="Arial" panose="020B0604020202020204" pitchFamily="34" charset="0"/>
              </a:rPr>
              <a:t> </a:t>
            </a:r>
            <a:r>
              <a:rPr lang="en-GB" sz="5000" dirty="0" err="1">
                <a:solidFill>
                  <a:srgbClr val="FFFFFF"/>
                </a:solidFill>
                <a:latin typeface="Arial" panose="020B0604020202020204" pitchFamily="34" charset="0"/>
              </a:rPr>
              <a:t>ddatblygu</a:t>
            </a:r>
            <a:r>
              <a:rPr lang="en-GB" sz="5000" dirty="0">
                <a:solidFill>
                  <a:srgbClr val="FFFFFF"/>
                </a:solidFill>
                <a:latin typeface="Arial" panose="020B0604020202020204" pitchFamily="34" charset="0"/>
              </a:rPr>
              <a:t> </a:t>
            </a:r>
            <a:r>
              <a:rPr lang="en-GB" sz="5000" dirty="0" err="1">
                <a:solidFill>
                  <a:srgbClr val="FFFFFF"/>
                </a:solidFill>
                <a:latin typeface="Arial" panose="020B0604020202020204" pitchFamily="34" charset="0"/>
              </a:rPr>
              <a:t>eu</a:t>
            </a:r>
            <a:r>
              <a:rPr lang="en-GB" sz="5000" dirty="0">
                <a:solidFill>
                  <a:srgbClr val="FFFFFF"/>
                </a:solidFill>
                <a:latin typeface="Arial" panose="020B0604020202020204" pitchFamily="34" charset="0"/>
              </a:rPr>
              <a:t> </a:t>
            </a:r>
            <a:r>
              <a:rPr lang="en-GB" sz="5000" dirty="0" err="1">
                <a:solidFill>
                  <a:srgbClr val="FFFFFF"/>
                </a:solidFill>
                <a:latin typeface="Arial" panose="020B0604020202020204" pitchFamily="34" charset="0"/>
              </a:rPr>
              <a:t>haddysg</a:t>
            </a:r>
            <a:r>
              <a:rPr lang="en-GB" sz="5000" dirty="0">
                <a:solidFill>
                  <a:srgbClr val="FFFFFF"/>
                </a:solidFill>
                <a:latin typeface="Arial" panose="020B0604020202020204" pitchFamily="34" charset="0"/>
              </a:rPr>
              <a:t> </a:t>
            </a:r>
            <a:r>
              <a:rPr lang="en-GB" sz="5000" dirty="0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Mathemateg</a:t>
            </a:r>
            <a:r>
              <a:rPr lang="en-GB" sz="500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? </a:t>
            </a:r>
            <a:endParaRPr lang="en-US" sz="5000" dirty="0">
              <a:solidFill>
                <a:srgbClr val="FFFFFF"/>
              </a:solidFill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23" name="Audio 22">
            <a:extLst>
              <a:ext uri="{FF2B5EF4-FFF2-40B4-BE49-F238E27FC236}">
                <a16:creationId xmlns:a16="http://schemas.microsoft.com/office/drawing/2014/main" id="{76D8AE38-512C-753B-4477-B6E5D9BB84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30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09"/>
    </mc:Choice>
    <mc:Fallback>
      <p:transition spd="slow" advTm="99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1BDE80-BA9D-0D8C-931D-0DEEBE00B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Cefnogi ac yn arwain cydweithwyr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B6765-6927-3E29-7AE7-E2F61044CB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1084507"/>
            <a:ext cx="4771607" cy="527184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Mae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theori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diwygio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addysgol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Fullan (2014)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yn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annog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proffesiynoldeb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cydweithredol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er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mwyn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gwella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ysgolion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.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Mae'n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hyrwyddo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adeiladu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diwylliant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cydweithredol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ar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gyfer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gwella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ysgolion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a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gwell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dysgu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disgyblion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(Fullan, 2014).</a:t>
            </a:r>
          </a:p>
          <a:p>
            <a:pPr marL="0" indent="0">
              <a:buNone/>
            </a:pP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Er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mwyn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cefnogi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cydweithwyr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, gall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arweinydd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:</a:t>
            </a:r>
          </a:p>
          <a:p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Darparu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cyfranogiad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arweinyddiaeth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weithredol</a:t>
            </a: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Rhoi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cyfleoedd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datblygu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proffesiynol</a:t>
            </a: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Darparu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adnoddau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a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chymorth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(McTigue et al., 2024)</a:t>
            </a: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Audio 5">
            <a:extLst>
              <a:ext uri="{FF2B5EF4-FFF2-40B4-BE49-F238E27FC236}">
                <a16:creationId xmlns:a16="http://schemas.microsoft.com/office/drawing/2014/main" id="{FD31C709-891B-57ED-372C-687881C89A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0573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503"/>
    </mc:Choice>
    <mc:Fallback>
      <p:transition spd="slow" advTm="575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3A794D-490F-D4F4-E9F9-EF0C313D3A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E7991C6-DE2D-FEEE-D899-807866DD1D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910" y="2362200"/>
            <a:ext cx="4626709" cy="4359031"/>
          </a:xfrm>
        </p:spPr>
        <p:txBody>
          <a:bodyPr anchor="t">
            <a:normAutofit/>
          </a:bodyPr>
          <a:lstStyle/>
          <a:p>
            <a:pPr algn="r"/>
            <a:r>
              <a:rPr lang="en-GB" sz="6600" dirty="0" err="1">
                <a:solidFill>
                  <a:srgbClr val="FFFFFF"/>
                </a:solidFill>
                <a:effectLst/>
                <a:latin typeface="ArialMT"/>
              </a:rPr>
              <a:t>Cefnogi</a:t>
            </a:r>
            <a:r>
              <a:rPr lang="en-GB" sz="6600" dirty="0">
                <a:solidFill>
                  <a:srgbClr val="FFFFFF"/>
                </a:solidFill>
                <a:latin typeface="ArialMT"/>
              </a:rPr>
              <a:t> </a:t>
            </a:r>
            <a:r>
              <a:rPr lang="en-GB" sz="6600" dirty="0" err="1">
                <a:solidFill>
                  <a:srgbClr val="FFFFFF"/>
                </a:solidFill>
                <a:latin typeface="ArialMT"/>
              </a:rPr>
              <a:t>angenhion</a:t>
            </a:r>
            <a:r>
              <a:rPr lang="en-GB" sz="6600" dirty="0">
                <a:solidFill>
                  <a:srgbClr val="FFFFFF"/>
                </a:solidFill>
                <a:latin typeface="ArialMT"/>
              </a:rPr>
              <a:t> </a:t>
            </a:r>
            <a:r>
              <a:rPr lang="en-GB" sz="6600" dirty="0" err="1">
                <a:solidFill>
                  <a:srgbClr val="FFFFFF"/>
                </a:solidFill>
                <a:latin typeface="ArialMT"/>
              </a:rPr>
              <a:t>disgyblion</a:t>
            </a:r>
            <a:r>
              <a:rPr lang="en-GB" sz="6600" dirty="0">
                <a:solidFill>
                  <a:srgbClr val="FFFFFF"/>
                </a:solidFill>
                <a:effectLst/>
                <a:latin typeface="ArialMT"/>
              </a:rPr>
              <a:t> </a:t>
            </a:r>
            <a:br>
              <a:rPr lang="en-GB" sz="6200" dirty="0">
                <a:solidFill>
                  <a:srgbClr val="FFFFFF"/>
                </a:solidFill>
                <a:effectLst/>
              </a:rPr>
            </a:br>
            <a:endParaRPr lang="en-US" sz="6200" dirty="0">
              <a:solidFill>
                <a:srgbClr val="FFFFFF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B424F1D-B2E5-7DA5-7D1A-D2C3EB8ECB7B}"/>
              </a:ext>
            </a:extLst>
          </p:cNvPr>
          <p:cNvSpPr txBox="1">
            <a:spLocks/>
          </p:cNvSpPr>
          <p:nvPr/>
        </p:nvSpPr>
        <p:spPr>
          <a:xfrm>
            <a:off x="6297233" y="518400"/>
            <a:ext cx="4771607" cy="58379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Mae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angen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i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athrawon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fod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yn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gynhwysol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ac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yn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addasol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trwy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wahaniaethu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(LCC, 2008).</a:t>
            </a:r>
          </a:p>
          <a:p>
            <a:pPr algn="l"/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Rhaid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rhoi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mynediad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cyfartal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i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ddysgu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i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ddisgyblion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ag ADY,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gan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ddefnyddio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asesiadau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gwahaniaethol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(LLC, 2008).</a:t>
            </a:r>
          </a:p>
          <a:p>
            <a:pPr algn="l"/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Her o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hyn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yw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diffyg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gwybodaeth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am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wahaniaethu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,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cyfranogiad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rheini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a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phwysau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asesu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. </a:t>
            </a:r>
          </a:p>
          <a:p>
            <a:pPr algn="l"/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Byddaf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yn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defnyddio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asesu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ar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gyfer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dysgu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(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Llywodraeth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Cymru, 2010):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byrddau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gwyn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bach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,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asesu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byw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a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thocynnau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gadael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.</a:t>
            </a:r>
          </a:p>
        </p:txBody>
      </p:sp>
      <p:pic>
        <p:nvPicPr>
          <p:cNvPr id="45" name="Audio 44">
            <a:extLst>
              <a:ext uri="{FF2B5EF4-FFF2-40B4-BE49-F238E27FC236}">
                <a16:creationId xmlns:a16="http://schemas.microsoft.com/office/drawing/2014/main" id="{83025DA4-31A9-5F36-4DB4-9B8F80FDE4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733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157"/>
    </mc:Choice>
    <mc:Fallback>
      <p:transition spd="slow" advTm="811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614C7C0-FA1D-4105-8345-1DF76F987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2753" y="703679"/>
            <a:ext cx="753718" cy="1016562"/>
            <a:chOff x="422753" y="703679"/>
            <a:chExt cx="753718" cy="1016562"/>
          </a:xfrm>
        </p:grpSpPr>
        <p:sp>
          <p:nvSpPr>
            <p:cNvPr id="1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956" y="703679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1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2753" y="1562696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1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80040ABA-CB0D-7FC1-F547-44008594EA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1450" y="3968042"/>
            <a:ext cx="3952579" cy="25195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76B90-E8E8-20D9-904B-DC3A649BEB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7145" y="370386"/>
            <a:ext cx="4749552" cy="3608057"/>
          </a:xfrm>
        </p:spPr>
        <p:txBody>
          <a:bodyPr anchor="t">
            <a:normAutofit lnSpcReduction="10000"/>
          </a:bodyPr>
          <a:lstStyle/>
          <a:p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Cyrsiau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hyfforddi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
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Cynnal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sgwrsiau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lles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
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Cyd-addysgu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gydag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athrawon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mwy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profiadol</a:t>
            </a:r>
            <a:endParaRPr lang="en-US" sz="14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Mae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llawer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o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athrawon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yn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teimlo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fel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roeddwn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nhw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wedi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cael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ei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ddysgu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sut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i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basio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arholiadau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mathemateg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yn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hytrach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na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chael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eu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dysgu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i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ddeall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y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pwnc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(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McCullouch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, 2016). </a:t>
            </a:r>
          </a:p>
          <a:p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Mathemateg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i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senario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bywyd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go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iawn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e.e.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arian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mewn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siop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,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amserlen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bws</a:t>
            </a:r>
            <a:endParaRPr lang="en-US" sz="14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Anogwch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ddisgyblion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i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archwilio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gwahanol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gysyniadau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,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yn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hytrach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na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chofio'r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camau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sydd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eu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hangen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i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ddod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o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hyd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i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ateb</a:t>
            </a:r>
            <a:endParaRPr lang="en-US" sz="14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Mae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hyn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yn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cysylltu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â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hierarchaeth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anghenion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Maslow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oherwydd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wrth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i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ddisgyblion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feddwl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yn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feirniadol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,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gwneud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cysylltiadau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rhwng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cysyniadau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a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deall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y 'pam' a '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sut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'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yn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wirioneddol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,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maent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yn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symud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i'r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cam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uchaf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lle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gallant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gyflawni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eu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llawn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potensial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 (McLeod, 2025). </a:t>
            </a:r>
          </a:p>
        </p:txBody>
      </p:sp>
      <p:sp>
        <p:nvSpPr>
          <p:cNvPr id="1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64714F32-B130-6ACE-3380-7A498C6A6A47}"/>
              </a:ext>
            </a:extLst>
          </p:cNvPr>
          <p:cNvSpPr txBox="1"/>
          <p:nvPr/>
        </p:nvSpPr>
        <p:spPr>
          <a:xfrm>
            <a:off x="8424440" y="6384556"/>
            <a:ext cx="1286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(McLeod, 2025)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AB88DC-78BE-758D-F6F9-DA2E945B7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6796" y="2537316"/>
            <a:ext cx="4441381" cy="1698189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rialMT"/>
              </a:rPr>
              <a:t>H</a:t>
            </a:r>
            <a:r>
              <a:rPr lang="en-GB" sz="3600" dirty="0">
                <a:solidFill>
                  <a:schemeClr val="bg1"/>
                </a:solidFill>
                <a:effectLst/>
                <a:latin typeface="ArialMT"/>
              </a:rPr>
              <a:t>yder </a:t>
            </a:r>
            <a:r>
              <a:rPr lang="en-GB" sz="3600" dirty="0" err="1">
                <a:solidFill>
                  <a:schemeClr val="bg1"/>
                </a:solidFill>
                <a:effectLst/>
                <a:latin typeface="ArialMT"/>
              </a:rPr>
              <a:t>athrawon</a:t>
            </a:r>
            <a:r>
              <a:rPr lang="en-GB" sz="3600" dirty="0">
                <a:solidFill>
                  <a:schemeClr val="bg1"/>
                </a:solidFill>
                <a:effectLst/>
                <a:latin typeface="ArialMT"/>
              </a:rPr>
              <a:t> </a:t>
            </a:r>
            <a:r>
              <a:rPr lang="en-GB" sz="3600" dirty="0" err="1">
                <a:solidFill>
                  <a:schemeClr val="bg1"/>
                </a:solidFill>
                <a:effectLst/>
                <a:latin typeface="ArialMT"/>
              </a:rPr>
              <a:t>wrth</a:t>
            </a:r>
            <a:r>
              <a:rPr lang="en-GB" sz="3600" dirty="0">
                <a:solidFill>
                  <a:schemeClr val="bg1"/>
                </a:solidFill>
                <a:effectLst/>
                <a:latin typeface="ArialMT"/>
              </a:rPr>
              <a:t> </a:t>
            </a:r>
            <a:r>
              <a:rPr lang="en-GB" sz="3600" dirty="0" err="1">
                <a:solidFill>
                  <a:schemeClr val="bg1"/>
                </a:solidFill>
                <a:effectLst/>
                <a:latin typeface="ArialMT"/>
              </a:rPr>
              <a:t>gefnogi</a:t>
            </a:r>
            <a:r>
              <a:rPr lang="en-GB" sz="3600" dirty="0">
                <a:solidFill>
                  <a:schemeClr val="bg1"/>
                </a:solidFill>
                <a:effectLst/>
                <a:latin typeface="ArialMT"/>
              </a:rPr>
              <a:t> </a:t>
            </a:r>
            <a:r>
              <a:rPr lang="en-GB" sz="3600" dirty="0" err="1">
                <a:solidFill>
                  <a:schemeClr val="bg1"/>
                </a:solidFill>
                <a:effectLst/>
                <a:latin typeface="ArialMT"/>
              </a:rPr>
              <a:t>Mathemateg</a:t>
            </a:r>
            <a:r>
              <a:rPr lang="en-GB" sz="3600" dirty="0">
                <a:solidFill>
                  <a:schemeClr val="bg1"/>
                </a:solidFill>
                <a:effectLst/>
                <a:latin typeface="ArialMT"/>
              </a:rPr>
              <a:t> a </a:t>
            </a:r>
            <a:r>
              <a:rPr lang="en-GB" sz="3600" dirty="0" err="1">
                <a:solidFill>
                  <a:schemeClr val="bg1"/>
                </a:solidFill>
                <a:effectLst/>
                <a:latin typeface="ArialMT"/>
              </a:rPr>
              <a:t>Rhifedd</a:t>
            </a:r>
            <a:endParaRPr lang="en-US" sz="3600" dirty="0">
              <a:solidFill>
                <a:schemeClr val="bg1"/>
              </a:solidFill>
            </a:endParaRPr>
          </a:p>
        </p:txBody>
      </p:sp>
      <p:pic>
        <p:nvPicPr>
          <p:cNvPr id="35" name="Audio 34">
            <a:extLst>
              <a:ext uri="{FF2B5EF4-FFF2-40B4-BE49-F238E27FC236}">
                <a16:creationId xmlns:a16="http://schemas.microsoft.com/office/drawing/2014/main" id="{780FA29D-D4D2-7656-FA55-6CEEDA246E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945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720"/>
    </mc:Choice>
    <mc:Fallback>
      <p:transition spd="slow" advTm="697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8B3B7DF-3948-2AAC-A4A4-566EAD31DF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D1F9F5-4264-A8C6-078F-03940710E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6275" y="2271449"/>
            <a:ext cx="9679449" cy="2847058"/>
          </a:xfrm>
        </p:spPr>
        <p:txBody>
          <a:bodyPr anchor="b">
            <a:normAutofit/>
          </a:bodyPr>
          <a:lstStyle/>
          <a:p>
            <a:pPr algn="l"/>
            <a:r>
              <a:rPr lang="en-GB" sz="500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Beth </a:t>
            </a:r>
            <a:r>
              <a:rPr lang="en-GB" sz="5000" dirty="0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mae</a:t>
            </a:r>
            <a:r>
              <a:rPr lang="en-GB" sz="500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5000" dirty="0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rôl</a:t>
            </a:r>
            <a:r>
              <a:rPr lang="en-GB" sz="500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y </a:t>
            </a:r>
            <a:r>
              <a:rPr lang="en-GB" sz="5000" dirty="0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Cydlynydd</a:t>
            </a:r>
            <a:r>
              <a:rPr lang="en-GB" sz="500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5000" dirty="0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Mathemateg</a:t>
            </a:r>
            <a:r>
              <a:rPr lang="en-GB" sz="500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sz="5000" dirty="0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Rhifedd</a:t>
            </a:r>
            <a:r>
              <a:rPr lang="en-GB" sz="500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5000" dirty="0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sz="500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5000" dirty="0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ei</a:t>
            </a:r>
            <a:r>
              <a:rPr lang="en-GB" sz="500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5000" dirty="0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olygu</a:t>
            </a:r>
            <a:r>
              <a:rPr lang="en-GB" sz="500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5000" dirty="0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500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chi? </a:t>
            </a:r>
            <a:endParaRPr lang="en-US" sz="5000" dirty="0">
              <a:solidFill>
                <a:srgbClr val="FFFFFF"/>
              </a:solidFill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0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1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48" name="Audio 47">
            <a:extLst>
              <a:ext uri="{FF2B5EF4-FFF2-40B4-BE49-F238E27FC236}">
                <a16:creationId xmlns:a16="http://schemas.microsoft.com/office/drawing/2014/main" id="{F7568E93-105B-1AD2-09F0-DD81F355A8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852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457"/>
    </mc:Choice>
    <mc:Fallback>
      <p:transition spd="slow" advTm="94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  <p:bldLst>
      <p:bldP spid="2" grpId="0"/>
      <p:bldP spid="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C83DE4E-9EA7-0F69-F7E9-4BD4C2949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 sz="6200" dirty="0" err="1">
                <a:solidFill>
                  <a:srgbClr val="FFFFFF"/>
                </a:solidFill>
              </a:rPr>
              <a:t>Myfyrdodau</a:t>
            </a:r>
            <a:r>
              <a:rPr lang="en-US" sz="6200" dirty="0">
                <a:solidFill>
                  <a:srgbClr val="FFFFFF"/>
                </a:solidFill>
              </a:rPr>
              <a:t> </a:t>
            </a:r>
            <a:r>
              <a:rPr lang="en-US" sz="6200" dirty="0" err="1">
                <a:solidFill>
                  <a:srgbClr val="FFFFFF"/>
                </a:solidFill>
              </a:rPr>
              <a:t>ar</a:t>
            </a:r>
            <a:r>
              <a:rPr lang="en-US" sz="6200" dirty="0">
                <a:solidFill>
                  <a:srgbClr val="FFFFFF"/>
                </a:solidFill>
              </a:rPr>
              <a:t> </a:t>
            </a:r>
            <a:r>
              <a:rPr lang="en-US" sz="6200" dirty="0" err="1">
                <a:solidFill>
                  <a:srgbClr val="FFFFFF"/>
                </a:solidFill>
              </a:rPr>
              <a:t>fy</a:t>
            </a:r>
            <a:r>
              <a:rPr lang="en-US" sz="6200" dirty="0">
                <a:solidFill>
                  <a:srgbClr val="FFFFFF"/>
                </a:solidFill>
              </a:rPr>
              <a:t> </a:t>
            </a:r>
            <a:r>
              <a:rPr lang="en-US" sz="6200" dirty="0" err="1">
                <a:solidFill>
                  <a:srgbClr val="FFFFFF"/>
                </a:solidFill>
              </a:rPr>
              <a:t>addysgu</a:t>
            </a:r>
            <a:endParaRPr lang="en-US" sz="6200" dirty="0">
              <a:solidFill>
                <a:srgbClr val="FFFFFF"/>
              </a:solidFill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0C59C8-9D9D-4A18-DFE4-F835ADA6B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Rôl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y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cydlynydd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yw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canolbwyntio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ar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ddatblygiad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diwylliant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cadarnhaol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tuag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at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Fathemateg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,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lle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mae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pob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dysgwr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yn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cael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cyfle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i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lwyddo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Hoffwn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gael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dosbarth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lle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:</a:t>
            </a:r>
          </a:p>
          <a:p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Mae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mathemateg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yn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cael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ei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ddathlu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,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nid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ei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ofni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
Mae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rhifedd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yn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rhan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allweddol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o'r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cwricwlwm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
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Gallaf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gynnig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help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ble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bynnag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sydd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ei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angen</a:t>
            </a:r>
            <a:endParaRPr lang="en-US" sz="17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US" sz="17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Mae’n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bwysig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i'r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cydlynydd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Mathemateg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a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Rhifedd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gefnogi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eraill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,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ond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mae’n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un mor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bwysig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i'r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cydlynydd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gael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ei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gefnogi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gan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y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tîm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arweinyddiaeth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(Millett a Johnson, 2000).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Audio 35">
            <a:extLst>
              <a:ext uri="{FF2B5EF4-FFF2-40B4-BE49-F238E27FC236}">
                <a16:creationId xmlns:a16="http://schemas.microsoft.com/office/drawing/2014/main" id="{99E67F96-EE17-FE7C-5642-EE67DC38F6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531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926"/>
    </mc:Choice>
    <mc:Fallback>
      <p:transition spd="slow" advTm="629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0A23FA-733A-FC95-3EB8-D477BDE5D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sz="5600" dirty="0" err="1">
                <a:solidFill>
                  <a:srgbClr val="FFFFFF"/>
                </a:solidFill>
              </a:rPr>
              <a:t>Diweddglo</a:t>
            </a:r>
            <a:endParaRPr lang="en-US" sz="5600" dirty="0">
              <a:solidFill>
                <a:srgbClr val="FFFFFF"/>
              </a:solidFill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3DA5B-56A7-07D3-D094-D64B0F89C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marL="457200" lvl="1" indent="0">
              <a:buSzPct val="86000"/>
              <a:buNone/>
              <a:tabLst>
                <a:tab pos="914400" algn="l"/>
              </a:tabLst>
            </a:pP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Arwain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cydweithwyr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prosiectau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rhaglenni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gweithio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chydweithwyr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chefnogi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datblygu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eraill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Prifysgol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Bangor, 2021).</a:t>
            </a:r>
            <a:endParaRPr lang="en-GB" sz="2000" kern="100" dirty="0">
              <a:solidFill>
                <a:schemeClr val="tx1">
                  <a:alpha val="8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1">
              <a:buSzPct val="86000"/>
              <a:tabLst>
                <a:tab pos="914400" algn="l"/>
              </a:tabLst>
            </a:pPr>
            <a:endParaRPr lang="en-GB" sz="2000" kern="100" dirty="0">
              <a:solidFill>
                <a:schemeClr val="tx1">
                  <a:alpha val="8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1">
              <a:buSzPct val="86000"/>
              <a:tabLst>
                <a:tab pos="914400" algn="l"/>
              </a:tabLst>
            </a:pP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ymgysylltu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rhieni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hanfodol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gyraeddadw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
Mae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arweinyddiaeth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ymwneud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â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chefnogaeth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nid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rheolaet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
Mae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Cydlynydd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Mathemateg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lwyddiannus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meithrin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pobl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2000" kern="100" dirty="0" err="1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addysgeg</a:t>
            </a:r>
            <a:r>
              <a:rPr lang="en-GB" sz="2000" kern="100" dirty="0">
                <a:solidFill>
                  <a:schemeClr val="tx1">
                    <a:alpha val="8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Audio 27">
            <a:extLst>
              <a:ext uri="{FF2B5EF4-FFF2-40B4-BE49-F238E27FC236}">
                <a16:creationId xmlns:a16="http://schemas.microsoft.com/office/drawing/2014/main" id="{71D0E6A6-E391-792D-F841-1EFE385043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975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159"/>
    </mc:Choice>
    <mc:Fallback>
      <p:transition spd="slow" advTm="571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A6032-17EA-05CC-3221-1AB80FFA2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gyfernodi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54019-423F-6CB9-384C-ECDF58761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0783"/>
            <a:ext cx="10515600" cy="50920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Boaler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J. (2016). Mathematics mindsets | Unleashing students potential through creative math, inspiring messages and innovative teaching.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https://newteacherlibraryandtools.square.site/uploads/b/e4443390-f724-11ec-9291-b5b724deb1dc/Mathematical%20Mindsets%20Unleashing%20Students’%20Potential%20through%20Creative%20Math.pdf</a:t>
            </a:r>
            <a:endParaRPr lang="en-GB" sz="1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Cote, C. (2022). Growth mindset vs. fixed mindset: What’s the difference? Harvard Business School Online.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https://online.hbs.edu/blog/post/growth-mindset-vs-fixed-mindset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Dweck, C. (2006). Mindset | The new psychology of success.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https://adrvantage.com/wp-content/uploads/2023/02/Mindset-The-New-Psychology-of-Success-Dweck.pdf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EEF (2021).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Ymgysylltiad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rheini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https://educationendowmentfoundation.org.uk/cy-gb/education-evidence/teaching-learning-toolkit/parental-engagement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Fullan, M. (2014). The Principal: Three keys to maximizing impact.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https://books.google.co.uk/books?hl=en&amp;lr=&amp;id=jnKxEAAAQBAJ&amp;oi=fnd&amp;pg=PR9&amp;dq=Fullan,+M.+(2014).+The+Principal:+Three+Keys+to+Maximizing+Impact.&amp;ots=fz5XIxDAkj&amp;sig=CKL8N1KFaEt3C35Op6QUtMNjXYI#v=onepage&amp;q&amp;f=false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Goodhall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J. and Montgomery, C. (2014). Parental Involvement to Parental Engagement: a continuum.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https://purehost.bath.ac.uk/ws/portalfiles/portal/16318095/GoodallER2013.pdf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LCC (2008). Inclusive teaching in mathematics. Lancashire county council.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https://www.lancashire.gov.uk/media/940452/inclusive-teaching-in-mathematics.pdf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Llywodraeth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Cymru (2010). Sut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ddatblygu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meddwl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asesu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gyfer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ystafell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dosbarth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https://hwb.gov.wales/api/storage/283b9318-dcf7-402d-b39a-67dee70efe18/sut-i-ddatblygu-meddwl-ac-asesu-ar-gyfer-dysgu-yn-yr-ystafell-ddosbarth.pdf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Numeracy (2024). 5 tips for teachers for engaging parents and carers with maths.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3"/>
              </a:rPr>
              <a:t>https://www.nationalnumeracy.org.uk/news/5-tips-teachers-engaging-parents-and-carers-maths#:~:text=Be%20approachable.,pace%2C%20in%20their%20own%20time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Numeracy (2016). The parent factor: increasing parents’ engagement in school maths leads to higher attainment.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4"/>
              </a:rPr>
              <a:t>https://www.nationalnumeracy.org.uk/news/parent-factor-increasing-parents-engagement-school-maths-leads-higher-attainment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McTigue, E.M., Jensen, M.T.,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Gourvennec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A.F., &amp; Solheim, O.J. (2024). The role of school leaders support on teacher’s engagement during intervention implementation. International Journal of Leadership in Education.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5"/>
              </a:rPr>
              <a:t>https://www.tandfonline.com/doi/epdf/10.1080/13603124.2024.2358038?needAccess=true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McCullouch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J. (2016). The contribution of teacher confidence to ‘excellent’ mathematics teaching. Philosophy of Mathematics Educational Journal.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6"/>
              </a:rPr>
              <a:t>https://cris.winchester.ac.uk/ws/portalfiles/portal/344976/213McCullouch_TheContributionOfTeacherConfidence..._Item_213_original_deposit.pdf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McLeod, S. (2025). Maslow’s hierarchy of needs. Simply Psychology.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7"/>
              </a:rPr>
              <a:t>https://www.simplypsychology.org/maslow.html#:~:text=From%20the%20bottom%20of%20the,attend%20to%20needs%20higher%20up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Prifysgol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Bangor (2021).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Llawlyfr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asesu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safonau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proffesiyol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arweinyddiaeth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8"/>
              </a:rPr>
              <a:t>https://caban.ac.uk/dogfennau-documents/H2%20Llawlyfr%20Asesu%20SPAA.pdf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Millett, A. and Johnson, D.W. (2000). The role of the maths coordinator and the national numeracy strategy in England. Teacher Development.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9"/>
              </a:rPr>
              <a:t>https://www.tandfonline.com/doi/pdf/10.1080/13664530000200122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50" name="Audio 49">
            <a:extLst>
              <a:ext uri="{FF2B5EF4-FFF2-40B4-BE49-F238E27FC236}">
                <a16:creationId xmlns:a16="http://schemas.microsoft.com/office/drawing/2014/main" id="{138225FC-1626-F697-0DC7-FEADB91EF7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582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66"/>
    </mc:Choice>
    <mc:Fallback>
      <p:transition spd="slow" advTm="300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1724</TotalTime>
  <Words>1369</Words>
  <Application>Microsoft Macintosh PowerPoint</Application>
  <PresentationFormat>Widescreen</PresentationFormat>
  <Paragraphs>84</Paragraphs>
  <Slides>13</Slides>
  <Notes>13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ArialMT</vt:lpstr>
      <vt:lpstr>Office Theme</vt:lpstr>
      <vt:lpstr>Cydran Asesu 2: Ymateb i gwestiynau arddull cyfweliad ynghylch rôl y Cydlynydd Mathemateg a Rhifedd</vt:lpstr>
      <vt:lpstr>Sut gall yr ysgol ymgysylltu â rhieni i ddatblygu meddylfryd cadarnhaol mewn Mathemateg? </vt:lpstr>
      <vt:lpstr>PowerPoint Presentation</vt:lpstr>
      <vt:lpstr>Pwysigrwydd o ymgysylltiad rheini</vt:lpstr>
      <vt:lpstr>Cefnogaeth rhieni a gyfleoedd i ddarparu  </vt:lpstr>
      <vt:lpstr>Sut fyddech yn cefnogi ac yn arwain eich cydweithwyr i ddatblygu eu haddysg Mathemateg? </vt:lpstr>
      <vt:lpstr>Cefnogi ac yn arwain cydweithwyr</vt:lpstr>
      <vt:lpstr>Cefnogi angenhion disgyblion  </vt:lpstr>
      <vt:lpstr>Hyder athrawon wrth gefnogi Mathemateg a Rhifedd</vt:lpstr>
      <vt:lpstr>Beth mae rôl y Cydlynydd Mathemateg a Rhifedd yn ei olygu i chi? </vt:lpstr>
      <vt:lpstr>Myfyrdodau ar fy addysgu</vt:lpstr>
      <vt:lpstr>Diweddglo</vt:lpstr>
      <vt:lpstr>Rhestr gyfernodi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Olivia Mathias (2204331)</dc:creator>
  <cp:lastModifiedBy>Olivia Mathias (2204331)</cp:lastModifiedBy>
  <cp:revision>3</cp:revision>
  <dcterms:created xsi:type="dcterms:W3CDTF">2025-05-14T15:19:21Z</dcterms:created>
  <dcterms:modified xsi:type="dcterms:W3CDTF">2025-05-15T20:04:18Z</dcterms:modified>
</cp:coreProperties>
</file>