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2" r:id="rId6"/>
    <p:sldId id="261" r:id="rId7"/>
    <p:sldId id="260" r:id="rId8"/>
    <p:sldId id="263" r:id="rId9"/>
    <p:sldId id="264" r:id="rId10"/>
    <p:sldId id="265" r:id="rId11"/>
    <p:sldId id="266"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DBA7C-3A1C-489E-8CDD-F696E79D1C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E7F91FF-54E0-4462-843B-772D047B27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BCD5FF1-386D-4CBB-B343-AFCD0EC00787}"/>
              </a:ext>
            </a:extLst>
          </p:cNvPr>
          <p:cNvSpPr>
            <a:spLocks noGrp="1"/>
          </p:cNvSpPr>
          <p:nvPr>
            <p:ph type="dt" sz="half" idx="10"/>
          </p:nvPr>
        </p:nvSpPr>
        <p:spPr/>
        <p:txBody>
          <a:bodyPr/>
          <a:lstStyle/>
          <a:p>
            <a:fld id="{078ECFEE-B745-4A59-B256-FAF301841CD1}" type="datetimeFigureOut">
              <a:rPr lang="en-GB" smtClean="0"/>
              <a:t>18/11/2020</a:t>
            </a:fld>
            <a:endParaRPr lang="en-GB"/>
          </a:p>
        </p:txBody>
      </p:sp>
      <p:sp>
        <p:nvSpPr>
          <p:cNvPr id="5" name="Footer Placeholder 4">
            <a:extLst>
              <a:ext uri="{FF2B5EF4-FFF2-40B4-BE49-F238E27FC236}">
                <a16:creationId xmlns:a16="http://schemas.microsoft.com/office/drawing/2014/main" id="{D60D6978-1A33-4EA7-B0D7-5B5314CBFD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7D9CB4-62DC-46A7-BA5C-8C8BF6651F12}"/>
              </a:ext>
            </a:extLst>
          </p:cNvPr>
          <p:cNvSpPr>
            <a:spLocks noGrp="1"/>
          </p:cNvSpPr>
          <p:nvPr>
            <p:ph type="sldNum" sz="quarter" idx="12"/>
          </p:nvPr>
        </p:nvSpPr>
        <p:spPr/>
        <p:txBody>
          <a:bodyPr/>
          <a:lstStyle/>
          <a:p>
            <a:fld id="{F437EAC7-CFF5-4744-A889-5214C6C53ACE}" type="slidenum">
              <a:rPr lang="en-GB" smtClean="0"/>
              <a:t>‹#›</a:t>
            </a:fld>
            <a:endParaRPr lang="en-GB"/>
          </a:p>
        </p:txBody>
      </p:sp>
    </p:spTree>
    <p:extLst>
      <p:ext uri="{BB962C8B-B14F-4D97-AF65-F5344CB8AC3E}">
        <p14:creationId xmlns:p14="http://schemas.microsoft.com/office/powerpoint/2010/main" val="1246952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29972-88E0-4842-AE67-964995DB16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C87BAD-E941-487D-B863-3A1047ED47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40F094-4F6A-49EB-A638-E616467E2F8F}"/>
              </a:ext>
            </a:extLst>
          </p:cNvPr>
          <p:cNvSpPr>
            <a:spLocks noGrp="1"/>
          </p:cNvSpPr>
          <p:nvPr>
            <p:ph type="dt" sz="half" idx="10"/>
          </p:nvPr>
        </p:nvSpPr>
        <p:spPr/>
        <p:txBody>
          <a:bodyPr/>
          <a:lstStyle/>
          <a:p>
            <a:fld id="{078ECFEE-B745-4A59-B256-FAF301841CD1}" type="datetimeFigureOut">
              <a:rPr lang="en-GB" smtClean="0"/>
              <a:t>18/11/2020</a:t>
            </a:fld>
            <a:endParaRPr lang="en-GB"/>
          </a:p>
        </p:txBody>
      </p:sp>
      <p:sp>
        <p:nvSpPr>
          <p:cNvPr id="5" name="Footer Placeholder 4">
            <a:extLst>
              <a:ext uri="{FF2B5EF4-FFF2-40B4-BE49-F238E27FC236}">
                <a16:creationId xmlns:a16="http://schemas.microsoft.com/office/drawing/2014/main" id="{5381B471-9D90-417B-9244-835950EA7C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85F391-7F8D-42D4-A4EC-4330519A67E1}"/>
              </a:ext>
            </a:extLst>
          </p:cNvPr>
          <p:cNvSpPr>
            <a:spLocks noGrp="1"/>
          </p:cNvSpPr>
          <p:nvPr>
            <p:ph type="sldNum" sz="quarter" idx="12"/>
          </p:nvPr>
        </p:nvSpPr>
        <p:spPr/>
        <p:txBody>
          <a:bodyPr/>
          <a:lstStyle/>
          <a:p>
            <a:fld id="{F437EAC7-CFF5-4744-A889-5214C6C53ACE}" type="slidenum">
              <a:rPr lang="en-GB" smtClean="0"/>
              <a:t>‹#›</a:t>
            </a:fld>
            <a:endParaRPr lang="en-GB"/>
          </a:p>
        </p:txBody>
      </p:sp>
    </p:spTree>
    <p:extLst>
      <p:ext uri="{BB962C8B-B14F-4D97-AF65-F5344CB8AC3E}">
        <p14:creationId xmlns:p14="http://schemas.microsoft.com/office/powerpoint/2010/main" val="18885245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0191E-D616-47DE-AAAA-55BD6EECC7A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0DA34C8-D855-44E7-96D9-87202C42D34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F9DEEA7-503B-4490-9AC3-D7B8BA479964}"/>
              </a:ext>
            </a:extLst>
          </p:cNvPr>
          <p:cNvSpPr>
            <a:spLocks noGrp="1"/>
          </p:cNvSpPr>
          <p:nvPr>
            <p:ph type="dt" sz="half" idx="10"/>
          </p:nvPr>
        </p:nvSpPr>
        <p:spPr/>
        <p:txBody>
          <a:bodyPr/>
          <a:lstStyle/>
          <a:p>
            <a:fld id="{078ECFEE-B745-4A59-B256-FAF301841CD1}" type="datetimeFigureOut">
              <a:rPr lang="en-GB" smtClean="0"/>
              <a:t>18/11/2020</a:t>
            </a:fld>
            <a:endParaRPr lang="en-GB"/>
          </a:p>
        </p:txBody>
      </p:sp>
      <p:sp>
        <p:nvSpPr>
          <p:cNvPr id="5" name="Footer Placeholder 4">
            <a:extLst>
              <a:ext uri="{FF2B5EF4-FFF2-40B4-BE49-F238E27FC236}">
                <a16:creationId xmlns:a16="http://schemas.microsoft.com/office/drawing/2014/main" id="{F367C1E9-2BF6-4AF7-A570-10250B3EC4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482BE7-1434-4856-BE84-8BD05FF313E2}"/>
              </a:ext>
            </a:extLst>
          </p:cNvPr>
          <p:cNvSpPr>
            <a:spLocks noGrp="1"/>
          </p:cNvSpPr>
          <p:nvPr>
            <p:ph type="sldNum" sz="quarter" idx="12"/>
          </p:nvPr>
        </p:nvSpPr>
        <p:spPr/>
        <p:txBody>
          <a:bodyPr/>
          <a:lstStyle/>
          <a:p>
            <a:fld id="{F437EAC7-CFF5-4744-A889-5214C6C53ACE}" type="slidenum">
              <a:rPr lang="en-GB" smtClean="0"/>
              <a:t>‹#›</a:t>
            </a:fld>
            <a:endParaRPr lang="en-GB"/>
          </a:p>
        </p:txBody>
      </p:sp>
    </p:spTree>
    <p:extLst>
      <p:ext uri="{BB962C8B-B14F-4D97-AF65-F5344CB8AC3E}">
        <p14:creationId xmlns:p14="http://schemas.microsoft.com/office/powerpoint/2010/main" val="1805600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975A9-822C-4AD1-9ED2-B93DC28C2D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1C5880-A8AD-4BD9-81D0-905A779621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40B68C0-95E7-4515-A48F-D1F0598EC40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D69B58-1F14-4089-8CF9-824541D90D4D}"/>
              </a:ext>
            </a:extLst>
          </p:cNvPr>
          <p:cNvSpPr>
            <a:spLocks noGrp="1"/>
          </p:cNvSpPr>
          <p:nvPr>
            <p:ph type="dt" sz="half" idx="10"/>
          </p:nvPr>
        </p:nvSpPr>
        <p:spPr/>
        <p:txBody>
          <a:bodyPr/>
          <a:lstStyle/>
          <a:p>
            <a:fld id="{078ECFEE-B745-4A59-B256-FAF301841CD1}" type="datetimeFigureOut">
              <a:rPr lang="en-GB" smtClean="0"/>
              <a:t>18/11/2020</a:t>
            </a:fld>
            <a:endParaRPr lang="en-GB"/>
          </a:p>
        </p:txBody>
      </p:sp>
      <p:sp>
        <p:nvSpPr>
          <p:cNvPr id="6" name="Footer Placeholder 5">
            <a:extLst>
              <a:ext uri="{FF2B5EF4-FFF2-40B4-BE49-F238E27FC236}">
                <a16:creationId xmlns:a16="http://schemas.microsoft.com/office/drawing/2014/main" id="{383AE1FA-C3E0-422A-BF48-F7838A24B8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9C7517-8DB2-413B-88A4-6B4567588A64}"/>
              </a:ext>
            </a:extLst>
          </p:cNvPr>
          <p:cNvSpPr>
            <a:spLocks noGrp="1"/>
          </p:cNvSpPr>
          <p:nvPr>
            <p:ph type="sldNum" sz="quarter" idx="12"/>
          </p:nvPr>
        </p:nvSpPr>
        <p:spPr/>
        <p:txBody>
          <a:bodyPr/>
          <a:lstStyle/>
          <a:p>
            <a:fld id="{F437EAC7-CFF5-4744-A889-5214C6C53ACE}" type="slidenum">
              <a:rPr lang="en-GB" smtClean="0"/>
              <a:t>‹#›</a:t>
            </a:fld>
            <a:endParaRPr lang="en-GB"/>
          </a:p>
        </p:txBody>
      </p:sp>
    </p:spTree>
    <p:extLst>
      <p:ext uri="{BB962C8B-B14F-4D97-AF65-F5344CB8AC3E}">
        <p14:creationId xmlns:p14="http://schemas.microsoft.com/office/powerpoint/2010/main" val="1648046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E667F-B72E-49F8-BF5D-D3DB1FD0C0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626230-B098-4BB1-9006-B58DFA9FDA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CC4649-2CA3-41A6-9B6B-9F3B5A42995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891F5CA-C734-4202-AB44-0DED309B0B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A33040-C9EF-4904-8F6C-DB250433BF2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2E55C31-E260-4078-B659-C16689368D9E}"/>
              </a:ext>
            </a:extLst>
          </p:cNvPr>
          <p:cNvSpPr>
            <a:spLocks noGrp="1"/>
          </p:cNvSpPr>
          <p:nvPr>
            <p:ph type="dt" sz="half" idx="10"/>
          </p:nvPr>
        </p:nvSpPr>
        <p:spPr/>
        <p:txBody>
          <a:bodyPr/>
          <a:lstStyle/>
          <a:p>
            <a:fld id="{078ECFEE-B745-4A59-B256-FAF301841CD1}" type="datetimeFigureOut">
              <a:rPr lang="en-GB" smtClean="0"/>
              <a:t>18/11/2020</a:t>
            </a:fld>
            <a:endParaRPr lang="en-GB"/>
          </a:p>
        </p:txBody>
      </p:sp>
      <p:sp>
        <p:nvSpPr>
          <p:cNvPr id="8" name="Footer Placeholder 7">
            <a:extLst>
              <a:ext uri="{FF2B5EF4-FFF2-40B4-BE49-F238E27FC236}">
                <a16:creationId xmlns:a16="http://schemas.microsoft.com/office/drawing/2014/main" id="{AF77815F-D726-41EB-90DC-AF65D23254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D7A5C21-5F48-49DD-B9E9-11B15DF38E85}"/>
              </a:ext>
            </a:extLst>
          </p:cNvPr>
          <p:cNvSpPr>
            <a:spLocks noGrp="1"/>
          </p:cNvSpPr>
          <p:nvPr>
            <p:ph type="sldNum" sz="quarter" idx="12"/>
          </p:nvPr>
        </p:nvSpPr>
        <p:spPr/>
        <p:txBody>
          <a:bodyPr/>
          <a:lstStyle/>
          <a:p>
            <a:fld id="{F437EAC7-CFF5-4744-A889-5214C6C53ACE}" type="slidenum">
              <a:rPr lang="en-GB" smtClean="0"/>
              <a:t>‹#›</a:t>
            </a:fld>
            <a:endParaRPr lang="en-GB"/>
          </a:p>
        </p:txBody>
      </p:sp>
    </p:spTree>
    <p:extLst>
      <p:ext uri="{BB962C8B-B14F-4D97-AF65-F5344CB8AC3E}">
        <p14:creationId xmlns:p14="http://schemas.microsoft.com/office/powerpoint/2010/main" val="852758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7BE0C-9435-47BD-B270-92C5F34BF79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DFBEA7-A724-430D-9483-27A1DBE0FE83}"/>
              </a:ext>
            </a:extLst>
          </p:cNvPr>
          <p:cNvSpPr>
            <a:spLocks noGrp="1"/>
          </p:cNvSpPr>
          <p:nvPr>
            <p:ph type="dt" sz="half" idx="10"/>
          </p:nvPr>
        </p:nvSpPr>
        <p:spPr/>
        <p:txBody>
          <a:bodyPr/>
          <a:lstStyle/>
          <a:p>
            <a:fld id="{078ECFEE-B745-4A59-B256-FAF301841CD1}" type="datetimeFigureOut">
              <a:rPr lang="en-GB" smtClean="0"/>
              <a:t>18/11/2020</a:t>
            </a:fld>
            <a:endParaRPr lang="en-GB"/>
          </a:p>
        </p:txBody>
      </p:sp>
      <p:sp>
        <p:nvSpPr>
          <p:cNvPr id="4" name="Footer Placeholder 3">
            <a:extLst>
              <a:ext uri="{FF2B5EF4-FFF2-40B4-BE49-F238E27FC236}">
                <a16:creationId xmlns:a16="http://schemas.microsoft.com/office/drawing/2014/main" id="{6A884A5B-74A3-4260-B9CC-6C60904F2F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A1C9B0-49F0-4037-BFDB-9E5CFB7B1B6E}"/>
              </a:ext>
            </a:extLst>
          </p:cNvPr>
          <p:cNvSpPr>
            <a:spLocks noGrp="1"/>
          </p:cNvSpPr>
          <p:nvPr>
            <p:ph type="sldNum" sz="quarter" idx="12"/>
          </p:nvPr>
        </p:nvSpPr>
        <p:spPr/>
        <p:txBody>
          <a:bodyPr/>
          <a:lstStyle/>
          <a:p>
            <a:fld id="{F437EAC7-CFF5-4744-A889-5214C6C53ACE}" type="slidenum">
              <a:rPr lang="en-GB" smtClean="0"/>
              <a:t>‹#›</a:t>
            </a:fld>
            <a:endParaRPr lang="en-GB"/>
          </a:p>
        </p:txBody>
      </p:sp>
    </p:spTree>
    <p:extLst>
      <p:ext uri="{BB962C8B-B14F-4D97-AF65-F5344CB8AC3E}">
        <p14:creationId xmlns:p14="http://schemas.microsoft.com/office/powerpoint/2010/main" val="661911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474CCD-0B86-4E72-8EB2-5E172F902F52}"/>
              </a:ext>
            </a:extLst>
          </p:cNvPr>
          <p:cNvSpPr>
            <a:spLocks noGrp="1"/>
          </p:cNvSpPr>
          <p:nvPr>
            <p:ph type="dt" sz="half" idx="10"/>
          </p:nvPr>
        </p:nvSpPr>
        <p:spPr/>
        <p:txBody>
          <a:bodyPr/>
          <a:lstStyle/>
          <a:p>
            <a:fld id="{078ECFEE-B745-4A59-B256-FAF301841CD1}" type="datetimeFigureOut">
              <a:rPr lang="en-GB" smtClean="0"/>
              <a:t>18/11/2020</a:t>
            </a:fld>
            <a:endParaRPr lang="en-GB"/>
          </a:p>
        </p:txBody>
      </p:sp>
      <p:sp>
        <p:nvSpPr>
          <p:cNvPr id="3" name="Footer Placeholder 2">
            <a:extLst>
              <a:ext uri="{FF2B5EF4-FFF2-40B4-BE49-F238E27FC236}">
                <a16:creationId xmlns:a16="http://schemas.microsoft.com/office/drawing/2014/main" id="{1CE2B9F0-4AC0-4538-B1CF-230F057E5D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121B96B-1225-4068-AE07-A86C2502CDC7}"/>
              </a:ext>
            </a:extLst>
          </p:cNvPr>
          <p:cNvSpPr>
            <a:spLocks noGrp="1"/>
          </p:cNvSpPr>
          <p:nvPr>
            <p:ph type="sldNum" sz="quarter" idx="12"/>
          </p:nvPr>
        </p:nvSpPr>
        <p:spPr/>
        <p:txBody>
          <a:bodyPr/>
          <a:lstStyle/>
          <a:p>
            <a:fld id="{F437EAC7-CFF5-4744-A889-5214C6C53ACE}" type="slidenum">
              <a:rPr lang="en-GB" smtClean="0"/>
              <a:t>‹#›</a:t>
            </a:fld>
            <a:endParaRPr lang="en-GB"/>
          </a:p>
        </p:txBody>
      </p:sp>
    </p:spTree>
    <p:extLst>
      <p:ext uri="{BB962C8B-B14F-4D97-AF65-F5344CB8AC3E}">
        <p14:creationId xmlns:p14="http://schemas.microsoft.com/office/powerpoint/2010/main" val="2048107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279E6-684E-4715-871A-D95D6F53E5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E51A4F-C56E-4871-B53A-8AF14404F4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B143D9-20A3-456E-92AB-2723AC232F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E7C52A-F50E-4F8C-9E08-D7B0EE06D88C}"/>
              </a:ext>
            </a:extLst>
          </p:cNvPr>
          <p:cNvSpPr>
            <a:spLocks noGrp="1"/>
          </p:cNvSpPr>
          <p:nvPr>
            <p:ph type="dt" sz="half" idx="10"/>
          </p:nvPr>
        </p:nvSpPr>
        <p:spPr/>
        <p:txBody>
          <a:bodyPr/>
          <a:lstStyle/>
          <a:p>
            <a:fld id="{078ECFEE-B745-4A59-B256-FAF301841CD1}" type="datetimeFigureOut">
              <a:rPr lang="en-GB" smtClean="0"/>
              <a:t>18/11/2020</a:t>
            </a:fld>
            <a:endParaRPr lang="en-GB"/>
          </a:p>
        </p:txBody>
      </p:sp>
      <p:sp>
        <p:nvSpPr>
          <p:cNvPr id="6" name="Footer Placeholder 5">
            <a:extLst>
              <a:ext uri="{FF2B5EF4-FFF2-40B4-BE49-F238E27FC236}">
                <a16:creationId xmlns:a16="http://schemas.microsoft.com/office/drawing/2014/main" id="{B168402B-7159-411E-AD15-B7EDB593D7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4BC380-8BAA-4340-92BB-80FAA490AB8F}"/>
              </a:ext>
            </a:extLst>
          </p:cNvPr>
          <p:cNvSpPr>
            <a:spLocks noGrp="1"/>
          </p:cNvSpPr>
          <p:nvPr>
            <p:ph type="sldNum" sz="quarter" idx="12"/>
          </p:nvPr>
        </p:nvSpPr>
        <p:spPr/>
        <p:txBody>
          <a:bodyPr/>
          <a:lstStyle/>
          <a:p>
            <a:fld id="{F437EAC7-CFF5-4744-A889-5214C6C53ACE}" type="slidenum">
              <a:rPr lang="en-GB" smtClean="0"/>
              <a:t>‹#›</a:t>
            </a:fld>
            <a:endParaRPr lang="en-GB"/>
          </a:p>
        </p:txBody>
      </p:sp>
    </p:spTree>
    <p:extLst>
      <p:ext uri="{BB962C8B-B14F-4D97-AF65-F5344CB8AC3E}">
        <p14:creationId xmlns:p14="http://schemas.microsoft.com/office/powerpoint/2010/main" val="10153755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D8DF6-D2D6-42F4-9234-1853936E4D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B3D0796-3F16-48F1-9FAB-BB29AC5B8F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594ACE-2469-445A-921B-DA1D9CB53F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B45039-36B4-4658-92BB-DE7B6CB7B59F}"/>
              </a:ext>
            </a:extLst>
          </p:cNvPr>
          <p:cNvSpPr>
            <a:spLocks noGrp="1"/>
          </p:cNvSpPr>
          <p:nvPr>
            <p:ph type="dt" sz="half" idx="10"/>
          </p:nvPr>
        </p:nvSpPr>
        <p:spPr/>
        <p:txBody>
          <a:bodyPr/>
          <a:lstStyle/>
          <a:p>
            <a:fld id="{078ECFEE-B745-4A59-B256-FAF301841CD1}" type="datetimeFigureOut">
              <a:rPr lang="en-GB" smtClean="0"/>
              <a:t>18/11/2020</a:t>
            </a:fld>
            <a:endParaRPr lang="en-GB"/>
          </a:p>
        </p:txBody>
      </p:sp>
      <p:sp>
        <p:nvSpPr>
          <p:cNvPr id="6" name="Footer Placeholder 5">
            <a:extLst>
              <a:ext uri="{FF2B5EF4-FFF2-40B4-BE49-F238E27FC236}">
                <a16:creationId xmlns:a16="http://schemas.microsoft.com/office/drawing/2014/main" id="{4363AD68-99A6-4658-AAF5-346D41F997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0555CF-45D4-463E-8DC1-50DADB513F13}"/>
              </a:ext>
            </a:extLst>
          </p:cNvPr>
          <p:cNvSpPr>
            <a:spLocks noGrp="1"/>
          </p:cNvSpPr>
          <p:nvPr>
            <p:ph type="sldNum" sz="quarter" idx="12"/>
          </p:nvPr>
        </p:nvSpPr>
        <p:spPr/>
        <p:txBody>
          <a:bodyPr/>
          <a:lstStyle/>
          <a:p>
            <a:fld id="{F437EAC7-CFF5-4744-A889-5214C6C53ACE}" type="slidenum">
              <a:rPr lang="en-GB" smtClean="0"/>
              <a:t>‹#›</a:t>
            </a:fld>
            <a:endParaRPr lang="en-GB"/>
          </a:p>
        </p:txBody>
      </p:sp>
    </p:spTree>
    <p:extLst>
      <p:ext uri="{BB962C8B-B14F-4D97-AF65-F5344CB8AC3E}">
        <p14:creationId xmlns:p14="http://schemas.microsoft.com/office/powerpoint/2010/main" val="2260903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17F12-0304-47D3-855C-1F569569A48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67AAB0-9B8E-4CA3-984B-50E2228C33F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E95A97-646F-4B7B-BB19-3B71936A02FF}"/>
              </a:ext>
            </a:extLst>
          </p:cNvPr>
          <p:cNvSpPr>
            <a:spLocks noGrp="1"/>
          </p:cNvSpPr>
          <p:nvPr>
            <p:ph type="dt" sz="half" idx="10"/>
          </p:nvPr>
        </p:nvSpPr>
        <p:spPr/>
        <p:txBody>
          <a:bodyPr/>
          <a:lstStyle/>
          <a:p>
            <a:fld id="{078ECFEE-B745-4A59-B256-FAF301841CD1}" type="datetimeFigureOut">
              <a:rPr lang="en-GB" smtClean="0"/>
              <a:t>18/11/2020</a:t>
            </a:fld>
            <a:endParaRPr lang="en-GB"/>
          </a:p>
        </p:txBody>
      </p:sp>
      <p:sp>
        <p:nvSpPr>
          <p:cNvPr id="5" name="Footer Placeholder 4">
            <a:extLst>
              <a:ext uri="{FF2B5EF4-FFF2-40B4-BE49-F238E27FC236}">
                <a16:creationId xmlns:a16="http://schemas.microsoft.com/office/drawing/2014/main" id="{DFBCF4F9-B87E-4562-A02D-CDF1B1A456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697B3A-1CF9-48DA-AD82-A81D3518DE3A}"/>
              </a:ext>
            </a:extLst>
          </p:cNvPr>
          <p:cNvSpPr>
            <a:spLocks noGrp="1"/>
          </p:cNvSpPr>
          <p:nvPr>
            <p:ph type="sldNum" sz="quarter" idx="12"/>
          </p:nvPr>
        </p:nvSpPr>
        <p:spPr/>
        <p:txBody>
          <a:bodyPr/>
          <a:lstStyle/>
          <a:p>
            <a:fld id="{F437EAC7-CFF5-4744-A889-5214C6C53ACE}" type="slidenum">
              <a:rPr lang="en-GB" smtClean="0"/>
              <a:t>‹#›</a:t>
            </a:fld>
            <a:endParaRPr lang="en-GB"/>
          </a:p>
        </p:txBody>
      </p:sp>
    </p:spTree>
    <p:extLst>
      <p:ext uri="{BB962C8B-B14F-4D97-AF65-F5344CB8AC3E}">
        <p14:creationId xmlns:p14="http://schemas.microsoft.com/office/powerpoint/2010/main" val="1621162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D763F2-C8F0-4D04-8FEB-CB3FAF8B551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6A5151-70C3-4DC3-89AB-8BC0260B19F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2BEF5F-47C8-4ED8-921B-EF5FF4D97120}"/>
              </a:ext>
            </a:extLst>
          </p:cNvPr>
          <p:cNvSpPr>
            <a:spLocks noGrp="1"/>
          </p:cNvSpPr>
          <p:nvPr>
            <p:ph type="dt" sz="half" idx="10"/>
          </p:nvPr>
        </p:nvSpPr>
        <p:spPr/>
        <p:txBody>
          <a:bodyPr/>
          <a:lstStyle/>
          <a:p>
            <a:fld id="{078ECFEE-B745-4A59-B256-FAF301841CD1}" type="datetimeFigureOut">
              <a:rPr lang="en-GB" smtClean="0"/>
              <a:t>18/11/2020</a:t>
            </a:fld>
            <a:endParaRPr lang="en-GB"/>
          </a:p>
        </p:txBody>
      </p:sp>
      <p:sp>
        <p:nvSpPr>
          <p:cNvPr id="5" name="Footer Placeholder 4">
            <a:extLst>
              <a:ext uri="{FF2B5EF4-FFF2-40B4-BE49-F238E27FC236}">
                <a16:creationId xmlns:a16="http://schemas.microsoft.com/office/drawing/2014/main" id="{2C3E51EC-3A43-4B12-9459-6DBFCF1F4D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521CF8-6BCE-4FF9-933B-7780EC510871}"/>
              </a:ext>
            </a:extLst>
          </p:cNvPr>
          <p:cNvSpPr>
            <a:spLocks noGrp="1"/>
          </p:cNvSpPr>
          <p:nvPr>
            <p:ph type="sldNum" sz="quarter" idx="12"/>
          </p:nvPr>
        </p:nvSpPr>
        <p:spPr/>
        <p:txBody>
          <a:bodyPr/>
          <a:lstStyle/>
          <a:p>
            <a:fld id="{F437EAC7-CFF5-4744-A889-5214C6C53ACE}" type="slidenum">
              <a:rPr lang="en-GB" smtClean="0"/>
              <a:t>‹#›</a:t>
            </a:fld>
            <a:endParaRPr lang="en-GB"/>
          </a:p>
        </p:txBody>
      </p:sp>
    </p:spTree>
    <p:extLst>
      <p:ext uri="{BB962C8B-B14F-4D97-AF65-F5344CB8AC3E}">
        <p14:creationId xmlns:p14="http://schemas.microsoft.com/office/powerpoint/2010/main" val="747110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4186FA-BA7F-47CA-8798-3747564803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A1ABCF-A248-45E1-AD50-1AFC1803CD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ED5617-2787-4BC9-88E3-61317D35F0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8ECFEE-B745-4A59-B256-FAF301841CD1}" type="datetimeFigureOut">
              <a:rPr lang="en-GB" smtClean="0"/>
              <a:t>18/11/2020</a:t>
            </a:fld>
            <a:endParaRPr lang="en-GB"/>
          </a:p>
        </p:txBody>
      </p:sp>
      <p:sp>
        <p:nvSpPr>
          <p:cNvPr id="5" name="Footer Placeholder 4">
            <a:extLst>
              <a:ext uri="{FF2B5EF4-FFF2-40B4-BE49-F238E27FC236}">
                <a16:creationId xmlns:a16="http://schemas.microsoft.com/office/drawing/2014/main" id="{8940EF13-80CD-40B1-A4F1-DB5ABEF811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704DFFE-FEE9-4FBA-9D49-A89630A4FB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37EAC7-CFF5-4744-A889-5214C6C53ACE}" type="slidenum">
              <a:rPr lang="en-GB" smtClean="0"/>
              <a:t>‹#›</a:t>
            </a:fld>
            <a:endParaRPr lang="en-GB"/>
          </a:p>
        </p:txBody>
      </p:sp>
    </p:spTree>
    <p:extLst>
      <p:ext uri="{BB962C8B-B14F-4D97-AF65-F5344CB8AC3E}">
        <p14:creationId xmlns:p14="http://schemas.microsoft.com/office/powerpoint/2010/main" val="10685657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hyperlink" Target="https://mikeschoultz.medium.com/10-team-characteristics-for-effective-teamwork-e0429b362ddd" TargetMode="External"/><Relationship Id="rId2" Type="http://schemas.openxmlformats.org/officeDocument/2006/relationships/hyperlink" Target="https://www.tandfonline.com/doi/abs/10.1080/13533312.2012.721993" TargetMode="External"/><Relationship Id="rId1" Type="http://schemas.openxmlformats.org/officeDocument/2006/relationships/slideLayout" Target="../slideLayouts/slideLayout2.xml"/><Relationship Id="rId4" Type="http://schemas.openxmlformats.org/officeDocument/2006/relationships/hyperlink" Target="https://books.google.co.uk/books?hl=ro&amp;lr=&amp;id=KyA57Qn1e1QC&amp;oi=fnd&amp;pg=PR5&amp;dq=effective+conflict+handling+and+delegation&amp;ots=4AUiISgfvP&amp;sig=BuMuhoDs55YhsE6lzFcXMT4j038#v=onepage&amp;q=effective%20conflict%20handling%20and%20delegation&amp;f=fal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571C4D-ACF7-4AC3-A74D-5C184444F2FE}"/>
              </a:ext>
            </a:extLst>
          </p:cNvPr>
          <p:cNvSpPr>
            <a:spLocks noGrp="1"/>
          </p:cNvSpPr>
          <p:nvPr>
            <p:ph type="ctrTitle"/>
          </p:nvPr>
        </p:nvSpPr>
        <p:spPr>
          <a:xfrm>
            <a:off x="496824" y="189107"/>
            <a:ext cx="5918044" cy="1324816"/>
          </a:xfrm>
        </p:spPr>
        <p:txBody>
          <a:bodyPr anchor="b">
            <a:normAutofit/>
          </a:bodyPr>
          <a:lstStyle/>
          <a:p>
            <a:pPr algn="l"/>
            <a:r>
              <a:rPr lang="en-US" sz="3600" b="1" dirty="0">
                <a:effectLst/>
                <a:latin typeface="Arial" panose="020B0604020202020204" pitchFamily="34" charset="0"/>
                <a:ea typeface="Arial" panose="020B0604020202020204" pitchFamily="34" charset="0"/>
              </a:rPr>
              <a:t>Effective Team-working and Communication</a:t>
            </a:r>
            <a:endParaRPr lang="en-GB" sz="3600" dirty="0"/>
          </a:p>
        </p:txBody>
      </p:sp>
      <p:sp>
        <p:nvSpPr>
          <p:cNvPr id="3" name="Subtitle 2">
            <a:extLst>
              <a:ext uri="{FF2B5EF4-FFF2-40B4-BE49-F238E27FC236}">
                <a16:creationId xmlns:a16="http://schemas.microsoft.com/office/drawing/2014/main" id="{127E23FE-19B8-4FAA-8C3C-3358B5AE1391}"/>
              </a:ext>
            </a:extLst>
          </p:cNvPr>
          <p:cNvSpPr>
            <a:spLocks noGrp="1"/>
          </p:cNvSpPr>
          <p:nvPr>
            <p:ph type="subTitle" idx="1"/>
          </p:nvPr>
        </p:nvSpPr>
        <p:spPr>
          <a:xfrm>
            <a:off x="279324" y="4318781"/>
            <a:ext cx="4951722" cy="2981929"/>
          </a:xfrm>
        </p:spPr>
        <p:txBody>
          <a:bodyPr anchor="t">
            <a:normAutofit/>
          </a:bodyPr>
          <a:lstStyle/>
          <a:p>
            <a:pPr algn="l"/>
            <a:r>
              <a:rPr lang="en-GB" sz="1600" dirty="0">
                <a:effectLst/>
                <a:ea typeface="Times New Roman" panose="02020603050405020304" pitchFamily="18" charset="0"/>
                <a:cs typeface="Times New Roman" panose="02020603050405020304" pitchFamily="18" charset="0"/>
              </a:rPr>
              <a:t>Dinu Razvan-George</a:t>
            </a:r>
            <a:br>
              <a:rPr lang="en-GB" sz="1600" dirty="0">
                <a:effectLst/>
                <a:ea typeface="Times New Roman" panose="02020603050405020304" pitchFamily="18" charset="0"/>
                <a:cs typeface="Times New Roman" panose="02020603050405020304" pitchFamily="18" charset="0"/>
              </a:rPr>
            </a:br>
            <a:r>
              <a:rPr lang="en-GB" sz="1600" dirty="0">
                <a:effectLst/>
                <a:ea typeface="Times New Roman" panose="02020603050405020304" pitchFamily="18" charset="0"/>
              </a:rPr>
              <a:t>1919420</a:t>
            </a:r>
          </a:p>
          <a:p>
            <a:pPr algn="l">
              <a:spcAft>
                <a:spcPts val="800"/>
              </a:spcAft>
            </a:pPr>
            <a:r>
              <a:rPr lang="en-GB" sz="1600" dirty="0">
                <a:effectLst/>
                <a:ea typeface="Times New Roman" panose="02020603050405020304" pitchFamily="18" charset="0"/>
                <a:cs typeface="Times New Roman" panose="02020603050405020304" pitchFamily="18" charset="0"/>
              </a:rPr>
              <a:t>Mocanu Andreea-Raluca </a:t>
            </a:r>
            <a:br>
              <a:rPr lang="en-GB" sz="1600" dirty="0">
                <a:effectLst/>
                <a:ea typeface="Times New Roman" panose="02020603050405020304" pitchFamily="18" charset="0"/>
                <a:cs typeface="Times New Roman" panose="02020603050405020304" pitchFamily="18" charset="0"/>
              </a:rPr>
            </a:br>
            <a:r>
              <a:rPr lang="en-GB" sz="1600" dirty="0">
                <a:effectLst/>
                <a:ea typeface="Times New Roman" panose="02020603050405020304" pitchFamily="18" charset="0"/>
                <a:cs typeface="Times New Roman" panose="02020603050405020304" pitchFamily="18" charset="0"/>
              </a:rPr>
              <a:t>1919375</a:t>
            </a:r>
          </a:p>
          <a:p>
            <a:pPr algn="l"/>
            <a:br>
              <a:rPr lang="en-GB" sz="1600" dirty="0">
                <a:effectLst/>
                <a:ea typeface="Times New Roman" panose="02020603050405020304" pitchFamily="18" charset="0"/>
              </a:rPr>
            </a:br>
            <a:r>
              <a:rPr lang="en-GB" sz="1600" dirty="0">
                <a:effectLst/>
                <a:ea typeface="Times New Roman" panose="02020603050405020304" pitchFamily="18" charset="0"/>
                <a:cs typeface="Times New Roman" panose="02020603050405020304" pitchFamily="18" charset="0"/>
              </a:rPr>
              <a:t>University of Wales Trinity Saint David (UWTSD)</a:t>
            </a:r>
            <a:br>
              <a:rPr lang="en-GB" sz="1600" dirty="0">
                <a:effectLst/>
                <a:ea typeface="Times New Roman" panose="02020603050405020304" pitchFamily="18" charset="0"/>
                <a:cs typeface="Times New Roman" panose="02020603050405020304" pitchFamily="18" charset="0"/>
              </a:rPr>
            </a:br>
            <a:r>
              <a:rPr lang="en-GB" sz="1600" dirty="0">
                <a:effectLst/>
                <a:ea typeface="Times New Roman" panose="02020603050405020304" pitchFamily="18" charset="0"/>
                <a:cs typeface="Times New Roman" panose="02020603050405020304" pitchFamily="18" charset="0"/>
              </a:rPr>
              <a:t>18.NOVEMBER.2020</a:t>
            </a:r>
            <a:br>
              <a:rPr lang="en-GB" sz="1600" dirty="0">
                <a:effectLst/>
                <a:ea typeface="Times New Roman" panose="02020603050405020304" pitchFamily="18" charset="0"/>
                <a:cs typeface="Times New Roman" panose="02020603050405020304" pitchFamily="18" charset="0"/>
              </a:rPr>
            </a:br>
            <a:r>
              <a:rPr lang="en-GB" sz="1600" dirty="0">
                <a:effectLst/>
                <a:ea typeface="Times New Roman" panose="02020603050405020304" pitchFamily="18" charset="0"/>
                <a:cs typeface="Times New Roman" panose="02020603050405020304" pitchFamily="18" charset="0"/>
              </a:rPr>
              <a:t>Component One</a:t>
            </a:r>
            <a:br>
              <a:rPr lang="en-GB" sz="1600" dirty="0">
                <a:effectLst/>
                <a:latin typeface="Calibri" panose="020F0502020204030204" pitchFamily="34" charset="0"/>
                <a:ea typeface="Times New Roman" panose="02020603050405020304" pitchFamily="18" charset="0"/>
                <a:cs typeface="Times New Roman" panose="02020603050405020304" pitchFamily="18" charset="0"/>
              </a:rPr>
            </a:br>
            <a:endParaRPr lang="en-GB" sz="1600" dirty="0"/>
          </a:p>
        </p:txBody>
      </p:sp>
      <p:sp>
        <p:nvSpPr>
          <p:cNvPr id="21" name="Freeform: Shape 20">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Teamwork">
            <a:extLst>
              <a:ext uri="{FF2B5EF4-FFF2-40B4-BE49-F238E27FC236}">
                <a16:creationId xmlns:a16="http://schemas.microsoft.com/office/drawing/2014/main" id="{7DD87535-1E2D-4B2E-BDC5-6FD19CD15E1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1503" y="2129307"/>
            <a:ext cx="3217333" cy="3217333"/>
          </a:xfrm>
          <a:prstGeom prst="rect">
            <a:avLst/>
          </a:prstGeom>
        </p:spPr>
      </p:pic>
    </p:spTree>
    <p:extLst>
      <p:ext uri="{BB962C8B-B14F-4D97-AF65-F5344CB8AC3E}">
        <p14:creationId xmlns:p14="http://schemas.microsoft.com/office/powerpoint/2010/main" val="2595811861"/>
      </p:ext>
    </p:extLst>
  </p:cSld>
  <p:clrMapOvr>
    <a:masterClrMapping/>
  </p:clrMapOvr>
  <p:transition spd="slow">
    <p:comb/>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6" name="Rectangle 134">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7" name="Rectangle 136">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49E8AB-B201-40DC-ABE7-4B332CD799A6}"/>
              </a:ext>
            </a:extLst>
          </p:cNvPr>
          <p:cNvSpPr>
            <a:spLocks noGrp="1"/>
          </p:cNvSpPr>
          <p:nvPr>
            <p:ph type="title"/>
          </p:nvPr>
        </p:nvSpPr>
        <p:spPr>
          <a:xfrm>
            <a:off x="581646" y="349664"/>
            <a:ext cx="5845571" cy="1638377"/>
          </a:xfrm>
        </p:spPr>
        <p:txBody>
          <a:bodyPr vert="horz" lIns="91440" tIns="45720" rIns="91440" bIns="45720" rtlCol="0" anchor="b">
            <a:normAutofit/>
          </a:bodyPr>
          <a:lstStyle/>
          <a:p>
            <a:r>
              <a:rPr lang="en-US" sz="4800" dirty="0"/>
              <a:t>Bruce </a:t>
            </a:r>
            <a:r>
              <a:rPr lang="en-US" sz="4800" dirty="0">
                <a:effectLst/>
              </a:rPr>
              <a:t>Wayne </a:t>
            </a:r>
            <a:r>
              <a:rPr lang="en-US" sz="4800" dirty="0"/>
              <a:t>Tuckman</a:t>
            </a:r>
          </a:p>
        </p:txBody>
      </p:sp>
      <p:sp>
        <p:nvSpPr>
          <p:cNvPr id="4" name="Text Placeholder 3">
            <a:extLst>
              <a:ext uri="{FF2B5EF4-FFF2-40B4-BE49-F238E27FC236}">
                <a16:creationId xmlns:a16="http://schemas.microsoft.com/office/drawing/2014/main" id="{B75B8960-CEF3-4137-BDC1-158BE920242C}"/>
              </a:ext>
            </a:extLst>
          </p:cNvPr>
          <p:cNvSpPr>
            <a:spLocks noGrp="1"/>
          </p:cNvSpPr>
          <p:nvPr>
            <p:ph type="body" sz="half" idx="2"/>
          </p:nvPr>
        </p:nvSpPr>
        <p:spPr>
          <a:xfrm>
            <a:off x="190989" y="2538146"/>
            <a:ext cx="6626883" cy="3023702"/>
          </a:xfrm>
        </p:spPr>
        <p:txBody>
          <a:bodyPr vert="horz" lIns="91440" tIns="45720" rIns="91440" bIns="45720" rtlCol="0" anchor="ctr">
            <a:normAutofit/>
          </a:bodyPr>
          <a:lstStyle/>
          <a:p>
            <a:pPr marL="342900" indent="-228600">
              <a:buFont typeface="Arial" panose="020B0604020202020204" pitchFamily="34" charset="0"/>
              <a:buChar char="•"/>
            </a:pPr>
            <a:r>
              <a:rPr lang="en-US" sz="1900" dirty="0">
                <a:effectLst/>
              </a:rPr>
              <a:t>Bruce Wayne Tuckman (November 24th, 1938 – March 13th, 2016) was an American Psychological Researcher who carried out his research into the theory of </a:t>
            </a:r>
            <a:r>
              <a:rPr lang="en-US" sz="1900" strike="noStrike" dirty="0">
                <a:effectLst/>
              </a:rPr>
              <a:t>group dynamics</a:t>
            </a:r>
            <a:r>
              <a:rPr lang="en-US" sz="1900" strike="noStrike" dirty="0"/>
              <a:t>.</a:t>
            </a:r>
          </a:p>
          <a:p>
            <a:pPr marL="342900" indent="-228600">
              <a:buFont typeface="Arial" panose="020B0604020202020204" pitchFamily="34" charset="0"/>
              <a:buChar char="•"/>
            </a:pP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He published a theory called "The stages of growth of Tuckman" . </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342900" indent="-228600">
              <a:buFont typeface="Arial" panose="020B0604020202020204" pitchFamily="34" charset="0"/>
              <a:buChar char="•"/>
            </a:pP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Bruce Tuckman ,a professor, discovered 5 stages – forming, storming, norming, performing and adjourning - of creating a team or a group.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078" name="Rectangle 13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9" name="Rectangle 140">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Bruce W. Tuckman - BUS 250.01GroupDevelopment">
            <a:extLst>
              <a:ext uri="{FF2B5EF4-FFF2-40B4-BE49-F238E27FC236}">
                <a16:creationId xmlns:a16="http://schemas.microsoft.com/office/drawing/2014/main" id="{5A4306EC-901C-4303-A5DA-CE9FFDD00E8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2" b="15631"/>
          <a:stretch/>
        </p:blipFill>
        <p:spPr bwMode="auto">
          <a:xfrm>
            <a:off x="7421373" y="627954"/>
            <a:ext cx="4235516" cy="5353373"/>
          </a:xfrm>
          <a:prstGeom prst="rect">
            <a:avLst/>
          </a:prstGeom>
          <a:noFill/>
          <a:extLst>
            <a:ext uri="{909E8E84-426E-40DD-AFC4-6F175D3DCCD1}">
              <a14:hiddenFill xmlns:a14="http://schemas.microsoft.com/office/drawing/2010/main">
                <a:solidFill>
                  <a:srgbClr val="FFFFFF"/>
                </a:solidFill>
              </a14:hiddenFill>
            </a:ext>
          </a:extLst>
        </p:spPr>
      </p:pic>
      <p:sp>
        <p:nvSpPr>
          <p:cNvPr id="3080" name="Rectangle 142">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404158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7AE9C2-B525-4AE4-B697-2A4D8C283ACC}"/>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dirty="0"/>
              <a:t>Phases of Team Development</a:t>
            </a:r>
          </a:p>
        </p:txBody>
      </p:sp>
      <p:sp>
        <p:nvSpPr>
          <p:cNvPr id="137" name="Rectangle 13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36A35937-4021-47C2-BA5A-3BF014C44843}"/>
              </a:ext>
            </a:extLst>
          </p:cNvPr>
          <p:cNvSpPr>
            <a:spLocks noGrp="1"/>
          </p:cNvSpPr>
          <p:nvPr>
            <p:ph type="body" sz="half" idx="2"/>
          </p:nvPr>
        </p:nvSpPr>
        <p:spPr>
          <a:xfrm>
            <a:off x="793661" y="2599509"/>
            <a:ext cx="4530898" cy="3639450"/>
          </a:xfrm>
        </p:spPr>
        <p:txBody>
          <a:bodyPr vert="horz" lIns="91440" tIns="45720" rIns="91440" bIns="45720" rtlCol="0" anchor="ctr">
            <a:normAutofit/>
          </a:bodyPr>
          <a:lstStyle/>
          <a:p>
            <a:pPr indent="-228600">
              <a:buFont typeface="Arial" panose="020B0604020202020204" pitchFamily="34" charset="0"/>
              <a:buChar char="•"/>
            </a:pPr>
            <a:r>
              <a:rPr lang="en-US" sz="1400" dirty="0">
                <a:effectLst/>
              </a:rPr>
              <a:t>FORMING-The ground rules are set by the team. Formalities are retained and participants are viewed as strangers. </a:t>
            </a:r>
          </a:p>
          <a:p>
            <a:pPr indent="-228600">
              <a:buFont typeface="Arial" panose="020B0604020202020204" pitchFamily="34" charset="0"/>
              <a:buChar char="•"/>
            </a:pPr>
            <a:r>
              <a:rPr lang="en-US" sz="1400" dirty="0">
                <a:effectLst/>
              </a:rPr>
              <a:t>STORMIN- Participants begin to share their emotions, but still see themselves as separate components of the party. </a:t>
            </a:r>
            <a:endParaRPr lang="en-US" sz="1400" dirty="0"/>
          </a:p>
          <a:p>
            <a:pPr indent="-228600">
              <a:buFont typeface="Arial" panose="020B0604020202020204" pitchFamily="34" charset="0"/>
              <a:buChar char="•"/>
            </a:pPr>
            <a:r>
              <a:rPr lang="en-US" sz="1400" dirty="0">
                <a:effectLst/>
              </a:rPr>
              <a:t>NORMING- People feel like they are part of the team and have learned that they can do work.</a:t>
            </a:r>
          </a:p>
          <a:p>
            <a:pPr indent="-228600">
              <a:buFont typeface="Arial" panose="020B0604020202020204" pitchFamily="34" charset="0"/>
              <a:buChar char="•"/>
            </a:pPr>
            <a:r>
              <a:rPr lang="en-US" sz="1400" dirty="0">
                <a:effectLst/>
              </a:rPr>
              <a:t>PERFORMING- The team operates in an open environment of confidence where    versatility is the key</a:t>
            </a:r>
            <a:r>
              <a:rPr lang="en-US" sz="1400" dirty="0"/>
              <a:t>.</a:t>
            </a:r>
          </a:p>
          <a:p>
            <a:pPr indent="-228600">
              <a:buFont typeface="Arial" panose="020B0604020202020204" pitchFamily="34" charset="0"/>
              <a:buChar char="•"/>
            </a:pPr>
            <a:r>
              <a:rPr lang="en-US" sz="1400" dirty="0">
                <a:effectLst/>
              </a:rPr>
              <a:t>ADJOURNING-The team performs an overview of the years and develops a roadmap for the transfer and acknowledgement of roles.</a:t>
            </a:r>
            <a:endParaRPr lang="en-US" sz="1400" dirty="0"/>
          </a:p>
        </p:txBody>
      </p:sp>
      <p:pic>
        <p:nvPicPr>
          <p:cNvPr id="4098" name="Picture 2" descr="Bruce Tuckman's Team Development Model | coachingcultureatwork.com">
            <a:extLst>
              <a:ext uri="{FF2B5EF4-FFF2-40B4-BE49-F238E27FC236}">
                <a16:creationId xmlns:a16="http://schemas.microsoft.com/office/drawing/2014/main" id="{17E9317A-00A0-4CBA-BAA6-8A56B4D2FF0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2" b="3846"/>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141" name="Rectangle 14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8485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4" name="Rectangle 70">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5" name="Rectangle 72">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2AA505-0C95-4295-A7C1-94ADE0229C54}"/>
              </a:ext>
            </a:extLst>
          </p:cNvPr>
          <p:cNvSpPr>
            <a:spLocks noGrp="1"/>
          </p:cNvSpPr>
          <p:nvPr>
            <p:ph type="title"/>
          </p:nvPr>
        </p:nvSpPr>
        <p:spPr>
          <a:xfrm>
            <a:off x="581646" y="349664"/>
            <a:ext cx="5845571" cy="1638377"/>
          </a:xfrm>
        </p:spPr>
        <p:txBody>
          <a:bodyPr vert="horz" lIns="91440" tIns="45720" rIns="91440" bIns="45720" rtlCol="0" anchor="b">
            <a:normAutofit/>
          </a:bodyPr>
          <a:lstStyle/>
          <a:p>
            <a:r>
              <a:rPr lang="en-US" sz="4800" dirty="0"/>
              <a:t>Raymond Meredith Belbin</a:t>
            </a:r>
          </a:p>
        </p:txBody>
      </p:sp>
      <p:sp>
        <p:nvSpPr>
          <p:cNvPr id="4" name="Text Placeholder 3">
            <a:extLst>
              <a:ext uri="{FF2B5EF4-FFF2-40B4-BE49-F238E27FC236}">
                <a16:creationId xmlns:a16="http://schemas.microsoft.com/office/drawing/2014/main" id="{3DE981CE-80BB-44D8-BCC3-CE3729174138}"/>
              </a:ext>
            </a:extLst>
          </p:cNvPr>
          <p:cNvSpPr>
            <a:spLocks noGrp="1"/>
          </p:cNvSpPr>
          <p:nvPr>
            <p:ph type="body" sz="half" idx="2"/>
          </p:nvPr>
        </p:nvSpPr>
        <p:spPr>
          <a:xfrm>
            <a:off x="587987" y="2620641"/>
            <a:ext cx="5953489" cy="3023702"/>
          </a:xfrm>
        </p:spPr>
        <p:txBody>
          <a:bodyPr vert="horz" lIns="91440" tIns="45720" rIns="91440" bIns="45720" rtlCol="0" anchor="ctr">
            <a:normAutofit/>
          </a:bodyPr>
          <a:lstStyle/>
          <a:p>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An English researcher and management consultant, Raymond Meredith Belbin (born 4 June 1926 to Present) is best known for his work in management teams. </a:t>
            </a: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In 1981, he published Management Teams in Belbin's book: Why They Succeed or Fail. </a:t>
            </a: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theory of Belbin notes that within every squad, there are nine positions that need to be filled. These are: Shaper,     Planner, Plant, Resource Investigator, Expert,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Teamworker</a:t>
            </a:r>
            <a:r>
              <a:rPr lang="en-GB" sz="1800" dirty="0">
                <a:effectLst/>
                <a:latin typeface="Calibri" panose="020F0502020204030204" pitchFamily="34" charset="0"/>
                <a:ea typeface="Calibri" panose="020F0502020204030204" pitchFamily="34" charset="0"/>
                <a:cs typeface="Times New Roman" panose="02020603050405020304" pitchFamily="18" charset="0"/>
              </a:rPr>
              <a:t>,  Implementer, Full Finisher, Control Evaluator.</a:t>
            </a:r>
            <a:endParaRPr lang="en-US" sz="1900" baseline="30000" dirty="0">
              <a:effectLst/>
            </a:endParaRPr>
          </a:p>
          <a:p>
            <a:pPr marL="285750" indent="-228600">
              <a:buFont typeface="Arial" panose="020B0604020202020204" pitchFamily="34" charset="0"/>
              <a:buChar char="•"/>
            </a:pPr>
            <a:endParaRPr lang="en-US" sz="1900" dirty="0"/>
          </a:p>
        </p:txBody>
      </p:sp>
      <p:sp>
        <p:nvSpPr>
          <p:cNvPr id="5126" name="Rectangle 7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7" name="Rectangle 76">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Belbin Team Roles">
            <a:extLst>
              <a:ext uri="{FF2B5EF4-FFF2-40B4-BE49-F238E27FC236}">
                <a16:creationId xmlns:a16="http://schemas.microsoft.com/office/drawing/2014/main" id="{33FB1EA4-1D87-4FCE-9202-172780DD962D}"/>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3441" r="7438" b="-3"/>
          <a:stretch/>
        </p:blipFill>
        <p:spPr bwMode="auto">
          <a:xfrm>
            <a:off x="7421373" y="627954"/>
            <a:ext cx="4235516" cy="5353373"/>
          </a:xfrm>
          <a:prstGeom prst="rect">
            <a:avLst/>
          </a:prstGeom>
          <a:noFill/>
          <a:extLst>
            <a:ext uri="{909E8E84-426E-40DD-AFC4-6F175D3DCCD1}">
              <a14:hiddenFill xmlns:a14="http://schemas.microsoft.com/office/drawing/2010/main">
                <a:solidFill>
                  <a:srgbClr val="FFFFFF"/>
                </a:solidFill>
              </a14:hiddenFill>
            </a:ext>
          </a:extLst>
        </p:spPr>
      </p:pic>
      <p:sp>
        <p:nvSpPr>
          <p:cNvPr id="5128" name="Rectangle 78">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710973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C2B418-829F-4018-BC0D-524800D66CE5}"/>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4000"/>
              <a:t>Belbin’s Theory</a:t>
            </a:r>
          </a:p>
        </p:txBody>
      </p:sp>
      <p:grpSp>
        <p:nvGrpSpPr>
          <p:cNvPr id="27" name="Group 2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8" name="Rectangle 2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08FE26C1-838A-40E4-889B-72918DEC5163}"/>
              </a:ext>
            </a:extLst>
          </p:cNvPr>
          <p:cNvSpPr>
            <a:spLocks noGrp="1"/>
          </p:cNvSpPr>
          <p:nvPr>
            <p:ph type="body" sz="half" idx="2"/>
          </p:nvPr>
        </p:nvSpPr>
        <p:spPr>
          <a:xfrm>
            <a:off x="257268" y="2317362"/>
            <a:ext cx="5233306" cy="3979585"/>
          </a:xfrm>
        </p:spPr>
        <p:txBody>
          <a:bodyPr vert="horz" lIns="91440" tIns="45720" rIns="91440" bIns="45720" rtlCol="0" anchor="ctr">
            <a:normAutofit/>
          </a:bodyPr>
          <a:lstStyle/>
          <a:p>
            <a:pPr indent="-228600">
              <a:buFont typeface="Arial" panose="020B0604020202020204" pitchFamily="34" charset="0"/>
              <a:buChar char="•"/>
            </a:pPr>
            <a:r>
              <a:rPr lang="en-US" dirty="0">
                <a:effectLst/>
              </a:rPr>
              <a:t>Shaper-They are charismatic and driven individuals who are capable of enthusiastically empowering and inspiring team members. Shapers remain confident and, despite any barriers that might come their way, appear to succeed under pressure</a:t>
            </a:r>
            <a:r>
              <a:rPr lang="en-US" b="0" i="0" dirty="0">
                <a:effectLst/>
              </a:rPr>
              <a:t>.</a:t>
            </a:r>
            <a:endParaRPr lang="en-US" dirty="0"/>
          </a:p>
          <a:p>
            <a:pPr indent="-228600">
              <a:buFont typeface="Arial" panose="020B0604020202020204" pitchFamily="34" charset="0"/>
              <a:buChar char="•"/>
            </a:pPr>
            <a:r>
              <a:rPr lang="en-US" dirty="0">
                <a:effectLst/>
              </a:rPr>
              <a:t>Implementers-are organizers who want their communities to structure and maintain order. Implementers want to draw detailed decisions from abstract ideas since they are logical individuals. </a:t>
            </a:r>
          </a:p>
          <a:p>
            <a:pPr indent="-228600">
              <a:buFont typeface="Arial" panose="020B0604020202020204" pitchFamily="34" charset="0"/>
              <a:buChar char="•"/>
            </a:pPr>
            <a:r>
              <a:rPr lang="en-US" dirty="0">
                <a:effectLst/>
              </a:rPr>
              <a:t>Completer finisher-These are introverted individuals who carry out quality assurance during key phases of a project. They are also perfectionists who have the desire to identify fine points, allowing them to scrutinize finished tasks or objects for flaws.</a:t>
            </a:r>
            <a:endParaRPr lang="en-US" b="0" i="0" dirty="0">
              <a:effectLst/>
            </a:endParaRPr>
          </a:p>
          <a:p>
            <a:pPr indent="-228600">
              <a:buFont typeface="Arial" panose="020B0604020202020204" pitchFamily="34" charset="0"/>
              <a:buChar char="•"/>
            </a:pPr>
            <a:endParaRPr lang="en-US" sz="1400" dirty="0"/>
          </a:p>
        </p:txBody>
      </p:sp>
      <p:sp>
        <p:nvSpPr>
          <p:cNvPr id="33" name="Rectangle 3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2" descr="Belbin's team roles">
            <a:extLst>
              <a:ext uri="{FF2B5EF4-FFF2-40B4-BE49-F238E27FC236}">
                <a16:creationId xmlns:a16="http://schemas.microsoft.com/office/drawing/2014/main" id="{04BED68B-0DFD-4A80-AB22-74320DC63A4C}"/>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2114" r="12115"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4047353"/>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518DFB-4F43-475D-ABF2-92568852F010}"/>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dirty="0"/>
              <a:t>Belbin’s Theory</a:t>
            </a:r>
          </a:p>
        </p:txBody>
      </p:sp>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A51D8236-0B09-48A0-A5DD-A51D2668ACC9}"/>
              </a:ext>
            </a:extLst>
          </p:cNvPr>
          <p:cNvSpPr>
            <a:spLocks noGrp="1"/>
          </p:cNvSpPr>
          <p:nvPr>
            <p:ph type="body" sz="half" idx="2"/>
          </p:nvPr>
        </p:nvSpPr>
        <p:spPr>
          <a:xfrm>
            <a:off x="793661" y="2599509"/>
            <a:ext cx="4397317" cy="3639450"/>
          </a:xfrm>
        </p:spPr>
        <p:txBody>
          <a:bodyPr vert="horz" lIns="91440" tIns="45720" rIns="91440" bIns="45720" rtlCol="0" anchor="ctr">
            <a:normAutofit fontScale="92500" lnSpcReduction="20000"/>
          </a:bodyPr>
          <a:lstStyle/>
          <a:p>
            <a:pPr indent="-228600">
              <a:buFont typeface="Arial" panose="020B0604020202020204" pitchFamily="34" charset="0"/>
              <a:buChar char="•"/>
            </a:pPr>
            <a:endParaRPr lang="en-US" b="0" i="0" dirty="0">
              <a:effectLst/>
            </a:endParaRPr>
          </a:p>
          <a:p>
            <a:pPr indent="-228600">
              <a:buFont typeface="Arial" panose="020B0604020202020204" pitchFamily="34" charset="0"/>
              <a:buChar char="•"/>
            </a:pPr>
            <a:r>
              <a:rPr lang="en-US" sz="1700" b="0" i="0" dirty="0">
                <a:effectLst/>
              </a:rPr>
              <a:t>Resource investigator-</a:t>
            </a:r>
            <a:r>
              <a:rPr lang="en-GB" sz="1700" dirty="0">
                <a:effectLst/>
                <a:ea typeface="Calibri" panose="020F0502020204030204" pitchFamily="34" charset="0"/>
                <a:cs typeface="Times New Roman" panose="02020603050405020304" pitchFamily="18" charset="0"/>
              </a:rPr>
              <a:t>They are ambitious and passionate individuals who want to pursue new possibilities and explore new technologies.</a:t>
            </a:r>
          </a:p>
          <a:p>
            <a:pPr indent="-228600">
              <a:buFont typeface="Arial" panose="020B0604020202020204" pitchFamily="34" charset="0"/>
              <a:buChar char="•"/>
            </a:pPr>
            <a:r>
              <a:rPr lang="en-US" sz="1700" b="0" i="0" dirty="0">
                <a:effectLst/>
              </a:rPr>
              <a:t>Team worker -</a:t>
            </a:r>
            <a:r>
              <a:rPr lang="en-GB" sz="1700" dirty="0">
                <a:solidFill>
                  <a:srgbClr val="000000"/>
                </a:solidFill>
                <a:effectLst/>
                <a:ea typeface="Calibri" panose="020F0502020204030204" pitchFamily="34" charset="0"/>
                <a:cs typeface="Times New Roman" panose="02020603050405020304" pitchFamily="18" charset="0"/>
              </a:rPr>
              <a:t>Typically, team workers are mild and friendly extroverts. They tend to be good listeners and are skilled in getting a team to work as a unit as well.</a:t>
            </a:r>
          </a:p>
          <a:p>
            <a:pPr marL="285750" indent="-285750">
              <a:buFont typeface="Arial" panose="020B0604020202020204" pitchFamily="34" charset="0"/>
              <a:buChar char="•"/>
            </a:pPr>
            <a:r>
              <a:rPr lang="en-GB" sz="1700" dirty="0">
                <a:effectLst/>
                <a:ea typeface="Calibri" panose="020F0502020204030204" pitchFamily="34" charset="0"/>
                <a:cs typeface="Times New Roman" panose="02020603050405020304" pitchFamily="18" charset="0"/>
              </a:rPr>
              <a:t>Coordinator- </a:t>
            </a:r>
          </a:p>
          <a:p>
            <a:r>
              <a:rPr lang="en-GB" sz="1700" dirty="0">
                <a:effectLst/>
                <a:ea typeface="Calibri" panose="020F0502020204030204" pitchFamily="34" charset="0"/>
                <a:cs typeface="Times New Roman" panose="02020603050405020304" pitchFamily="18" charset="0"/>
              </a:rPr>
              <a:t>are mature adult with excellent interpersonal and communication abilities. In general, they are in leadership positions, but their leadership forms are very different from those shapers.</a:t>
            </a:r>
          </a:p>
          <a:p>
            <a:b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br>
            <a:endParaRPr lang="en-US" b="0" i="0" dirty="0">
              <a:effectLst/>
            </a:endParaRPr>
          </a:p>
          <a:p>
            <a:pPr indent="-228600">
              <a:buFont typeface="Arial" panose="020B0604020202020204" pitchFamily="34" charset="0"/>
              <a:buChar char="•"/>
            </a:pPr>
            <a:endParaRPr lang="en-US" dirty="0"/>
          </a:p>
        </p:txBody>
      </p:sp>
      <p:pic>
        <p:nvPicPr>
          <p:cNvPr id="5" name="Picture 2" descr="Belbin's team roles">
            <a:extLst>
              <a:ext uri="{FF2B5EF4-FFF2-40B4-BE49-F238E27FC236}">
                <a16:creationId xmlns:a16="http://schemas.microsoft.com/office/drawing/2014/main" id="{DDDE83BA-D8D6-4658-A73E-3A40AB76BA4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4" b="1814"/>
          <a:stretch/>
        </p:blipFill>
        <p:spPr bwMode="auto">
          <a:xfrm>
            <a:off x="5826723" y="2562112"/>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27" name="Rectangle 2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779161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C20C1A-2389-4706-B6C1-A4FA82C8DB11}"/>
              </a:ext>
            </a:extLst>
          </p:cNvPr>
          <p:cNvSpPr>
            <a:spLocks noGrp="1"/>
          </p:cNvSpPr>
          <p:nvPr>
            <p:ph type="title"/>
          </p:nvPr>
        </p:nvSpPr>
        <p:spPr>
          <a:xfrm>
            <a:off x="795528" y="386930"/>
            <a:ext cx="10141799" cy="1300554"/>
          </a:xfrm>
        </p:spPr>
        <p:txBody>
          <a:bodyPr vert="horz" lIns="91440" tIns="45720" rIns="91440" bIns="45720" rtlCol="0" anchor="b">
            <a:normAutofit/>
          </a:bodyPr>
          <a:lstStyle/>
          <a:p>
            <a:r>
              <a:rPr lang="en-US" sz="4800" dirty="0"/>
              <a:t>Belbin’s Theory</a:t>
            </a:r>
          </a:p>
        </p:txBody>
      </p:sp>
      <p:sp>
        <p:nvSpPr>
          <p:cNvPr id="73" name="Rectangle 7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Belbin's team roles">
            <a:extLst>
              <a:ext uri="{FF2B5EF4-FFF2-40B4-BE49-F238E27FC236}">
                <a16:creationId xmlns:a16="http://schemas.microsoft.com/office/drawing/2014/main" id="{E49B846A-C3AE-46C1-9EBE-9046111DE7F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4" b="1814"/>
          <a:stretch/>
        </p:blipFill>
        <p:spPr bwMode="auto">
          <a:xfrm>
            <a:off x="635295" y="252471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18B3F404-F7D4-4399-95E6-085291624CC1}"/>
              </a:ext>
            </a:extLst>
          </p:cNvPr>
          <p:cNvSpPr>
            <a:spLocks noGrp="1"/>
          </p:cNvSpPr>
          <p:nvPr>
            <p:ph type="body" sz="half" idx="2"/>
          </p:nvPr>
        </p:nvSpPr>
        <p:spPr>
          <a:xfrm>
            <a:off x="6406429" y="2599509"/>
            <a:ext cx="4530898" cy="3639450"/>
          </a:xfrm>
        </p:spPr>
        <p:txBody>
          <a:bodyPr vert="horz" lIns="91440" tIns="45720" rIns="91440" bIns="45720" rtlCol="0" anchor="ctr">
            <a:normAutofit fontScale="92500" lnSpcReduction="10000"/>
          </a:bodyPr>
          <a:lstStyle/>
          <a:p>
            <a:pPr marL="285750" indent="-285750">
              <a:buFont typeface="Arial" panose="020B0604020202020204" pitchFamily="34" charset="0"/>
              <a:buChar char="•"/>
            </a:pPr>
            <a:r>
              <a:rPr lang="en-US" sz="1700" dirty="0"/>
              <a:t> Monitor Evaluator-</a:t>
            </a:r>
          </a:p>
          <a:p>
            <a:r>
              <a:rPr lang="en-US" sz="1700" b="0" i="0" dirty="0">
                <a:effectLst/>
              </a:rPr>
              <a:t>make</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decisions in addition to thoughts and intuition based on evidence and logical thinking. Normally, in critical thought and strategic planning, serious individuals succeed.</a:t>
            </a:r>
            <a:endParaRPr lang="en-US" sz="1700" dirty="0"/>
          </a:p>
          <a:p>
            <a:pPr indent="-228600">
              <a:buFont typeface="Arial" panose="020B0604020202020204" pitchFamily="34" charset="0"/>
              <a:buChar char="•"/>
            </a:pPr>
            <a:r>
              <a:rPr lang="en-US" sz="1700" dirty="0"/>
              <a:t>Specialist -</a:t>
            </a:r>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Since they have in-depth knowledge of a narrow subject, they can usually only participate if a mission involves their field of expertise.</a:t>
            </a: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Plant-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are free thinkers and creative individuals who develop fresh ideas and suggest new ways of innovatively doing things. Plants love working alone.</a:t>
            </a:r>
          </a:p>
          <a:p>
            <a:pPr indent="-228600">
              <a:buFont typeface="Arial" panose="020B0604020202020204" pitchFamily="34" charset="0"/>
              <a:buChar char="•"/>
            </a:pPr>
            <a:endParaRPr lang="en-US" sz="1700" dirty="0"/>
          </a:p>
        </p:txBody>
      </p:sp>
      <p:sp>
        <p:nvSpPr>
          <p:cNvPr id="77" name="Rectangle 7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204537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4"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1"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9E5D7A1-643D-4BAA-A85D-851EA36D01F2}"/>
              </a:ext>
            </a:extLst>
          </p:cNvPr>
          <p:cNvSpPr>
            <a:spLocks noGrp="1"/>
          </p:cNvSpPr>
          <p:nvPr>
            <p:ph type="title"/>
          </p:nvPr>
        </p:nvSpPr>
        <p:spPr>
          <a:xfrm>
            <a:off x="904877" y="795527"/>
            <a:ext cx="10488547" cy="1190912"/>
          </a:xfrm>
        </p:spPr>
        <p:txBody>
          <a:bodyPr vert="horz" lIns="91440" tIns="45720" rIns="91440" bIns="45720" rtlCol="0" anchor="ctr">
            <a:normAutofit/>
          </a:bodyPr>
          <a:lstStyle/>
          <a:p>
            <a:pPr algn="ctr"/>
            <a:r>
              <a:rPr lang="en-US" sz="4000" dirty="0"/>
              <a:t>Teamwork Skills</a:t>
            </a:r>
          </a:p>
        </p:txBody>
      </p:sp>
      <p:sp>
        <p:nvSpPr>
          <p:cNvPr id="96" name="Rectangle 95">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242FF3"/>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6BE3A85E-431F-4F92-BACE-462774FEAE84}"/>
              </a:ext>
            </a:extLst>
          </p:cNvPr>
          <p:cNvSpPr>
            <a:spLocks noGrp="1"/>
          </p:cNvSpPr>
          <p:nvPr>
            <p:ph type="body" sz="half" idx="2"/>
          </p:nvPr>
        </p:nvSpPr>
        <p:spPr>
          <a:xfrm>
            <a:off x="6380703" y="2228850"/>
            <a:ext cx="5028928" cy="3699669"/>
          </a:xfrm>
        </p:spPr>
        <p:txBody>
          <a:bodyPr vert="horz" lIns="91440" tIns="45720" rIns="91440" bIns="45720" rtlCol="0" anchor="ctr">
            <a:normAutofit/>
          </a:bodyPr>
          <a:lstStyle/>
          <a:p>
            <a:pPr marL="285750" indent="-228600">
              <a:buClr>
                <a:srgbClr val="242FF3"/>
              </a:buClr>
              <a:buFont typeface="Arial" panose="020B0604020202020204" pitchFamily="34" charset="0"/>
              <a:buChar char="•"/>
            </a:pPr>
            <a:r>
              <a:rPr lang="en-US" sz="1700">
                <a:effectLst/>
              </a:rPr>
              <a:t>There are many employability skills, such as being resilient, having good communication skills, and many more, but the most important skills are to know how to work in a team.</a:t>
            </a:r>
          </a:p>
          <a:p>
            <a:pPr marL="285750" indent="-228600">
              <a:buClr>
                <a:srgbClr val="242FF3"/>
              </a:buClr>
              <a:buFont typeface="Arial" panose="020B0604020202020204" pitchFamily="34" charset="0"/>
              <a:buChar char="•"/>
            </a:pPr>
            <a:r>
              <a:rPr lang="en-US" sz="1700">
                <a:effectLst/>
              </a:rPr>
              <a:t>By working in a team the task and objectives can be solved very simply, as there are more ideas and opinions concentrating on the same objectives.</a:t>
            </a:r>
          </a:p>
          <a:p>
            <a:pPr marL="285750" indent="-228600">
              <a:buClr>
                <a:srgbClr val="242FF3"/>
              </a:buClr>
              <a:buFont typeface="Arial" panose="020B0604020202020204" pitchFamily="34" charset="0"/>
              <a:buChar char="•"/>
            </a:pPr>
            <a:r>
              <a:rPr lang="en-US" sz="1700"/>
              <a:t> </a:t>
            </a:r>
            <a:r>
              <a:rPr lang="en-US" sz="1700">
                <a:effectLst/>
              </a:rPr>
              <a:t>The skill called "teamwork" is very varied because you need to know how to communicate with others, what steps are needed to take when a conflict starts, to know how to control the feelings, concentrate on the objectives, and many other skills.  </a:t>
            </a:r>
          </a:p>
          <a:p>
            <a:pPr marL="285750" indent="-228600">
              <a:buClr>
                <a:srgbClr val="242FF3"/>
              </a:buClr>
              <a:buFont typeface="Arial" panose="020B0604020202020204" pitchFamily="34" charset="0"/>
              <a:buChar char="•"/>
            </a:pPr>
            <a:endParaRPr lang="en-US" sz="1700">
              <a:effectLst/>
            </a:endParaRPr>
          </a:p>
          <a:p>
            <a:pPr marL="285750" indent="-228600">
              <a:buClr>
                <a:srgbClr val="242FF3"/>
              </a:buClr>
              <a:buFont typeface="Arial" panose="020B0604020202020204" pitchFamily="34" charset="0"/>
              <a:buChar char="•"/>
            </a:pPr>
            <a:endParaRPr lang="en-US" sz="1700"/>
          </a:p>
        </p:txBody>
      </p:sp>
      <p:pic>
        <p:nvPicPr>
          <p:cNvPr id="2050" name="Picture 2" descr="Teamworking Skills">
            <a:extLst>
              <a:ext uri="{FF2B5EF4-FFF2-40B4-BE49-F238E27FC236}">
                <a16:creationId xmlns:a16="http://schemas.microsoft.com/office/drawing/2014/main" id="{568A4821-7C55-47E3-ABE5-2D4A4668136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96755" y="2011070"/>
            <a:ext cx="5840172" cy="40388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44805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C5782D3-6CED-43A7-BE35-09C48F809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6">
            <a:extLst>
              <a:ext uri="{FF2B5EF4-FFF2-40B4-BE49-F238E27FC236}">
                <a16:creationId xmlns:a16="http://schemas.microsoft.com/office/drawing/2014/main" id="{6721F593-ECD2-4B5B-AAE4-0866A4CDC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7">
            <a:extLst>
              <a:ext uri="{FF2B5EF4-FFF2-40B4-BE49-F238E27FC236}">
                <a16:creationId xmlns:a16="http://schemas.microsoft.com/office/drawing/2014/main" id="{71DEE99F-D18C-4025-BA3F-CEBF5258E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Rectangle 8">
            <a:extLst>
              <a:ext uri="{FF2B5EF4-FFF2-40B4-BE49-F238E27FC236}">
                <a16:creationId xmlns:a16="http://schemas.microsoft.com/office/drawing/2014/main" id="{976FA5D9-3A7C-4FA7-9BA8-1905D703F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A978A165-F718-4A92-83F0-2B43F5ED79CD}"/>
              </a:ext>
            </a:extLst>
          </p:cNvPr>
          <p:cNvSpPr>
            <a:spLocks noGrp="1"/>
          </p:cNvSpPr>
          <p:nvPr>
            <p:ph type="title"/>
          </p:nvPr>
        </p:nvSpPr>
        <p:spPr>
          <a:xfrm>
            <a:off x="7835105" y="726986"/>
            <a:ext cx="3220127" cy="1715106"/>
          </a:xfrm>
        </p:spPr>
        <p:txBody>
          <a:bodyPr vert="horz" lIns="91440" tIns="45720" rIns="91440" bIns="45720" rtlCol="0" anchor="b">
            <a:normAutofit/>
          </a:bodyPr>
          <a:lstStyle/>
          <a:p>
            <a:r>
              <a:rPr lang="en-US" sz="3600" dirty="0">
                <a:solidFill>
                  <a:srgbClr val="FFFFFF"/>
                </a:solidFill>
              </a:rPr>
              <a:t>D</a:t>
            </a:r>
            <a:r>
              <a:rPr lang="en-US" sz="3600" dirty="0">
                <a:solidFill>
                  <a:srgbClr val="FFFFFF"/>
                </a:solidFill>
                <a:effectLst/>
              </a:rPr>
              <a:t>ifference between groups and teams</a:t>
            </a:r>
            <a:endParaRPr lang="en-US" sz="3600" dirty="0">
              <a:solidFill>
                <a:srgbClr val="FFFFFF"/>
              </a:solidFill>
            </a:endParaRPr>
          </a:p>
        </p:txBody>
      </p:sp>
      <p:pic>
        <p:nvPicPr>
          <p:cNvPr id="3074" name="Picture 2" descr="Differences between Teams and Groups - Research Methodology">
            <a:extLst>
              <a:ext uri="{FF2B5EF4-FFF2-40B4-BE49-F238E27FC236}">
                <a16:creationId xmlns:a16="http://schemas.microsoft.com/office/drawing/2014/main" id="{1700B0C3-B90E-4A0A-8126-4543D73BEBA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034" r="333" b="4"/>
          <a:stretch/>
        </p:blipFill>
        <p:spPr bwMode="auto">
          <a:xfrm>
            <a:off x="804101" y="804101"/>
            <a:ext cx="6730556" cy="5249798"/>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BAAC0FE2-102D-4149-A2A4-30706577D9EE}"/>
              </a:ext>
            </a:extLst>
          </p:cNvPr>
          <p:cNvSpPr>
            <a:spLocks noGrp="1"/>
          </p:cNvSpPr>
          <p:nvPr>
            <p:ph type="body" sz="half" idx="2"/>
          </p:nvPr>
        </p:nvSpPr>
        <p:spPr>
          <a:xfrm>
            <a:off x="7508662" y="2708826"/>
            <a:ext cx="3624988" cy="3611807"/>
          </a:xfrm>
        </p:spPr>
        <p:txBody>
          <a:bodyPr vert="horz" lIns="91440" tIns="45720" rIns="91440" bIns="45720" rtlCol="0" anchor="t">
            <a:normAutofit/>
          </a:bodyPr>
          <a:lstStyle/>
          <a:p>
            <a:pPr marL="285750" indent="-228600">
              <a:buFont typeface="Arial" panose="020B0604020202020204" pitchFamily="34" charset="0"/>
              <a:buChar char="•"/>
            </a:pPr>
            <a:r>
              <a:rPr lang="en-US" sz="1800" dirty="0">
                <a:solidFill>
                  <a:srgbClr val="FFFFFF"/>
                </a:solidFill>
                <a:effectLst/>
              </a:rPr>
              <a:t>A team got a leader, and everyone has to work for a specific goal. Team members got specific roles assigned to individuals and the trust between each other is high. </a:t>
            </a:r>
          </a:p>
          <a:p>
            <a:pPr marL="285750" indent="-228600">
              <a:spcAft>
                <a:spcPts val="800"/>
              </a:spcAft>
              <a:buFont typeface="Arial" panose="020B0604020202020204" pitchFamily="34" charset="0"/>
              <a:buChar char="•"/>
            </a:pPr>
            <a:r>
              <a:rPr lang="en-US" sz="1800" dirty="0">
                <a:solidFill>
                  <a:srgbClr val="FFFFFF"/>
                </a:solidFill>
                <a:effectLst/>
              </a:rPr>
              <a:t>As a group, there is no specific goal, and the work and tasks are spread. </a:t>
            </a:r>
          </a:p>
          <a:p>
            <a:pPr marL="285750" indent="-228600">
              <a:spcAft>
                <a:spcPts val="800"/>
              </a:spcAft>
              <a:buFont typeface="Arial" panose="020B0604020202020204" pitchFamily="34" charset="0"/>
              <a:buChar char="•"/>
            </a:pPr>
            <a:r>
              <a:rPr lang="en-US" sz="1800" dirty="0">
                <a:solidFill>
                  <a:srgbClr val="FFFFFF"/>
                </a:solidFill>
                <a:effectLst/>
              </a:rPr>
              <a:t>The communication and the trust between each other are low.</a:t>
            </a:r>
          </a:p>
          <a:p>
            <a:pPr marL="285750" indent="-228600">
              <a:buFont typeface="Arial" panose="020B0604020202020204" pitchFamily="34" charset="0"/>
              <a:buChar char="•"/>
            </a:pPr>
            <a:endParaRPr lang="en-US" sz="1400" dirty="0">
              <a:solidFill>
                <a:srgbClr val="FFFFFF"/>
              </a:solidFill>
            </a:endParaRPr>
          </a:p>
        </p:txBody>
      </p:sp>
      <p:sp>
        <p:nvSpPr>
          <p:cNvPr id="79" name="Rectangle 8">
            <a:extLst>
              <a:ext uri="{FF2B5EF4-FFF2-40B4-BE49-F238E27FC236}">
                <a16:creationId xmlns:a16="http://schemas.microsoft.com/office/drawing/2014/main" id="{4652D57C-331F-43B8-9C07-69FBA9C02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671258" y="1530154"/>
            <a:ext cx="520741"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4666663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Rectangle 7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5C63075-7172-4BFC-AFD1-67E59C699A89}"/>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a:solidFill>
                  <a:srgbClr val="FFFFFF"/>
                </a:solidFill>
              </a:rPr>
              <a:t>Communication Skills</a:t>
            </a:r>
          </a:p>
        </p:txBody>
      </p:sp>
      <p:sp>
        <p:nvSpPr>
          <p:cNvPr id="4" name="Text Placeholder 3">
            <a:extLst>
              <a:ext uri="{FF2B5EF4-FFF2-40B4-BE49-F238E27FC236}">
                <a16:creationId xmlns:a16="http://schemas.microsoft.com/office/drawing/2014/main" id="{373F3CD9-DE45-4BEF-A2F2-5480CABAB312}"/>
              </a:ext>
            </a:extLst>
          </p:cNvPr>
          <p:cNvSpPr>
            <a:spLocks noGrp="1"/>
          </p:cNvSpPr>
          <p:nvPr>
            <p:ph type="body" sz="half" idx="2"/>
          </p:nvPr>
        </p:nvSpPr>
        <p:spPr>
          <a:xfrm>
            <a:off x="1424904" y="2494450"/>
            <a:ext cx="4053545" cy="3563159"/>
          </a:xfrm>
        </p:spPr>
        <p:txBody>
          <a:bodyPr vert="horz" lIns="91440" tIns="45720" rIns="91440" bIns="45720" rtlCol="0">
            <a:normAutofit/>
          </a:bodyPr>
          <a:lstStyle/>
          <a:p>
            <a:pPr marL="285750" indent="-228600">
              <a:buFont typeface="Arial" panose="020B0604020202020204" pitchFamily="34" charset="0"/>
              <a:buChar char="•"/>
            </a:pPr>
            <a:r>
              <a:rPr lang="en-US" sz="1900">
                <a:effectLst/>
              </a:rPr>
              <a:t>Communication skills must be very good and honest so the level of trust to be high. Also, the communication must be freely and understandable by others. </a:t>
            </a:r>
          </a:p>
          <a:p>
            <a:pPr marL="285750" indent="-228600">
              <a:buFont typeface="Arial" panose="020B0604020202020204" pitchFamily="34" charset="0"/>
              <a:buChar char="•"/>
            </a:pPr>
            <a:r>
              <a:rPr lang="en-US" sz="1900">
                <a:effectLst/>
              </a:rPr>
              <a:t>The different opinions must be encouraged and respected and if needed even supported.</a:t>
            </a:r>
          </a:p>
          <a:p>
            <a:pPr marL="285750" indent="-228600">
              <a:buFont typeface="Arial" panose="020B0604020202020204" pitchFamily="34" charset="0"/>
              <a:buChar char="•"/>
            </a:pPr>
            <a:r>
              <a:rPr lang="en-US" sz="1900">
                <a:effectLst/>
              </a:rPr>
              <a:t>There is a need for a lot of skills and trust, and people must like each other in order to achieve the objective (Mike, S. , 2017). </a:t>
            </a:r>
          </a:p>
          <a:p>
            <a:pPr marL="285750" indent="-228600">
              <a:buFont typeface="Arial" panose="020B0604020202020204" pitchFamily="34" charset="0"/>
              <a:buChar char="•"/>
            </a:pPr>
            <a:endParaRPr lang="en-US" sz="1900"/>
          </a:p>
        </p:txBody>
      </p:sp>
      <p:pic>
        <p:nvPicPr>
          <p:cNvPr id="4098" name="Picture 2" descr="Top 5 Communication Skills and How to Improve Them">
            <a:extLst>
              <a:ext uri="{FF2B5EF4-FFF2-40B4-BE49-F238E27FC236}">
                <a16:creationId xmlns:a16="http://schemas.microsoft.com/office/drawing/2014/main" id="{88E3B393-1D0D-4F98-8DB2-80203EAC5BE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3302" b="1"/>
          <a:stretch/>
        </p:blipFill>
        <p:spPr bwMode="auto">
          <a:xfrm>
            <a:off x="5408463" y="2274680"/>
            <a:ext cx="5814638" cy="43679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1350073"/>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2" name="Rectangle 7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173" name="Group 7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17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7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7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7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78" name="Rectangle 7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FC1B7A0-C447-439B-BAD1-3EB95B42DFB1}"/>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a:solidFill>
                  <a:srgbClr val="FFFFFF"/>
                </a:solidFill>
              </a:rPr>
              <a:t>Conflict</a:t>
            </a:r>
          </a:p>
        </p:txBody>
      </p:sp>
      <p:sp>
        <p:nvSpPr>
          <p:cNvPr id="4" name="Text Placeholder 3">
            <a:extLst>
              <a:ext uri="{FF2B5EF4-FFF2-40B4-BE49-F238E27FC236}">
                <a16:creationId xmlns:a16="http://schemas.microsoft.com/office/drawing/2014/main" id="{9C228466-EDA3-40E9-A530-980A8D5F3ACF}"/>
              </a:ext>
            </a:extLst>
          </p:cNvPr>
          <p:cNvSpPr>
            <a:spLocks noGrp="1"/>
          </p:cNvSpPr>
          <p:nvPr>
            <p:ph type="body" sz="half" idx="2"/>
          </p:nvPr>
        </p:nvSpPr>
        <p:spPr>
          <a:xfrm>
            <a:off x="1424904" y="2494450"/>
            <a:ext cx="4053545" cy="3563159"/>
          </a:xfrm>
        </p:spPr>
        <p:txBody>
          <a:bodyPr vert="horz" lIns="91440" tIns="45720" rIns="91440" bIns="45720" rtlCol="0">
            <a:normAutofit/>
          </a:bodyPr>
          <a:lstStyle/>
          <a:p>
            <a:pPr marL="285750" indent="-228600">
              <a:buFont typeface="Arial" panose="020B0604020202020204" pitchFamily="34" charset="0"/>
              <a:buChar char="•"/>
            </a:pPr>
            <a:r>
              <a:rPr lang="en-US" sz="1700">
                <a:effectLst/>
              </a:rPr>
              <a:t>The conflicts can be very useful sometimes, either if they are in a team or a group. Feedback must be done in the right way, and very specific, otherwise can cause a lot of problems. </a:t>
            </a:r>
          </a:p>
          <a:p>
            <a:pPr marL="285750" indent="-228600">
              <a:buFont typeface="Arial" panose="020B0604020202020204" pitchFamily="34" charset="0"/>
              <a:buChar char="•"/>
            </a:pPr>
            <a:r>
              <a:rPr lang="en-US" sz="1700">
                <a:effectLst/>
              </a:rPr>
              <a:t>A society without conflicts it will be a perfect one, but in everyday life, conflicts are pervasive.</a:t>
            </a:r>
          </a:p>
          <a:p>
            <a:pPr marL="285750" indent="-228600">
              <a:buFont typeface="Arial" panose="020B0604020202020204" pitchFamily="34" charset="0"/>
              <a:buChar char="•"/>
            </a:pPr>
            <a:r>
              <a:rPr lang="en-US" sz="1700">
                <a:effectLst/>
              </a:rPr>
              <a:t>The conflicts can have many causes, such as incompatibility between people, between their beliefs and their ideas, a multitude of needs that are required to be met and which	</a:t>
            </a:r>
            <a:endParaRPr lang="en-US" sz="1700"/>
          </a:p>
        </p:txBody>
      </p:sp>
      <p:pic>
        <p:nvPicPr>
          <p:cNvPr id="7170" name="Picture 2" descr="Conflict Resolution Skills stock illustration. Illustration of psychology -  85668700">
            <a:extLst>
              <a:ext uri="{FF2B5EF4-FFF2-40B4-BE49-F238E27FC236}">
                <a16:creationId xmlns:a16="http://schemas.microsoft.com/office/drawing/2014/main" id="{D549B404-8672-4115-9D15-71D9F3D573D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68"/>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22711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85104B-856B-4E1F-91BA-254B5186BDC3}"/>
              </a:ext>
            </a:extLst>
          </p:cNvPr>
          <p:cNvSpPr>
            <a:spLocks noGrp="1"/>
          </p:cNvSpPr>
          <p:nvPr>
            <p:ph type="title"/>
          </p:nvPr>
        </p:nvSpPr>
        <p:spPr>
          <a:xfrm>
            <a:off x="686834" y="1153572"/>
            <a:ext cx="3200400" cy="4461163"/>
          </a:xfrm>
        </p:spPr>
        <p:txBody>
          <a:bodyPr>
            <a:normAutofit/>
          </a:bodyPr>
          <a:lstStyle/>
          <a:p>
            <a:r>
              <a:rPr lang="en-GB" sz="2100" b="1" u="sng">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rPr>
              <a:t>References/Bibliography</a:t>
            </a:r>
            <a:endParaRPr lang="en-GB" sz="2100">
              <a:solidFill>
                <a:srgbClr val="FFFFFF"/>
              </a:solidFill>
            </a:endParaRPr>
          </a:p>
        </p:txBody>
      </p:sp>
      <p:sp>
        <p:nvSpPr>
          <p:cNvPr id="23"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A3EE87C-279B-43D9-B5E8-4121BD290425}"/>
              </a:ext>
            </a:extLst>
          </p:cNvPr>
          <p:cNvSpPr>
            <a:spLocks noGrp="1"/>
          </p:cNvSpPr>
          <p:nvPr>
            <p:ph idx="1"/>
          </p:nvPr>
        </p:nvSpPr>
        <p:spPr>
          <a:xfrm>
            <a:off x="4167272" y="591344"/>
            <a:ext cx="8024728" cy="6266656"/>
          </a:xfrm>
        </p:spPr>
        <p:txBody>
          <a:bodyPr anchor="ctr">
            <a:noAutofit/>
          </a:bodyPr>
          <a:lstStyle/>
          <a:p>
            <a:r>
              <a:rPr lang="en-GB" sz="1300" dirty="0" err="1">
                <a:effectLst/>
                <a:ea typeface="Times New Roman" panose="02020603050405020304" pitchFamily="18" charset="0"/>
                <a:cs typeface="Times New Roman" panose="02020603050405020304" pitchFamily="18" charset="0"/>
              </a:rPr>
              <a:t>Bianka</a:t>
            </a:r>
            <a:r>
              <a:rPr lang="en-GB" sz="1300" dirty="0">
                <a:effectLst/>
                <a:ea typeface="Times New Roman" panose="02020603050405020304" pitchFamily="18" charset="0"/>
                <a:cs typeface="Times New Roman" panose="02020603050405020304" pitchFamily="18" charset="0"/>
              </a:rPr>
              <a:t>, J. (2018) Group vs Team. Available at:</a:t>
            </a:r>
            <a:br>
              <a:rPr lang="en-GB" sz="1300" dirty="0">
                <a:effectLst/>
                <a:ea typeface="Times New Roman" panose="02020603050405020304" pitchFamily="18" charset="0"/>
                <a:cs typeface="Times New Roman" panose="02020603050405020304" pitchFamily="18" charset="0"/>
              </a:rPr>
            </a:br>
            <a:r>
              <a:rPr lang="en-GB" sz="1300" dirty="0">
                <a:effectLst/>
                <a:ea typeface="Times New Roman" panose="02020603050405020304" pitchFamily="18" charset="0"/>
                <a:cs typeface="Times New Roman" panose="02020603050405020304" pitchFamily="18" charset="0"/>
              </a:rPr>
              <a:t>https://www.sessionlab.com/blog/working-with-groups-and-teams/</a:t>
            </a:r>
            <a:br>
              <a:rPr lang="en-GB" sz="1300" b="1" u="sng" dirty="0">
                <a:effectLst/>
                <a:ea typeface="Times New Roman" panose="02020603050405020304" pitchFamily="18" charset="0"/>
                <a:cs typeface="Times New Roman" panose="02020603050405020304" pitchFamily="18" charset="0"/>
              </a:rPr>
            </a:br>
            <a:r>
              <a:rPr lang="en-GB" sz="1300" dirty="0">
                <a:effectLst/>
                <a:ea typeface="Times New Roman" panose="02020603050405020304" pitchFamily="18" charset="0"/>
                <a:cs typeface="Times New Roman" panose="02020603050405020304" pitchFamily="18" charset="0"/>
              </a:rPr>
              <a:t>(Accessed: 14.11.2020)</a:t>
            </a:r>
          </a:p>
          <a:p>
            <a:r>
              <a:rPr lang="en-GB" sz="1300" dirty="0">
                <a:effectLst/>
                <a:ea typeface="Times New Roman" panose="02020603050405020304" pitchFamily="18" charset="0"/>
                <a:cs typeface="Times New Roman" panose="02020603050405020304" pitchFamily="18" charset="0"/>
              </a:rPr>
              <a:t>Fisher, S </a:t>
            </a:r>
            <a:r>
              <a:rPr lang="en-GB" sz="1300" dirty="0" err="1">
                <a:effectLst/>
                <a:ea typeface="Times New Roman" panose="02020603050405020304" pitchFamily="18" charset="0"/>
                <a:cs typeface="Times New Roman" panose="02020603050405020304" pitchFamily="18" charset="0"/>
              </a:rPr>
              <a:t>G;Hunter</a:t>
            </a:r>
            <a:r>
              <a:rPr lang="en-GB" sz="1300" dirty="0">
                <a:effectLst/>
                <a:ea typeface="Times New Roman" panose="02020603050405020304" pitchFamily="18" charset="0"/>
                <a:cs typeface="Times New Roman" panose="02020603050405020304" pitchFamily="18" charset="0"/>
              </a:rPr>
              <a:t>, T </a:t>
            </a:r>
            <a:r>
              <a:rPr lang="en-GB" sz="1300" dirty="0" err="1">
                <a:effectLst/>
                <a:ea typeface="Times New Roman" panose="02020603050405020304" pitchFamily="18" charset="0"/>
                <a:cs typeface="Times New Roman" panose="02020603050405020304" pitchFamily="18" charset="0"/>
              </a:rPr>
              <a:t>A;Macrosson</a:t>
            </a:r>
            <a:r>
              <a:rPr lang="en-GB" sz="1300" dirty="0">
                <a:effectLst/>
                <a:ea typeface="Times New Roman" panose="02020603050405020304" pitchFamily="18" charset="0"/>
                <a:cs typeface="Times New Roman" panose="02020603050405020304" pitchFamily="18" charset="0"/>
              </a:rPr>
              <a:t>, W D K. (2002) Belbin’s team role theory. Available at: </a:t>
            </a:r>
            <a:br>
              <a:rPr lang="en-GB" sz="1300" dirty="0">
                <a:effectLst/>
                <a:ea typeface="Times New Roman" panose="02020603050405020304" pitchFamily="18" charset="0"/>
                <a:cs typeface="Times New Roman" panose="02020603050405020304" pitchFamily="18" charset="0"/>
              </a:rPr>
            </a:br>
            <a:r>
              <a:rPr lang="en-GB" sz="1300" dirty="0">
                <a:effectLst/>
                <a:ea typeface="Times New Roman" panose="02020603050405020304" pitchFamily="18" charset="0"/>
                <a:cs typeface="Times New Roman" panose="02020603050405020304" pitchFamily="18" charset="0"/>
              </a:rPr>
              <a:t>https://www-proquest-com.ezproxy.uwtsd.ac.uk/docview/215866647?OpenUrlRefId=info:xri/sid:primo&amp;accountid=130472</a:t>
            </a:r>
            <a:br>
              <a:rPr lang="en-GB" sz="1300" dirty="0">
                <a:effectLst/>
                <a:ea typeface="Times New Roman" panose="02020603050405020304" pitchFamily="18" charset="0"/>
                <a:cs typeface="Times New Roman" panose="02020603050405020304" pitchFamily="18" charset="0"/>
              </a:rPr>
            </a:br>
            <a:r>
              <a:rPr lang="en-GB" sz="1300" dirty="0">
                <a:effectLst/>
                <a:ea typeface="Times New Roman" panose="02020603050405020304" pitchFamily="18" charset="0"/>
                <a:cs typeface="Times New Roman" panose="02020603050405020304" pitchFamily="18" charset="0"/>
              </a:rPr>
              <a:t>(Accessed: 15.11.2020)</a:t>
            </a:r>
          </a:p>
          <a:p>
            <a:r>
              <a:rPr lang="en-GB" sz="1300" dirty="0">
                <a:effectLst/>
                <a:ea typeface="Times New Roman" panose="02020603050405020304" pitchFamily="18" charset="0"/>
                <a:cs typeface="Times New Roman" panose="02020603050405020304" pitchFamily="18" charset="0"/>
              </a:rPr>
              <a:t>Gina, A. (2010) The Five Stage of Team Development. Available at:</a:t>
            </a:r>
            <a:br>
              <a:rPr lang="en-GB" sz="1300" dirty="0">
                <a:effectLst/>
                <a:ea typeface="Times New Roman" panose="02020603050405020304" pitchFamily="18" charset="0"/>
                <a:cs typeface="Times New Roman" panose="02020603050405020304" pitchFamily="18" charset="0"/>
              </a:rPr>
            </a:br>
            <a:r>
              <a:rPr lang="en-GB" sz="1300" dirty="0">
                <a:effectLst/>
                <a:ea typeface="Times New Roman" panose="02020603050405020304" pitchFamily="18" charset="0"/>
                <a:cs typeface="Times New Roman" panose="02020603050405020304" pitchFamily="18" charset="0"/>
              </a:rPr>
              <a:t>https://www.projectsmart.co.uk/the-five-stages-of-team-development-a-case-study.php?fbclid=IwAR0oFmOO5kVH7rYsqw-FSaYY7FnDFVcBI9FDOqDeyQW3iMbeBE57hEvkWgM</a:t>
            </a:r>
            <a:br>
              <a:rPr lang="en-GB" sz="1300" b="1" u="sng" dirty="0">
                <a:effectLst/>
                <a:ea typeface="Times New Roman" panose="02020603050405020304" pitchFamily="18" charset="0"/>
                <a:cs typeface="Times New Roman" panose="02020603050405020304" pitchFamily="18" charset="0"/>
              </a:rPr>
            </a:br>
            <a:r>
              <a:rPr lang="en-GB" sz="1300" dirty="0">
                <a:effectLst/>
                <a:ea typeface="Times New Roman" panose="02020603050405020304" pitchFamily="18" charset="0"/>
                <a:cs typeface="Times New Roman" panose="02020603050405020304" pitchFamily="18" charset="0"/>
              </a:rPr>
              <a:t>(Accessed: 14.11.2020)</a:t>
            </a:r>
          </a:p>
          <a:p>
            <a:r>
              <a:rPr lang="en-GB" sz="1300" dirty="0" err="1">
                <a:effectLst/>
                <a:ea typeface="Times New Roman" panose="02020603050405020304" pitchFamily="18" charset="0"/>
                <a:cs typeface="Times New Roman" panose="02020603050405020304" pitchFamily="18" charset="0"/>
              </a:rPr>
              <a:t>Hylke</a:t>
            </a:r>
            <a:r>
              <a:rPr lang="en-GB" sz="1300" dirty="0">
                <a:effectLst/>
                <a:ea typeface="Times New Roman" panose="02020603050405020304" pitchFamily="18" charset="0"/>
                <a:cs typeface="Times New Roman" panose="02020603050405020304" pitchFamily="18" charset="0"/>
              </a:rPr>
              <a:t>, D. (2012) Efficiency versus Sovereignty. Available at: </a:t>
            </a:r>
            <a:br>
              <a:rPr lang="en-GB" sz="1300" dirty="0">
                <a:effectLst/>
                <a:ea typeface="Times New Roman" panose="02020603050405020304" pitchFamily="18" charset="0"/>
                <a:cs typeface="Times New Roman" panose="02020603050405020304" pitchFamily="18" charset="0"/>
              </a:rPr>
            </a:br>
            <a:r>
              <a:rPr lang="en-GB" sz="1300" u="sng" dirty="0">
                <a:effectLst/>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https://www.tandfonline.com/doi/abs/10.1080/13533312.2012.721993</a:t>
            </a:r>
            <a:br>
              <a:rPr lang="en-GB" sz="1300" dirty="0">
                <a:effectLst/>
                <a:ea typeface="Times New Roman" panose="02020603050405020304" pitchFamily="18" charset="0"/>
                <a:cs typeface="Times New Roman" panose="02020603050405020304" pitchFamily="18" charset="0"/>
              </a:rPr>
            </a:br>
            <a:r>
              <a:rPr lang="en-GB" sz="1300" dirty="0">
                <a:effectLst/>
                <a:ea typeface="Times New Roman" panose="02020603050405020304" pitchFamily="18" charset="0"/>
                <a:cs typeface="Times New Roman" panose="02020603050405020304" pitchFamily="18" charset="0"/>
              </a:rPr>
              <a:t>(Accessed: 15.11.2020)</a:t>
            </a:r>
            <a:endParaRPr lang="en-GB" sz="1300" b="1" u="sng" dirty="0">
              <a:effectLst/>
              <a:ea typeface="Times New Roman" panose="02020603050405020304" pitchFamily="18" charset="0"/>
              <a:cs typeface="Times New Roman" panose="02020603050405020304" pitchFamily="18" charset="0"/>
            </a:endParaRPr>
          </a:p>
          <a:p>
            <a:r>
              <a:rPr lang="en-GB" sz="1300" dirty="0">
                <a:effectLst/>
                <a:ea typeface="Times New Roman" panose="02020603050405020304" pitchFamily="18" charset="0"/>
                <a:cs typeface="Times New Roman" panose="02020603050405020304" pitchFamily="18" charset="0"/>
              </a:rPr>
              <a:t>Mike, S. (2017) Team characteristics for effective teamwork. Available at: </a:t>
            </a:r>
            <a:br>
              <a:rPr lang="en-GB" sz="1300" dirty="0">
                <a:effectLst/>
                <a:ea typeface="Times New Roman" panose="02020603050405020304" pitchFamily="18" charset="0"/>
                <a:cs typeface="Times New Roman" panose="02020603050405020304" pitchFamily="18" charset="0"/>
              </a:rPr>
            </a:br>
            <a:r>
              <a:rPr lang="en-GB" sz="1300" u="sng" dirty="0">
                <a:effectLst/>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https://mikeschoultz.medium.com/10-team-characteristics-for-effective-teamwork-e0429b362ddd</a:t>
            </a:r>
            <a:br>
              <a:rPr lang="en-GB" sz="1300" dirty="0">
                <a:effectLst/>
                <a:ea typeface="Times New Roman" panose="02020603050405020304" pitchFamily="18" charset="0"/>
                <a:cs typeface="Times New Roman" panose="02020603050405020304" pitchFamily="18" charset="0"/>
              </a:rPr>
            </a:br>
            <a:r>
              <a:rPr lang="en-GB" sz="1300" dirty="0">
                <a:effectLst/>
                <a:ea typeface="Times New Roman" panose="02020603050405020304" pitchFamily="18" charset="0"/>
                <a:cs typeface="Times New Roman" panose="02020603050405020304" pitchFamily="18" charset="0"/>
              </a:rPr>
              <a:t>(Accessed: 15.11.2020)</a:t>
            </a:r>
          </a:p>
          <a:p>
            <a:r>
              <a:rPr lang="en-GB" sz="1300" dirty="0">
                <a:effectLst/>
                <a:ea typeface="Times New Roman" panose="02020603050405020304" pitchFamily="18" charset="0"/>
                <a:cs typeface="Times New Roman" panose="02020603050405020304" pitchFamily="18" charset="0"/>
              </a:rPr>
              <a:t>Pat, W. (2015) Effective People Management. Available at: </a:t>
            </a:r>
            <a:br>
              <a:rPr lang="en-GB" sz="1300" dirty="0">
                <a:effectLst/>
                <a:ea typeface="Times New Roman" panose="02020603050405020304" pitchFamily="18" charset="0"/>
                <a:cs typeface="Times New Roman" panose="02020603050405020304" pitchFamily="18" charset="0"/>
              </a:rPr>
            </a:br>
            <a:r>
              <a:rPr lang="en-GB" sz="1300" u="sng" dirty="0">
                <a:effectLst/>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https://books.google.co.uk/books?hl=ro&amp;lr=&amp;id=KyA57Qn1e1QC&amp;oi=fnd&amp;pg=PR5&amp;dq=effective+conflict+handling+and+delegation&amp;ots=4AUiISgfvP&amp;sig=BuMuhoDs55YhsE6lzFcXMT4j038#v=onepage&amp;q=effective%20conflict%20handling%20and%20delegation&amp;f=false</a:t>
            </a:r>
            <a:br>
              <a:rPr lang="en-GB" sz="1300" dirty="0">
                <a:effectLst/>
                <a:ea typeface="Times New Roman" panose="02020603050405020304" pitchFamily="18" charset="0"/>
                <a:cs typeface="Times New Roman" panose="02020603050405020304" pitchFamily="18" charset="0"/>
              </a:rPr>
            </a:br>
            <a:r>
              <a:rPr lang="en-GB" sz="1300" dirty="0">
                <a:effectLst/>
                <a:ea typeface="Times New Roman" panose="02020603050405020304" pitchFamily="18" charset="0"/>
                <a:cs typeface="Times New Roman" panose="02020603050405020304" pitchFamily="18" charset="0"/>
              </a:rPr>
              <a:t>(Accessed: 15.11.2020)</a:t>
            </a:r>
            <a:endParaRPr lang="en-GB" sz="1300" b="1" u="sng" dirty="0">
              <a:effectLst/>
              <a:ea typeface="Times New Roman" panose="02020603050405020304" pitchFamily="18" charset="0"/>
              <a:cs typeface="Times New Roman" panose="02020603050405020304" pitchFamily="18" charset="0"/>
            </a:endParaRPr>
          </a:p>
          <a:p>
            <a:r>
              <a:rPr lang="en-GB" sz="1300" dirty="0">
                <a:effectLst/>
                <a:ea typeface="Times New Roman" panose="02020603050405020304" pitchFamily="18" charset="0"/>
                <a:cs typeface="Times New Roman" panose="02020603050405020304" pitchFamily="18" charset="0"/>
              </a:rPr>
              <a:t>The Teambuilding Company (2020) Forming-Storming-Norming-Performing. Available at: </a:t>
            </a:r>
            <a:br>
              <a:rPr lang="en-GB" sz="1300" dirty="0">
                <a:effectLst/>
                <a:ea typeface="Times New Roman" panose="02020603050405020304" pitchFamily="18" charset="0"/>
                <a:cs typeface="Times New Roman" panose="02020603050405020304" pitchFamily="18" charset="0"/>
              </a:rPr>
            </a:br>
            <a:r>
              <a:rPr lang="en-GB" sz="1300" dirty="0">
                <a:effectLst/>
                <a:ea typeface="Times New Roman" panose="02020603050405020304" pitchFamily="18" charset="0"/>
                <a:cs typeface="Times New Roman" panose="02020603050405020304" pitchFamily="18" charset="0"/>
              </a:rPr>
              <a:t>https://www.teambuilding.co.uk/theory/Forming-Storming-Norming-Performing.html</a:t>
            </a:r>
            <a:br>
              <a:rPr lang="en-GB" sz="1300" dirty="0">
                <a:effectLst/>
                <a:ea typeface="Times New Roman" panose="02020603050405020304" pitchFamily="18" charset="0"/>
                <a:cs typeface="Times New Roman" panose="02020603050405020304" pitchFamily="18" charset="0"/>
              </a:rPr>
            </a:br>
            <a:r>
              <a:rPr lang="en-GB" sz="1300" dirty="0">
                <a:effectLst/>
                <a:ea typeface="Times New Roman" panose="02020603050405020304" pitchFamily="18" charset="0"/>
                <a:cs typeface="Times New Roman" panose="02020603050405020304" pitchFamily="18" charset="0"/>
              </a:rPr>
              <a:t>(Accessed: 15.11.2020)</a:t>
            </a:r>
          </a:p>
          <a:p>
            <a:r>
              <a:rPr lang="en-GB" sz="1300" dirty="0">
                <a:effectLst/>
                <a:ea typeface="Times New Roman" panose="02020603050405020304" pitchFamily="18" charset="0"/>
                <a:cs typeface="Times New Roman" panose="02020603050405020304" pitchFamily="18" charset="0"/>
              </a:rPr>
              <a:t>Springer. (2013) </a:t>
            </a:r>
            <a:r>
              <a:rPr lang="en-GB" sz="1300" dirty="0" err="1">
                <a:effectLst/>
                <a:ea typeface="Times New Roman" panose="02020603050405020304" pitchFamily="18" charset="0"/>
                <a:cs typeface="Times New Roman" panose="02020603050405020304" pitchFamily="18" charset="0"/>
              </a:rPr>
              <a:t>Voluntas</a:t>
            </a:r>
            <a:r>
              <a:rPr lang="en-GB" sz="1300" dirty="0">
                <a:effectLst/>
                <a:ea typeface="Times New Roman" panose="02020603050405020304" pitchFamily="18" charset="0"/>
                <a:cs typeface="Times New Roman" panose="02020603050405020304" pitchFamily="18" charset="0"/>
              </a:rPr>
              <a:t>. Available at: </a:t>
            </a:r>
            <a:br>
              <a:rPr lang="en-GB" sz="1300" dirty="0">
                <a:effectLst/>
                <a:ea typeface="Times New Roman" panose="02020603050405020304" pitchFamily="18" charset="0"/>
                <a:cs typeface="Times New Roman" panose="02020603050405020304" pitchFamily="18" charset="0"/>
              </a:rPr>
            </a:br>
            <a:r>
              <a:rPr lang="en-GB" sz="1300" dirty="0">
                <a:effectLst/>
                <a:ea typeface="Times New Roman" panose="02020603050405020304" pitchFamily="18" charset="0"/>
                <a:cs typeface="Times New Roman" panose="02020603050405020304" pitchFamily="18" charset="0"/>
              </a:rPr>
              <a:t>https://www-jstor-org.ezproxy.uwtsd.ac.uk/stable/42629830?seq=1#metadata_info_tab_contents</a:t>
            </a:r>
            <a:br>
              <a:rPr lang="en-GB" sz="1300" dirty="0">
                <a:effectLst/>
                <a:ea typeface="Times New Roman" panose="02020603050405020304" pitchFamily="18" charset="0"/>
                <a:cs typeface="Times New Roman" panose="02020603050405020304" pitchFamily="18" charset="0"/>
              </a:rPr>
            </a:br>
            <a:r>
              <a:rPr lang="en-GB" sz="1300" dirty="0">
                <a:effectLst/>
                <a:ea typeface="Times New Roman" panose="02020603050405020304" pitchFamily="18" charset="0"/>
                <a:cs typeface="Times New Roman" panose="02020603050405020304" pitchFamily="18" charset="0"/>
              </a:rPr>
              <a:t>(Accessed: 15.11.2020)</a:t>
            </a:r>
            <a:br>
              <a:rPr lang="en-GB" sz="1200" dirty="0">
                <a:effectLst/>
                <a:ea typeface="Times New Roman" panose="02020603050405020304" pitchFamily="18" charset="0"/>
                <a:cs typeface="Times New Roman" panose="02020603050405020304" pitchFamily="18" charset="0"/>
              </a:rPr>
            </a:br>
            <a:endParaRPr lang="en-GB" sz="1200" dirty="0"/>
          </a:p>
        </p:txBody>
      </p:sp>
    </p:spTree>
    <p:extLst>
      <p:ext uri="{BB962C8B-B14F-4D97-AF65-F5344CB8AC3E}">
        <p14:creationId xmlns:p14="http://schemas.microsoft.com/office/powerpoint/2010/main" val="160302300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TotalTime>
  <Words>1302</Words>
  <Application>Microsoft Office PowerPoint</Application>
  <PresentationFormat>Widescreen</PresentationFormat>
  <Paragraphs>62</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Effective Team-working and Communication</vt:lpstr>
      <vt:lpstr>Bruce Wayne Tuckman</vt:lpstr>
      <vt:lpstr>Phases of Team Development</vt:lpstr>
      <vt:lpstr>Raymond Meredith Belbin</vt:lpstr>
      <vt:lpstr>Belbin’s Theory</vt:lpstr>
      <vt:lpstr>Belbin’s Theory</vt:lpstr>
      <vt:lpstr>Belbin’s Theory</vt:lpstr>
      <vt:lpstr>Teamwork Skills</vt:lpstr>
      <vt:lpstr>Difference between groups and teams</vt:lpstr>
      <vt:lpstr>Communication Skills</vt:lpstr>
      <vt:lpstr>Conflict</vt:lpstr>
      <vt:lpstr>References/Bibliography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Team-working and Communication</dc:title>
  <dc:creator>Andreea Raluca Mocanu</dc:creator>
  <cp:lastModifiedBy>Andreea Raluca Mocanu</cp:lastModifiedBy>
  <cp:revision>2</cp:revision>
  <dcterms:created xsi:type="dcterms:W3CDTF">2020-11-18T12:04:42Z</dcterms:created>
  <dcterms:modified xsi:type="dcterms:W3CDTF">2020-11-18T12:20:12Z</dcterms:modified>
</cp:coreProperties>
</file>