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 id="2147483685" r:id="rId4"/>
  </p:sldMasterIdLst>
  <p:notesMasterIdLst>
    <p:notesMasterId r:id="rId42"/>
  </p:notesMasterIdLst>
  <p:sldIdLst>
    <p:sldId id="621" r:id="rId5"/>
    <p:sldId id="622" r:id="rId6"/>
    <p:sldId id="637" r:id="rId7"/>
    <p:sldId id="639" r:id="rId8"/>
    <p:sldId id="642" r:id="rId9"/>
    <p:sldId id="714" r:id="rId10"/>
    <p:sldId id="623" r:id="rId11"/>
    <p:sldId id="630" r:id="rId12"/>
    <p:sldId id="654" r:id="rId13"/>
    <p:sldId id="259" r:id="rId14"/>
    <p:sldId id="258" r:id="rId15"/>
    <p:sldId id="715" r:id="rId16"/>
    <p:sldId id="656" r:id="rId17"/>
    <p:sldId id="709" r:id="rId18"/>
    <p:sldId id="657" r:id="rId19"/>
    <p:sldId id="266" r:id="rId20"/>
    <p:sldId id="658" r:id="rId21"/>
    <p:sldId id="718" r:id="rId22"/>
    <p:sldId id="659" r:id="rId23"/>
    <p:sldId id="719" r:id="rId24"/>
    <p:sldId id="267" r:id="rId25"/>
    <p:sldId id="272" r:id="rId26"/>
    <p:sldId id="273" r:id="rId27"/>
    <p:sldId id="274" r:id="rId28"/>
    <p:sldId id="275" r:id="rId29"/>
    <p:sldId id="260" r:id="rId30"/>
    <p:sldId id="268" r:id="rId31"/>
    <p:sldId id="269" r:id="rId32"/>
    <p:sldId id="661" r:id="rId33"/>
    <p:sldId id="270" r:id="rId34"/>
    <p:sldId id="271" r:id="rId35"/>
    <p:sldId id="662" r:id="rId36"/>
    <p:sldId id="374" r:id="rId37"/>
    <p:sldId id="262" r:id="rId38"/>
    <p:sldId id="263" r:id="rId39"/>
    <p:sldId id="713" r:id="rId40"/>
    <p:sldId id="704" r:id="rId41"/>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510" autoAdjust="0"/>
    <p:restoredTop sz="51332" autoAdjust="0"/>
  </p:normalViewPr>
  <p:slideViewPr>
    <p:cSldViewPr>
      <p:cViewPr varScale="1">
        <p:scale>
          <a:sx n="112" d="100"/>
          <a:sy n="112" d="100"/>
        </p:scale>
        <p:origin x="1398" y="9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17/10/2023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17/10/2023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17/10/2023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17/10/2023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17/10/2023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17/10/2023</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17/10/2023</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17/10/2023</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17/10/2023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17/10/2023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17/10/2023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17/10/2023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17/10/2023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17/10/2023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17/10/2023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17/10/2023</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17/10/2023</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17/10/2023</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17/10/2023</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17/10/2023</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17/10/2023</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17/10/2023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17/10/2023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17/10/2023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17/10/2023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17/10/2023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17/10/2023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17/10/2023</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17/10/2023</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17/10/2023</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17/10/2023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17/10/2023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17/10/2023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17/10/2023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82919678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6"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47" name="PlaceHolder 2"/>
          <p:cNvSpPr>
            <a:spLocks noGrp="1"/>
          </p:cNvSpPr>
          <p:nvPr>
            <p:ph type="subTitle"/>
          </p:nvPr>
        </p:nvSpPr>
        <p:spPr>
          <a:xfrm>
            <a:off x="457200" y="1600200"/>
            <a:ext cx="8229240" cy="3916800"/>
          </a:xfrm>
          <a:prstGeom prst="rect">
            <a:avLst/>
          </a:prstGeom>
        </p:spPr>
        <p:txBody>
          <a:bodyPr lIns="0" tIns="0" rIns="0" bIns="0" anchor="ctr">
            <a:noAutofit/>
          </a:bodyPr>
          <a:lstStyle/>
          <a:p>
            <a:pPr algn="ctr"/>
            <a:endParaRPr lang="en-GB" sz="3200" b="0" strike="noStrike" spc="-1">
              <a:latin typeface="Arial"/>
            </a:endParaRPr>
          </a:p>
        </p:txBody>
      </p:sp>
    </p:spTree>
    <p:extLst>
      <p:ext uri="{BB962C8B-B14F-4D97-AF65-F5344CB8AC3E}">
        <p14:creationId xmlns:p14="http://schemas.microsoft.com/office/powerpoint/2010/main" val="299120602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8"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49" name="PlaceHolder 2"/>
          <p:cNvSpPr>
            <a:spLocks noGrp="1"/>
          </p:cNvSpPr>
          <p:nvPr>
            <p:ph type="body"/>
          </p:nvPr>
        </p:nvSpPr>
        <p:spPr>
          <a:xfrm>
            <a:off x="457200" y="1600200"/>
            <a:ext cx="822924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Tree>
    <p:extLst>
      <p:ext uri="{BB962C8B-B14F-4D97-AF65-F5344CB8AC3E}">
        <p14:creationId xmlns:p14="http://schemas.microsoft.com/office/powerpoint/2010/main" val="7072560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50"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51" name="PlaceHolder 2"/>
          <p:cNvSpPr>
            <a:spLocks noGrp="1"/>
          </p:cNvSpPr>
          <p:nvPr>
            <p:ph type="body"/>
          </p:nvPr>
        </p:nvSpPr>
        <p:spPr>
          <a:xfrm>
            <a:off x="457200" y="1600200"/>
            <a:ext cx="401580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52" name="PlaceHolder 3"/>
          <p:cNvSpPr>
            <a:spLocks noGrp="1"/>
          </p:cNvSpPr>
          <p:nvPr>
            <p:ph type="body"/>
          </p:nvPr>
        </p:nvSpPr>
        <p:spPr>
          <a:xfrm>
            <a:off x="4674240" y="1600200"/>
            <a:ext cx="401580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Tree>
    <p:extLst>
      <p:ext uri="{BB962C8B-B14F-4D97-AF65-F5344CB8AC3E}">
        <p14:creationId xmlns:p14="http://schemas.microsoft.com/office/powerpoint/2010/main" val="1925228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Tree>
    <p:extLst>
      <p:ext uri="{BB962C8B-B14F-4D97-AF65-F5344CB8AC3E}">
        <p14:creationId xmlns:p14="http://schemas.microsoft.com/office/powerpoint/2010/main" val="393941285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54" name="PlaceHolder 1"/>
          <p:cNvSpPr>
            <a:spLocks noGrp="1"/>
          </p:cNvSpPr>
          <p:nvPr>
            <p:ph type="subTitle"/>
          </p:nvPr>
        </p:nvSpPr>
        <p:spPr>
          <a:xfrm>
            <a:off x="457200" y="274680"/>
            <a:ext cx="8229240" cy="5297760"/>
          </a:xfrm>
          <a:prstGeom prst="rect">
            <a:avLst/>
          </a:prstGeom>
        </p:spPr>
        <p:txBody>
          <a:bodyPr lIns="0" tIns="0" rIns="0" bIns="0" anchor="ctr">
            <a:noAutofit/>
          </a:bodyPr>
          <a:lstStyle/>
          <a:p>
            <a:pPr algn="ctr"/>
            <a:endParaRPr lang="en-GB" sz="3200" b="0" strike="noStrike" spc="-1">
              <a:latin typeface="Arial"/>
            </a:endParaRPr>
          </a:p>
        </p:txBody>
      </p:sp>
    </p:spTree>
    <p:extLst>
      <p:ext uri="{BB962C8B-B14F-4D97-AF65-F5344CB8AC3E}">
        <p14:creationId xmlns:p14="http://schemas.microsoft.com/office/powerpoint/2010/main" val="99277186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55"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56" name="PlaceHolder 2"/>
          <p:cNvSpPr>
            <a:spLocks noGrp="1"/>
          </p:cNvSpPr>
          <p:nvPr>
            <p:ph type="body"/>
          </p:nvPr>
        </p:nvSpPr>
        <p:spPr>
          <a:xfrm>
            <a:off x="45720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57" name="PlaceHolder 3"/>
          <p:cNvSpPr>
            <a:spLocks noGrp="1"/>
          </p:cNvSpPr>
          <p:nvPr>
            <p:ph type="body"/>
          </p:nvPr>
        </p:nvSpPr>
        <p:spPr>
          <a:xfrm>
            <a:off x="4674240" y="1600200"/>
            <a:ext cx="401580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58" name="PlaceHolder 4"/>
          <p:cNvSpPr>
            <a:spLocks noGrp="1"/>
          </p:cNvSpPr>
          <p:nvPr>
            <p:ph type="body"/>
          </p:nvPr>
        </p:nvSpPr>
        <p:spPr>
          <a:xfrm>
            <a:off x="457200" y="364608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extLst>
      <p:ext uri="{BB962C8B-B14F-4D97-AF65-F5344CB8AC3E}">
        <p14:creationId xmlns:p14="http://schemas.microsoft.com/office/powerpoint/2010/main" val="117887710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59"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60" name="PlaceHolder 2"/>
          <p:cNvSpPr>
            <a:spLocks noGrp="1"/>
          </p:cNvSpPr>
          <p:nvPr>
            <p:ph type="body"/>
          </p:nvPr>
        </p:nvSpPr>
        <p:spPr>
          <a:xfrm>
            <a:off x="457200" y="1600200"/>
            <a:ext cx="401580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61" name="PlaceHolder 3"/>
          <p:cNvSpPr>
            <a:spLocks noGrp="1"/>
          </p:cNvSpPr>
          <p:nvPr>
            <p:ph type="body"/>
          </p:nvPr>
        </p:nvSpPr>
        <p:spPr>
          <a:xfrm>
            <a:off x="467424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62" name="PlaceHolder 4"/>
          <p:cNvSpPr>
            <a:spLocks noGrp="1"/>
          </p:cNvSpPr>
          <p:nvPr>
            <p:ph type="body"/>
          </p:nvPr>
        </p:nvSpPr>
        <p:spPr>
          <a:xfrm>
            <a:off x="4674240" y="364608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extLst>
      <p:ext uri="{BB962C8B-B14F-4D97-AF65-F5344CB8AC3E}">
        <p14:creationId xmlns:p14="http://schemas.microsoft.com/office/powerpoint/2010/main" val="129987778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63"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64" name="PlaceHolder 2"/>
          <p:cNvSpPr>
            <a:spLocks noGrp="1"/>
          </p:cNvSpPr>
          <p:nvPr>
            <p:ph type="body"/>
          </p:nvPr>
        </p:nvSpPr>
        <p:spPr>
          <a:xfrm>
            <a:off x="45720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65" name="PlaceHolder 3"/>
          <p:cNvSpPr>
            <a:spLocks noGrp="1"/>
          </p:cNvSpPr>
          <p:nvPr>
            <p:ph type="body"/>
          </p:nvPr>
        </p:nvSpPr>
        <p:spPr>
          <a:xfrm>
            <a:off x="467424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66" name="PlaceHolder 4"/>
          <p:cNvSpPr>
            <a:spLocks noGrp="1"/>
          </p:cNvSpPr>
          <p:nvPr>
            <p:ph type="body"/>
          </p:nvPr>
        </p:nvSpPr>
        <p:spPr>
          <a:xfrm>
            <a:off x="457200" y="3646080"/>
            <a:ext cx="822924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extLst>
      <p:ext uri="{BB962C8B-B14F-4D97-AF65-F5344CB8AC3E}">
        <p14:creationId xmlns:p14="http://schemas.microsoft.com/office/powerpoint/2010/main" val="240490330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67"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68" name="PlaceHolder 2"/>
          <p:cNvSpPr>
            <a:spLocks noGrp="1"/>
          </p:cNvSpPr>
          <p:nvPr>
            <p:ph type="body"/>
          </p:nvPr>
        </p:nvSpPr>
        <p:spPr>
          <a:xfrm>
            <a:off x="457200" y="1600200"/>
            <a:ext cx="822924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69" name="PlaceHolder 3"/>
          <p:cNvSpPr>
            <a:spLocks noGrp="1"/>
          </p:cNvSpPr>
          <p:nvPr>
            <p:ph type="body"/>
          </p:nvPr>
        </p:nvSpPr>
        <p:spPr>
          <a:xfrm>
            <a:off x="457200" y="3646080"/>
            <a:ext cx="822924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extLst>
      <p:ext uri="{BB962C8B-B14F-4D97-AF65-F5344CB8AC3E}">
        <p14:creationId xmlns:p14="http://schemas.microsoft.com/office/powerpoint/2010/main" val="201254422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70"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71" name="PlaceHolder 2"/>
          <p:cNvSpPr>
            <a:spLocks noGrp="1"/>
          </p:cNvSpPr>
          <p:nvPr>
            <p:ph type="body"/>
          </p:nvPr>
        </p:nvSpPr>
        <p:spPr>
          <a:xfrm>
            <a:off x="45720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72" name="PlaceHolder 3"/>
          <p:cNvSpPr>
            <a:spLocks noGrp="1"/>
          </p:cNvSpPr>
          <p:nvPr>
            <p:ph type="body"/>
          </p:nvPr>
        </p:nvSpPr>
        <p:spPr>
          <a:xfrm>
            <a:off x="467424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73" name="PlaceHolder 4"/>
          <p:cNvSpPr>
            <a:spLocks noGrp="1"/>
          </p:cNvSpPr>
          <p:nvPr>
            <p:ph type="body"/>
          </p:nvPr>
        </p:nvSpPr>
        <p:spPr>
          <a:xfrm>
            <a:off x="457200" y="364608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74" name="PlaceHolder 5"/>
          <p:cNvSpPr>
            <a:spLocks noGrp="1"/>
          </p:cNvSpPr>
          <p:nvPr>
            <p:ph type="body"/>
          </p:nvPr>
        </p:nvSpPr>
        <p:spPr>
          <a:xfrm>
            <a:off x="4674240" y="364608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extLst>
      <p:ext uri="{BB962C8B-B14F-4D97-AF65-F5344CB8AC3E}">
        <p14:creationId xmlns:p14="http://schemas.microsoft.com/office/powerpoint/2010/main" val="321796925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75"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76" name="PlaceHolder 2"/>
          <p:cNvSpPr>
            <a:spLocks noGrp="1"/>
          </p:cNvSpPr>
          <p:nvPr>
            <p:ph type="body"/>
          </p:nvPr>
        </p:nvSpPr>
        <p:spPr>
          <a:xfrm>
            <a:off x="457200" y="160020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77" name="PlaceHolder 3"/>
          <p:cNvSpPr>
            <a:spLocks noGrp="1"/>
          </p:cNvSpPr>
          <p:nvPr>
            <p:ph type="body"/>
          </p:nvPr>
        </p:nvSpPr>
        <p:spPr>
          <a:xfrm>
            <a:off x="3239640" y="160020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78" name="PlaceHolder 4"/>
          <p:cNvSpPr>
            <a:spLocks noGrp="1"/>
          </p:cNvSpPr>
          <p:nvPr>
            <p:ph type="body"/>
          </p:nvPr>
        </p:nvSpPr>
        <p:spPr>
          <a:xfrm>
            <a:off x="6022080" y="160020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79" name="PlaceHolder 5"/>
          <p:cNvSpPr>
            <a:spLocks noGrp="1"/>
          </p:cNvSpPr>
          <p:nvPr>
            <p:ph type="body"/>
          </p:nvPr>
        </p:nvSpPr>
        <p:spPr>
          <a:xfrm>
            <a:off x="457200" y="364608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80" name="PlaceHolder 6"/>
          <p:cNvSpPr>
            <a:spLocks noGrp="1"/>
          </p:cNvSpPr>
          <p:nvPr>
            <p:ph type="body"/>
          </p:nvPr>
        </p:nvSpPr>
        <p:spPr>
          <a:xfrm>
            <a:off x="3239640" y="364608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81" name="PlaceHolder 7"/>
          <p:cNvSpPr>
            <a:spLocks noGrp="1"/>
          </p:cNvSpPr>
          <p:nvPr>
            <p:ph type="body"/>
          </p:nvPr>
        </p:nvSpPr>
        <p:spPr>
          <a:xfrm>
            <a:off x="6022080" y="364608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extLst>
      <p:ext uri="{BB962C8B-B14F-4D97-AF65-F5344CB8AC3E}">
        <p14:creationId xmlns:p14="http://schemas.microsoft.com/office/powerpoint/2010/main" val="15925614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theme" Target="../theme/theme4.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slideLayout" Target="../slideLayouts/slideLayout45.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image" Target="../media/image3.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17/10/2023</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17/10/2023</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17/10/2023</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41" name="PlaceHolder 1"/>
          <p:cNvSpPr>
            <a:spLocks noGrp="1"/>
          </p:cNvSpPr>
          <p:nvPr>
            <p:ph type="title"/>
          </p:nvPr>
        </p:nvSpPr>
        <p:spPr>
          <a:xfrm>
            <a:off x="457200" y="274680"/>
            <a:ext cx="8229240" cy="1142640"/>
          </a:xfrm>
          <a:prstGeom prst="rect">
            <a:avLst/>
          </a:prstGeom>
        </p:spPr>
        <p:txBody>
          <a:bodyPr anchor="ctr">
            <a:noAutofit/>
          </a:bodyPr>
          <a:lstStyle/>
          <a:p>
            <a:pPr algn="ctr">
              <a:lnSpc>
                <a:spcPct val="100000"/>
              </a:lnSpc>
            </a:pPr>
            <a:r>
              <a:rPr lang="en-US" sz="4400" b="0" strike="noStrike" spc="-1">
                <a:solidFill>
                  <a:srgbClr val="000000"/>
                </a:solidFill>
                <a:latin typeface="Myriad Pro"/>
              </a:rPr>
              <a:t>Click to edit Master title style</a:t>
            </a:r>
            <a:endParaRPr lang="en-US" sz="4400" b="0" strike="noStrike" spc="-1">
              <a:solidFill>
                <a:srgbClr val="000000"/>
              </a:solidFill>
              <a:latin typeface="Arial"/>
            </a:endParaRPr>
          </a:p>
        </p:txBody>
      </p:sp>
      <p:sp>
        <p:nvSpPr>
          <p:cNvPr id="42" name="PlaceHolder 2"/>
          <p:cNvSpPr>
            <a:spLocks noGrp="1"/>
          </p:cNvSpPr>
          <p:nvPr>
            <p:ph type="body"/>
          </p:nvPr>
        </p:nvSpPr>
        <p:spPr>
          <a:xfrm>
            <a:off x="457200" y="1600200"/>
            <a:ext cx="8229240" cy="3916800"/>
          </a:xfrm>
          <a:prstGeom prst="rect">
            <a:avLst/>
          </a:prstGeom>
        </p:spPr>
        <p:txBody>
          <a:bodyPr>
            <a:noAutofit/>
          </a:bodyPr>
          <a:lstStyle/>
          <a:p>
            <a:pPr marL="343080" indent="-342720">
              <a:lnSpc>
                <a:spcPct val="100000"/>
              </a:lnSpc>
              <a:spcBef>
                <a:spcPts val="641"/>
              </a:spcBef>
              <a:buClr>
                <a:srgbClr val="000000"/>
              </a:buClr>
              <a:buFont typeface="Arial"/>
              <a:buChar char="•"/>
            </a:pPr>
            <a:r>
              <a:rPr lang="en-US" sz="3200" b="0" strike="noStrike" spc="-1">
                <a:solidFill>
                  <a:srgbClr val="000000"/>
                </a:solidFill>
                <a:latin typeface="Myriad Pro"/>
              </a:rPr>
              <a:t>Edit Master text styles</a:t>
            </a:r>
          </a:p>
          <a:p>
            <a:pPr marL="743040" lvl="1" indent="-285480">
              <a:lnSpc>
                <a:spcPct val="100000"/>
              </a:lnSpc>
              <a:spcBef>
                <a:spcPts val="561"/>
              </a:spcBef>
              <a:buClr>
                <a:srgbClr val="000000"/>
              </a:buClr>
              <a:buFont typeface="Arial"/>
              <a:buChar char="–"/>
            </a:pPr>
            <a:r>
              <a:rPr lang="en-US" sz="2800" b="0" strike="noStrike" spc="-1">
                <a:solidFill>
                  <a:srgbClr val="000000"/>
                </a:solidFill>
                <a:latin typeface="Myriad Pro"/>
              </a:rPr>
              <a:t>Second level</a:t>
            </a:r>
          </a:p>
          <a:p>
            <a:pPr marL="1143000" lvl="2" indent="-228240">
              <a:lnSpc>
                <a:spcPct val="100000"/>
              </a:lnSpc>
              <a:spcBef>
                <a:spcPts val="479"/>
              </a:spcBef>
              <a:buClr>
                <a:srgbClr val="000000"/>
              </a:buClr>
              <a:buFont typeface="Arial"/>
              <a:buChar char="•"/>
            </a:pPr>
            <a:r>
              <a:rPr lang="en-US" sz="2400" b="0" strike="noStrike" spc="-1">
                <a:solidFill>
                  <a:srgbClr val="000000"/>
                </a:solidFill>
                <a:latin typeface="Myriad Pro"/>
              </a:rPr>
              <a:t>Third level</a:t>
            </a:r>
          </a:p>
          <a:p>
            <a:pPr marL="1600200" lvl="3" indent="-228240">
              <a:lnSpc>
                <a:spcPct val="100000"/>
              </a:lnSpc>
              <a:spcBef>
                <a:spcPts val="400"/>
              </a:spcBef>
              <a:buClr>
                <a:srgbClr val="000000"/>
              </a:buClr>
              <a:buFont typeface="Arial"/>
              <a:buChar char="–"/>
            </a:pPr>
            <a:r>
              <a:rPr lang="en-US" sz="2000" b="0" strike="noStrike" spc="-1">
                <a:solidFill>
                  <a:srgbClr val="000000"/>
                </a:solidFill>
                <a:latin typeface="Myriad Pro"/>
              </a:rPr>
              <a:t>Fourth level</a:t>
            </a:r>
          </a:p>
          <a:p>
            <a:pPr marL="2057400" lvl="4" indent="-228240">
              <a:lnSpc>
                <a:spcPct val="100000"/>
              </a:lnSpc>
              <a:spcBef>
                <a:spcPts val="400"/>
              </a:spcBef>
              <a:buClr>
                <a:srgbClr val="000000"/>
              </a:buClr>
              <a:buFont typeface="Arial"/>
              <a:buChar char="»"/>
            </a:pPr>
            <a:r>
              <a:rPr lang="en-US" sz="2000" b="0" strike="noStrike" spc="-1">
                <a:solidFill>
                  <a:srgbClr val="000000"/>
                </a:solidFill>
                <a:latin typeface="Myriad Pro"/>
              </a:rPr>
              <a:t>Fifth level</a:t>
            </a:r>
          </a:p>
        </p:txBody>
      </p:sp>
      <p:sp>
        <p:nvSpPr>
          <p:cNvPr id="43" name="PlaceHolder 3"/>
          <p:cNvSpPr>
            <a:spLocks noGrp="1"/>
          </p:cNvSpPr>
          <p:nvPr>
            <p:ph type="dt"/>
          </p:nvPr>
        </p:nvSpPr>
        <p:spPr>
          <a:xfrm>
            <a:off x="250920" y="6524640"/>
            <a:ext cx="971280" cy="218880"/>
          </a:xfrm>
          <a:prstGeom prst="rect">
            <a:avLst/>
          </a:prstGeom>
        </p:spPr>
        <p:txBody>
          <a:bodyPr anchor="ctr">
            <a:noAutofit/>
          </a:bodyPr>
          <a:lstStyle/>
          <a:p>
            <a:pPr algn="ctr">
              <a:lnSpc>
                <a:spcPct val="100000"/>
              </a:lnSpc>
            </a:pPr>
            <a:fld id="{8E2352EC-1633-41A9-8D9E-CC31001F36F9}" type="datetime1">
              <a:rPr lang="en-GB" sz="1050" b="0" strike="noStrike" spc="-1">
                <a:solidFill>
                  <a:srgbClr val="8B8B8B"/>
                </a:solidFill>
                <a:latin typeface="Myriad Pro"/>
              </a:rPr>
              <a:t>17/10/2023</a:t>
            </a:fld>
            <a:endParaRPr lang="en-GB" sz="1050" b="0" strike="noStrike" spc="-1">
              <a:latin typeface="Times New Roman"/>
            </a:endParaRPr>
          </a:p>
        </p:txBody>
      </p:sp>
      <p:sp>
        <p:nvSpPr>
          <p:cNvPr id="44" name="PlaceHolder 4"/>
          <p:cNvSpPr>
            <a:spLocks noGrp="1"/>
          </p:cNvSpPr>
          <p:nvPr>
            <p:ph type="ftr"/>
          </p:nvPr>
        </p:nvSpPr>
        <p:spPr>
          <a:xfrm>
            <a:off x="3132000" y="6461280"/>
            <a:ext cx="2895120" cy="364680"/>
          </a:xfrm>
          <a:prstGeom prst="rect">
            <a:avLst/>
          </a:prstGeom>
        </p:spPr>
        <p:txBody>
          <a:bodyPr lIns="90000" tIns="45000" rIns="90000" bIns="45000">
            <a:noAutofit/>
          </a:bodyPr>
          <a:lstStyle/>
          <a:p>
            <a:endParaRPr lang="en-GB" sz="2400" b="0" strike="noStrike" spc="-1">
              <a:latin typeface="Times New Roman"/>
            </a:endParaRPr>
          </a:p>
        </p:txBody>
      </p:sp>
      <p:sp>
        <p:nvSpPr>
          <p:cNvPr id="45" name="PlaceHolder 5"/>
          <p:cNvSpPr>
            <a:spLocks noGrp="1"/>
          </p:cNvSpPr>
          <p:nvPr>
            <p:ph type="sldNum"/>
          </p:nvPr>
        </p:nvSpPr>
        <p:spPr>
          <a:xfrm>
            <a:off x="7956720" y="6381720"/>
            <a:ext cx="729720" cy="339480"/>
          </a:xfrm>
          <a:prstGeom prst="rect">
            <a:avLst/>
          </a:prstGeom>
        </p:spPr>
        <p:txBody>
          <a:bodyPr anchor="ctr">
            <a:noAutofit/>
          </a:bodyPr>
          <a:lstStyle/>
          <a:p>
            <a:pPr algn="r">
              <a:lnSpc>
                <a:spcPct val="100000"/>
              </a:lnSpc>
            </a:pPr>
            <a:fld id="{0E802C59-FE99-4FBB-8B20-AD64AD1AE583}" type="slidenum">
              <a:rPr lang="en-GB" sz="1200" b="0" strike="noStrike" spc="-1">
                <a:solidFill>
                  <a:srgbClr val="898989"/>
                </a:solidFill>
                <a:latin typeface="Myriad Pro"/>
              </a:rPr>
              <a:t>‹#›</a:t>
            </a:fld>
            <a:endParaRPr lang="en-GB" sz="1200" b="0" strike="noStrike" spc="-1">
              <a:latin typeface="Times New Roman"/>
            </a:endParaRPr>
          </a:p>
        </p:txBody>
      </p:sp>
    </p:spTree>
    <p:extLst>
      <p:ext uri="{BB962C8B-B14F-4D97-AF65-F5344CB8AC3E}">
        <p14:creationId xmlns:p14="http://schemas.microsoft.com/office/powerpoint/2010/main" val="4249082318"/>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9.xml"/></Relationships>
</file>

<file path=ppt/slides/_rels/slide37.xml.rels><?xml version="1.0" encoding="UTF-8" standalone="yes"?>
<Relationships xmlns="http://schemas.openxmlformats.org/package/2006/relationships"><Relationship Id="rId3" Type="http://schemas.openxmlformats.org/officeDocument/2006/relationships/hyperlink" Target="http://www.perfect-english-grammar.com/linking-words-contrast.html" TargetMode="External"/><Relationship Id="rId2" Type="http://schemas.openxmlformats.org/officeDocument/2006/relationships/hyperlink" Target="https://www.collinsdictionary.com/dictionary/english/" TargetMode="External"/><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6885384" cy="3773016"/>
          </a:xfrm>
        </p:spPr>
        <p:txBody>
          <a:bodyPr/>
          <a:lstStyle/>
          <a:p>
            <a:pPr eaLnBrk="1" hangingPunct="1">
              <a:spcBef>
                <a:spcPts val="0"/>
              </a:spcBef>
            </a:pPr>
            <a:r>
              <a:rPr lang="en-GB" sz="3600" b="1" strike="noStrike" spc="-1" dirty="0">
                <a:solidFill>
                  <a:schemeClr val="bg1"/>
                </a:solidFill>
                <a:latin typeface="Calibri" panose="020F0502020204030204" pitchFamily="34" charset="0"/>
                <a:cs typeface="Calibri" panose="020F0502020204030204" pitchFamily="34" charset="0"/>
              </a:rPr>
              <a:t>LCBB4006</a:t>
            </a:r>
            <a:endParaRPr lang="en-GB" sz="3600"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p>
            <a:pPr eaLnBrk="1" hangingPunct="1">
              <a:spcBef>
                <a:spcPts val="0"/>
              </a:spcBef>
            </a:pPr>
            <a:r>
              <a:rPr lang="en-GB" sz="3600"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Academic Skills (ACS) </a:t>
            </a:r>
          </a:p>
          <a:p>
            <a:pPr eaLnBrk="1" hangingPunct="1">
              <a:spcBef>
                <a:spcPts val="0"/>
              </a:spcBef>
            </a:pPr>
            <a:endParaRPr lang="en-GB" altLang="en-US" sz="3600"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p>
            <a:pPr eaLnBrk="1" hangingPunct="1">
              <a:spcBef>
                <a:spcPts val="0"/>
              </a:spcBef>
            </a:pPr>
            <a:r>
              <a:rPr lang="en-GB" sz="3600" b="1" dirty="0">
                <a:solidFill>
                  <a:srgbClr val="FFFF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Week 2: </a:t>
            </a:r>
          </a:p>
          <a:p>
            <a:pPr eaLnBrk="1" hangingPunct="1">
              <a:spcBef>
                <a:spcPts val="0"/>
              </a:spcBef>
            </a:pPr>
            <a:r>
              <a:rPr lang="en-GB" sz="3600" b="1" dirty="0">
                <a:solidFill>
                  <a:srgbClr val="FFFF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Sentence structure </a:t>
            </a: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17/10/2023</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Aims: </a:t>
            </a:r>
          </a:p>
        </p:txBody>
      </p:sp>
      <p:sp>
        <p:nvSpPr>
          <p:cNvPr id="3" name="Content Placeholder 2"/>
          <p:cNvSpPr>
            <a:spLocks noGrp="1"/>
          </p:cNvSpPr>
          <p:nvPr>
            <p:ph idx="1"/>
          </p:nvPr>
        </p:nvSpPr>
        <p:spPr>
          <a:xfrm>
            <a:off x="457200" y="1470818"/>
            <a:ext cx="8229600" cy="3916363"/>
          </a:xfrm>
        </p:spPr>
        <p:txBody>
          <a:bodyPr/>
          <a:lstStyle/>
          <a:p>
            <a:r>
              <a:rPr lang="en-GB" dirty="0">
                <a:latin typeface="Arial" panose="020B0604020202020204" pitchFamily="34" charset="0"/>
                <a:cs typeface="Arial" panose="020B0604020202020204" pitchFamily="34" charset="0"/>
              </a:rPr>
              <a:t>To introduce the main sentence types </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To introduce the type of sentences to avoid in academic writing </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To complete a range of activities </a:t>
            </a:r>
          </a:p>
        </p:txBody>
      </p:sp>
    </p:spTree>
    <p:extLst>
      <p:ext uri="{BB962C8B-B14F-4D97-AF65-F5344CB8AC3E}">
        <p14:creationId xmlns:p14="http://schemas.microsoft.com/office/powerpoint/2010/main" val="2372382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77D5A-6E3F-4096-A893-3DFE27F74285}"/>
              </a:ext>
            </a:extLst>
          </p:cNvPr>
          <p:cNvSpPr>
            <a:spLocks noGrp="1"/>
          </p:cNvSpPr>
          <p:nvPr>
            <p:ph type="title"/>
          </p:nvPr>
        </p:nvSpPr>
        <p:spPr/>
        <p:txBody>
          <a:bodyPr/>
          <a:lstStyle/>
          <a:p>
            <a:pPr algn="l"/>
            <a:r>
              <a:rPr lang="en-GB" b="1" dirty="0">
                <a:latin typeface="Calibri" panose="020F0502020204030204" pitchFamily="34" charset="0"/>
                <a:cs typeface="Calibri" panose="020F0502020204030204" pitchFamily="34" charset="0"/>
              </a:rPr>
              <a:t>A pause or a break can make a lot of difference</a:t>
            </a:r>
          </a:p>
        </p:txBody>
      </p:sp>
      <p:sp>
        <p:nvSpPr>
          <p:cNvPr id="4" name="Text Placeholder 3">
            <a:extLst>
              <a:ext uri="{FF2B5EF4-FFF2-40B4-BE49-F238E27FC236}">
                <a16:creationId xmlns:a16="http://schemas.microsoft.com/office/drawing/2014/main" id="{BA23D30B-3935-4995-92E1-6B5D2BC369C1}"/>
              </a:ext>
            </a:extLst>
          </p:cNvPr>
          <p:cNvSpPr>
            <a:spLocks noGrp="1"/>
          </p:cNvSpPr>
          <p:nvPr>
            <p:ph type="body" sz="half" idx="2"/>
          </p:nvPr>
        </p:nvSpPr>
        <p:spPr/>
        <p:txBody>
          <a:bodyPr/>
          <a:lstStyle/>
          <a:p>
            <a:pPr>
              <a:spcBef>
                <a:spcPts val="0"/>
              </a:spcBef>
            </a:pPr>
            <a:r>
              <a:rPr lang="en-GB" sz="3200" dirty="0">
                <a:latin typeface="Calibri" panose="020F0502020204030204" pitchFamily="34" charset="0"/>
                <a:cs typeface="Calibri" panose="020F0502020204030204" pitchFamily="34" charset="0"/>
              </a:rPr>
              <a:t>What do we want to say? “Let’s eat, grandma!”  </a:t>
            </a:r>
          </a:p>
          <a:p>
            <a:pPr>
              <a:spcBef>
                <a:spcPts val="0"/>
              </a:spcBef>
            </a:pPr>
            <a:r>
              <a:rPr lang="en-GB" sz="3200" dirty="0">
                <a:latin typeface="Calibri" panose="020F0502020204030204" pitchFamily="34" charset="0"/>
                <a:cs typeface="Calibri" panose="020F0502020204030204" pitchFamily="34" charset="0"/>
              </a:rPr>
              <a:t>or </a:t>
            </a:r>
          </a:p>
          <a:p>
            <a:pPr>
              <a:spcBef>
                <a:spcPts val="0"/>
              </a:spcBef>
            </a:pPr>
            <a:r>
              <a:rPr lang="en-GB" sz="3200" dirty="0">
                <a:latin typeface="Calibri" panose="020F0502020204030204" pitchFamily="34" charset="0"/>
                <a:cs typeface="Calibri" panose="020F0502020204030204" pitchFamily="34" charset="0"/>
              </a:rPr>
              <a:t>“Let’s eat grandma!”</a:t>
            </a:r>
          </a:p>
          <a:p>
            <a:endParaRPr lang="en-GB" dirty="0"/>
          </a:p>
        </p:txBody>
      </p:sp>
      <p:sp>
        <p:nvSpPr>
          <p:cNvPr id="5" name="Date Placeholder 4">
            <a:extLst>
              <a:ext uri="{FF2B5EF4-FFF2-40B4-BE49-F238E27FC236}">
                <a16:creationId xmlns:a16="http://schemas.microsoft.com/office/drawing/2014/main" id="{B6FB2361-C82D-4269-B0C1-FDB3A3E8AA54}"/>
              </a:ext>
            </a:extLst>
          </p:cNvPr>
          <p:cNvSpPr>
            <a:spLocks noGrp="1"/>
          </p:cNvSpPr>
          <p:nvPr>
            <p:ph type="dt" sz="half" idx="10"/>
          </p:nvPr>
        </p:nvSpPr>
        <p:spPr/>
        <p:txBody>
          <a:bodyPr/>
          <a:lstStyle/>
          <a:p>
            <a:pPr>
              <a:defRPr/>
            </a:pPr>
            <a:fld id="{023D7EC6-97FE-471F-BEC9-7BF2358EB8E2}" type="datetime1">
              <a:rPr lang="en-GB" smtClean="0"/>
              <a:pPr>
                <a:defRPr/>
              </a:pPr>
              <a:t>17/10/2023</a:t>
            </a:fld>
            <a:endParaRPr lang="en-GB"/>
          </a:p>
        </p:txBody>
      </p:sp>
      <p:pic>
        <p:nvPicPr>
          <p:cNvPr id="9" name="Picture Placeholder 8">
            <a:extLst>
              <a:ext uri="{FF2B5EF4-FFF2-40B4-BE49-F238E27FC236}">
                <a16:creationId xmlns:a16="http://schemas.microsoft.com/office/drawing/2014/main" id="{BF46A1DB-8739-477E-B28D-453020D7AC11}"/>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8139" b="8139"/>
          <a:stretch>
            <a:fillRect/>
          </a:stretch>
        </p:blipFill>
        <p:spPr>
          <a:xfrm>
            <a:off x="3862040" y="481526"/>
            <a:ext cx="4629150" cy="4873625"/>
          </a:xfrm>
        </p:spPr>
      </p:pic>
    </p:spTree>
    <p:extLst>
      <p:ext uri="{BB962C8B-B14F-4D97-AF65-F5344CB8AC3E}">
        <p14:creationId xmlns:p14="http://schemas.microsoft.com/office/powerpoint/2010/main" val="7449423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D675EE-5CD8-43D8-9C68-7E0B052F5FDD}"/>
              </a:ext>
            </a:extLst>
          </p:cNvPr>
          <p:cNvSpPr>
            <a:spLocks noGrp="1"/>
          </p:cNvSpPr>
          <p:nvPr>
            <p:ph type="dt" sz="half" idx="10"/>
          </p:nvPr>
        </p:nvSpPr>
        <p:spPr/>
        <p:txBody>
          <a:bodyPr/>
          <a:lstStyle/>
          <a:p>
            <a:pPr>
              <a:defRPr/>
            </a:pPr>
            <a:fld id="{46A9C64A-C95D-40FB-94EC-91D162CC4BE6}" type="datetime1">
              <a:rPr lang="en-GB" smtClean="0"/>
              <a:pPr>
                <a:defRPr/>
              </a:pPr>
              <a:t>17/10/2023</a:t>
            </a:fld>
            <a:endParaRPr lang="en-GB"/>
          </a:p>
        </p:txBody>
      </p:sp>
      <p:pic>
        <p:nvPicPr>
          <p:cNvPr id="4" name="Picture 3" descr="A picture containing timeline&#10;&#10;Description automatically generated">
            <a:extLst>
              <a:ext uri="{FF2B5EF4-FFF2-40B4-BE49-F238E27FC236}">
                <a16:creationId xmlns:a16="http://schemas.microsoft.com/office/drawing/2014/main" id="{0538ED3D-FC0D-4578-903C-3CFE3E6ED1D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1619" y="188640"/>
            <a:ext cx="4156981" cy="5400000"/>
          </a:xfrm>
          <a:prstGeom prst="rect">
            <a:avLst/>
          </a:prstGeom>
        </p:spPr>
      </p:pic>
      <p:sp>
        <p:nvSpPr>
          <p:cNvPr id="5" name="TextBox 4">
            <a:extLst>
              <a:ext uri="{FF2B5EF4-FFF2-40B4-BE49-F238E27FC236}">
                <a16:creationId xmlns:a16="http://schemas.microsoft.com/office/drawing/2014/main" id="{E3F5E164-D263-44E9-870B-2D15875CF612}"/>
              </a:ext>
            </a:extLst>
          </p:cNvPr>
          <p:cNvSpPr txBox="1"/>
          <p:nvPr/>
        </p:nvSpPr>
        <p:spPr>
          <a:xfrm>
            <a:off x="4595358" y="188640"/>
            <a:ext cx="4317024" cy="3539430"/>
          </a:xfrm>
          <a:prstGeom prst="rect">
            <a:avLst/>
          </a:prstGeom>
          <a:noFill/>
        </p:spPr>
        <p:txBody>
          <a:bodyPr wrap="square">
            <a:spAutoFit/>
          </a:bodyPr>
          <a:lstStyle/>
          <a:p>
            <a:pPr marL="457200" indent="-457200">
              <a:buFont typeface="Arial" panose="020B0604020202020204" pitchFamily="34" charset="0"/>
              <a:buChar char="•"/>
            </a:pPr>
            <a:r>
              <a:rPr lang="en-US" sz="2800" b="1" dirty="0">
                <a:solidFill>
                  <a:srgbClr val="FF0000"/>
                </a:solidFill>
                <a:latin typeface="Calibri" panose="020F0502020204030204" pitchFamily="34" charset="0"/>
                <a:cs typeface="Calibri" panose="020F0502020204030204" pitchFamily="34" charset="0"/>
              </a:rPr>
              <a:t>A panda eats, shoots and leaves</a:t>
            </a:r>
          </a:p>
          <a:p>
            <a:pPr marL="457200" indent="-457200">
              <a:buFont typeface="Arial" panose="020B0604020202020204" pitchFamily="34" charset="0"/>
              <a:buChar char="•"/>
            </a:pPr>
            <a:r>
              <a:rPr lang="en-US" sz="2800" b="1" dirty="0">
                <a:solidFill>
                  <a:srgbClr val="00B050"/>
                </a:solidFill>
                <a:latin typeface="Calibri" panose="020F0502020204030204" pitchFamily="34" charset="0"/>
                <a:cs typeface="Calibri" panose="020F0502020204030204" pitchFamily="34" charset="0"/>
              </a:rPr>
              <a:t>A panda eats shoots and leaves</a:t>
            </a:r>
          </a:p>
          <a:p>
            <a:endParaRPr lang="en-US" sz="2800" dirty="0">
              <a:latin typeface="Calibri" panose="020F0502020204030204" pitchFamily="34" charset="0"/>
              <a:cs typeface="Calibri" panose="020F0502020204030204" pitchFamily="34" charset="0"/>
            </a:endParaRPr>
          </a:p>
          <a:p>
            <a:r>
              <a:rPr lang="en-US" sz="2800" dirty="0">
                <a:latin typeface="Calibri" panose="020F0502020204030204" pitchFamily="34" charset="0"/>
                <a:cs typeface="Calibri" panose="020F0502020204030204" pitchFamily="34" charset="0"/>
              </a:rPr>
              <a:t>What difference has the comma made in the above two sentences?</a:t>
            </a:r>
            <a:endParaRPr lang="en-GB" sz="2800" dirty="0"/>
          </a:p>
        </p:txBody>
      </p:sp>
    </p:spTree>
    <p:extLst>
      <p:ext uri="{BB962C8B-B14F-4D97-AF65-F5344CB8AC3E}">
        <p14:creationId xmlns:p14="http://schemas.microsoft.com/office/powerpoint/2010/main" val="29499048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Answer</a:t>
            </a:r>
          </a:p>
        </p:txBody>
      </p:sp>
      <p:sp>
        <p:nvSpPr>
          <p:cNvPr id="3" name="Content Placeholder 2"/>
          <p:cNvSpPr>
            <a:spLocks noGrp="1"/>
          </p:cNvSpPr>
          <p:nvPr>
            <p:ph idx="1"/>
          </p:nvPr>
        </p:nvSpPr>
        <p:spPr>
          <a:xfrm>
            <a:off x="457200" y="1124744"/>
            <a:ext cx="8229600" cy="4391819"/>
          </a:xfrm>
        </p:spPr>
        <p:txBody>
          <a:bodyPr/>
          <a:lstStyle/>
          <a:p>
            <a:pPr>
              <a:spcBef>
                <a:spcPts val="0"/>
              </a:spcBef>
              <a:spcAft>
                <a:spcPts val="1200"/>
              </a:spcAft>
            </a:pPr>
            <a:r>
              <a:rPr lang="en-GB" sz="2800" b="1" dirty="0">
                <a:latin typeface="Calibri" panose="020F0502020204030204" pitchFamily="34" charset="0"/>
                <a:cs typeface="Calibri" panose="020F0502020204030204" pitchFamily="34" charset="0"/>
              </a:rPr>
              <a:t>A panda eats shoots and leaves</a:t>
            </a:r>
            <a:r>
              <a:rPr lang="en-GB" sz="2800" dirty="0">
                <a:latin typeface="Calibri" panose="020F0502020204030204" pitchFamily="34" charset="0"/>
                <a:cs typeface="Calibri" panose="020F0502020204030204" pitchFamily="34" charset="0"/>
              </a:rPr>
              <a:t> = A panda consumes young plants plus the green parts of trees.</a:t>
            </a:r>
          </a:p>
          <a:p>
            <a:pPr marL="0" indent="0">
              <a:spcBef>
                <a:spcPts val="0"/>
              </a:spcBef>
              <a:spcAft>
                <a:spcPts val="1200"/>
              </a:spcAft>
              <a:buNone/>
            </a:pPr>
            <a:endParaRPr lang="en-GB" sz="2800" dirty="0">
              <a:latin typeface="Calibri" panose="020F0502020204030204" pitchFamily="34" charset="0"/>
              <a:cs typeface="Calibri" panose="020F0502020204030204" pitchFamily="34" charset="0"/>
            </a:endParaRPr>
          </a:p>
          <a:p>
            <a:pPr>
              <a:spcBef>
                <a:spcPts val="0"/>
              </a:spcBef>
              <a:spcAft>
                <a:spcPts val="0"/>
              </a:spcAft>
            </a:pPr>
            <a:r>
              <a:rPr lang="en-GB" sz="2800" b="1" dirty="0">
                <a:latin typeface="Calibri" panose="020F0502020204030204" pitchFamily="34" charset="0"/>
                <a:cs typeface="Calibri" panose="020F0502020204030204" pitchFamily="34" charset="0"/>
              </a:rPr>
              <a:t>A panda eats, shoots and leaves</a:t>
            </a:r>
            <a:r>
              <a:rPr lang="en-GB" sz="2800" dirty="0">
                <a:latin typeface="Calibri" panose="020F0502020204030204" pitchFamily="34" charset="0"/>
                <a:cs typeface="Calibri" panose="020F0502020204030204" pitchFamily="34" charset="0"/>
              </a:rPr>
              <a:t> OR </a:t>
            </a:r>
          </a:p>
          <a:p>
            <a:pPr>
              <a:spcBef>
                <a:spcPts val="0"/>
              </a:spcBef>
              <a:spcAft>
                <a:spcPts val="0"/>
              </a:spcAft>
            </a:pPr>
            <a:endParaRPr lang="en-GB" sz="2800" dirty="0">
              <a:latin typeface="Calibri" panose="020F0502020204030204" pitchFamily="34" charset="0"/>
              <a:cs typeface="Calibri" panose="020F0502020204030204" pitchFamily="34" charset="0"/>
            </a:endParaRPr>
          </a:p>
          <a:p>
            <a:pPr>
              <a:spcBef>
                <a:spcPts val="0"/>
              </a:spcBef>
              <a:spcAft>
                <a:spcPts val="1200"/>
              </a:spcAft>
            </a:pPr>
            <a:r>
              <a:rPr lang="en-GB" sz="2800" b="1" dirty="0">
                <a:latin typeface="Calibri" panose="020F0502020204030204" pitchFamily="34" charset="0"/>
                <a:cs typeface="Calibri" panose="020F0502020204030204" pitchFamily="34" charset="0"/>
              </a:rPr>
              <a:t>A panda eats, shoots, and leaves</a:t>
            </a:r>
            <a:r>
              <a:rPr lang="en-GB" sz="2800" dirty="0">
                <a:latin typeface="Calibri" panose="020F0502020204030204" pitchFamily="34" charset="0"/>
                <a:cs typeface="Calibri" panose="020F0502020204030204" pitchFamily="34" charset="0"/>
              </a:rPr>
              <a:t> = A panda dines, and then it fires a gun (or takes a photograph) and then it departs</a:t>
            </a:r>
          </a:p>
          <a:p>
            <a:pPr marL="0" indent="0" algn="ctr">
              <a:buNone/>
            </a:pPr>
            <a:endParaRPr lang="en-GB" dirty="0"/>
          </a:p>
        </p:txBody>
      </p:sp>
    </p:spTree>
    <p:extLst>
      <p:ext uri="{BB962C8B-B14F-4D97-AF65-F5344CB8AC3E}">
        <p14:creationId xmlns:p14="http://schemas.microsoft.com/office/powerpoint/2010/main" val="19781356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a clause?</a:t>
            </a:r>
          </a:p>
        </p:txBody>
      </p:sp>
      <p:sp>
        <p:nvSpPr>
          <p:cNvPr id="3" name="Content Placeholder 2"/>
          <p:cNvSpPr>
            <a:spLocks noGrp="1"/>
          </p:cNvSpPr>
          <p:nvPr>
            <p:ph idx="1"/>
          </p:nvPr>
        </p:nvSpPr>
        <p:spPr/>
        <p:txBody>
          <a:bodyPr/>
          <a:lstStyle/>
          <a:p>
            <a:pPr marL="0" indent="0" algn="ctr">
              <a:buNone/>
            </a:pPr>
            <a:r>
              <a:rPr lang="en-GB" dirty="0"/>
              <a:t>A clause consists of:</a:t>
            </a:r>
          </a:p>
          <a:p>
            <a:pPr marL="0" indent="0" algn="ctr">
              <a:buNone/>
            </a:pPr>
            <a:endParaRPr lang="en-GB" dirty="0"/>
          </a:p>
          <a:p>
            <a:pPr marL="0" indent="0" algn="ctr">
              <a:buNone/>
            </a:pPr>
            <a:r>
              <a:rPr lang="en-GB" b="1" dirty="0"/>
              <a:t>Subject + Verb </a:t>
            </a:r>
          </a:p>
          <a:p>
            <a:pPr marL="0" indent="0" algn="ctr">
              <a:buNone/>
            </a:pPr>
            <a:r>
              <a:rPr lang="en-GB" dirty="0"/>
              <a:t> (possibly + Object) </a:t>
            </a:r>
          </a:p>
          <a:p>
            <a:pPr marL="0" indent="0" algn="ctr">
              <a:buNone/>
            </a:pPr>
            <a:r>
              <a:rPr lang="en-GB" dirty="0"/>
              <a:t> (possibly plus adverbial)</a:t>
            </a:r>
          </a:p>
          <a:p>
            <a:pPr marL="0" indent="0" algn="ctr">
              <a:buNone/>
            </a:pPr>
            <a:endParaRPr lang="en-GB" dirty="0"/>
          </a:p>
        </p:txBody>
      </p:sp>
    </p:spTree>
    <p:extLst>
      <p:ext uri="{BB962C8B-B14F-4D97-AF65-F5344CB8AC3E}">
        <p14:creationId xmlns:p14="http://schemas.microsoft.com/office/powerpoint/2010/main" val="9166406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Analysing a clause</a:t>
            </a:r>
          </a:p>
        </p:txBody>
      </p:sp>
      <p:sp>
        <p:nvSpPr>
          <p:cNvPr id="3" name="Content Placeholder 2"/>
          <p:cNvSpPr>
            <a:spLocks noGrp="1"/>
          </p:cNvSpPr>
          <p:nvPr>
            <p:ph idx="1"/>
          </p:nvPr>
        </p:nvSpPr>
        <p:spPr>
          <a:xfrm>
            <a:off x="486787" y="1417638"/>
            <a:ext cx="8229600" cy="3916363"/>
          </a:xfrm>
        </p:spPr>
        <p:txBody>
          <a:bodyPr/>
          <a:lstStyle/>
          <a:p>
            <a:pPr marL="0" indent="0">
              <a:buNone/>
            </a:pPr>
            <a:r>
              <a:rPr lang="en-GB" dirty="0"/>
              <a:t>Any clause can be analysed into the following constituent parts:</a:t>
            </a:r>
          </a:p>
          <a:p>
            <a:r>
              <a:rPr lang="en-GB" dirty="0"/>
              <a:t>Subject</a:t>
            </a:r>
          </a:p>
          <a:p>
            <a:r>
              <a:rPr lang="en-GB" dirty="0"/>
              <a:t>Verb</a:t>
            </a:r>
          </a:p>
          <a:p>
            <a:r>
              <a:rPr lang="en-GB" dirty="0"/>
              <a:t>Object (not always required)</a:t>
            </a:r>
          </a:p>
          <a:p>
            <a:r>
              <a:rPr lang="en-GB" dirty="0"/>
              <a:t>Adverbial (not always required)</a:t>
            </a:r>
          </a:p>
        </p:txBody>
      </p:sp>
    </p:spTree>
    <p:extLst>
      <p:ext uri="{BB962C8B-B14F-4D97-AF65-F5344CB8AC3E}">
        <p14:creationId xmlns:p14="http://schemas.microsoft.com/office/powerpoint/2010/main" val="4433707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Word order in the clause</a:t>
            </a:r>
          </a:p>
        </p:txBody>
      </p:sp>
      <p:sp>
        <p:nvSpPr>
          <p:cNvPr id="3" name="Content Placeholder 2"/>
          <p:cNvSpPr>
            <a:spLocks noGrp="1"/>
          </p:cNvSpPr>
          <p:nvPr>
            <p:ph idx="1"/>
          </p:nvPr>
        </p:nvSpPr>
        <p:spPr>
          <a:xfrm>
            <a:off x="457200" y="1417638"/>
            <a:ext cx="8229600" cy="3916363"/>
          </a:xfrm>
        </p:spPr>
        <p:txBody>
          <a:bodyPr/>
          <a:lstStyle/>
          <a:p>
            <a:pPr marL="0" lvl="0" indent="0" algn="ctr">
              <a:buNone/>
            </a:pPr>
            <a:r>
              <a:rPr lang="en-GB" sz="3000" dirty="0">
                <a:solidFill>
                  <a:prstClr val="black"/>
                </a:solidFill>
              </a:rPr>
              <a:t>The usual sequence is:</a:t>
            </a:r>
          </a:p>
          <a:p>
            <a:pPr marL="0" lvl="0" indent="0" algn="ctr">
              <a:buNone/>
            </a:pPr>
            <a:r>
              <a:rPr lang="en-GB" sz="3000" dirty="0">
                <a:solidFill>
                  <a:prstClr val="black"/>
                </a:solidFill>
              </a:rPr>
              <a:t>(adverbial) / subject / verb / (object) / (adverbial)</a:t>
            </a:r>
          </a:p>
          <a:p>
            <a:pPr marL="0" lvl="0" indent="0" algn="ctr">
              <a:buNone/>
            </a:pPr>
            <a:r>
              <a:rPr lang="en-GB" sz="3000" b="1" dirty="0">
                <a:solidFill>
                  <a:prstClr val="black"/>
                </a:solidFill>
              </a:rPr>
              <a:t>Example</a:t>
            </a:r>
          </a:p>
          <a:p>
            <a:pPr marL="0" lvl="0" indent="0" algn="ctr">
              <a:buNone/>
            </a:pPr>
            <a:r>
              <a:rPr lang="en-GB" sz="3000" dirty="0">
                <a:solidFill>
                  <a:prstClr val="black"/>
                </a:solidFill>
              </a:rPr>
              <a:t>Yesterday, the King visited Australia for the fifth time.</a:t>
            </a:r>
          </a:p>
          <a:p>
            <a:pPr marL="0" lvl="0" indent="0" algn="ctr">
              <a:buNone/>
            </a:pPr>
            <a:r>
              <a:rPr lang="en-GB" sz="3000" dirty="0">
                <a:solidFill>
                  <a:prstClr val="black"/>
                </a:solidFill>
              </a:rPr>
              <a:t>Analyse this sentence into its component parts.</a:t>
            </a:r>
          </a:p>
          <a:p>
            <a:pPr marL="0" indent="0">
              <a:buNone/>
            </a:pPr>
            <a:endParaRPr lang="en-GB" dirty="0"/>
          </a:p>
        </p:txBody>
      </p:sp>
    </p:spTree>
    <p:extLst>
      <p:ext uri="{BB962C8B-B14F-4D97-AF65-F5344CB8AC3E}">
        <p14:creationId xmlns:p14="http://schemas.microsoft.com/office/powerpoint/2010/main" val="17676819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Sentences: How are they different from clauses?</a:t>
            </a:r>
          </a:p>
        </p:txBody>
      </p:sp>
      <p:sp>
        <p:nvSpPr>
          <p:cNvPr id="3" name="Content Placeholder 2"/>
          <p:cNvSpPr>
            <a:spLocks noGrp="1"/>
          </p:cNvSpPr>
          <p:nvPr>
            <p:ph idx="1"/>
          </p:nvPr>
        </p:nvSpPr>
        <p:spPr/>
        <p:txBody>
          <a:bodyPr/>
          <a:lstStyle/>
          <a:p>
            <a:pPr>
              <a:spcBef>
                <a:spcPts val="0"/>
              </a:spcBef>
            </a:pPr>
            <a:r>
              <a:rPr lang="en-GB" sz="2800" dirty="0">
                <a:latin typeface="Calibri" panose="020F0502020204030204" pitchFamily="34" charset="0"/>
                <a:cs typeface="Calibri" panose="020F0502020204030204" pitchFamily="34" charset="0"/>
              </a:rPr>
              <a:t>A sentence will </a:t>
            </a:r>
            <a:r>
              <a:rPr lang="en-GB" sz="2800" b="1" dirty="0">
                <a:latin typeface="Calibri" panose="020F0502020204030204" pitchFamily="34" charset="0"/>
                <a:cs typeface="Calibri" panose="020F0502020204030204" pitchFamily="34" charset="0"/>
              </a:rPr>
              <a:t>contain</a:t>
            </a:r>
            <a:r>
              <a:rPr lang="en-GB" sz="2800" dirty="0">
                <a:latin typeface="Calibri" panose="020F0502020204030204" pitchFamily="34" charset="0"/>
                <a:cs typeface="Calibri" panose="020F0502020204030204" pitchFamily="34" charset="0"/>
              </a:rPr>
              <a:t> least one clause. </a:t>
            </a:r>
          </a:p>
          <a:p>
            <a:pPr>
              <a:spcBef>
                <a:spcPts val="0"/>
              </a:spcBef>
            </a:pPr>
            <a:endParaRPr lang="en-GB" sz="2800" dirty="0">
              <a:latin typeface="Calibri" panose="020F0502020204030204" pitchFamily="34" charset="0"/>
              <a:cs typeface="Calibri" panose="020F0502020204030204" pitchFamily="34" charset="0"/>
            </a:endParaRPr>
          </a:p>
          <a:p>
            <a:pPr>
              <a:spcBef>
                <a:spcPts val="0"/>
              </a:spcBef>
            </a:pPr>
            <a:r>
              <a:rPr lang="en-GB" sz="2800" dirty="0">
                <a:latin typeface="Calibri" panose="020F0502020204030204" pitchFamily="34" charset="0"/>
                <a:cs typeface="Calibri" panose="020F0502020204030204" pitchFamily="34" charset="0"/>
              </a:rPr>
              <a:t>Each clause must contain a subject and a verb, and possibly an object or complement of the verb, and/or an adverbial (where, when, why, how).</a:t>
            </a:r>
          </a:p>
          <a:p>
            <a:pPr>
              <a:spcBef>
                <a:spcPts val="0"/>
              </a:spcBef>
            </a:pPr>
            <a:r>
              <a:rPr lang="en-GB" sz="2800" dirty="0">
                <a:latin typeface="Calibri" panose="020F0502020204030204" pitchFamily="34" charset="0"/>
                <a:cs typeface="Calibri" panose="020F0502020204030204" pitchFamily="34" charset="0"/>
              </a:rPr>
              <a:t>The clauses in a sentence are connected or separated by punctuation and/or linking words.</a:t>
            </a:r>
          </a:p>
        </p:txBody>
      </p:sp>
    </p:spTree>
    <p:extLst>
      <p:ext uri="{BB962C8B-B14F-4D97-AF65-F5344CB8AC3E}">
        <p14:creationId xmlns:p14="http://schemas.microsoft.com/office/powerpoint/2010/main" val="1120544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Sentence types</a:t>
            </a:r>
          </a:p>
        </p:txBody>
      </p:sp>
      <p:sp>
        <p:nvSpPr>
          <p:cNvPr id="3" name="Content Placeholder 2"/>
          <p:cNvSpPr>
            <a:spLocks noGrp="1"/>
          </p:cNvSpPr>
          <p:nvPr>
            <p:ph idx="1"/>
          </p:nvPr>
        </p:nvSpPr>
        <p:spPr/>
        <p:txBody>
          <a:bodyPr/>
          <a:lstStyle/>
          <a:p>
            <a:pPr marL="0" indent="0">
              <a:spcBef>
                <a:spcPts val="0"/>
              </a:spcBef>
              <a:buNone/>
            </a:pPr>
            <a:r>
              <a:rPr lang="en-GB" sz="4000" dirty="0">
                <a:latin typeface="Calibri" panose="020F0502020204030204" pitchFamily="34" charset="0"/>
                <a:cs typeface="Calibri" panose="020F0502020204030204" pitchFamily="34" charset="0"/>
              </a:rPr>
              <a:t>There are 4 basic sentence types:</a:t>
            </a:r>
          </a:p>
          <a:p>
            <a:pPr marL="0" indent="0">
              <a:spcBef>
                <a:spcPts val="0"/>
              </a:spcBef>
              <a:buNone/>
            </a:pPr>
            <a:endParaRPr lang="en-GB" sz="4000" dirty="0">
              <a:latin typeface="Calibri" panose="020F0502020204030204" pitchFamily="34" charset="0"/>
              <a:cs typeface="Calibri" panose="020F0502020204030204" pitchFamily="34" charset="0"/>
            </a:endParaRPr>
          </a:p>
          <a:p>
            <a:pPr>
              <a:spcBef>
                <a:spcPts val="0"/>
              </a:spcBef>
            </a:pPr>
            <a:r>
              <a:rPr lang="en-GB" sz="4000" dirty="0">
                <a:latin typeface="Calibri" panose="020F0502020204030204" pitchFamily="34" charset="0"/>
                <a:cs typeface="Calibri" panose="020F0502020204030204" pitchFamily="34" charset="0"/>
              </a:rPr>
              <a:t>Simple</a:t>
            </a:r>
          </a:p>
          <a:p>
            <a:pPr>
              <a:spcBef>
                <a:spcPts val="0"/>
              </a:spcBef>
            </a:pPr>
            <a:r>
              <a:rPr lang="en-GB" sz="4000" dirty="0">
                <a:latin typeface="Calibri" panose="020F0502020204030204" pitchFamily="34" charset="0"/>
                <a:cs typeface="Calibri" panose="020F0502020204030204" pitchFamily="34" charset="0"/>
              </a:rPr>
              <a:t>Compound</a:t>
            </a:r>
          </a:p>
          <a:p>
            <a:pPr>
              <a:spcBef>
                <a:spcPts val="0"/>
              </a:spcBef>
            </a:pPr>
            <a:r>
              <a:rPr lang="en-GB" sz="4000" dirty="0">
                <a:latin typeface="Calibri" panose="020F0502020204030204" pitchFamily="34" charset="0"/>
                <a:cs typeface="Calibri" panose="020F0502020204030204" pitchFamily="34" charset="0"/>
              </a:rPr>
              <a:t>Complex</a:t>
            </a:r>
          </a:p>
          <a:p>
            <a:pPr>
              <a:spcBef>
                <a:spcPts val="0"/>
              </a:spcBef>
            </a:pPr>
            <a:r>
              <a:rPr lang="en-GB" sz="4000" dirty="0">
                <a:latin typeface="Calibri" panose="020F0502020204030204" pitchFamily="34" charset="0"/>
                <a:cs typeface="Calibri" panose="020F0502020204030204" pitchFamily="34" charset="0"/>
              </a:rPr>
              <a:t>Complex-compound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Simple sentence - examples</a:t>
            </a:r>
          </a:p>
        </p:txBody>
      </p:sp>
      <p:sp>
        <p:nvSpPr>
          <p:cNvPr id="3" name="Content Placeholder 2"/>
          <p:cNvSpPr>
            <a:spLocks noGrp="1"/>
          </p:cNvSpPr>
          <p:nvPr>
            <p:ph idx="1"/>
          </p:nvPr>
        </p:nvSpPr>
        <p:spPr>
          <a:xfrm>
            <a:off x="439713" y="1470818"/>
            <a:ext cx="8229600" cy="3916363"/>
          </a:xfrm>
        </p:spPr>
        <p:txBody>
          <a:bodyPr/>
          <a:lstStyle/>
          <a:p>
            <a:pPr lvl="1">
              <a:buFont typeface="Arial" panose="020B0604020202020204" pitchFamily="34" charset="0"/>
              <a:buChar char="•"/>
            </a:pPr>
            <a:r>
              <a:rPr lang="en-GB" dirty="0"/>
              <a:t>A simple sentence contains only one independent clause. </a:t>
            </a:r>
          </a:p>
          <a:p>
            <a:pPr marL="457200" lvl="1" indent="0">
              <a:buNone/>
            </a:pPr>
            <a:endParaRPr lang="en-GB" dirty="0"/>
          </a:p>
          <a:p>
            <a:pPr lvl="1"/>
            <a:r>
              <a:rPr lang="en-GB" b="1" dirty="0"/>
              <a:t>Tony</a:t>
            </a:r>
            <a:r>
              <a:rPr lang="en-GB" dirty="0"/>
              <a:t> flew to Toronto. </a:t>
            </a:r>
          </a:p>
          <a:p>
            <a:pPr lvl="1"/>
            <a:r>
              <a:rPr lang="en-GB" b="1" dirty="0"/>
              <a:t>Tony</a:t>
            </a:r>
            <a:r>
              <a:rPr lang="en-GB" dirty="0"/>
              <a:t> and </a:t>
            </a:r>
            <a:r>
              <a:rPr lang="en-GB" b="1" dirty="0"/>
              <a:t>Janet</a:t>
            </a:r>
            <a:r>
              <a:rPr lang="en-GB" dirty="0"/>
              <a:t> flew to Toronto. </a:t>
            </a:r>
          </a:p>
          <a:p>
            <a:pPr lvl="1"/>
            <a:r>
              <a:rPr lang="en-GB" b="1" dirty="0"/>
              <a:t>She</a:t>
            </a:r>
            <a:r>
              <a:rPr lang="en-GB" dirty="0"/>
              <a:t> completed her assignment.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More simple sentence examples</a:t>
            </a:r>
          </a:p>
        </p:txBody>
      </p:sp>
      <p:sp>
        <p:nvSpPr>
          <p:cNvPr id="3" name="Content Placeholder 2"/>
          <p:cNvSpPr>
            <a:spLocks noGrp="1"/>
          </p:cNvSpPr>
          <p:nvPr>
            <p:ph idx="1"/>
          </p:nvPr>
        </p:nvSpPr>
        <p:spPr/>
        <p:txBody>
          <a:bodyPr/>
          <a:lstStyle/>
          <a:p>
            <a:pPr marL="342000" indent="-342000">
              <a:spcBef>
                <a:spcPts val="0"/>
              </a:spcBef>
            </a:pPr>
            <a:r>
              <a:rPr lang="en-GB" b="1" dirty="0">
                <a:solidFill>
                  <a:srgbClr val="FF0000"/>
                </a:solidFill>
                <a:latin typeface="Calibri" panose="020F0502020204030204" pitchFamily="34" charset="0"/>
                <a:cs typeface="Calibri" panose="020F0502020204030204" pitchFamily="34" charset="0"/>
              </a:rPr>
              <a:t>Maria</a:t>
            </a:r>
            <a:r>
              <a:rPr lang="en-GB" b="1" dirty="0">
                <a:latin typeface="Calibri" panose="020F0502020204030204" pitchFamily="34" charset="0"/>
                <a:cs typeface="Calibri" panose="020F0502020204030204" pitchFamily="34" charset="0"/>
              </a:rPr>
              <a:t> </a:t>
            </a:r>
            <a:r>
              <a:rPr lang="en-GB" b="1" dirty="0">
                <a:solidFill>
                  <a:srgbClr val="7030A0"/>
                </a:solidFill>
                <a:latin typeface="Calibri" panose="020F0502020204030204" pitchFamily="34" charset="0"/>
                <a:cs typeface="Calibri" panose="020F0502020204030204" pitchFamily="34" charset="0"/>
              </a:rPr>
              <a:t>finished </a:t>
            </a:r>
            <a:r>
              <a:rPr lang="en-GB" b="1" dirty="0">
                <a:solidFill>
                  <a:srgbClr val="00B0F0"/>
                </a:solidFill>
                <a:latin typeface="Calibri" panose="020F0502020204030204" pitchFamily="34" charset="0"/>
                <a:cs typeface="Calibri" panose="020F0502020204030204" pitchFamily="34" charset="0"/>
              </a:rPr>
              <a:t>her assignment</a:t>
            </a:r>
            <a:r>
              <a:rPr lang="en-GB" b="1" dirty="0">
                <a:latin typeface="Calibri" panose="020F0502020204030204" pitchFamily="34" charset="0"/>
                <a:cs typeface="Calibri" panose="020F0502020204030204" pitchFamily="34" charset="0"/>
              </a:rPr>
              <a:t>.</a:t>
            </a:r>
          </a:p>
          <a:p>
            <a:pPr marL="342000" indent="0">
              <a:spcBef>
                <a:spcPts val="0"/>
              </a:spcBef>
              <a:buNone/>
            </a:pPr>
            <a:r>
              <a:rPr lang="en-GB" dirty="0">
                <a:latin typeface="Calibri" panose="020F0502020204030204" pitchFamily="34" charset="0"/>
                <a:cs typeface="Calibri" panose="020F0502020204030204" pitchFamily="34" charset="0"/>
              </a:rPr>
              <a:t>(</a:t>
            </a:r>
            <a:r>
              <a:rPr lang="en-GB" dirty="0">
                <a:solidFill>
                  <a:srgbClr val="FF0000"/>
                </a:solidFill>
                <a:latin typeface="Calibri" panose="020F0502020204030204" pitchFamily="34" charset="0"/>
                <a:cs typeface="Calibri" panose="020F0502020204030204" pitchFamily="34" charset="0"/>
              </a:rPr>
              <a:t>subject</a:t>
            </a:r>
            <a:r>
              <a:rPr lang="en-GB" dirty="0">
                <a:latin typeface="Calibri" panose="020F0502020204030204" pitchFamily="34" charset="0"/>
                <a:cs typeface="Calibri" panose="020F0502020204030204" pitchFamily="34" charset="0"/>
              </a:rPr>
              <a:t>/</a:t>
            </a:r>
            <a:r>
              <a:rPr lang="en-GB" dirty="0">
                <a:solidFill>
                  <a:srgbClr val="7030A0"/>
                </a:solidFill>
                <a:latin typeface="Calibri" panose="020F0502020204030204" pitchFamily="34" charset="0"/>
                <a:cs typeface="Calibri" panose="020F0502020204030204" pitchFamily="34" charset="0"/>
              </a:rPr>
              <a:t>verb</a:t>
            </a:r>
            <a:r>
              <a:rPr lang="en-GB" dirty="0">
                <a:latin typeface="Calibri" panose="020F0502020204030204" pitchFamily="34" charset="0"/>
                <a:cs typeface="Calibri" panose="020F0502020204030204" pitchFamily="34" charset="0"/>
              </a:rPr>
              <a:t>/</a:t>
            </a:r>
            <a:r>
              <a:rPr lang="en-GB" dirty="0">
                <a:solidFill>
                  <a:srgbClr val="00B0F0"/>
                </a:solidFill>
                <a:latin typeface="Calibri" panose="020F0502020204030204" pitchFamily="34" charset="0"/>
                <a:cs typeface="Calibri" panose="020F0502020204030204" pitchFamily="34" charset="0"/>
              </a:rPr>
              <a:t>object</a:t>
            </a:r>
            <a:r>
              <a:rPr lang="en-GB" dirty="0">
                <a:latin typeface="Calibri" panose="020F0502020204030204" pitchFamily="34" charset="0"/>
                <a:cs typeface="Calibri" panose="020F0502020204030204" pitchFamily="34" charset="0"/>
              </a:rPr>
              <a:t>)</a:t>
            </a:r>
          </a:p>
          <a:p>
            <a:pPr marL="342000" indent="0">
              <a:spcBef>
                <a:spcPts val="0"/>
              </a:spcBef>
              <a:buNone/>
            </a:pPr>
            <a:endParaRPr lang="en-GB" dirty="0">
              <a:latin typeface="Calibri" panose="020F0502020204030204" pitchFamily="34" charset="0"/>
              <a:cs typeface="Calibri" panose="020F0502020204030204" pitchFamily="34" charset="0"/>
            </a:endParaRPr>
          </a:p>
          <a:p>
            <a:pPr marL="342000" indent="0">
              <a:spcBef>
                <a:spcPts val="0"/>
              </a:spcBef>
              <a:buNone/>
            </a:pPr>
            <a:endParaRPr lang="en-GB" dirty="0">
              <a:latin typeface="Calibri" panose="020F0502020204030204" pitchFamily="34" charset="0"/>
              <a:cs typeface="Calibri" panose="020F0502020204030204" pitchFamily="34" charset="0"/>
            </a:endParaRPr>
          </a:p>
          <a:p>
            <a:pPr marL="342000" indent="-342000">
              <a:spcBef>
                <a:spcPts val="0"/>
              </a:spcBef>
            </a:pPr>
            <a:r>
              <a:rPr lang="en-GB" b="1" dirty="0">
                <a:solidFill>
                  <a:srgbClr val="FF0000"/>
                </a:solidFill>
                <a:latin typeface="Calibri" panose="020F0502020204030204" pitchFamily="34" charset="0"/>
                <a:cs typeface="Calibri" panose="020F0502020204030204" pitchFamily="34" charset="0"/>
              </a:rPr>
              <a:t>Sentences</a:t>
            </a:r>
            <a:r>
              <a:rPr lang="en-GB" b="1" dirty="0">
                <a:latin typeface="Calibri" panose="020F0502020204030204" pitchFamily="34" charset="0"/>
                <a:cs typeface="Calibri" panose="020F0502020204030204" pitchFamily="34" charset="0"/>
              </a:rPr>
              <a:t> </a:t>
            </a:r>
            <a:r>
              <a:rPr lang="en-GB" b="1" dirty="0">
                <a:solidFill>
                  <a:srgbClr val="7030A0"/>
                </a:solidFill>
                <a:latin typeface="Calibri" panose="020F0502020204030204" pitchFamily="34" charset="0"/>
                <a:cs typeface="Calibri" panose="020F0502020204030204" pitchFamily="34" charset="0"/>
              </a:rPr>
              <a:t>must contain </a:t>
            </a:r>
            <a:r>
              <a:rPr lang="en-GB" b="1" dirty="0">
                <a:solidFill>
                  <a:srgbClr val="00B0F0"/>
                </a:solidFill>
                <a:latin typeface="Calibri" panose="020F0502020204030204" pitchFamily="34" charset="0"/>
                <a:cs typeface="Calibri" panose="020F0502020204030204" pitchFamily="34" charset="0"/>
              </a:rPr>
              <a:t>one or more clauses</a:t>
            </a:r>
            <a:r>
              <a:rPr lang="en-GB" b="1" dirty="0">
                <a:latin typeface="Calibri" panose="020F0502020204030204" pitchFamily="34" charset="0"/>
                <a:cs typeface="Calibri" panose="020F0502020204030204" pitchFamily="34" charset="0"/>
              </a:rPr>
              <a:t>.</a:t>
            </a:r>
          </a:p>
          <a:p>
            <a:pPr marL="342000" indent="0">
              <a:spcBef>
                <a:spcPts val="0"/>
              </a:spcBef>
              <a:buNone/>
            </a:pPr>
            <a:r>
              <a:rPr lang="en-GB" dirty="0">
                <a:latin typeface="Calibri" panose="020F0502020204030204" pitchFamily="34" charset="0"/>
                <a:cs typeface="Calibri" panose="020F0502020204030204" pitchFamily="34" charset="0"/>
              </a:rPr>
              <a:t>(</a:t>
            </a:r>
            <a:r>
              <a:rPr lang="en-GB" dirty="0">
                <a:solidFill>
                  <a:srgbClr val="FF0000"/>
                </a:solidFill>
                <a:latin typeface="Calibri" panose="020F0502020204030204" pitchFamily="34" charset="0"/>
                <a:cs typeface="Calibri" panose="020F0502020204030204" pitchFamily="34" charset="0"/>
              </a:rPr>
              <a:t>subject</a:t>
            </a:r>
            <a:r>
              <a:rPr lang="en-GB" dirty="0">
                <a:latin typeface="Calibri" panose="020F0502020204030204" pitchFamily="34" charset="0"/>
                <a:cs typeface="Calibri" panose="020F0502020204030204" pitchFamily="34" charset="0"/>
              </a:rPr>
              <a:t>/</a:t>
            </a:r>
            <a:r>
              <a:rPr lang="en-GB" dirty="0">
                <a:solidFill>
                  <a:srgbClr val="7030A0"/>
                </a:solidFill>
                <a:latin typeface="Calibri" panose="020F0502020204030204" pitchFamily="34" charset="0"/>
                <a:cs typeface="Calibri" panose="020F0502020204030204" pitchFamily="34" charset="0"/>
              </a:rPr>
              <a:t>verb</a:t>
            </a:r>
            <a:r>
              <a:rPr lang="en-GB" dirty="0">
                <a:latin typeface="Calibri" panose="020F0502020204030204" pitchFamily="34" charset="0"/>
                <a:cs typeface="Calibri" panose="020F0502020204030204" pitchFamily="34" charset="0"/>
              </a:rPr>
              <a:t>/</a:t>
            </a:r>
            <a:r>
              <a:rPr lang="en-GB" dirty="0">
                <a:solidFill>
                  <a:srgbClr val="00B0F0"/>
                </a:solidFill>
                <a:latin typeface="Calibri" panose="020F0502020204030204" pitchFamily="34" charset="0"/>
                <a:cs typeface="Calibri" panose="020F0502020204030204" pitchFamily="34" charset="0"/>
              </a:rPr>
              <a:t>object</a:t>
            </a:r>
            <a:r>
              <a:rPr lang="en-GB" dirty="0">
                <a:latin typeface="Calibri" panose="020F0502020204030204" pitchFamily="34" charset="0"/>
                <a:cs typeface="Calibri" panose="020F0502020204030204" pitchFamily="34" charset="0"/>
              </a:rPr>
              <a:t>)</a:t>
            </a:r>
          </a:p>
          <a:p>
            <a:pPr marL="0" indent="0">
              <a:spcBef>
                <a:spcPts val="0"/>
              </a:spcBef>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Compound sentences </a:t>
            </a:r>
          </a:p>
        </p:txBody>
      </p:sp>
      <p:sp>
        <p:nvSpPr>
          <p:cNvPr id="3" name="Content Placeholder 2"/>
          <p:cNvSpPr>
            <a:spLocks noGrp="1"/>
          </p:cNvSpPr>
          <p:nvPr>
            <p:ph idx="1"/>
          </p:nvPr>
        </p:nvSpPr>
        <p:spPr/>
        <p:txBody>
          <a:bodyPr/>
          <a:lstStyle/>
          <a:p>
            <a:pPr>
              <a:spcBef>
                <a:spcPts val="0"/>
              </a:spcBef>
            </a:pPr>
            <a:r>
              <a:rPr lang="en-GB" sz="2800" dirty="0">
                <a:latin typeface="Calibri" panose="020F0502020204030204" pitchFamily="34" charset="0"/>
                <a:cs typeface="Calibri" panose="020F0502020204030204" pitchFamily="34" charset="0"/>
              </a:rPr>
              <a:t>These contain two or more independent clauses.</a:t>
            </a:r>
          </a:p>
          <a:p>
            <a:pPr marL="0" indent="0">
              <a:spcBef>
                <a:spcPts val="0"/>
              </a:spcBef>
              <a:buNone/>
            </a:pPr>
            <a:endParaRPr lang="en-GB" sz="2800" dirty="0">
              <a:latin typeface="Calibri" panose="020F0502020204030204" pitchFamily="34" charset="0"/>
              <a:cs typeface="Calibri" panose="020F0502020204030204" pitchFamily="34" charset="0"/>
            </a:endParaRPr>
          </a:p>
          <a:p>
            <a:pPr marL="0" indent="0">
              <a:spcBef>
                <a:spcPts val="0"/>
              </a:spcBef>
              <a:buNone/>
            </a:pPr>
            <a:r>
              <a:rPr lang="en-GB" sz="2800" dirty="0">
                <a:latin typeface="Calibri" panose="020F0502020204030204" pitchFamily="34" charset="0"/>
                <a:cs typeface="Calibri" panose="020F0502020204030204" pitchFamily="34" charset="0"/>
              </a:rPr>
              <a:t> They must be linked by: either </a:t>
            </a:r>
          </a:p>
          <a:p>
            <a:pPr marL="514350" indent="-514350">
              <a:spcBef>
                <a:spcPts val="0"/>
              </a:spcBef>
              <a:buAutoNum type="alphaLcParenR"/>
            </a:pPr>
            <a:r>
              <a:rPr lang="en-GB" sz="2800" b="1" dirty="0">
                <a:latin typeface="Calibri" panose="020F0502020204030204" pitchFamily="34" charset="0"/>
                <a:cs typeface="Calibri" panose="020F0502020204030204" pitchFamily="34" charset="0"/>
              </a:rPr>
              <a:t>strong punctuation</a:t>
            </a:r>
            <a:r>
              <a:rPr lang="en-GB" sz="2800" dirty="0">
                <a:latin typeface="Calibri" panose="020F0502020204030204" pitchFamily="34" charset="0"/>
                <a:cs typeface="Calibri" panose="020F0502020204030204" pitchFamily="34" charset="0"/>
              </a:rPr>
              <a:t> (semi-colons) or </a:t>
            </a:r>
          </a:p>
          <a:p>
            <a:pPr marL="514350" indent="-514350">
              <a:spcBef>
                <a:spcPts val="0"/>
              </a:spcBef>
              <a:buAutoNum type="alphaLcParenR"/>
            </a:pPr>
            <a:r>
              <a:rPr lang="en-GB" sz="2800" dirty="0">
                <a:latin typeface="Calibri" panose="020F0502020204030204" pitchFamily="34" charset="0"/>
                <a:cs typeface="Calibri" panose="020F0502020204030204" pitchFamily="34" charset="0"/>
              </a:rPr>
              <a:t>a </a:t>
            </a:r>
            <a:r>
              <a:rPr lang="en-GB" sz="2800" b="1" dirty="0">
                <a:latin typeface="Calibri" panose="020F0502020204030204" pitchFamily="34" charset="0"/>
                <a:cs typeface="Calibri" panose="020F0502020204030204" pitchFamily="34" charset="0"/>
              </a:rPr>
              <a:t>conjunction</a:t>
            </a:r>
            <a:r>
              <a:rPr lang="en-GB" sz="2800" dirty="0">
                <a:latin typeface="Calibri" panose="020F0502020204030204" pitchFamily="34" charset="0"/>
                <a:cs typeface="Calibri" panose="020F0502020204030204" pitchFamily="34" charset="0"/>
              </a:rPr>
              <a:t> (which often has a comma before it). </a:t>
            </a:r>
          </a:p>
          <a:p>
            <a:pPr marL="0" indent="0">
              <a:spcBef>
                <a:spcPts val="0"/>
              </a:spcBef>
              <a:buNone/>
            </a:pPr>
            <a:endParaRPr lang="en-GB" sz="2800" dirty="0">
              <a:latin typeface="Calibri" panose="020F0502020204030204" pitchFamily="34" charset="0"/>
              <a:cs typeface="Calibri" panose="020F0502020204030204" pitchFamily="34" charset="0"/>
            </a:endParaRPr>
          </a:p>
          <a:p>
            <a:pPr>
              <a:spcBef>
                <a:spcPts val="0"/>
              </a:spcBef>
            </a:pPr>
            <a:r>
              <a:rPr lang="en-GB" sz="2800" dirty="0">
                <a:latin typeface="Calibri" panose="020F0502020204030204" pitchFamily="34" charset="0"/>
                <a:cs typeface="Calibri" panose="020F0502020204030204" pitchFamily="34" charset="0"/>
              </a:rPr>
              <a:t>A conjunction is a type of linking word (but)</a:t>
            </a:r>
          </a:p>
          <a:p>
            <a:pPr>
              <a:spcBef>
                <a:spcPts val="0"/>
              </a:spcBef>
            </a:pPr>
            <a:endParaRPr lang="en-GB" sz="2800" dirty="0">
              <a:latin typeface="Calibri" panose="020F0502020204030204" pitchFamily="34" charset="0"/>
              <a:cs typeface="Calibri" panose="020F0502020204030204" pitchFamily="34" charset="0"/>
            </a:endParaRPr>
          </a:p>
          <a:p>
            <a:pPr marL="0" indent="0">
              <a:spcBef>
                <a:spcPts val="0"/>
              </a:spcBef>
              <a:buNone/>
            </a:pPr>
            <a:endParaRPr lang="en-GB" sz="2800" dirty="0">
              <a:latin typeface="Calibri" panose="020F0502020204030204" pitchFamily="34" charset="0"/>
              <a:cs typeface="Calibri" panose="020F0502020204030204" pitchFamily="34" charset="0"/>
            </a:endParaRPr>
          </a:p>
          <a:p>
            <a:pPr marL="0" indent="0">
              <a:spcBef>
                <a:spcPts val="0"/>
              </a:spcBef>
              <a:buNone/>
            </a:pP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20398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96075-64E1-EF55-DF80-E2731590B453}"/>
              </a:ext>
            </a:extLst>
          </p:cNvPr>
          <p:cNvSpPr>
            <a:spLocks noGrp="1"/>
          </p:cNvSpPr>
          <p:nvPr>
            <p:ph type="title"/>
          </p:nvPr>
        </p:nvSpPr>
        <p:spPr/>
        <p:txBody>
          <a:bodyPr/>
          <a:lstStyle/>
          <a:p>
            <a:r>
              <a:rPr lang="en-GB" sz="4000" b="1" dirty="0"/>
              <a:t>Compound sentences – Examples </a:t>
            </a:r>
          </a:p>
        </p:txBody>
      </p:sp>
      <p:sp>
        <p:nvSpPr>
          <p:cNvPr id="3" name="Content Placeholder 2">
            <a:extLst>
              <a:ext uri="{FF2B5EF4-FFF2-40B4-BE49-F238E27FC236}">
                <a16:creationId xmlns:a16="http://schemas.microsoft.com/office/drawing/2014/main" id="{510CA8D6-8DAE-BA9E-BBAE-900DFC8BF4A3}"/>
              </a:ext>
            </a:extLst>
          </p:cNvPr>
          <p:cNvSpPr>
            <a:spLocks noGrp="1"/>
          </p:cNvSpPr>
          <p:nvPr>
            <p:ph idx="1"/>
          </p:nvPr>
        </p:nvSpPr>
        <p:spPr>
          <a:xfrm>
            <a:off x="250825" y="1628800"/>
            <a:ext cx="8435975" cy="4032448"/>
          </a:xfrm>
        </p:spPr>
        <p:txBody>
          <a:bodyPr/>
          <a:lstStyle/>
          <a:p>
            <a:r>
              <a:rPr lang="en-GB" sz="2400" dirty="0"/>
              <a:t>A promotion at work can come with the stress of added responsibilities</a:t>
            </a:r>
            <a:r>
              <a:rPr lang="en-GB" sz="2400" b="1" dirty="0"/>
              <a:t>, but </a:t>
            </a:r>
            <a:r>
              <a:rPr lang="en-GB" sz="2400" dirty="0"/>
              <a:t>it can also be very rewarding. </a:t>
            </a:r>
          </a:p>
          <a:p>
            <a:pPr marL="0" indent="0">
              <a:buNone/>
            </a:pPr>
            <a:endParaRPr lang="en-GB" sz="2400" dirty="0"/>
          </a:p>
          <a:p>
            <a:r>
              <a:rPr lang="en-GB" sz="2400" dirty="0"/>
              <a:t>The storm was very destructive</a:t>
            </a:r>
            <a:r>
              <a:rPr lang="en-GB" sz="2400" b="1" dirty="0"/>
              <a:t>;</a:t>
            </a:r>
            <a:r>
              <a:rPr lang="en-GB" sz="2400" dirty="0"/>
              <a:t> many people lost their homes. </a:t>
            </a:r>
          </a:p>
          <a:p>
            <a:endParaRPr lang="en-GB" sz="2400" dirty="0"/>
          </a:p>
          <a:p>
            <a:r>
              <a:rPr lang="en-GB" sz="2400" dirty="0"/>
              <a:t>Maria passed the exam</a:t>
            </a:r>
            <a:r>
              <a:rPr lang="en-GB" sz="2400" b="1" dirty="0"/>
              <a:t>; however</a:t>
            </a:r>
            <a:r>
              <a:rPr lang="en-GB" sz="2400" dirty="0"/>
              <a:t>, she was not completely satisfied with her test results. </a:t>
            </a:r>
          </a:p>
          <a:p>
            <a:endParaRPr lang="en-GB" sz="2400" dirty="0"/>
          </a:p>
        </p:txBody>
      </p:sp>
      <p:sp>
        <p:nvSpPr>
          <p:cNvPr id="4" name="Date Placeholder 3">
            <a:extLst>
              <a:ext uri="{FF2B5EF4-FFF2-40B4-BE49-F238E27FC236}">
                <a16:creationId xmlns:a16="http://schemas.microsoft.com/office/drawing/2014/main" id="{A14E3CF9-C37B-DCFF-F816-5D012772D0BE}"/>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88CDF714-6E5E-4674-9BCB-7577AC040E7A}" type="datetime1">
              <a:rPr kumimoji="0" lang="en-GB" sz="1050" b="0" i="0" u="none" strike="noStrike" kern="1200" cap="none" spc="0" normalizeH="0" baseline="0" noProof="0" smtClean="0">
                <a:ln>
                  <a:noFill/>
                </a:ln>
                <a:solidFill>
                  <a:srgbClr val="000000">
                    <a:tint val="75000"/>
                  </a:srgb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17/10/2023</a:t>
            </a:fld>
            <a:endParaRPr kumimoji="0" lang="en-GB" sz="1050" b="0" i="0" u="none" strike="noStrike" kern="1200" cap="none" spc="0" normalizeH="0" baseline="0" noProof="0" dirty="0">
              <a:ln>
                <a:noFill/>
              </a:ln>
              <a:solidFill>
                <a:srgbClr val="000000">
                  <a:tint val="75000"/>
                </a:srgbClr>
              </a:solidFill>
              <a:effectLst/>
              <a:uLnTx/>
              <a:uFillTx/>
              <a:latin typeface="Myriad Pro"/>
              <a:ea typeface="+mn-ea"/>
              <a:cs typeface="+mn-cs"/>
            </a:endParaRPr>
          </a:p>
        </p:txBody>
      </p:sp>
    </p:spTree>
    <p:extLst>
      <p:ext uri="{BB962C8B-B14F-4D97-AF65-F5344CB8AC3E}">
        <p14:creationId xmlns:p14="http://schemas.microsoft.com/office/powerpoint/2010/main" val="10419755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Coordinating conjunctions</a:t>
            </a:r>
          </a:p>
        </p:txBody>
      </p:sp>
      <p:sp>
        <p:nvSpPr>
          <p:cNvPr id="3" name="Content Placeholder 2"/>
          <p:cNvSpPr>
            <a:spLocks noGrp="1"/>
          </p:cNvSpPr>
          <p:nvPr>
            <p:ph idx="1"/>
          </p:nvPr>
        </p:nvSpPr>
        <p:spPr>
          <a:xfrm>
            <a:off x="457200" y="1556792"/>
            <a:ext cx="8229600" cy="3959771"/>
          </a:xfrm>
        </p:spPr>
        <p:txBody>
          <a:bodyPr/>
          <a:lstStyle/>
          <a:p>
            <a:pPr marL="0" indent="0">
              <a:spcBef>
                <a:spcPts val="0"/>
              </a:spcBef>
              <a:spcAft>
                <a:spcPts val="600"/>
              </a:spcAft>
              <a:buNone/>
            </a:pPr>
            <a:r>
              <a:rPr lang="en-GB" sz="2400" dirty="0">
                <a:latin typeface="Calibri" panose="020F0502020204030204" pitchFamily="34" charset="0"/>
                <a:cs typeface="Calibri" panose="020F0502020204030204" pitchFamily="34" charset="0"/>
              </a:rPr>
              <a:t>Compound sentences  may contain any of the following linking words:</a:t>
            </a:r>
          </a:p>
          <a:p>
            <a:pPr marL="0" indent="0">
              <a:spcBef>
                <a:spcPts val="0"/>
              </a:spcBef>
              <a:spcAft>
                <a:spcPts val="600"/>
              </a:spcAft>
              <a:buNone/>
            </a:pPr>
            <a:endParaRPr lang="en-GB" sz="2400" dirty="0">
              <a:latin typeface="Calibri" panose="020F0502020204030204" pitchFamily="34" charset="0"/>
              <a:cs typeface="Calibri" panose="020F0502020204030204" pitchFamily="34" charset="0"/>
            </a:endParaRPr>
          </a:p>
          <a:p>
            <a:pPr marL="0" indent="0">
              <a:spcBef>
                <a:spcPts val="0"/>
              </a:spcBef>
              <a:spcAft>
                <a:spcPts val="600"/>
              </a:spcAft>
              <a:buNone/>
            </a:pPr>
            <a:endParaRPr lang="en-GB" sz="2400" dirty="0">
              <a:latin typeface="Calibri" panose="020F0502020204030204" pitchFamily="34" charset="0"/>
              <a:cs typeface="Calibri" panose="020F0502020204030204" pitchFamily="34" charset="0"/>
            </a:endParaRPr>
          </a:p>
          <a:p>
            <a:pPr marL="0" indent="0">
              <a:spcBef>
                <a:spcPts val="0"/>
              </a:spcBef>
              <a:spcAft>
                <a:spcPts val="600"/>
              </a:spcAft>
              <a:buNone/>
            </a:pPr>
            <a:r>
              <a:rPr lang="en-GB" sz="2800" b="1" dirty="0">
                <a:latin typeface="Calibri" panose="020F0502020204030204" pitchFamily="34" charset="0"/>
                <a:cs typeface="Calibri" panose="020F0502020204030204" pitchFamily="34" charset="0"/>
              </a:rPr>
              <a:t>and, but, yet, so, or, nor, for</a:t>
            </a:r>
          </a:p>
          <a:p>
            <a:pPr marL="0" indent="0">
              <a:spcBef>
                <a:spcPts val="0"/>
              </a:spcBef>
              <a:spcAft>
                <a:spcPts val="600"/>
              </a:spcAft>
              <a:buNone/>
            </a:pPr>
            <a:endParaRPr lang="en-GB" sz="2400"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6648394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Complex sentences 1</a:t>
            </a:r>
          </a:p>
        </p:txBody>
      </p:sp>
      <p:sp>
        <p:nvSpPr>
          <p:cNvPr id="3" name="Content Placeholder 2"/>
          <p:cNvSpPr>
            <a:spLocks noGrp="1"/>
          </p:cNvSpPr>
          <p:nvPr>
            <p:ph idx="1"/>
          </p:nvPr>
        </p:nvSpPr>
        <p:spPr>
          <a:xfrm>
            <a:off x="457200" y="1470818"/>
            <a:ext cx="8507288" cy="3916363"/>
          </a:xfrm>
        </p:spPr>
        <p:txBody>
          <a:bodyPr/>
          <a:lstStyle/>
          <a:p>
            <a:pPr marL="0" indent="0">
              <a:spcBef>
                <a:spcPts val="0"/>
              </a:spcBef>
              <a:buNone/>
            </a:pPr>
            <a:r>
              <a:rPr lang="en-GB" sz="2800" dirty="0">
                <a:latin typeface="Calibri" panose="020F0502020204030204" pitchFamily="34" charset="0"/>
                <a:cs typeface="Calibri" panose="020F0502020204030204" pitchFamily="34" charset="0"/>
              </a:rPr>
              <a:t>These contain an </a:t>
            </a:r>
            <a:r>
              <a:rPr lang="en-GB" sz="2800" b="1" dirty="0">
                <a:solidFill>
                  <a:srgbClr val="00B050"/>
                </a:solidFill>
                <a:latin typeface="Calibri" panose="020F0502020204030204" pitchFamily="34" charset="0"/>
                <a:cs typeface="Calibri" panose="020F0502020204030204" pitchFamily="34" charset="0"/>
              </a:rPr>
              <a:t>independent (main)</a:t>
            </a:r>
            <a:r>
              <a:rPr lang="en-GB" sz="2800" dirty="0">
                <a:latin typeface="Calibri" panose="020F0502020204030204" pitchFamily="34" charset="0"/>
                <a:cs typeface="Calibri" panose="020F0502020204030204" pitchFamily="34" charset="0"/>
              </a:rPr>
              <a:t> clause and a </a:t>
            </a:r>
            <a:r>
              <a:rPr lang="en-GB" sz="2800" b="1" dirty="0">
                <a:solidFill>
                  <a:srgbClr val="002060"/>
                </a:solidFill>
                <a:latin typeface="Calibri" panose="020F0502020204030204" pitchFamily="34" charset="0"/>
                <a:cs typeface="Calibri" panose="020F0502020204030204" pitchFamily="34" charset="0"/>
              </a:rPr>
              <a:t>dependent (subordinate </a:t>
            </a:r>
            <a:r>
              <a:rPr lang="en-GB" sz="2800" dirty="0">
                <a:solidFill>
                  <a:srgbClr val="002060"/>
                </a:solidFill>
                <a:latin typeface="Calibri" panose="020F0502020204030204" pitchFamily="34" charset="0"/>
                <a:cs typeface="Calibri" panose="020F0502020204030204" pitchFamily="34" charset="0"/>
              </a:rPr>
              <a:t>or</a:t>
            </a:r>
            <a:r>
              <a:rPr lang="en-GB" sz="2800" b="1" dirty="0">
                <a:solidFill>
                  <a:srgbClr val="002060"/>
                </a:solidFill>
                <a:latin typeface="Calibri" panose="020F0502020204030204" pitchFamily="34" charset="0"/>
                <a:cs typeface="Calibri" panose="020F0502020204030204" pitchFamily="34" charset="0"/>
              </a:rPr>
              <a:t> relative)</a:t>
            </a:r>
            <a:r>
              <a:rPr lang="en-GB" sz="2800" dirty="0">
                <a:latin typeface="Calibri" panose="020F0502020204030204" pitchFamily="34" charset="0"/>
                <a:cs typeface="Calibri" panose="020F0502020204030204" pitchFamily="34" charset="0"/>
              </a:rPr>
              <a:t> clause. These must be linked by a </a:t>
            </a:r>
            <a:r>
              <a:rPr lang="en-GB" sz="2800" b="1" dirty="0">
                <a:latin typeface="Calibri" panose="020F0502020204030204" pitchFamily="34" charset="0"/>
                <a:cs typeface="Calibri" panose="020F0502020204030204" pitchFamily="34" charset="0"/>
              </a:rPr>
              <a:t>subordinating conjunction</a:t>
            </a:r>
            <a:r>
              <a:rPr lang="en-GB" sz="2800" dirty="0">
                <a:latin typeface="Calibri" panose="020F0502020204030204" pitchFamily="34" charset="0"/>
                <a:cs typeface="Calibri" panose="020F0502020204030204" pitchFamily="34" charset="0"/>
              </a:rPr>
              <a:t>.</a:t>
            </a:r>
          </a:p>
          <a:p>
            <a:pPr marL="0" indent="0">
              <a:spcBef>
                <a:spcPts val="0"/>
              </a:spcBef>
              <a:buNone/>
            </a:pPr>
            <a:endParaRPr lang="en-GB" sz="2800" dirty="0">
              <a:latin typeface="Calibri" panose="020F0502020204030204" pitchFamily="34" charset="0"/>
              <a:cs typeface="Calibri" panose="020F0502020204030204" pitchFamily="34" charset="0"/>
            </a:endParaRPr>
          </a:p>
          <a:p>
            <a:pPr>
              <a:spcBef>
                <a:spcPts val="0"/>
              </a:spcBef>
            </a:pPr>
            <a:r>
              <a:rPr lang="en-GB" sz="2800" b="1" dirty="0">
                <a:solidFill>
                  <a:srgbClr val="00B050"/>
                </a:solidFill>
                <a:latin typeface="Calibri" panose="020F0502020204030204" pitchFamily="34" charset="0"/>
                <a:cs typeface="Calibri" panose="020F0502020204030204" pitchFamily="34" charset="0"/>
              </a:rPr>
              <a:t>You may need complex sentences</a:t>
            </a:r>
            <a:r>
              <a:rPr lang="en-GB" sz="2800" b="1" dirty="0">
                <a:latin typeface="Calibri" panose="020F0502020204030204" pitchFamily="34" charset="0"/>
                <a:cs typeface="Calibri" panose="020F0502020204030204" pitchFamily="34" charset="0"/>
              </a:rPr>
              <a:t>,</a:t>
            </a:r>
            <a:r>
              <a:rPr lang="en-GB" sz="2800" b="1" dirty="0">
                <a:solidFill>
                  <a:srgbClr val="FF0000"/>
                </a:solidFill>
                <a:latin typeface="Calibri" panose="020F0502020204030204" pitchFamily="34" charset="0"/>
                <a:cs typeface="Calibri" panose="020F0502020204030204" pitchFamily="34" charset="0"/>
              </a:rPr>
              <a:t> because</a:t>
            </a:r>
            <a:r>
              <a:rPr lang="en-GB" sz="2800" b="1" dirty="0">
                <a:solidFill>
                  <a:srgbClr val="002060"/>
                </a:solidFill>
                <a:latin typeface="Calibri" panose="020F0502020204030204" pitchFamily="34" charset="0"/>
                <a:cs typeface="Calibri" panose="020F0502020204030204" pitchFamily="34" charset="0"/>
              </a:rPr>
              <a:t> sentences in academic writing need a lot of detail</a:t>
            </a:r>
            <a:endParaRPr lang="en-GB" sz="2800" b="1" dirty="0">
              <a:latin typeface="Calibri" panose="020F0502020204030204" pitchFamily="34" charset="0"/>
              <a:cs typeface="Calibri" panose="020F0502020204030204" pitchFamily="34" charset="0"/>
            </a:endParaRPr>
          </a:p>
          <a:p>
            <a:pPr marL="342000" indent="0">
              <a:spcBef>
                <a:spcPts val="0"/>
              </a:spcBef>
              <a:buNone/>
            </a:pPr>
            <a:r>
              <a:rPr lang="en-GB" sz="2800" b="1" dirty="0">
                <a:latin typeface="Calibri" panose="020F0502020204030204" pitchFamily="34" charset="0"/>
                <a:cs typeface="Calibri" panose="020F0502020204030204" pitchFamily="34" charset="0"/>
              </a:rPr>
              <a:t>(</a:t>
            </a:r>
            <a:r>
              <a:rPr lang="en-GB" sz="2800" b="1" dirty="0">
                <a:solidFill>
                  <a:srgbClr val="00B050"/>
                </a:solidFill>
                <a:latin typeface="Calibri" panose="020F0502020204030204" pitchFamily="34" charset="0"/>
                <a:cs typeface="Calibri" panose="020F0502020204030204" pitchFamily="34" charset="0"/>
              </a:rPr>
              <a:t>subject/verb/object</a:t>
            </a:r>
            <a:r>
              <a:rPr lang="en-GB" sz="2800" b="1" dirty="0">
                <a:latin typeface="Calibri" panose="020F0502020204030204" pitchFamily="34" charset="0"/>
                <a:cs typeface="Calibri" panose="020F0502020204030204" pitchFamily="34" charset="0"/>
              </a:rPr>
              <a:t>//</a:t>
            </a:r>
            <a:r>
              <a:rPr lang="en-GB" sz="2800" b="1" dirty="0">
                <a:solidFill>
                  <a:srgbClr val="FF0000"/>
                </a:solidFill>
                <a:latin typeface="Calibri" panose="020F0502020204030204" pitchFamily="34" charset="0"/>
                <a:cs typeface="Calibri" panose="020F0502020204030204" pitchFamily="34" charset="0"/>
              </a:rPr>
              <a:t>subordinating conjunction</a:t>
            </a:r>
            <a:r>
              <a:rPr lang="en-GB" sz="2800" b="1" dirty="0">
                <a:latin typeface="Calibri" panose="020F0502020204030204" pitchFamily="34" charset="0"/>
                <a:cs typeface="Calibri" panose="020F0502020204030204" pitchFamily="34" charset="0"/>
              </a:rPr>
              <a:t>/</a:t>
            </a:r>
            <a:r>
              <a:rPr lang="en-GB" sz="2800" b="1" dirty="0">
                <a:solidFill>
                  <a:srgbClr val="002060"/>
                </a:solidFill>
                <a:latin typeface="Calibri" panose="020F0502020204030204" pitchFamily="34" charset="0"/>
                <a:cs typeface="Calibri" panose="020F0502020204030204" pitchFamily="34" charset="0"/>
              </a:rPr>
              <a:t>subject/verb/object</a:t>
            </a:r>
            <a:r>
              <a:rPr lang="en-GB" sz="2800" b="1" dirty="0">
                <a:latin typeface="Calibri" panose="020F0502020204030204" pitchFamily="34" charset="0"/>
                <a:cs typeface="Calibri" panose="020F0502020204030204" pitchFamily="34" charset="0"/>
              </a:rPr>
              <a: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Complex sentences 2</a:t>
            </a:r>
          </a:p>
        </p:txBody>
      </p:sp>
      <p:sp>
        <p:nvSpPr>
          <p:cNvPr id="3" name="Content Placeholder 2"/>
          <p:cNvSpPr>
            <a:spLocks noGrp="1"/>
          </p:cNvSpPr>
          <p:nvPr>
            <p:ph idx="1"/>
          </p:nvPr>
        </p:nvSpPr>
        <p:spPr>
          <a:xfrm>
            <a:off x="457200" y="1470818"/>
            <a:ext cx="8507288" cy="3916363"/>
          </a:xfrm>
        </p:spPr>
        <p:txBody>
          <a:bodyPr/>
          <a:lstStyle/>
          <a:p>
            <a:pPr marL="0" indent="0">
              <a:spcBef>
                <a:spcPts val="0"/>
              </a:spcBef>
              <a:buNone/>
            </a:pPr>
            <a:r>
              <a:rPr lang="en-GB" sz="2400" dirty="0">
                <a:latin typeface="Calibri" panose="020F0502020204030204" pitchFamily="34" charset="0"/>
                <a:cs typeface="Calibri" panose="020F0502020204030204" pitchFamily="34" charset="0"/>
              </a:rPr>
              <a:t>The two clauses can appear in either one of two orders, so the subordinating conjunction may appear in the middle or at the start:</a:t>
            </a:r>
          </a:p>
          <a:p>
            <a:pPr marL="0" indent="0">
              <a:spcBef>
                <a:spcPts val="0"/>
              </a:spcBef>
              <a:buNone/>
            </a:pPr>
            <a:endParaRPr lang="en-GB" sz="2400" dirty="0">
              <a:latin typeface="Calibri" panose="020F0502020204030204" pitchFamily="34" charset="0"/>
              <a:cs typeface="Calibri" panose="020F0502020204030204" pitchFamily="34" charset="0"/>
            </a:endParaRPr>
          </a:p>
          <a:p>
            <a:pPr>
              <a:spcBef>
                <a:spcPts val="0"/>
              </a:spcBef>
            </a:pPr>
            <a:r>
              <a:rPr lang="en-GB" sz="2400" dirty="0">
                <a:latin typeface="Calibri" panose="020F0502020204030204" pitchFamily="34" charset="0"/>
                <a:cs typeface="Calibri" panose="020F0502020204030204" pitchFamily="34" charset="0"/>
              </a:rPr>
              <a:t>These sentences look more academic </a:t>
            </a:r>
            <a:r>
              <a:rPr lang="en-GB" sz="2400" b="1" dirty="0">
                <a:latin typeface="Calibri" panose="020F0502020204030204" pitchFamily="34" charset="0"/>
                <a:cs typeface="Calibri" panose="020F0502020204030204" pitchFamily="34" charset="0"/>
              </a:rPr>
              <a:t>although</a:t>
            </a:r>
            <a:r>
              <a:rPr lang="en-GB" sz="2400" dirty="0">
                <a:latin typeface="Calibri" panose="020F0502020204030204" pitchFamily="34" charset="0"/>
                <a:cs typeface="Calibri" panose="020F0502020204030204" pitchFamily="34" charset="0"/>
              </a:rPr>
              <a:t> they may be quite difficult. </a:t>
            </a:r>
          </a:p>
          <a:p>
            <a:pPr marL="0" indent="0">
              <a:spcBef>
                <a:spcPts val="0"/>
              </a:spcBef>
              <a:buNone/>
            </a:pPr>
            <a:endParaRPr lang="en-GB" sz="2400" dirty="0">
              <a:latin typeface="Calibri" panose="020F0502020204030204" pitchFamily="34" charset="0"/>
              <a:cs typeface="Calibri" panose="020F0502020204030204" pitchFamily="34" charset="0"/>
            </a:endParaRPr>
          </a:p>
          <a:p>
            <a:pPr>
              <a:spcBef>
                <a:spcPts val="0"/>
              </a:spcBef>
            </a:pPr>
            <a:r>
              <a:rPr lang="en-GB" sz="2400" b="1" dirty="0">
                <a:latin typeface="Calibri" panose="020F0502020204030204" pitchFamily="34" charset="0"/>
                <a:cs typeface="Calibri" panose="020F0502020204030204" pitchFamily="34" charset="0"/>
              </a:rPr>
              <a:t>Although</a:t>
            </a:r>
            <a:r>
              <a:rPr lang="en-GB" sz="2400" dirty="0">
                <a:latin typeface="Calibri" panose="020F0502020204030204" pitchFamily="34" charset="0"/>
                <a:cs typeface="Calibri" panose="020F0502020204030204" pitchFamily="34" charset="0"/>
              </a:rPr>
              <a:t> they may be quite difficult, these sentences look more academic. </a:t>
            </a:r>
          </a:p>
          <a:p>
            <a:pPr marL="0" indent="0" algn="just">
              <a:spcBef>
                <a:spcPts val="0"/>
              </a:spcBef>
              <a:buNone/>
            </a:pPr>
            <a:endParaRPr lang="en-GB" sz="2400" b="1" dirty="0">
              <a:latin typeface="Calibri" panose="020F0502020204030204" pitchFamily="34" charset="0"/>
              <a:cs typeface="Calibri" panose="020F0502020204030204" pitchFamily="34" charset="0"/>
            </a:endParaRPr>
          </a:p>
          <a:p>
            <a:pPr marL="0" indent="0" algn="just">
              <a:spcBef>
                <a:spcPts val="0"/>
              </a:spcBef>
              <a:buNone/>
            </a:pP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923927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36A6E-12C3-4E6E-8771-35117B0EB2BE}"/>
              </a:ext>
            </a:extLst>
          </p:cNvPr>
          <p:cNvSpPr>
            <a:spLocks noGrp="1"/>
          </p:cNvSpPr>
          <p:nvPr>
            <p:ph type="title"/>
          </p:nvPr>
        </p:nvSpPr>
        <p:spPr/>
        <p:txBody>
          <a:bodyPr/>
          <a:lstStyle/>
          <a:p>
            <a:r>
              <a:rPr lang="en-GB" dirty="0"/>
              <a:t>Remember:</a:t>
            </a:r>
          </a:p>
        </p:txBody>
      </p:sp>
      <p:sp>
        <p:nvSpPr>
          <p:cNvPr id="3" name="Content Placeholder 2">
            <a:extLst>
              <a:ext uri="{FF2B5EF4-FFF2-40B4-BE49-F238E27FC236}">
                <a16:creationId xmlns:a16="http://schemas.microsoft.com/office/drawing/2014/main" id="{FC3A0295-FFF4-44C2-9833-24CD542543C7}"/>
              </a:ext>
            </a:extLst>
          </p:cNvPr>
          <p:cNvSpPr>
            <a:spLocks noGrp="1"/>
          </p:cNvSpPr>
          <p:nvPr>
            <p:ph idx="1"/>
          </p:nvPr>
        </p:nvSpPr>
        <p:spPr>
          <a:xfrm>
            <a:off x="441970" y="1470818"/>
            <a:ext cx="8229600" cy="3916363"/>
          </a:xfrm>
        </p:spPr>
        <p:txBody>
          <a:bodyPr/>
          <a:lstStyle/>
          <a:p>
            <a:pPr marL="342900" marR="0" lvl="0" indent="-342900" algn="l" defTabSz="914400" rtl="0" eaLnBrk="0" fontAlgn="base" latinLnBrk="0" hangingPunct="0">
              <a:lnSpc>
                <a:spcPct val="100000"/>
              </a:lnSpc>
              <a:spcBef>
                <a:spcPts val="0"/>
              </a:spcBef>
              <a:spcAft>
                <a:spcPct val="0"/>
              </a:spcAft>
              <a:buClrTx/>
              <a:buSzTx/>
              <a:buFont typeface="Arial" panose="020B0604020202020204" pitchFamily="34" charset="0"/>
              <a:buChar char="•"/>
              <a:tabLst/>
              <a:defRPr/>
            </a:pPr>
            <a:r>
              <a:rPr kumimoji="0" lang="en-GB" sz="2800" b="1" i="0" u="none" strike="noStrike" kern="1200" cap="none" spc="0" normalizeH="0" baseline="0" noProof="0" dirty="0">
                <a:ln>
                  <a:noFill/>
                </a:ln>
                <a:solidFill>
                  <a:srgbClr val="00B050"/>
                </a:solidFill>
                <a:effectLst/>
                <a:uLnTx/>
                <a:uFillTx/>
                <a:latin typeface="Calibri" panose="020F0502020204030204" pitchFamily="34" charset="0"/>
                <a:ea typeface="+mn-ea"/>
                <a:cs typeface="Calibri" panose="020F0502020204030204" pitchFamily="34" charset="0"/>
              </a:rPr>
              <a:t>The company was hesitant to hire Kevin</a:t>
            </a:r>
            <a:r>
              <a:rPr kumimoji="0" lang="en-GB" sz="2800" b="1" i="0" u="none" strike="noStrike" kern="1200" cap="none" spc="0" normalizeH="0" baseline="0" noProof="0" dirty="0">
                <a:ln>
                  <a:noFill/>
                </a:ln>
                <a:solidFill>
                  <a:srgbClr val="FF0000"/>
                </a:solidFill>
                <a:effectLst/>
                <a:uLnTx/>
                <a:uFillTx/>
                <a:latin typeface="Calibri" panose="020F0502020204030204" pitchFamily="34" charset="0"/>
                <a:ea typeface="+mn-ea"/>
                <a:cs typeface="Calibri" panose="020F0502020204030204" pitchFamily="34" charset="0"/>
              </a:rPr>
              <a:t> because</a:t>
            </a:r>
            <a:r>
              <a:rPr kumimoji="0" lang="en-GB" sz="2800" b="1" i="0" u="none" strike="noStrike" kern="120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 he had limited experience. </a:t>
            </a:r>
          </a:p>
          <a:p>
            <a:pPr marL="342900" marR="0" lvl="0" indent="-342900" algn="l" defTabSz="914400" rtl="0" eaLnBrk="0" fontAlgn="base" latinLnBrk="0" hangingPunct="0">
              <a:lnSpc>
                <a:spcPct val="100000"/>
              </a:lnSpc>
              <a:spcBef>
                <a:spcPts val="0"/>
              </a:spcBef>
              <a:spcAft>
                <a:spcPct val="0"/>
              </a:spcAft>
              <a:buClrTx/>
              <a:buSzTx/>
              <a:buFont typeface="Arial" panose="020B0604020202020204" pitchFamily="34" charset="0"/>
              <a:buChar char="•"/>
              <a:tabLst/>
              <a:defRPr/>
            </a:pPr>
            <a:endParaRPr lang="en-GB" sz="2800" b="1" dirty="0">
              <a:solidFill>
                <a:srgbClr val="002060"/>
              </a:solidFill>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ts val="0"/>
              </a:spcBef>
              <a:spcAft>
                <a:spcPct val="0"/>
              </a:spcAft>
              <a:buClrTx/>
              <a:buSzTx/>
              <a:buNone/>
              <a:tabLst/>
              <a:defRPr/>
            </a:pPr>
            <a:endParaRPr lang="en-GB" sz="2800" b="1" dirty="0">
              <a:solidFill>
                <a:srgbClr val="002060"/>
              </a:solidFill>
              <a:latin typeface="Calibri" panose="020F0502020204030204" pitchFamily="34" charset="0"/>
              <a:cs typeface="Calibri" panose="020F0502020204030204" pitchFamily="34" charset="0"/>
            </a:endParaRPr>
          </a:p>
          <a:p>
            <a:pPr marL="342900" marR="0" lvl="0" indent="-342900" algn="l" defTabSz="914400" rtl="0" eaLnBrk="0" fontAlgn="base" latinLnBrk="0" hangingPunct="0">
              <a:lnSpc>
                <a:spcPct val="100000"/>
              </a:lnSpc>
              <a:spcBef>
                <a:spcPts val="0"/>
              </a:spcBef>
              <a:spcAft>
                <a:spcPct val="0"/>
              </a:spcAft>
              <a:buClrTx/>
              <a:buSzTx/>
              <a:buFont typeface="Arial" panose="020B0604020202020204" pitchFamily="34" charset="0"/>
              <a:buChar char="•"/>
              <a:tabLst/>
              <a:defRPr/>
            </a:pPr>
            <a:r>
              <a:rPr lang="en-GB" sz="2800" b="1" dirty="0">
                <a:solidFill>
                  <a:srgbClr val="FF0000"/>
                </a:solidFill>
                <a:latin typeface="Calibri" panose="020F0502020204030204" pitchFamily="34" charset="0"/>
                <a:cs typeface="Calibri" panose="020F0502020204030204" pitchFamily="34" charset="0"/>
              </a:rPr>
              <a:t>B</a:t>
            </a:r>
            <a:r>
              <a:rPr kumimoji="0" lang="en-GB" sz="2800" b="1" i="0" u="none" strike="noStrike" kern="1200" cap="none" spc="0" normalizeH="0" baseline="0" noProof="0" dirty="0" err="1">
                <a:ln>
                  <a:noFill/>
                </a:ln>
                <a:solidFill>
                  <a:srgbClr val="FF0000"/>
                </a:solidFill>
                <a:effectLst/>
                <a:uLnTx/>
                <a:uFillTx/>
                <a:latin typeface="Calibri" panose="020F0502020204030204" pitchFamily="34" charset="0"/>
                <a:ea typeface="+mn-ea"/>
                <a:cs typeface="Calibri" panose="020F0502020204030204" pitchFamily="34" charset="0"/>
              </a:rPr>
              <a:t>ecause</a:t>
            </a:r>
            <a:r>
              <a:rPr kumimoji="0" lang="en-GB" sz="2800" b="1" i="0" u="none" strike="noStrike" kern="120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 Kevin had limited experience, </a:t>
            </a:r>
            <a:r>
              <a:rPr lang="en-GB" sz="2800" b="1" dirty="0">
                <a:solidFill>
                  <a:srgbClr val="00B050"/>
                </a:solidFill>
                <a:latin typeface="Calibri" panose="020F0502020204030204" pitchFamily="34" charset="0"/>
                <a:cs typeface="Calibri" panose="020F0502020204030204" pitchFamily="34" charset="0"/>
              </a:rPr>
              <a:t>t</a:t>
            </a:r>
            <a:r>
              <a:rPr kumimoji="0" lang="en-GB" sz="2800" b="1" i="0" u="none" strike="noStrike" kern="1200" cap="none" spc="0" normalizeH="0" baseline="0" noProof="0" dirty="0">
                <a:ln>
                  <a:noFill/>
                </a:ln>
                <a:solidFill>
                  <a:srgbClr val="00B050"/>
                </a:solidFill>
                <a:effectLst/>
                <a:uLnTx/>
                <a:uFillTx/>
                <a:latin typeface="Calibri" panose="020F0502020204030204" pitchFamily="34" charset="0"/>
                <a:ea typeface="+mn-ea"/>
                <a:cs typeface="Calibri" panose="020F0502020204030204" pitchFamily="34" charset="0"/>
              </a:rPr>
              <a:t>he company was hesitant to hire him. </a:t>
            </a:r>
            <a:endParaRPr lang="en-GB" sz="2800" b="1" dirty="0">
              <a:solidFill>
                <a:srgbClr val="002060"/>
              </a:solidFill>
              <a:latin typeface="Calibri" panose="020F0502020204030204" pitchFamily="34" charset="0"/>
              <a:cs typeface="Calibri" panose="020F0502020204030204" pitchFamily="34" charset="0"/>
            </a:endParaRPr>
          </a:p>
          <a:p>
            <a:pPr marL="342900" marR="0" lvl="0" indent="-342900" algn="l" defTabSz="914400" rtl="0" eaLnBrk="0" fontAlgn="base" latinLnBrk="0" hangingPunct="0">
              <a:lnSpc>
                <a:spcPct val="100000"/>
              </a:lnSpc>
              <a:spcBef>
                <a:spcPts val="0"/>
              </a:spcBef>
              <a:spcAft>
                <a:spcPct val="0"/>
              </a:spcAft>
              <a:buClrTx/>
              <a:buSzTx/>
              <a:buFont typeface="Arial" panose="020B0604020202020204" pitchFamily="34" charset="0"/>
              <a:buChar char="•"/>
              <a:tabLst/>
              <a:defRPr/>
            </a:pPr>
            <a:endParaRPr kumimoji="0" lang="en-GB" sz="2800" b="1"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endParaRPr>
          </a:p>
          <a:p>
            <a:endParaRPr lang="en-GB" dirty="0"/>
          </a:p>
        </p:txBody>
      </p:sp>
      <p:sp>
        <p:nvSpPr>
          <p:cNvPr id="4" name="Date Placeholder 3">
            <a:extLst>
              <a:ext uri="{FF2B5EF4-FFF2-40B4-BE49-F238E27FC236}">
                <a16:creationId xmlns:a16="http://schemas.microsoft.com/office/drawing/2014/main" id="{E137EE73-AA96-4F86-A49A-E53B5006A079}"/>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88CDF714-6E5E-4674-9BCB-7577AC040E7A}" type="datetime1">
              <a:rPr kumimoji="0" lang="en-GB" sz="1050" b="0" i="0" u="none" strike="noStrike" kern="1200" cap="none" spc="0" normalizeH="0" baseline="0" noProof="0" smtClean="0">
                <a:ln>
                  <a:noFill/>
                </a:ln>
                <a:solidFill>
                  <a:srgbClr val="000000">
                    <a:tint val="75000"/>
                  </a:srgb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17/10/2023</a:t>
            </a:fld>
            <a:endParaRPr kumimoji="0" lang="en-GB" sz="1050" b="0" i="0" u="none" strike="noStrike" kern="1200" cap="none" spc="0" normalizeH="0" baseline="0" noProof="0" dirty="0">
              <a:ln>
                <a:noFill/>
              </a:ln>
              <a:solidFill>
                <a:srgbClr val="000000">
                  <a:tint val="75000"/>
                </a:srgbClr>
              </a:solidFill>
              <a:effectLst/>
              <a:uLnTx/>
              <a:uFillTx/>
              <a:latin typeface="Myriad Pro"/>
              <a:ea typeface="+mn-ea"/>
              <a:cs typeface="+mn-cs"/>
            </a:endParaRPr>
          </a:p>
        </p:txBody>
      </p:sp>
    </p:spTree>
    <p:extLst>
      <p:ext uri="{BB962C8B-B14F-4D97-AF65-F5344CB8AC3E}">
        <p14:creationId xmlns:p14="http://schemas.microsoft.com/office/powerpoint/2010/main" val="14536987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Subordinating conjunctions</a:t>
            </a:r>
          </a:p>
        </p:txBody>
      </p:sp>
      <p:sp>
        <p:nvSpPr>
          <p:cNvPr id="3" name="Content Placeholder 2"/>
          <p:cNvSpPr>
            <a:spLocks noGrp="1"/>
          </p:cNvSpPr>
          <p:nvPr>
            <p:ph idx="1"/>
          </p:nvPr>
        </p:nvSpPr>
        <p:spPr>
          <a:xfrm>
            <a:off x="318356" y="1268760"/>
            <a:ext cx="8507288" cy="4190429"/>
          </a:xfrm>
        </p:spPr>
        <p:txBody>
          <a:bodyPr/>
          <a:lstStyle/>
          <a:p>
            <a:pPr marL="0" indent="0">
              <a:spcBef>
                <a:spcPts val="0"/>
              </a:spcBef>
              <a:spcAft>
                <a:spcPts val="600"/>
              </a:spcAft>
              <a:buNone/>
            </a:pPr>
            <a:endParaRPr lang="en-GB" sz="2800" b="1" dirty="0">
              <a:latin typeface="Calibri" panose="020F0502020204030204" pitchFamily="34" charset="0"/>
              <a:cs typeface="Calibri" panose="020F0502020204030204" pitchFamily="34" charset="0"/>
            </a:endParaRPr>
          </a:p>
          <a:p>
            <a:pPr marL="0" indent="0">
              <a:spcBef>
                <a:spcPts val="0"/>
              </a:spcBef>
              <a:spcAft>
                <a:spcPts val="600"/>
              </a:spcAft>
              <a:buNone/>
            </a:pPr>
            <a:endParaRPr lang="en-GB" sz="2800" b="1" dirty="0">
              <a:latin typeface="Calibri" panose="020F0502020204030204" pitchFamily="34" charset="0"/>
              <a:cs typeface="Calibri" panose="020F0502020204030204" pitchFamily="34" charset="0"/>
            </a:endParaRPr>
          </a:p>
          <a:p>
            <a:pPr marL="0" indent="0">
              <a:spcBef>
                <a:spcPts val="0"/>
              </a:spcBef>
              <a:spcAft>
                <a:spcPts val="600"/>
              </a:spcAft>
              <a:buNone/>
            </a:pPr>
            <a:endParaRPr lang="en-GB" sz="2800" b="1" dirty="0">
              <a:latin typeface="Calibri" panose="020F0502020204030204" pitchFamily="34" charset="0"/>
              <a:cs typeface="Calibri" panose="020F0502020204030204" pitchFamily="34" charset="0"/>
            </a:endParaRPr>
          </a:p>
          <a:p>
            <a:pPr marL="0" indent="0">
              <a:spcBef>
                <a:spcPts val="0"/>
              </a:spcBef>
              <a:spcAft>
                <a:spcPts val="600"/>
              </a:spcAft>
              <a:buNone/>
            </a:pPr>
            <a:r>
              <a:rPr lang="en-GB" sz="2800" b="1" dirty="0">
                <a:latin typeface="Calibri" panose="020F0502020204030204" pitchFamily="34" charset="0"/>
                <a:cs typeface="Calibri" panose="020F0502020204030204" pitchFamily="34" charset="0"/>
              </a:rPr>
              <a:t>When, while, if, before, after, because, although, etc.</a:t>
            </a:r>
          </a:p>
          <a:p>
            <a:pPr marL="0" indent="0">
              <a:spcBef>
                <a:spcPts val="0"/>
              </a:spcBef>
              <a:buNone/>
            </a:pPr>
            <a:endParaRPr lang="en-GB" sz="2800"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0953816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95399-58B8-4A5F-8FF0-672CC67660C1}"/>
              </a:ext>
            </a:extLst>
          </p:cNvPr>
          <p:cNvSpPr>
            <a:spLocks noGrp="1"/>
          </p:cNvSpPr>
          <p:nvPr>
            <p:ph type="title"/>
          </p:nvPr>
        </p:nvSpPr>
        <p:spPr/>
        <p:txBody>
          <a:bodyPr/>
          <a:lstStyle/>
          <a:p>
            <a:r>
              <a:rPr lang="en-GB" sz="4000" b="1" dirty="0"/>
              <a:t>Complex – Compound </a:t>
            </a:r>
          </a:p>
        </p:txBody>
      </p:sp>
      <p:sp>
        <p:nvSpPr>
          <p:cNvPr id="3" name="Content Placeholder 2">
            <a:extLst>
              <a:ext uri="{FF2B5EF4-FFF2-40B4-BE49-F238E27FC236}">
                <a16:creationId xmlns:a16="http://schemas.microsoft.com/office/drawing/2014/main" id="{4A2DFAAC-5D58-475C-93AC-B631DF217B35}"/>
              </a:ext>
            </a:extLst>
          </p:cNvPr>
          <p:cNvSpPr>
            <a:spLocks noGrp="1"/>
          </p:cNvSpPr>
          <p:nvPr>
            <p:ph idx="1"/>
          </p:nvPr>
        </p:nvSpPr>
        <p:spPr>
          <a:xfrm>
            <a:off x="457200" y="1470818"/>
            <a:ext cx="8229600" cy="3916363"/>
          </a:xfrm>
        </p:spPr>
        <p:txBody>
          <a:bodyPr/>
          <a:lstStyle/>
          <a:p>
            <a:r>
              <a:rPr lang="en-GB" sz="2800" dirty="0"/>
              <a:t>A complex compound sentence contains at least </a:t>
            </a:r>
            <a:r>
              <a:rPr lang="en-GB" sz="2800" b="1" dirty="0"/>
              <a:t>two independent clauses </a:t>
            </a:r>
            <a:r>
              <a:rPr lang="en-GB" sz="2800" dirty="0"/>
              <a:t>and at least </a:t>
            </a:r>
            <a:r>
              <a:rPr lang="en-GB" sz="2800" b="1" dirty="0"/>
              <a:t>one dependent. </a:t>
            </a:r>
          </a:p>
          <a:p>
            <a:endParaRPr lang="en-GB" sz="2800" b="1" dirty="0"/>
          </a:p>
          <a:p>
            <a:r>
              <a:rPr lang="en-GB" sz="2800" dirty="0">
                <a:solidFill>
                  <a:srgbClr val="FF0000"/>
                </a:solidFill>
              </a:rPr>
              <a:t>She completed her literature review</a:t>
            </a:r>
            <a:r>
              <a:rPr lang="en-GB" sz="2800" dirty="0"/>
              <a:t>,</a:t>
            </a:r>
            <a:r>
              <a:rPr lang="en-GB" sz="2800" dirty="0">
                <a:solidFill>
                  <a:srgbClr val="00B050"/>
                </a:solidFill>
              </a:rPr>
              <a:t> but,</a:t>
            </a:r>
            <a:r>
              <a:rPr lang="en-GB" sz="2800" dirty="0"/>
              <a:t> </a:t>
            </a:r>
            <a:r>
              <a:rPr lang="en-GB" sz="2800" dirty="0">
                <a:solidFill>
                  <a:srgbClr val="FC2610"/>
                </a:solidFill>
              </a:rPr>
              <a:t>she still needs to work on her methods section, </a:t>
            </a:r>
            <a:r>
              <a:rPr lang="en-GB" sz="2800" dirty="0">
                <a:solidFill>
                  <a:srgbClr val="7030A0"/>
                </a:solidFill>
              </a:rPr>
              <a:t>even though she started working on the chapter two months ago.  </a:t>
            </a:r>
            <a:endParaRPr lang="en-GB" sz="2800" dirty="0">
              <a:solidFill>
                <a:srgbClr val="FC2610"/>
              </a:solidFill>
            </a:endParaRPr>
          </a:p>
        </p:txBody>
      </p:sp>
      <p:sp>
        <p:nvSpPr>
          <p:cNvPr id="4" name="Date Placeholder 3">
            <a:extLst>
              <a:ext uri="{FF2B5EF4-FFF2-40B4-BE49-F238E27FC236}">
                <a16:creationId xmlns:a16="http://schemas.microsoft.com/office/drawing/2014/main" id="{FCF8E29B-AA46-44C9-B71B-05116A4B4E1D}"/>
              </a:ext>
            </a:extLst>
          </p:cNvPr>
          <p:cNvSpPr>
            <a:spLocks noGrp="1"/>
          </p:cNvSpPr>
          <p:nvPr>
            <p:ph type="dt" sz="half" idx="10"/>
          </p:nvPr>
        </p:nvSpPr>
        <p:spPr/>
        <p:txBody>
          <a:bodyPr/>
          <a:lstStyle/>
          <a:p>
            <a:pPr>
              <a:defRPr/>
            </a:pPr>
            <a:fld id="{88CDF714-6E5E-4674-9BCB-7577AC040E7A}" type="datetime1">
              <a:rPr lang="en-GB" smtClean="0"/>
              <a:pPr>
                <a:defRPr/>
              </a:pPr>
              <a:t>17/10/2023</a:t>
            </a:fld>
            <a:endParaRPr lang="en-GB" dirty="0"/>
          </a:p>
        </p:txBody>
      </p:sp>
    </p:spTree>
    <p:extLst>
      <p:ext uri="{BB962C8B-B14F-4D97-AF65-F5344CB8AC3E}">
        <p14:creationId xmlns:p14="http://schemas.microsoft.com/office/powerpoint/2010/main" val="2181906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Complex-compound example</a:t>
            </a:r>
          </a:p>
        </p:txBody>
      </p:sp>
      <p:sp>
        <p:nvSpPr>
          <p:cNvPr id="3" name="Content Placeholder 2"/>
          <p:cNvSpPr>
            <a:spLocks noGrp="1"/>
          </p:cNvSpPr>
          <p:nvPr>
            <p:ph idx="1"/>
          </p:nvPr>
        </p:nvSpPr>
        <p:spPr>
          <a:xfrm>
            <a:off x="323528" y="1556792"/>
            <a:ext cx="8363272" cy="3959771"/>
          </a:xfrm>
        </p:spPr>
        <p:txBody>
          <a:bodyPr/>
          <a:lstStyle/>
          <a:p>
            <a:pPr>
              <a:spcBef>
                <a:spcPts val="0"/>
              </a:spcBef>
            </a:pPr>
            <a:r>
              <a:rPr lang="en-GB" sz="2800" b="1" dirty="0">
                <a:highlight>
                  <a:srgbClr val="FFFF00"/>
                </a:highlight>
                <a:latin typeface="Calibri" panose="020F0502020204030204" pitchFamily="34" charset="0"/>
                <a:cs typeface="Calibri" panose="020F0502020204030204" pitchFamily="34" charset="0"/>
              </a:rPr>
              <a:t>Sentence variety</a:t>
            </a:r>
            <a:r>
              <a:rPr lang="en-GB" sz="2800" b="1" dirty="0">
                <a:latin typeface="Calibri" panose="020F0502020204030204" pitchFamily="34" charset="0"/>
                <a:cs typeface="Calibri" panose="020F0502020204030204" pitchFamily="34" charset="0"/>
              </a:rPr>
              <a:t>, </a:t>
            </a:r>
            <a:r>
              <a:rPr lang="en-GB" sz="2800" b="1" dirty="0">
                <a:solidFill>
                  <a:srgbClr val="002060"/>
                </a:solidFill>
                <a:latin typeface="Calibri" panose="020F0502020204030204" pitchFamily="34" charset="0"/>
                <a:cs typeface="Calibri" panose="020F0502020204030204" pitchFamily="34" charset="0"/>
              </a:rPr>
              <a:t>which</a:t>
            </a:r>
            <a:r>
              <a:rPr lang="en-GB" sz="2800" b="1" dirty="0">
                <a:latin typeface="Calibri" panose="020F0502020204030204" pitchFamily="34" charset="0"/>
                <a:cs typeface="Calibri" panose="020F0502020204030204" pitchFamily="34" charset="0"/>
              </a:rPr>
              <a:t> is absent from many student essays, </a:t>
            </a:r>
            <a:r>
              <a:rPr lang="en-GB" sz="2800" b="1" dirty="0">
                <a:highlight>
                  <a:srgbClr val="FFFF00"/>
                </a:highlight>
                <a:latin typeface="Calibri" panose="020F0502020204030204" pitchFamily="34" charset="0"/>
                <a:cs typeface="Calibri" panose="020F0502020204030204" pitchFamily="34" charset="0"/>
              </a:rPr>
              <a:t>can</a:t>
            </a:r>
            <a:r>
              <a:rPr lang="en-GB" sz="2800" b="1" dirty="0">
                <a:latin typeface="Calibri" panose="020F0502020204030204" pitchFamily="34" charset="0"/>
                <a:cs typeface="Calibri" panose="020F0502020204030204" pitchFamily="34" charset="0"/>
              </a:rPr>
              <a:t> be achieved in a number of different ways, </a:t>
            </a:r>
            <a:r>
              <a:rPr lang="en-GB" sz="2800" b="1" dirty="0">
                <a:solidFill>
                  <a:srgbClr val="FF0000"/>
                </a:solidFill>
                <a:latin typeface="Calibri" panose="020F0502020204030204" pitchFamily="34" charset="0"/>
                <a:cs typeface="Calibri" panose="020F0502020204030204" pitchFamily="34" charset="0"/>
              </a:rPr>
              <a:t>and</a:t>
            </a:r>
            <a:r>
              <a:rPr lang="en-GB" sz="2800" b="1" dirty="0">
                <a:solidFill>
                  <a:srgbClr val="0070C0"/>
                </a:solidFill>
                <a:latin typeface="Calibri" panose="020F0502020204030204" pitchFamily="34" charset="0"/>
                <a:cs typeface="Calibri" panose="020F0502020204030204" pitchFamily="34" charset="0"/>
              </a:rPr>
              <a:t> </a:t>
            </a:r>
            <a:r>
              <a:rPr lang="en-GB" sz="2800" b="1" dirty="0">
                <a:latin typeface="Calibri" panose="020F0502020204030204" pitchFamily="34" charset="0"/>
                <a:cs typeface="Calibri" panose="020F0502020204030204" pitchFamily="34" charset="0"/>
              </a:rPr>
              <a:t>it is an important aspect of academic writing.</a:t>
            </a:r>
          </a:p>
          <a:p>
            <a:pPr marL="0" indent="0">
              <a:spcBef>
                <a:spcPts val="0"/>
              </a:spcBef>
              <a:buNone/>
            </a:pPr>
            <a:endParaRPr lang="en-GB" sz="2400" dirty="0">
              <a:latin typeface="Calibri" panose="020F0502020204030204" pitchFamily="34" charset="0"/>
              <a:cs typeface="Calibri" panose="020F0502020204030204" pitchFamily="34" charset="0"/>
            </a:endParaRPr>
          </a:p>
          <a:p>
            <a:pPr marL="0" indent="0">
              <a:spcBef>
                <a:spcPts val="0"/>
              </a:spcBef>
              <a:buNone/>
            </a:pPr>
            <a:endParaRPr lang="en-GB" sz="2400" b="1" dirty="0">
              <a:latin typeface="Calibri" panose="020F0502020204030204" pitchFamily="34" charset="0"/>
              <a:cs typeface="Calibri" panose="020F0502020204030204" pitchFamily="34" charset="0"/>
            </a:endParaRPr>
          </a:p>
          <a:p>
            <a:pPr marL="0" indent="0">
              <a:spcBef>
                <a:spcPts val="0"/>
              </a:spcBef>
              <a:buNone/>
            </a:pPr>
            <a:r>
              <a:rPr lang="en-GB" sz="2400" b="1" dirty="0">
                <a:latin typeface="Calibri" panose="020F0502020204030204" pitchFamily="34" charset="0"/>
                <a:cs typeface="Calibri" panose="020F0502020204030204" pitchFamily="34" charset="0"/>
              </a:rPr>
              <a:t>(</a:t>
            </a:r>
            <a:r>
              <a:rPr lang="en-GB" sz="2400" b="1" dirty="0">
                <a:highlight>
                  <a:srgbClr val="FFFF00"/>
                </a:highlight>
                <a:latin typeface="Calibri" panose="020F0502020204030204" pitchFamily="34" charset="0"/>
                <a:cs typeface="Calibri" panose="020F0502020204030204" pitchFamily="34" charset="0"/>
              </a:rPr>
              <a:t>subject</a:t>
            </a:r>
            <a:r>
              <a:rPr lang="en-GB" sz="2400" b="1" dirty="0">
                <a:latin typeface="Calibri" panose="020F0502020204030204" pitchFamily="34" charset="0"/>
                <a:cs typeface="Calibri" panose="020F0502020204030204" pitchFamily="34" charset="0"/>
              </a:rPr>
              <a:t>//</a:t>
            </a:r>
            <a:r>
              <a:rPr lang="en-GB" sz="2400" b="1" dirty="0">
                <a:solidFill>
                  <a:srgbClr val="002060"/>
                </a:solidFill>
                <a:latin typeface="Calibri" panose="020F0502020204030204" pitchFamily="34" charset="0"/>
                <a:cs typeface="Calibri" panose="020F0502020204030204" pitchFamily="34" charset="0"/>
              </a:rPr>
              <a:t>subject relative pronoun</a:t>
            </a:r>
            <a:r>
              <a:rPr lang="en-GB" sz="2400" b="1" dirty="0">
                <a:latin typeface="Calibri" panose="020F0502020204030204" pitchFamily="34" charset="0"/>
                <a:cs typeface="Calibri" panose="020F0502020204030204" pitchFamily="34" charset="0"/>
              </a:rPr>
              <a:t>/verb/complement// </a:t>
            </a:r>
            <a:r>
              <a:rPr lang="en-GB" sz="2400" b="1" dirty="0">
                <a:highlight>
                  <a:srgbClr val="FFFF00"/>
                </a:highlight>
                <a:latin typeface="Calibri" panose="020F0502020204030204" pitchFamily="34" charset="0"/>
                <a:cs typeface="Calibri" panose="020F0502020204030204" pitchFamily="34" charset="0"/>
              </a:rPr>
              <a:t>verb</a:t>
            </a:r>
            <a:r>
              <a:rPr lang="en-GB" sz="2400" b="1" dirty="0">
                <a:latin typeface="Calibri" panose="020F0502020204030204" pitchFamily="34" charset="0"/>
                <a:cs typeface="Calibri" panose="020F0502020204030204" pitchFamily="34" charset="0"/>
              </a:rPr>
              <a:t>/adverbial//</a:t>
            </a:r>
            <a:r>
              <a:rPr lang="en-GB" sz="2400" b="1" dirty="0">
                <a:solidFill>
                  <a:srgbClr val="FF0000"/>
                </a:solidFill>
                <a:latin typeface="Calibri" panose="020F0502020204030204" pitchFamily="34" charset="0"/>
                <a:cs typeface="Calibri" panose="020F0502020204030204" pitchFamily="34" charset="0"/>
              </a:rPr>
              <a:t>coordinating conjunction</a:t>
            </a:r>
            <a:r>
              <a:rPr lang="en-GB" sz="2400" b="1" dirty="0">
                <a:latin typeface="Calibri" panose="020F0502020204030204" pitchFamily="34" charset="0"/>
                <a:cs typeface="Calibri" panose="020F0502020204030204" pitchFamily="34" charset="0"/>
              </a:rPr>
              <a:t>/subject/verb/complement)</a:t>
            </a:r>
          </a:p>
          <a:p>
            <a:pPr marL="0" indent="0">
              <a:spcBef>
                <a:spcPts val="0"/>
              </a:spcBef>
              <a:buNone/>
            </a:pPr>
            <a:endParaRPr lang="en-GB" sz="2400" dirty="0">
              <a:latin typeface="Calibri" panose="020F0502020204030204" pitchFamily="34" charset="0"/>
              <a:cs typeface="Calibri" panose="020F0502020204030204" pitchFamily="34" charset="0"/>
            </a:endParaRPr>
          </a:p>
          <a:p>
            <a:pPr marL="0" indent="0">
              <a:spcBef>
                <a:spcPts val="0"/>
              </a:spcBef>
              <a:buNone/>
            </a:pPr>
            <a:endParaRPr lang="en-GB" sz="2400" dirty="0">
              <a:latin typeface="Calibri" panose="020F0502020204030204" pitchFamily="34" charset="0"/>
              <a:cs typeface="Calibri" panose="020F0502020204030204" pitchFamily="34" charset="0"/>
            </a:endParaRPr>
          </a:p>
          <a:p>
            <a:pPr>
              <a:buNone/>
            </a:pP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Task 1: Compound sentences</a:t>
            </a:r>
          </a:p>
        </p:txBody>
      </p:sp>
      <p:sp>
        <p:nvSpPr>
          <p:cNvPr id="3" name="Content Placeholder 2"/>
          <p:cNvSpPr>
            <a:spLocks noGrp="1"/>
          </p:cNvSpPr>
          <p:nvPr>
            <p:ph idx="1"/>
          </p:nvPr>
        </p:nvSpPr>
        <p:spPr/>
        <p:txBody>
          <a:bodyPr/>
          <a:lstStyle/>
          <a:p>
            <a:pPr marL="0" indent="0">
              <a:spcBef>
                <a:spcPts val="0"/>
              </a:spcBef>
              <a:buNone/>
            </a:pPr>
            <a:r>
              <a:rPr lang="en-GB" dirty="0">
                <a:latin typeface="Calibri" panose="020F0502020204030204" pitchFamily="34" charset="0"/>
                <a:cs typeface="Calibri" panose="020F0502020204030204" pitchFamily="34" charset="0"/>
              </a:rPr>
              <a:t>Put these two sentences together to form a compound sentence.</a:t>
            </a:r>
          </a:p>
          <a:p>
            <a:pPr marL="0" indent="0">
              <a:spcBef>
                <a:spcPts val="0"/>
              </a:spcBef>
              <a:buNone/>
            </a:pPr>
            <a:endParaRPr lang="en-GB" dirty="0">
              <a:latin typeface="Calibri" panose="020F0502020204030204" pitchFamily="34" charset="0"/>
              <a:cs typeface="Calibri" panose="020F0502020204030204" pitchFamily="34" charset="0"/>
            </a:endParaRPr>
          </a:p>
          <a:p>
            <a:pPr marL="0" indent="0">
              <a:spcBef>
                <a:spcPts val="0"/>
              </a:spcBef>
              <a:buNone/>
            </a:pPr>
            <a:r>
              <a:rPr lang="en-GB" dirty="0">
                <a:latin typeface="Calibri" panose="020F0502020204030204" pitchFamily="34" charset="0"/>
                <a:cs typeface="Calibri" panose="020F0502020204030204" pitchFamily="34" charset="0"/>
              </a:rPr>
              <a:t>1) Students often experience problems with essay writing.</a:t>
            </a:r>
          </a:p>
          <a:p>
            <a:pPr marL="0" indent="0">
              <a:spcBef>
                <a:spcPts val="0"/>
              </a:spcBef>
              <a:buNone/>
            </a:pPr>
            <a:r>
              <a:rPr lang="en-GB" dirty="0">
                <a:latin typeface="Calibri" panose="020F0502020204030204" pitchFamily="34" charset="0"/>
                <a:cs typeface="Calibri" panose="020F0502020204030204" pitchFamily="34" charset="0"/>
              </a:rPr>
              <a:t>2) Students may lose marks as a result of their problems with essay writing.</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Possible answers</a:t>
            </a:r>
          </a:p>
        </p:txBody>
      </p:sp>
      <p:sp>
        <p:nvSpPr>
          <p:cNvPr id="3" name="Content Placeholder 2"/>
          <p:cNvSpPr>
            <a:spLocks noGrp="1"/>
          </p:cNvSpPr>
          <p:nvPr>
            <p:ph idx="1"/>
          </p:nvPr>
        </p:nvSpPr>
        <p:spPr/>
        <p:txBody>
          <a:bodyPr/>
          <a:lstStyle/>
          <a:p>
            <a:pPr marL="0" indent="0">
              <a:spcBef>
                <a:spcPts val="0"/>
              </a:spcBef>
              <a:buNone/>
            </a:pPr>
            <a:r>
              <a:rPr lang="en-GB" dirty="0">
                <a:latin typeface="Calibri" panose="020F0502020204030204" pitchFamily="34" charset="0"/>
                <a:cs typeface="Calibri" panose="020F0502020204030204" pitchFamily="34" charset="0"/>
              </a:rPr>
              <a:t>Students often experience problems with essay writing </a:t>
            </a:r>
            <a:r>
              <a:rPr lang="en-GB" b="1" dirty="0">
                <a:solidFill>
                  <a:srgbClr val="FF0000"/>
                </a:solidFill>
                <a:latin typeface="Calibri" panose="020F0502020204030204" pitchFamily="34" charset="0"/>
                <a:cs typeface="Calibri" panose="020F0502020204030204" pitchFamily="34" charset="0"/>
              </a:rPr>
              <a:t>and</a:t>
            </a:r>
            <a:r>
              <a:rPr lang="en-GB" dirty="0">
                <a:solidFill>
                  <a:srgbClr val="FF0000"/>
                </a:solidFill>
                <a:latin typeface="Calibri" panose="020F0502020204030204" pitchFamily="34" charset="0"/>
                <a:cs typeface="Calibri" panose="020F0502020204030204" pitchFamily="34" charset="0"/>
              </a:rPr>
              <a:t> </a:t>
            </a:r>
            <a:r>
              <a:rPr lang="en-GB" dirty="0">
                <a:latin typeface="Calibri" panose="020F0502020204030204" pitchFamily="34" charset="0"/>
                <a:cs typeface="Calibri" panose="020F0502020204030204" pitchFamily="34" charset="0"/>
              </a:rPr>
              <a:t>[they] may lose marks as a result.</a:t>
            </a:r>
          </a:p>
          <a:p>
            <a:pPr marL="0" indent="0">
              <a:spcBef>
                <a:spcPts val="0"/>
              </a:spcBef>
              <a:buNone/>
            </a:pPr>
            <a:endParaRPr lang="en-GB" sz="2400" dirty="0">
              <a:latin typeface="Calibri" panose="020F0502020204030204" pitchFamily="34" charset="0"/>
              <a:cs typeface="Calibri" panose="020F0502020204030204" pitchFamily="34" charset="0"/>
            </a:endParaRPr>
          </a:p>
          <a:p>
            <a:pPr marL="0" indent="0">
              <a:spcBef>
                <a:spcPts val="0"/>
              </a:spcBef>
              <a:buNone/>
            </a:pPr>
            <a:r>
              <a:rPr lang="en-GB" sz="2400" dirty="0">
                <a:latin typeface="Calibri" panose="020F0502020204030204" pitchFamily="34" charset="0"/>
                <a:cs typeface="Calibri" panose="020F0502020204030204" pitchFamily="34" charset="0"/>
              </a:rPr>
              <a:t>(We do not need the ‘they’ here.)</a:t>
            </a:r>
          </a:p>
          <a:p>
            <a:pPr marL="0" indent="0">
              <a:spcBef>
                <a:spcPts val="0"/>
              </a:spcBef>
              <a:buNone/>
            </a:pPr>
            <a:endParaRPr lang="en-GB" sz="2400" dirty="0">
              <a:latin typeface="Calibri" panose="020F0502020204030204" pitchFamily="34" charset="0"/>
              <a:cs typeface="Calibri" panose="020F0502020204030204" pitchFamily="34" charset="0"/>
            </a:endParaRPr>
          </a:p>
          <a:p>
            <a:pPr marL="0" indent="0">
              <a:spcBef>
                <a:spcPts val="0"/>
              </a:spcBef>
              <a:buNone/>
            </a:pPr>
            <a:r>
              <a:rPr lang="en-GB" dirty="0">
                <a:latin typeface="Calibri" panose="020F0502020204030204" pitchFamily="34" charset="0"/>
                <a:cs typeface="Calibri" panose="020F0502020204030204" pitchFamily="34" charset="0"/>
              </a:rPr>
              <a:t>Students often experience problems with essay writing, </a:t>
            </a:r>
            <a:r>
              <a:rPr lang="en-GB" b="1" dirty="0">
                <a:solidFill>
                  <a:srgbClr val="FF0000"/>
                </a:solidFill>
                <a:latin typeface="Calibri" panose="020F0502020204030204" pitchFamily="34" charset="0"/>
                <a:cs typeface="Calibri" panose="020F0502020204030204" pitchFamily="34" charset="0"/>
              </a:rPr>
              <a:t>so</a:t>
            </a:r>
            <a:r>
              <a:rPr lang="en-GB" dirty="0">
                <a:solidFill>
                  <a:srgbClr val="FF0000"/>
                </a:solidFill>
                <a:latin typeface="Calibri" panose="020F0502020204030204" pitchFamily="34" charset="0"/>
                <a:cs typeface="Calibri" panose="020F0502020204030204" pitchFamily="34" charset="0"/>
              </a:rPr>
              <a:t> </a:t>
            </a:r>
            <a:r>
              <a:rPr lang="en-GB" dirty="0">
                <a:latin typeface="Calibri" panose="020F0502020204030204" pitchFamily="34" charset="0"/>
                <a:cs typeface="Calibri" panose="020F0502020204030204" pitchFamily="34" charset="0"/>
              </a:rPr>
              <a:t>they may lose marks.</a:t>
            </a:r>
          </a:p>
          <a:p>
            <a:pPr marL="0" indent="0">
              <a:spcBef>
                <a:spcPts val="0"/>
              </a:spcBef>
              <a:buNone/>
            </a:pPr>
            <a:endParaRPr lang="en-GB" sz="2400" dirty="0">
              <a:latin typeface="Calibri" panose="020F0502020204030204" pitchFamily="34" charset="0"/>
              <a:cs typeface="Calibri" panose="020F0502020204030204" pitchFamily="34" charset="0"/>
            </a:endParaRPr>
          </a:p>
          <a:p>
            <a:pPr marL="0" indent="0">
              <a:spcBef>
                <a:spcPts val="0"/>
              </a:spcBef>
              <a:buNone/>
            </a:pPr>
            <a:r>
              <a:rPr lang="en-GB" sz="2400" dirty="0">
                <a:latin typeface="Calibri" panose="020F0502020204030204" pitchFamily="34" charset="0"/>
                <a:cs typeface="Calibri" panose="020F0502020204030204" pitchFamily="34" charset="0"/>
              </a:rPr>
              <a:t>(We should add the ‘they’ here.)</a:t>
            </a:r>
          </a:p>
          <a:p>
            <a:pPr marL="0" indent="0">
              <a:spcBef>
                <a:spcPts val="0"/>
              </a:spcBef>
              <a:buNone/>
            </a:pPr>
            <a:endParaRPr lang="en-GB" dirty="0">
              <a:latin typeface="Calibri" panose="020F0502020204030204" pitchFamily="34" charset="0"/>
              <a:cs typeface="Calibri" panose="020F0502020204030204" pitchFamily="34" charset="0"/>
            </a:endParaRPr>
          </a:p>
          <a:p>
            <a:pPr marL="0" indent="0" algn="just">
              <a:spcBef>
                <a:spcPts val="0"/>
              </a:spcBef>
              <a:buNone/>
            </a:pP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Task 2: Complex-compound sentences</a:t>
            </a:r>
          </a:p>
        </p:txBody>
      </p:sp>
      <p:sp>
        <p:nvSpPr>
          <p:cNvPr id="3" name="Content Placeholder 2"/>
          <p:cNvSpPr>
            <a:spLocks noGrp="1"/>
          </p:cNvSpPr>
          <p:nvPr>
            <p:ph idx="1"/>
          </p:nvPr>
        </p:nvSpPr>
        <p:spPr/>
        <p:txBody>
          <a:bodyPr/>
          <a:lstStyle/>
          <a:p>
            <a:pPr marL="0" indent="0">
              <a:spcBef>
                <a:spcPts val="0"/>
              </a:spcBef>
              <a:buNone/>
            </a:pPr>
            <a:r>
              <a:rPr lang="en-GB" dirty="0">
                <a:latin typeface="Calibri" panose="020F0502020204030204" pitchFamily="34" charset="0"/>
                <a:cs typeface="Calibri" panose="020F0502020204030204" pitchFamily="34" charset="0"/>
              </a:rPr>
              <a:t>Now join these two sentences together to form a complex-compound sentence.</a:t>
            </a:r>
          </a:p>
          <a:p>
            <a:pPr marL="0" indent="0">
              <a:spcBef>
                <a:spcPts val="0"/>
              </a:spcBef>
              <a:buNone/>
            </a:pPr>
            <a:endParaRPr lang="en-GB" sz="1400" dirty="0">
              <a:latin typeface="Calibri" panose="020F0502020204030204" pitchFamily="34" charset="0"/>
              <a:cs typeface="Calibri" panose="020F0502020204030204" pitchFamily="34" charset="0"/>
            </a:endParaRPr>
          </a:p>
          <a:p>
            <a:pPr marL="0" indent="0">
              <a:spcBef>
                <a:spcPts val="0"/>
              </a:spcBef>
              <a:buNone/>
            </a:pPr>
            <a:r>
              <a:rPr lang="en-GB" dirty="0">
                <a:latin typeface="Calibri" panose="020F0502020204030204" pitchFamily="34" charset="0"/>
                <a:cs typeface="Calibri" panose="020F0502020204030204" pitchFamily="34" charset="0"/>
              </a:rPr>
              <a:t>1) Students often experience problems with essay writing and may lose marks as a result.</a:t>
            </a:r>
          </a:p>
          <a:p>
            <a:pPr marL="0" indent="0">
              <a:spcBef>
                <a:spcPts val="0"/>
              </a:spcBef>
              <a:buNone/>
            </a:pPr>
            <a:r>
              <a:rPr lang="en-GB" dirty="0">
                <a:latin typeface="Calibri" panose="020F0502020204030204" pitchFamily="34" charset="0"/>
                <a:cs typeface="Calibri" panose="020F0502020204030204" pitchFamily="34" charset="0"/>
              </a:rPr>
              <a:t>2) Students may experience problems with essay writing due to a lack of practice.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Possible answers</a:t>
            </a:r>
          </a:p>
        </p:txBody>
      </p:sp>
      <p:sp>
        <p:nvSpPr>
          <p:cNvPr id="3" name="Content Placeholder 2"/>
          <p:cNvSpPr>
            <a:spLocks noGrp="1"/>
          </p:cNvSpPr>
          <p:nvPr>
            <p:ph idx="1"/>
          </p:nvPr>
        </p:nvSpPr>
        <p:spPr/>
        <p:txBody>
          <a:bodyPr/>
          <a:lstStyle/>
          <a:p>
            <a:pPr marL="0" indent="0">
              <a:spcBef>
                <a:spcPts val="0"/>
              </a:spcBef>
              <a:buNone/>
            </a:pPr>
            <a:r>
              <a:rPr lang="en-GB" dirty="0">
                <a:latin typeface="Calibri" panose="020F0502020204030204" pitchFamily="34" charset="0"/>
                <a:cs typeface="Calibri" panose="020F0502020204030204" pitchFamily="34" charset="0"/>
              </a:rPr>
              <a:t>Students often experience problems with essay writing, </a:t>
            </a:r>
            <a:r>
              <a:rPr lang="en-GB" b="1" dirty="0">
                <a:solidFill>
                  <a:srgbClr val="FF0000"/>
                </a:solidFill>
                <a:latin typeface="Calibri" panose="020F0502020204030204" pitchFamily="34" charset="0"/>
                <a:cs typeface="Calibri" panose="020F0502020204030204" pitchFamily="34" charset="0"/>
              </a:rPr>
              <a:t>which</a:t>
            </a:r>
            <a:r>
              <a:rPr lang="en-GB" dirty="0">
                <a:latin typeface="Calibri" panose="020F0502020204030204" pitchFamily="34" charset="0"/>
                <a:cs typeface="Calibri" panose="020F0502020204030204" pitchFamily="34" charset="0"/>
              </a:rPr>
              <a:t> could be due to a lack of practice, and [they] may lose marks as a result.</a:t>
            </a:r>
          </a:p>
          <a:p>
            <a:pPr marL="0" indent="0">
              <a:spcBef>
                <a:spcPts val="0"/>
              </a:spcBef>
              <a:buNone/>
            </a:pPr>
            <a:endParaRPr lang="en-GB" dirty="0">
              <a:latin typeface="Calibri" panose="020F0502020204030204" pitchFamily="34" charset="0"/>
              <a:cs typeface="Calibri" panose="020F0502020204030204" pitchFamily="34" charset="0"/>
            </a:endParaRPr>
          </a:p>
          <a:p>
            <a:pPr marL="0" indent="0">
              <a:spcBef>
                <a:spcPts val="0"/>
              </a:spcBef>
              <a:buNone/>
            </a:pPr>
            <a:r>
              <a:rPr lang="en-GB" dirty="0">
                <a:latin typeface="Calibri" panose="020F0502020204030204" pitchFamily="34" charset="0"/>
                <a:cs typeface="Calibri" panose="020F0502020204030204" pitchFamily="34" charset="0"/>
              </a:rPr>
              <a:t>Students often experience problems with essay writing, </a:t>
            </a:r>
            <a:r>
              <a:rPr lang="en-GB" b="1" dirty="0">
                <a:solidFill>
                  <a:srgbClr val="FF0000"/>
                </a:solidFill>
                <a:latin typeface="Calibri" panose="020F0502020204030204" pitchFamily="34" charset="0"/>
                <a:cs typeface="Calibri" panose="020F0502020204030204" pitchFamily="34" charset="0"/>
              </a:rPr>
              <a:t>because</a:t>
            </a:r>
            <a:r>
              <a:rPr lang="en-GB" dirty="0">
                <a:latin typeface="Calibri" panose="020F0502020204030204" pitchFamily="34" charset="0"/>
                <a:cs typeface="Calibri" panose="020F0502020204030204" pitchFamily="34" charset="0"/>
              </a:rPr>
              <a:t> they lack practice, and [they] may lose marks as a result.</a:t>
            </a:r>
          </a:p>
          <a:p>
            <a:pPr marL="0" indent="0" algn="just">
              <a:spcBef>
                <a:spcPts val="0"/>
              </a:spcBef>
              <a:buNone/>
            </a:pPr>
            <a:endParaRPr lang="en-GB" dirty="0">
              <a:latin typeface="Calibri" panose="020F0502020204030204" pitchFamily="34" charset="0"/>
              <a:cs typeface="Calibri" panose="020F0502020204030204" pitchFamily="34" charset="0"/>
            </a:endParaRPr>
          </a:p>
          <a:p>
            <a:pPr>
              <a:buNone/>
            </a:pP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Four sentence problems</a:t>
            </a:r>
          </a:p>
        </p:txBody>
      </p:sp>
      <p:sp>
        <p:nvSpPr>
          <p:cNvPr id="3" name="Content Placeholder 2"/>
          <p:cNvSpPr>
            <a:spLocks noGrp="1"/>
          </p:cNvSpPr>
          <p:nvPr>
            <p:ph idx="1"/>
          </p:nvPr>
        </p:nvSpPr>
        <p:spPr>
          <a:xfrm>
            <a:off x="457200" y="1417638"/>
            <a:ext cx="8229600" cy="3916363"/>
          </a:xfrm>
        </p:spPr>
        <p:txBody>
          <a:bodyPr/>
          <a:lstStyle/>
          <a:p>
            <a:pPr>
              <a:spcBef>
                <a:spcPts val="0"/>
              </a:spcBef>
            </a:pPr>
            <a:r>
              <a:rPr lang="en-GB" dirty="0">
                <a:latin typeface="Calibri" panose="020F0502020204030204" pitchFamily="34" charset="0"/>
                <a:cs typeface="Calibri" panose="020F0502020204030204" pitchFamily="34" charset="0"/>
              </a:rPr>
              <a:t>Short sentences</a:t>
            </a:r>
          </a:p>
          <a:p>
            <a:pPr>
              <a:spcBef>
                <a:spcPts val="0"/>
              </a:spcBef>
            </a:pPr>
            <a:r>
              <a:rPr lang="en-GB" dirty="0">
                <a:latin typeface="Calibri" panose="020F0502020204030204" pitchFamily="34" charset="0"/>
                <a:cs typeface="Calibri" panose="020F0502020204030204" pitchFamily="34" charset="0"/>
              </a:rPr>
              <a:t>Overlong sentences</a:t>
            </a:r>
          </a:p>
          <a:p>
            <a:pPr>
              <a:spcBef>
                <a:spcPts val="0"/>
              </a:spcBef>
            </a:pPr>
            <a:r>
              <a:rPr lang="en-GB" dirty="0">
                <a:latin typeface="Calibri" panose="020F0502020204030204" pitchFamily="34" charset="0"/>
                <a:cs typeface="Calibri" panose="020F0502020204030204" pitchFamily="34" charset="0"/>
              </a:rPr>
              <a:t>Run-on sentences (which are confusing and ungrammatical because they do not contain enough </a:t>
            </a:r>
            <a:r>
              <a:rPr lang="en-GB" b="1" dirty="0">
                <a:solidFill>
                  <a:srgbClr val="FF0000"/>
                </a:solidFill>
                <a:latin typeface="Calibri" panose="020F0502020204030204" pitchFamily="34" charset="0"/>
                <a:cs typeface="Calibri" panose="020F0502020204030204" pitchFamily="34" charset="0"/>
              </a:rPr>
              <a:t>punctuation</a:t>
            </a:r>
            <a:r>
              <a:rPr lang="en-GB" dirty="0">
                <a:latin typeface="Calibri" panose="020F0502020204030204" pitchFamily="34" charset="0"/>
                <a:cs typeface="Calibri" panose="020F0502020204030204" pitchFamily="34" charset="0"/>
              </a:rPr>
              <a:t>)</a:t>
            </a:r>
          </a:p>
          <a:p>
            <a:pPr>
              <a:spcBef>
                <a:spcPts val="0"/>
              </a:spcBef>
            </a:pPr>
            <a:r>
              <a:rPr lang="en-GB" dirty="0">
                <a:latin typeface="Calibri" panose="020F0502020204030204" pitchFamily="34" charset="0"/>
                <a:cs typeface="Calibri" panose="020F0502020204030204" pitchFamily="34" charset="0"/>
              </a:rPr>
              <a:t>Sentence fragments (which are not really sentences at all)</a:t>
            </a:r>
          </a:p>
          <a:p>
            <a:pPr algn="just">
              <a:spcBef>
                <a:spcPts val="0"/>
              </a:spcBef>
              <a:buNone/>
            </a:pPr>
            <a:endParaRPr lang="en-GB" sz="2800" dirty="0">
              <a:latin typeface="Calibri" panose="020F0502020204030204" pitchFamily="34" charset="0"/>
              <a:cs typeface="Calibri" panose="020F0502020204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Short sentence example</a:t>
            </a:r>
          </a:p>
        </p:txBody>
      </p:sp>
      <p:sp>
        <p:nvSpPr>
          <p:cNvPr id="3" name="Content Placeholder 2"/>
          <p:cNvSpPr>
            <a:spLocks noGrp="1"/>
          </p:cNvSpPr>
          <p:nvPr>
            <p:ph idx="1"/>
          </p:nvPr>
        </p:nvSpPr>
        <p:spPr/>
        <p:txBody>
          <a:bodyPr/>
          <a:lstStyle/>
          <a:p>
            <a:pPr>
              <a:spcBef>
                <a:spcPts val="0"/>
              </a:spcBef>
            </a:pPr>
            <a:r>
              <a:rPr lang="en-GB" b="1" dirty="0">
                <a:latin typeface="Calibri" panose="020F0502020204030204" pitchFamily="34" charset="0"/>
                <a:cs typeface="Calibri" panose="020F0502020204030204" pitchFamily="34" charset="0"/>
              </a:rPr>
              <a:t>This problem is sometimes ignored.</a:t>
            </a:r>
          </a:p>
          <a:p>
            <a:pPr marL="0" indent="0">
              <a:spcBef>
                <a:spcPts val="0"/>
              </a:spcBef>
              <a:buNone/>
            </a:pPr>
            <a:endParaRPr lang="en-GB" dirty="0">
              <a:latin typeface="Calibri" panose="020F0502020204030204" pitchFamily="34" charset="0"/>
              <a:cs typeface="Calibri" panose="020F0502020204030204" pitchFamily="34" charset="0"/>
            </a:endParaRPr>
          </a:p>
          <a:p>
            <a:pPr marL="0" indent="0">
              <a:spcBef>
                <a:spcPts val="0"/>
              </a:spcBef>
              <a:buNone/>
            </a:pPr>
            <a:r>
              <a:rPr lang="en-GB" dirty="0">
                <a:latin typeface="Calibri" panose="020F0502020204030204" pitchFamily="34" charset="0"/>
                <a:cs typeface="Calibri" panose="020F0502020204030204" pitchFamily="34" charset="0"/>
              </a:rPr>
              <a:t>These sentences are correct – they are perfectly grammatical – and they can be very dramatic, but they are often too short for academic writing.</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Overlong sentence example</a:t>
            </a:r>
          </a:p>
        </p:txBody>
      </p:sp>
      <p:sp>
        <p:nvSpPr>
          <p:cNvPr id="3" name="Content Placeholder 2"/>
          <p:cNvSpPr>
            <a:spLocks noGrp="1"/>
          </p:cNvSpPr>
          <p:nvPr>
            <p:ph idx="1"/>
          </p:nvPr>
        </p:nvSpPr>
        <p:spPr>
          <a:xfrm>
            <a:off x="457200" y="1268760"/>
            <a:ext cx="8229600" cy="3916363"/>
          </a:xfrm>
        </p:spPr>
        <p:txBody>
          <a:bodyPr/>
          <a:lstStyle/>
          <a:p>
            <a:pPr marL="0" indent="0">
              <a:spcBef>
                <a:spcPts val="0"/>
              </a:spcBef>
              <a:buNone/>
            </a:pPr>
            <a:endParaRPr lang="en-GB" sz="2800" b="1" dirty="0">
              <a:latin typeface="Calibri" panose="020F0502020204030204" pitchFamily="34" charset="0"/>
              <a:cs typeface="Calibri" panose="020F0502020204030204" pitchFamily="34" charset="0"/>
            </a:endParaRPr>
          </a:p>
          <a:p>
            <a:pPr marL="0" indent="0">
              <a:spcBef>
                <a:spcPts val="0"/>
              </a:spcBef>
              <a:buNone/>
            </a:pPr>
            <a:endParaRPr lang="en-GB" sz="2800" b="1" dirty="0">
              <a:latin typeface="Calibri" panose="020F0502020204030204" pitchFamily="34" charset="0"/>
              <a:cs typeface="Calibri" panose="020F0502020204030204" pitchFamily="34" charset="0"/>
            </a:endParaRPr>
          </a:p>
          <a:p>
            <a:pPr marL="0" indent="0">
              <a:spcBef>
                <a:spcPts val="0"/>
              </a:spcBef>
              <a:buNone/>
            </a:pPr>
            <a:r>
              <a:rPr lang="en-GB" sz="2800" dirty="0">
                <a:latin typeface="Calibri" panose="020F0502020204030204" pitchFamily="34" charset="0"/>
                <a:cs typeface="Calibri" panose="020F0502020204030204" pitchFamily="34" charset="0"/>
              </a:rPr>
              <a:t>Moreover, the question of punctuation is important but it is often not appreciated by students or taught in classes and this is an error but one which is common and present throughout the world.</a:t>
            </a:r>
          </a:p>
          <a:p>
            <a:pPr marL="0" indent="0">
              <a:spcBef>
                <a:spcPts val="0"/>
              </a:spcBef>
              <a:buNone/>
            </a:pPr>
            <a:endParaRPr lang="en-GB" sz="2800" dirty="0">
              <a:latin typeface="Calibri" panose="020F0502020204030204" pitchFamily="34" charset="0"/>
              <a:cs typeface="Calibri" panose="020F0502020204030204" pitchFamily="3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Run-on sentence example</a:t>
            </a:r>
          </a:p>
        </p:txBody>
      </p:sp>
      <p:sp>
        <p:nvSpPr>
          <p:cNvPr id="3" name="Content Placeholder 2"/>
          <p:cNvSpPr>
            <a:spLocks noGrp="1"/>
          </p:cNvSpPr>
          <p:nvPr>
            <p:ph idx="1"/>
          </p:nvPr>
        </p:nvSpPr>
        <p:spPr/>
        <p:txBody>
          <a:bodyPr/>
          <a:lstStyle/>
          <a:p>
            <a:pPr>
              <a:spcBef>
                <a:spcPts val="0"/>
              </a:spcBef>
            </a:pPr>
            <a:r>
              <a:rPr lang="en-GB" sz="2800" dirty="0">
                <a:latin typeface="Calibri" panose="020F0502020204030204" pitchFamily="34" charset="0"/>
                <a:cs typeface="Calibri" panose="020F0502020204030204" pitchFamily="34" charset="0"/>
              </a:rPr>
              <a:t>One of the ways to improve an essay is to use a range of different vocabulary another way is to use lots of different types of sentences.</a:t>
            </a:r>
          </a:p>
          <a:p>
            <a:pPr marL="0" indent="0">
              <a:spcBef>
                <a:spcPts val="0"/>
              </a:spcBef>
              <a:buNone/>
            </a:pPr>
            <a:endParaRPr lang="en-GB" sz="2800" dirty="0">
              <a:latin typeface="Calibri" panose="020F0502020204030204" pitchFamily="34" charset="0"/>
              <a:cs typeface="Calibri" panose="020F0502020204030204" pitchFamily="34" charset="0"/>
            </a:endParaRPr>
          </a:p>
          <a:p>
            <a:pPr marL="0" indent="0" algn="just">
              <a:spcBef>
                <a:spcPts val="0"/>
              </a:spcBef>
              <a:buNone/>
            </a:pPr>
            <a:endParaRPr lang="en-GB" sz="2000" dirty="0">
              <a:latin typeface="Calibri" panose="020F0502020204030204" pitchFamily="34" charset="0"/>
              <a:cs typeface="Calibri" panose="020F0502020204030204" pitchFamily="34" charset="0"/>
            </a:endParaRPr>
          </a:p>
          <a:p>
            <a:pPr marL="0" indent="0" algn="just">
              <a:spcBef>
                <a:spcPts val="0"/>
              </a:spcBef>
              <a:buNone/>
            </a:pPr>
            <a:endParaRPr lang="en-GB" sz="2400" dirty="0">
              <a:latin typeface="Calibri" panose="020F0502020204030204" pitchFamily="34" charset="0"/>
              <a:cs typeface="Calibri" panose="020F0502020204030204" pitchFamily="34" charset="0"/>
            </a:endParaRPr>
          </a:p>
          <a:p>
            <a:pPr marL="0" indent="0" algn="just">
              <a:spcBef>
                <a:spcPts val="0"/>
              </a:spcBef>
              <a:buNone/>
            </a:pP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743722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Run-on sentence corrections</a:t>
            </a:r>
          </a:p>
        </p:txBody>
      </p:sp>
      <p:sp>
        <p:nvSpPr>
          <p:cNvPr id="3" name="Content Placeholder 2"/>
          <p:cNvSpPr>
            <a:spLocks noGrp="1"/>
          </p:cNvSpPr>
          <p:nvPr>
            <p:ph idx="1"/>
          </p:nvPr>
        </p:nvSpPr>
        <p:spPr/>
        <p:txBody>
          <a:bodyPr/>
          <a:lstStyle/>
          <a:p>
            <a:pPr marL="0" indent="0">
              <a:spcBef>
                <a:spcPts val="0"/>
              </a:spcBef>
              <a:spcAft>
                <a:spcPts val="600"/>
              </a:spcAft>
              <a:buNone/>
            </a:pPr>
            <a:r>
              <a:rPr lang="en-GB" sz="2400" dirty="0">
                <a:latin typeface="Calibri" panose="020F0502020204030204" pitchFamily="34" charset="0"/>
                <a:cs typeface="Calibri" panose="020F0502020204030204" pitchFamily="34" charset="0"/>
              </a:rPr>
              <a:t>1) One of the ways to improve an essay is to use a range of different vocabulary</a:t>
            </a:r>
            <a:r>
              <a:rPr lang="en-GB" sz="2400" b="1" dirty="0">
                <a:solidFill>
                  <a:srgbClr val="FF0000"/>
                </a:solidFill>
                <a:latin typeface="Calibri" panose="020F0502020204030204" pitchFamily="34" charset="0"/>
                <a:cs typeface="Calibri" panose="020F0502020204030204" pitchFamily="34" charset="0"/>
              </a:rPr>
              <a:t>;</a:t>
            </a:r>
            <a:r>
              <a:rPr lang="en-GB" sz="2400" dirty="0">
                <a:latin typeface="Calibri" panose="020F0502020204030204" pitchFamily="34" charset="0"/>
                <a:cs typeface="Calibri" panose="020F0502020204030204" pitchFamily="34" charset="0"/>
              </a:rPr>
              <a:t> another way is to use lots of different types of sentences.</a:t>
            </a:r>
          </a:p>
          <a:p>
            <a:pPr marL="0" indent="0">
              <a:spcBef>
                <a:spcPts val="0"/>
              </a:spcBef>
              <a:spcAft>
                <a:spcPts val="600"/>
              </a:spcAft>
              <a:buNone/>
            </a:pPr>
            <a:r>
              <a:rPr lang="en-GB" sz="2400" dirty="0">
                <a:latin typeface="Calibri" panose="020F0502020204030204" pitchFamily="34" charset="0"/>
                <a:cs typeface="Calibri" panose="020F0502020204030204" pitchFamily="34" charset="0"/>
              </a:rPr>
              <a:t>2) One of the ways to improve an essay is to use a range of different vocabulary</a:t>
            </a:r>
            <a:r>
              <a:rPr lang="en-GB" sz="2400" b="1" dirty="0">
                <a:solidFill>
                  <a:srgbClr val="FF0000"/>
                </a:solidFill>
                <a:latin typeface="Calibri" panose="020F0502020204030204" pitchFamily="34" charset="0"/>
                <a:cs typeface="Calibri" panose="020F0502020204030204" pitchFamily="34" charset="0"/>
              </a:rPr>
              <a:t>, and</a:t>
            </a:r>
            <a:r>
              <a:rPr lang="en-GB" sz="2400" dirty="0">
                <a:latin typeface="Calibri" panose="020F0502020204030204" pitchFamily="34" charset="0"/>
                <a:cs typeface="Calibri" panose="020F0502020204030204" pitchFamily="34" charset="0"/>
              </a:rPr>
              <a:t> another way is to use lots of different types of sentences.</a:t>
            </a:r>
          </a:p>
          <a:p>
            <a:pPr marL="0" indent="0">
              <a:spcBef>
                <a:spcPts val="0"/>
              </a:spcBef>
              <a:spcAft>
                <a:spcPts val="600"/>
              </a:spcAft>
              <a:buNone/>
            </a:pPr>
            <a:r>
              <a:rPr lang="en-GB" sz="2400" dirty="0">
                <a:latin typeface="Calibri" panose="020F0502020204030204" pitchFamily="34" charset="0"/>
                <a:cs typeface="Calibri" panose="020F0502020204030204" pitchFamily="34" charset="0"/>
              </a:rPr>
              <a:t>3) One of the ways to improve an essay is to use a range of different vocabulary</a:t>
            </a:r>
            <a:r>
              <a:rPr lang="en-GB" sz="2400" b="1" dirty="0">
                <a:solidFill>
                  <a:srgbClr val="FF0000"/>
                </a:solidFill>
                <a:latin typeface="Calibri" panose="020F0502020204030204" pitchFamily="34" charset="0"/>
                <a:cs typeface="Calibri" panose="020F0502020204030204" pitchFamily="34" charset="0"/>
              </a:rPr>
              <a:t>, while</a:t>
            </a:r>
            <a:r>
              <a:rPr lang="en-GB" sz="2400" dirty="0">
                <a:latin typeface="Calibri" panose="020F0502020204030204" pitchFamily="34" charset="0"/>
                <a:cs typeface="Calibri" panose="020F0502020204030204" pitchFamily="34" charset="0"/>
              </a:rPr>
              <a:t> another way is to use lots of different types of sentences.</a:t>
            </a:r>
            <a:endParaRPr lang="en-GB" sz="2000" dirty="0">
              <a:solidFill>
                <a:srgbClr val="FF0000"/>
              </a:solidFill>
              <a:latin typeface="Calibri" panose="020F0502020204030204" pitchFamily="34" charset="0"/>
              <a:cs typeface="Calibri" panose="020F0502020204030204" pitchFamily="34" charset="0"/>
            </a:endParaRPr>
          </a:p>
          <a:p>
            <a:pPr marL="0" indent="0" algn="just">
              <a:spcBef>
                <a:spcPts val="0"/>
              </a:spcBef>
              <a:buNone/>
            </a:pPr>
            <a:endParaRPr lang="en-GB" sz="2000" dirty="0">
              <a:latin typeface="Calibri" panose="020F0502020204030204" pitchFamily="34" charset="0"/>
              <a:cs typeface="Calibri" panose="020F0502020204030204" pitchFamily="34" charset="0"/>
            </a:endParaRPr>
          </a:p>
          <a:p>
            <a:pPr marL="0" indent="0" algn="just">
              <a:spcBef>
                <a:spcPts val="0"/>
              </a:spcBef>
              <a:buNone/>
            </a:pPr>
            <a:endParaRPr lang="en-GB" sz="2400" dirty="0">
              <a:latin typeface="Calibri" panose="020F0502020204030204" pitchFamily="34" charset="0"/>
              <a:cs typeface="Calibri" panose="020F0502020204030204" pitchFamily="34" charset="0"/>
            </a:endParaRPr>
          </a:p>
          <a:p>
            <a:pPr marL="0" indent="0" algn="just">
              <a:spcBef>
                <a:spcPts val="0"/>
              </a:spcBef>
              <a:buNone/>
            </a:pPr>
            <a:endParaRPr lang="en-GB" dirty="0">
              <a:latin typeface="Calibri" panose="020F0502020204030204" pitchFamily="34" charset="0"/>
              <a:cs typeface="Calibri" panose="020F0502020204030204" pitchFamily="34"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latin typeface="Calibri" panose="020F0502020204030204" pitchFamily="34" charset="0"/>
                <a:cs typeface="Calibri" panose="020F0502020204030204" pitchFamily="34" charset="0"/>
              </a:rPr>
              <a:t>A sentence fragment example for you (because you’re worth it)</a:t>
            </a:r>
          </a:p>
        </p:txBody>
      </p:sp>
      <p:sp>
        <p:nvSpPr>
          <p:cNvPr id="3" name="Content Placeholder 2"/>
          <p:cNvSpPr>
            <a:spLocks noGrp="1"/>
          </p:cNvSpPr>
          <p:nvPr>
            <p:ph idx="1"/>
          </p:nvPr>
        </p:nvSpPr>
        <p:spPr/>
        <p:txBody>
          <a:bodyPr/>
          <a:lstStyle/>
          <a:p>
            <a:pPr>
              <a:spcBef>
                <a:spcPts val="0"/>
              </a:spcBef>
            </a:pPr>
            <a:r>
              <a:rPr lang="en-GB" sz="2800" b="1" dirty="0">
                <a:latin typeface="Calibri" panose="020F0502020204030204" pitchFamily="34" charset="0"/>
                <a:cs typeface="Calibri" panose="020F0502020204030204" pitchFamily="34" charset="0"/>
              </a:rPr>
              <a:t>Because grammar is important.</a:t>
            </a:r>
          </a:p>
          <a:p>
            <a:pPr marL="0" indent="0">
              <a:spcBef>
                <a:spcPts val="0"/>
              </a:spcBef>
              <a:buNone/>
            </a:pPr>
            <a:r>
              <a:rPr lang="en-GB" sz="2800" dirty="0">
                <a:latin typeface="Calibri" panose="020F0502020204030204" pitchFamily="34" charset="0"/>
                <a:cs typeface="Calibri" panose="020F0502020204030204" pitchFamily="34" charset="0"/>
              </a:rPr>
              <a:t>This example consists </a:t>
            </a:r>
          </a:p>
          <a:p>
            <a:pPr marL="0" indent="0">
              <a:spcBef>
                <a:spcPts val="0"/>
              </a:spcBef>
              <a:buNone/>
            </a:pPr>
            <a:r>
              <a:rPr lang="en-GB" sz="2800" dirty="0">
                <a:latin typeface="Calibri" panose="020F0502020204030204" pitchFamily="34" charset="0"/>
                <a:cs typeface="Calibri" panose="020F0502020204030204" pitchFamily="34" charset="0"/>
              </a:rPr>
              <a:t>of a subordinate clause alone. </a:t>
            </a:r>
          </a:p>
          <a:p>
            <a:pPr marL="0" indent="0">
              <a:spcBef>
                <a:spcPts val="0"/>
              </a:spcBef>
              <a:buNone/>
            </a:pPr>
            <a:r>
              <a:rPr lang="en-GB" sz="2800" dirty="0">
                <a:latin typeface="Calibri" panose="020F0502020204030204" pitchFamily="34" charset="0"/>
                <a:cs typeface="Calibri" panose="020F0502020204030204" pitchFamily="34" charset="0"/>
              </a:rPr>
              <a:t>This is ungrammatical.</a:t>
            </a:r>
          </a:p>
          <a:p>
            <a:pPr marL="0" indent="0">
              <a:spcBef>
                <a:spcPts val="0"/>
              </a:spcBef>
              <a:buNone/>
            </a:pPr>
            <a:endParaRPr lang="en-GB" sz="2800" dirty="0">
              <a:latin typeface="Calibri" panose="020F0502020204030204" pitchFamily="34" charset="0"/>
              <a:cs typeface="Calibri" panose="020F0502020204030204" pitchFamily="34" charset="0"/>
            </a:endParaRPr>
          </a:p>
        </p:txBody>
      </p:sp>
      <p:pic>
        <p:nvPicPr>
          <p:cNvPr id="5" name="Picture 4" descr="Text&#10;&#10;Description automatically generated with medium confidence">
            <a:extLst>
              <a:ext uri="{FF2B5EF4-FFF2-40B4-BE49-F238E27FC236}">
                <a16:creationId xmlns:a16="http://schemas.microsoft.com/office/drawing/2014/main" id="{6057336C-430F-4C02-ABE6-C8249657CA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48400" y="1268954"/>
            <a:ext cx="2438400" cy="2438400"/>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Activity</a:t>
            </a:r>
          </a:p>
        </p:txBody>
      </p:sp>
      <p:sp>
        <p:nvSpPr>
          <p:cNvPr id="3" name="Content Placeholder 2"/>
          <p:cNvSpPr>
            <a:spLocks noGrp="1"/>
          </p:cNvSpPr>
          <p:nvPr>
            <p:ph idx="1"/>
          </p:nvPr>
        </p:nvSpPr>
        <p:spPr/>
        <p:txBody>
          <a:bodyPr/>
          <a:lstStyle/>
          <a:p>
            <a:pPr marL="0" indent="0">
              <a:spcBef>
                <a:spcPts val="0"/>
              </a:spcBef>
              <a:buNone/>
            </a:pPr>
            <a:r>
              <a:rPr lang="en-GB" sz="2800" dirty="0">
                <a:latin typeface="Calibri" panose="020F0502020204030204" pitchFamily="34" charset="0"/>
                <a:cs typeface="Calibri" panose="020F0502020204030204" pitchFamily="34" charset="0"/>
              </a:rPr>
              <a:t>Now study the following text, which contains eight sentences: four good ones and four bad ones. </a:t>
            </a:r>
          </a:p>
          <a:p>
            <a:pPr marL="0" indent="0">
              <a:spcBef>
                <a:spcPts val="0"/>
              </a:spcBef>
              <a:buNone/>
            </a:pPr>
            <a:endParaRPr lang="en-GB" sz="2800" dirty="0">
              <a:latin typeface="Calibri" panose="020F0502020204030204" pitchFamily="34" charset="0"/>
              <a:cs typeface="Calibri" panose="020F0502020204030204" pitchFamily="34" charset="0"/>
            </a:endParaRPr>
          </a:p>
          <a:p>
            <a:pPr marL="0" indent="0">
              <a:spcBef>
                <a:spcPts val="0"/>
              </a:spcBef>
              <a:buNone/>
            </a:pPr>
            <a:r>
              <a:rPr lang="en-GB" sz="2800" dirty="0">
                <a:latin typeface="Calibri" panose="020F0502020204030204" pitchFamily="34" charset="0"/>
                <a:cs typeface="Calibri" panose="020F0502020204030204" pitchFamily="34" charset="0"/>
              </a:rPr>
              <a:t>Identify the four types of grammatical and clear sentences, and the four types of sentences that should not be used in academic writing.</a:t>
            </a:r>
          </a:p>
          <a:p>
            <a:pPr marL="0" indent="0" algn="just">
              <a:spcBef>
                <a:spcPts val="0"/>
              </a:spcBef>
              <a:buNone/>
            </a:pPr>
            <a:endParaRPr lang="en-GB" sz="2000" dirty="0">
              <a:latin typeface="Calibri" panose="020F0502020204030204" pitchFamily="34" charset="0"/>
              <a:cs typeface="Calibri" panose="020F0502020204030204" pitchFamily="34" charset="0"/>
            </a:endParaRPr>
          </a:p>
          <a:p>
            <a:pPr marL="0" indent="0" algn="just">
              <a:spcBef>
                <a:spcPts val="0"/>
              </a:spcBef>
              <a:buNone/>
            </a:pPr>
            <a:endParaRPr lang="en-GB" sz="2400" dirty="0">
              <a:latin typeface="Calibri" panose="020F0502020204030204" pitchFamily="34" charset="0"/>
              <a:cs typeface="Calibri" panose="020F0502020204030204" pitchFamily="34" charset="0"/>
            </a:endParaRPr>
          </a:p>
          <a:p>
            <a:pPr marL="0" indent="0" algn="just">
              <a:spcBef>
                <a:spcPts val="0"/>
              </a:spcBef>
              <a:buNone/>
            </a:pP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178683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9A134EA1-9E10-46D6-AFBC-3192DD19323A}"/>
              </a:ext>
            </a:extLst>
          </p:cNvPr>
          <p:cNvSpPr>
            <a:spLocks noGrp="1"/>
          </p:cNvSpPr>
          <p:nvPr>
            <p:ph type="subTitle"/>
          </p:nvPr>
        </p:nvSpPr>
        <p:spPr/>
        <p:txBody>
          <a:bodyPr/>
          <a:lstStyle/>
          <a:p>
            <a:pPr marL="0">
              <a:lnSpc>
                <a:spcPct val="100000"/>
              </a:lnSpc>
              <a:spcBef>
                <a:spcPts val="0"/>
              </a:spcBef>
              <a:buNone/>
            </a:pPr>
            <a:r>
              <a:rPr lang="en-GB" sz="2400" dirty="0">
                <a:latin typeface="Calibri" panose="020F0502020204030204" pitchFamily="34" charset="0"/>
                <a:cs typeface="Calibri" panose="020F0502020204030204" pitchFamily="34" charset="0"/>
              </a:rPr>
              <a:t>(1) Sentences are the fundamental building blocks of a text. (2) Because sentences are important. (3) Although sentences in academic writing may be quite long, you do not necessarily need to imitate this. (4) However, longer and more fully-formed sentences represent a more mature form of writing, so they may be a goal. (5) In addition, the issue of sentence variety is important but it is often not noticed by students or taught in classes and this is an error but one which is common and found throughout the world. (6) Sentence variety, which is absent from many student essays, can be achieved in a number of different ways and is an important aspect of academic writing. (7) It is often ignored. (8) One of these ways is to ensure that you use lots of different types of sentences another way is to use a range of different language.</a:t>
            </a:r>
            <a:endParaRPr lang="en-GB" sz="2400" dirty="0"/>
          </a:p>
        </p:txBody>
      </p:sp>
    </p:spTree>
    <p:extLst>
      <p:ext uri="{BB962C8B-B14F-4D97-AF65-F5344CB8AC3E}">
        <p14:creationId xmlns:p14="http://schemas.microsoft.com/office/powerpoint/2010/main" val="14839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Sample Answer</a:t>
            </a:r>
          </a:p>
        </p:txBody>
      </p:sp>
      <p:graphicFrame>
        <p:nvGraphicFramePr>
          <p:cNvPr id="4" name="Content Placeholder 3"/>
          <p:cNvGraphicFramePr>
            <a:graphicFrameLocks noGrp="1"/>
          </p:cNvGraphicFramePr>
          <p:nvPr>
            <p:ph idx="1"/>
          </p:nvPr>
        </p:nvGraphicFramePr>
        <p:xfrm>
          <a:off x="426368" y="1340768"/>
          <a:ext cx="8280000" cy="1854200"/>
        </p:xfrm>
        <a:graphic>
          <a:graphicData uri="http://schemas.openxmlformats.org/drawingml/2006/table">
            <a:tbl>
              <a:tblPr firstRow="1" bandRow="1">
                <a:tableStyleId>{5C22544A-7EE6-4342-B048-85BDC9FD1C3A}</a:tableStyleId>
              </a:tblPr>
              <a:tblGrid>
                <a:gridCol w="2520000">
                  <a:extLst>
                    <a:ext uri="{9D8B030D-6E8A-4147-A177-3AD203B41FA5}">
                      <a16:colId xmlns:a16="http://schemas.microsoft.com/office/drawing/2014/main" val="20000"/>
                    </a:ext>
                  </a:extLst>
                </a:gridCol>
                <a:gridCol w="5760000">
                  <a:extLst>
                    <a:ext uri="{9D8B030D-6E8A-4147-A177-3AD203B41FA5}">
                      <a16:colId xmlns:a16="http://schemas.microsoft.com/office/drawing/2014/main" val="20001"/>
                    </a:ext>
                  </a:extLst>
                </a:gridCol>
              </a:tblGrid>
              <a:tr h="370840">
                <a:tc>
                  <a:txBody>
                    <a:bodyPr/>
                    <a:lstStyle/>
                    <a:p>
                      <a:r>
                        <a:rPr lang="en-GB" dirty="0">
                          <a:solidFill>
                            <a:schemeClr val="tx1"/>
                          </a:solidFill>
                        </a:rPr>
                        <a:t>Types of sentence</a:t>
                      </a:r>
                    </a:p>
                  </a:txBody>
                  <a:tcPr/>
                </a:tc>
                <a:tc>
                  <a:txBody>
                    <a:bodyPr/>
                    <a:lstStyle/>
                    <a:p>
                      <a:r>
                        <a:rPr lang="en-GB" dirty="0">
                          <a:solidFill>
                            <a:schemeClr val="tx1"/>
                          </a:solidFill>
                        </a:rPr>
                        <a:t>Sentence number</a:t>
                      </a:r>
                    </a:p>
                  </a:txBody>
                  <a:tcPr/>
                </a:tc>
                <a:extLst>
                  <a:ext uri="{0D108BD9-81ED-4DB2-BD59-A6C34878D82A}">
                    <a16:rowId xmlns:a16="http://schemas.microsoft.com/office/drawing/2014/main" val="10000"/>
                  </a:ext>
                </a:extLst>
              </a:tr>
              <a:tr h="370840">
                <a:tc>
                  <a:txBody>
                    <a:bodyPr/>
                    <a:lstStyle/>
                    <a:p>
                      <a:r>
                        <a:rPr lang="en-GB" dirty="0"/>
                        <a:t>Simple</a:t>
                      </a:r>
                    </a:p>
                  </a:txBody>
                  <a:tcPr/>
                </a:tc>
                <a:tc>
                  <a:txBody>
                    <a:bodyPr/>
                    <a:lstStyle/>
                    <a:p>
                      <a:r>
                        <a:rPr lang="en-GB" dirty="0"/>
                        <a:t>1 – has one independent clause</a:t>
                      </a:r>
                    </a:p>
                  </a:txBody>
                  <a:tcPr/>
                </a:tc>
                <a:extLst>
                  <a:ext uri="{0D108BD9-81ED-4DB2-BD59-A6C34878D82A}">
                    <a16:rowId xmlns:a16="http://schemas.microsoft.com/office/drawing/2014/main" val="10001"/>
                  </a:ext>
                </a:extLst>
              </a:tr>
              <a:tr h="370840">
                <a:tc>
                  <a:txBody>
                    <a:bodyPr/>
                    <a:lstStyle/>
                    <a:p>
                      <a:r>
                        <a:rPr lang="en-GB" dirty="0"/>
                        <a:t>Compound</a:t>
                      </a:r>
                    </a:p>
                  </a:txBody>
                  <a:tcPr/>
                </a:tc>
                <a:tc>
                  <a:txBody>
                    <a:bodyPr/>
                    <a:lstStyle/>
                    <a:p>
                      <a:endParaRPr lang="en-GB" dirty="0"/>
                    </a:p>
                  </a:txBody>
                  <a:tcPr/>
                </a:tc>
                <a:extLst>
                  <a:ext uri="{0D108BD9-81ED-4DB2-BD59-A6C34878D82A}">
                    <a16:rowId xmlns:a16="http://schemas.microsoft.com/office/drawing/2014/main" val="10002"/>
                  </a:ext>
                </a:extLst>
              </a:tr>
              <a:tr h="370840">
                <a:tc>
                  <a:txBody>
                    <a:bodyPr/>
                    <a:lstStyle/>
                    <a:p>
                      <a:r>
                        <a:rPr lang="en-GB" dirty="0"/>
                        <a:t>Complex</a:t>
                      </a:r>
                    </a:p>
                  </a:txBody>
                  <a:tcPr/>
                </a:tc>
                <a:tc>
                  <a:txBody>
                    <a:bodyPr/>
                    <a:lstStyle/>
                    <a:p>
                      <a:endParaRPr lang="en-GB" dirty="0"/>
                    </a:p>
                  </a:txBody>
                  <a:tcPr/>
                </a:tc>
                <a:extLst>
                  <a:ext uri="{0D108BD9-81ED-4DB2-BD59-A6C34878D82A}">
                    <a16:rowId xmlns:a16="http://schemas.microsoft.com/office/drawing/2014/main" val="10003"/>
                  </a:ext>
                </a:extLst>
              </a:tr>
              <a:tr h="370840">
                <a:tc>
                  <a:txBody>
                    <a:bodyPr/>
                    <a:lstStyle/>
                    <a:p>
                      <a:r>
                        <a:rPr lang="en-GB" dirty="0"/>
                        <a:t>Complex-compound</a:t>
                      </a:r>
                    </a:p>
                  </a:txBody>
                  <a:tcPr/>
                </a:tc>
                <a:tc>
                  <a:txBody>
                    <a:bodyPr/>
                    <a:lstStyle/>
                    <a:p>
                      <a:endParaRPr lang="en-GB" dirty="0"/>
                    </a:p>
                  </a:txBody>
                  <a:tcPr/>
                </a:tc>
                <a:extLst>
                  <a:ext uri="{0D108BD9-81ED-4DB2-BD59-A6C34878D82A}">
                    <a16:rowId xmlns:a16="http://schemas.microsoft.com/office/drawing/2014/main" val="10004"/>
                  </a:ext>
                </a:extLst>
              </a:tr>
            </a:tbl>
          </a:graphicData>
        </a:graphic>
      </p:graphicFrame>
      <p:graphicFrame>
        <p:nvGraphicFramePr>
          <p:cNvPr id="5" name="Table 4"/>
          <p:cNvGraphicFramePr>
            <a:graphicFrameLocks noGrp="1"/>
          </p:cNvGraphicFramePr>
          <p:nvPr/>
        </p:nvGraphicFramePr>
        <p:xfrm>
          <a:off x="457200" y="3194968"/>
          <a:ext cx="8280000" cy="2088230"/>
        </p:xfrm>
        <a:graphic>
          <a:graphicData uri="http://schemas.openxmlformats.org/drawingml/2006/table">
            <a:tbl>
              <a:tblPr firstRow="1" bandRow="1">
                <a:tableStyleId>{5C22544A-7EE6-4342-B048-85BDC9FD1C3A}</a:tableStyleId>
              </a:tblPr>
              <a:tblGrid>
                <a:gridCol w="2520000">
                  <a:extLst>
                    <a:ext uri="{9D8B030D-6E8A-4147-A177-3AD203B41FA5}">
                      <a16:colId xmlns:a16="http://schemas.microsoft.com/office/drawing/2014/main" val="20000"/>
                    </a:ext>
                  </a:extLst>
                </a:gridCol>
                <a:gridCol w="5760000">
                  <a:extLst>
                    <a:ext uri="{9D8B030D-6E8A-4147-A177-3AD203B41FA5}">
                      <a16:colId xmlns:a16="http://schemas.microsoft.com/office/drawing/2014/main" val="20001"/>
                    </a:ext>
                  </a:extLst>
                </a:gridCol>
              </a:tblGrid>
              <a:tr h="417646">
                <a:tc>
                  <a:txBody>
                    <a:bodyPr/>
                    <a:lstStyle/>
                    <a:p>
                      <a:r>
                        <a:rPr lang="en-GB" dirty="0">
                          <a:solidFill>
                            <a:schemeClr val="tx1"/>
                          </a:solidFill>
                        </a:rPr>
                        <a:t>Sentence problems</a:t>
                      </a:r>
                    </a:p>
                  </a:txBody>
                  <a:tcPr/>
                </a:tc>
                <a:tc>
                  <a:txBody>
                    <a:bodyPr/>
                    <a:lstStyle/>
                    <a:p>
                      <a:r>
                        <a:rPr lang="en-GB" dirty="0">
                          <a:solidFill>
                            <a:schemeClr val="tx1"/>
                          </a:solidFill>
                        </a:rPr>
                        <a:t>Sentence number</a:t>
                      </a:r>
                    </a:p>
                  </a:txBody>
                  <a:tcPr/>
                </a:tc>
                <a:extLst>
                  <a:ext uri="{0D108BD9-81ED-4DB2-BD59-A6C34878D82A}">
                    <a16:rowId xmlns:a16="http://schemas.microsoft.com/office/drawing/2014/main" val="10000"/>
                  </a:ext>
                </a:extLst>
              </a:tr>
              <a:tr h="417646">
                <a:tc>
                  <a:txBody>
                    <a:bodyPr/>
                    <a:lstStyle/>
                    <a:p>
                      <a:r>
                        <a:rPr lang="en-GB" dirty="0"/>
                        <a:t>Short sentence</a:t>
                      </a:r>
                    </a:p>
                  </a:txBody>
                  <a:tcPr/>
                </a:tc>
                <a:tc>
                  <a:txBody>
                    <a:bodyPr/>
                    <a:lstStyle/>
                    <a:p>
                      <a:endParaRPr lang="en-GB" dirty="0"/>
                    </a:p>
                  </a:txBody>
                  <a:tcPr/>
                </a:tc>
                <a:extLst>
                  <a:ext uri="{0D108BD9-81ED-4DB2-BD59-A6C34878D82A}">
                    <a16:rowId xmlns:a16="http://schemas.microsoft.com/office/drawing/2014/main" val="10001"/>
                  </a:ext>
                </a:extLst>
              </a:tr>
              <a:tr h="417646">
                <a:tc>
                  <a:txBody>
                    <a:bodyPr/>
                    <a:lstStyle/>
                    <a:p>
                      <a:r>
                        <a:rPr lang="en-GB" dirty="0"/>
                        <a:t>Overlong sentence</a:t>
                      </a:r>
                    </a:p>
                  </a:txBody>
                  <a:tcPr/>
                </a:tc>
                <a:tc>
                  <a:txBody>
                    <a:bodyPr/>
                    <a:lstStyle/>
                    <a:p>
                      <a:endParaRPr lang="en-GB"/>
                    </a:p>
                  </a:txBody>
                  <a:tcPr/>
                </a:tc>
                <a:extLst>
                  <a:ext uri="{0D108BD9-81ED-4DB2-BD59-A6C34878D82A}">
                    <a16:rowId xmlns:a16="http://schemas.microsoft.com/office/drawing/2014/main" val="10002"/>
                  </a:ext>
                </a:extLst>
              </a:tr>
              <a:tr h="417646">
                <a:tc>
                  <a:txBody>
                    <a:bodyPr/>
                    <a:lstStyle/>
                    <a:p>
                      <a:r>
                        <a:rPr lang="en-GB" dirty="0"/>
                        <a:t>Run-on sentence</a:t>
                      </a:r>
                    </a:p>
                  </a:txBody>
                  <a:tcPr/>
                </a:tc>
                <a:tc>
                  <a:txBody>
                    <a:bodyPr/>
                    <a:lstStyle/>
                    <a:p>
                      <a:endParaRPr lang="en-GB" dirty="0"/>
                    </a:p>
                  </a:txBody>
                  <a:tcPr/>
                </a:tc>
                <a:extLst>
                  <a:ext uri="{0D108BD9-81ED-4DB2-BD59-A6C34878D82A}">
                    <a16:rowId xmlns:a16="http://schemas.microsoft.com/office/drawing/2014/main" val="10003"/>
                  </a:ext>
                </a:extLst>
              </a:tr>
              <a:tr h="417646">
                <a:tc>
                  <a:txBody>
                    <a:bodyPr/>
                    <a:lstStyle/>
                    <a:p>
                      <a:r>
                        <a:rPr lang="en-GB" dirty="0"/>
                        <a:t>Sentence fragment</a:t>
                      </a:r>
                    </a:p>
                  </a:txBody>
                  <a:tcPr/>
                </a:tc>
                <a:tc>
                  <a:txBody>
                    <a:bodyPr/>
                    <a:lstStyle/>
                    <a:p>
                      <a:endParaRPr lang="en-GB" dirty="0"/>
                    </a:p>
                  </a:txBody>
                  <a:tcPr/>
                </a:tc>
                <a:extLst>
                  <a:ext uri="{0D108BD9-81ED-4DB2-BD59-A6C34878D82A}">
                    <a16:rowId xmlns:a16="http://schemas.microsoft.com/office/drawing/2014/main" val="10004"/>
                  </a:ext>
                </a:extLst>
              </a:tr>
            </a:tbl>
          </a:graphicData>
        </a:graphic>
      </p:graphicFrame>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All Answers</a:t>
            </a:r>
          </a:p>
        </p:txBody>
      </p:sp>
      <p:graphicFrame>
        <p:nvGraphicFramePr>
          <p:cNvPr id="7" name="Content Placeholder 6"/>
          <p:cNvGraphicFramePr>
            <a:graphicFrameLocks noGrp="1"/>
          </p:cNvGraphicFramePr>
          <p:nvPr>
            <p:ph idx="1"/>
          </p:nvPr>
        </p:nvGraphicFramePr>
        <p:xfrm>
          <a:off x="457200" y="1268760"/>
          <a:ext cx="8280000" cy="1883008"/>
        </p:xfrm>
        <a:graphic>
          <a:graphicData uri="http://schemas.openxmlformats.org/drawingml/2006/table">
            <a:tbl>
              <a:tblPr firstRow="1" bandRow="1">
                <a:tableStyleId>{5C22544A-7EE6-4342-B048-85BDC9FD1C3A}</a:tableStyleId>
              </a:tblPr>
              <a:tblGrid>
                <a:gridCol w="2520000">
                  <a:extLst>
                    <a:ext uri="{9D8B030D-6E8A-4147-A177-3AD203B41FA5}">
                      <a16:colId xmlns:a16="http://schemas.microsoft.com/office/drawing/2014/main" val="20000"/>
                    </a:ext>
                  </a:extLst>
                </a:gridCol>
                <a:gridCol w="5760000">
                  <a:extLst>
                    <a:ext uri="{9D8B030D-6E8A-4147-A177-3AD203B41FA5}">
                      <a16:colId xmlns:a16="http://schemas.microsoft.com/office/drawing/2014/main" val="20001"/>
                    </a:ext>
                  </a:extLst>
                </a:gridCol>
              </a:tblGrid>
              <a:tr h="370840">
                <a:tc>
                  <a:txBody>
                    <a:bodyPr/>
                    <a:lstStyle/>
                    <a:p>
                      <a:r>
                        <a:rPr lang="en-GB" dirty="0">
                          <a:solidFill>
                            <a:schemeClr val="tx1"/>
                          </a:solidFill>
                        </a:rPr>
                        <a:t>Types of sentence</a:t>
                      </a:r>
                    </a:p>
                  </a:txBody>
                  <a:tcPr/>
                </a:tc>
                <a:tc>
                  <a:txBody>
                    <a:bodyPr/>
                    <a:lstStyle/>
                    <a:p>
                      <a:r>
                        <a:rPr lang="en-GB" dirty="0">
                          <a:solidFill>
                            <a:schemeClr val="tx1"/>
                          </a:solidFill>
                        </a:rPr>
                        <a:t>Sentence number</a:t>
                      </a:r>
                    </a:p>
                  </a:txBody>
                  <a:tcPr/>
                </a:tc>
                <a:extLst>
                  <a:ext uri="{0D108BD9-81ED-4DB2-BD59-A6C34878D82A}">
                    <a16:rowId xmlns:a16="http://schemas.microsoft.com/office/drawing/2014/main" val="10000"/>
                  </a:ext>
                </a:extLst>
              </a:tr>
              <a:tr h="370840">
                <a:tc>
                  <a:txBody>
                    <a:bodyPr/>
                    <a:lstStyle/>
                    <a:p>
                      <a:r>
                        <a:rPr lang="en-GB" dirty="0"/>
                        <a:t>Simple</a:t>
                      </a:r>
                    </a:p>
                  </a:txBody>
                  <a:tcPr/>
                </a:tc>
                <a:tc>
                  <a:txBody>
                    <a:bodyPr/>
                    <a:lstStyle/>
                    <a:p>
                      <a:r>
                        <a:rPr lang="en-GB" dirty="0"/>
                        <a:t>1 – has 1 independent clause</a:t>
                      </a:r>
                    </a:p>
                  </a:txBody>
                  <a:tcPr/>
                </a:tc>
                <a:extLst>
                  <a:ext uri="{0D108BD9-81ED-4DB2-BD59-A6C34878D82A}">
                    <a16:rowId xmlns:a16="http://schemas.microsoft.com/office/drawing/2014/main" val="10001"/>
                  </a:ext>
                </a:extLst>
              </a:tr>
              <a:tr h="370840">
                <a:tc>
                  <a:txBody>
                    <a:bodyPr/>
                    <a:lstStyle/>
                    <a:p>
                      <a:r>
                        <a:rPr lang="en-GB" dirty="0"/>
                        <a:t>Compound</a:t>
                      </a:r>
                    </a:p>
                  </a:txBody>
                  <a:tcPr/>
                </a:tc>
                <a:tc>
                  <a:txBody>
                    <a:bodyPr/>
                    <a:lstStyle/>
                    <a:p>
                      <a:r>
                        <a:rPr lang="en-GB" dirty="0"/>
                        <a:t>4 – has 2 independent clauses</a:t>
                      </a:r>
                    </a:p>
                  </a:txBody>
                  <a:tcPr/>
                </a:tc>
                <a:extLst>
                  <a:ext uri="{0D108BD9-81ED-4DB2-BD59-A6C34878D82A}">
                    <a16:rowId xmlns:a16="http://schemas.microsoft.com/office/drawing/2014/main" val="10002"/>
                  </a:ext>
                </a:extLst>
              </a:tr>
              <a:tr h="399648">
                <a:tc>
                  <a:txBody>
                    <a:bodyPr/>
                    <a:lstStyle/>
                    <a:p>
                      <a:r>
                        <a:rPr lang="en-GB" dirty="0"/>
                        <a:t>Complex</a:t>
                      </a:r>
                    </a:p>
                  </a:txBody>
                  <a:tcPr/>
                </a:tc>
                <a:tc>
                  <a:txBody>
                    <a:bodyPr/>
                    <a:lstStyle/>
                    <a:p>
                      <a:r>
                        <a:rPr lang="en-GB" dirty="0"/>
                        <a:t>3 – includes a dependent (subordinate) clause</a:t>
                      </a:r>
                    </a:p>
                  </a:txBody>
                  <a:tcPr/>
                </a:tc>
                <a:extLst>
                  <a:ext uri="{0D108BD9-81ED-4DB2-BD59-A6C34878D82A}">
                    <a16:rowId xmlns:a16="http://schemas.microsoft.com/office/drawing/2014/main" val="10003"/>
                  </a:ext>
                </a:extLst>
              </a:tr>
              <a:tr h="370840">
                <a:tc>
                  <a:txBody>
                    <a:bodyPr/>
                    <a:lstStyle/>
                    <a:p>
                      <a:r>
                        <a:rPr lang="en-GB" dirty="0"/>
                        <a:t>Complex-compound</a:t>
                      </a:r>
                    </a:p>
                  </a:txBody>
                  <a:tcPr/>
                </a:tc>
                <a:tc>
                  <a:txBody>
                    <a:bodyPr/>
                    <a:lstStyle/>
                    <a:p>
                      <a:r>
                        <a:rPr lang="en-GB" dirty="0"/>
                        <a:t>6 – mixes compound and complex (relative clause)</a:t>
                      </a:r>
                    </a:p>
                  </a:txBody>
                  <a:tcPr/>
                </a:tc>
                <a:extLst>
                  <a:ext uri="{0D108BD9-81ED-4DB2-BD59-A6C34878D82A}">
                    <a16:rowId xmlns:a16="http://schemas.microsoft.com/office/drawing/2014/main" val="10004"/>
                  </a:ext>
                </a:extLst>
              </a:tr>
            </a:tbl>
          </a:graphicData>
        </a:graphic>
      </p:graphicFrame>
      <p:graphicFrame>
        <p:nvGraphicFramePr>
          <p:cNvPr id="8" name="Table 7"/>
          <p:cNvGraphicFramePr>
            <a:graphicFrameLocks noGrp="1"/>
          </p:cNvGraphicFramePr>
          <p:nvPr/>
        </p:nvGraphicFramePr>
        <p:xfrm>
          <a:off x="431540" y="3122960"/>
          <a:ext cx="8280000" cy="2424323"/>
        </p:xfrm>
        <a:graphic>
          <a:graphicData uri="http://schemas.openxmlformats.org/drawingml/2006/table">
            <a:tbl>
              <a:tblPr firstRow="1" bandRow="1">
                <a:tableStyleId>{5C22544A-7EE6-4342-B048-85BDC9FD1C3A}</a:tableStyleId>
              </a:tblPr>
              <a:tblGrid>
                <a:gridCol w="2520000">
                  <a:extLst>
                    <a:ext uri="{9D8B030D-6E8A-4147-A177-3AD203B41FA5}">
                      <a16:colId xmlns:a16="http://schemas.microsoft.com/office/drawing/2014/main" val="20000"/>
                    </a:ext>
                  </a:extLst>
                </a:gridCol>
                <a:gridCol w="5760000">
                  <a:extLst>
                    <a:ext uri="{9D8B030D-6E8A-4147-A177-3AD203B41FA5}">
                      <a16:colId xmlns:a16="http://schemas.microsoft.com/office/drawing/2014/main" val="20001"/>
                    </a:ext>
                  </a:extLst>
                </a:gridCol>
              </a:tblGrid>
              <a:tr h="412643">
                <a:tc>
                  <a:txBody>
                    <a:bodyPr/>
                    <a:lstStyle/>
                    <a:p>
                      <a:r>
                        <a:rPr lang="en-GB" dirty="0">
                          <a:solidFill>
                            <a:schemeClr val="tx1"/>
                          </a:solidFill>
                        </a:rPr>
                        <a:t>Sentence problems</a:t>
                      </a:r>
                    </a:p>
                  </a:txBody>
                  <a:tcPr/>
                </a:tc>
                <a:tc>
                  <a:txBody>
                    <a:bodyPr/>
                    <a:lstStyle/>
                    <a:p>
                      <a:r>
                        <a:rPr lang="en-GB" dirty="0">
                          <a:solidFill>
                            <a:schemeClr val="tx1"/>
                          </a:solidFill>
                        </a:rPr>
                        <a:t>Sentence number</a:t>
                      </a:r>
                    </a:p>
                  </a:txBody>
                  <a:tcPr/>
                </a:tc>
                <a:extLst>
                  <a:ext uri="{0D108BD9-81ED-4DB2-BD59-A6C34878D82A}">
                    <a16:rowId xmlns:a16="http://schemas.microsoft.com/office/drawing/2014/main" val="10000"/>
                  </a:ext>
                </a:extLst>
              </a:tr>
              <a:tr h="360000">
                <a:tc>
                  <a:txBody>
                    <a:bodyPr/>
                    <a:lstStyle/>
                    <a:p>
                      <a:r>
                        <a:rPr lang="en-GB" dirty="0"/>
                        <a:t>Short sentence</a:t>
                      </a:r>
                    </a:p>
                  </a:txBody>
                  <a:tcPr/>
                </a:tc>
                <a:tc>
                  <a:txBody>
                    <a:bodyPr/>
                    <a:lstStyle/>
                    <a:p>
                      <a:r>
                        <a:rPr lang="en-GB" dirty="0"/>
                        <a:t>7 – not advisable: here, connecting it to the previous sentence with a relative clause would be clearer</a:t>
                      </a:r>
                    </a:p>
                  </a:txBody>
                  <a:tcPr/>
                </a:tc>
                <a:extLst>
                  <a:ext uri="{0D108BD9-81ED-4DB2-BD59-A6C34878D82A}">
                    <a16:rowId xmlns:a16="http://schemas.microsoft.com/office/drawing/2014/main" val="10001"/>
                  </a:ext>
                </a:extLst>
              </a:tr>
              <a:tr h="360000">
                <a:tc>
                  <a:txBody>
                    <a:bodyPr/>
                    <a:lstStyle/>
                    <a:p>
                      <a:r>
                        <a:rPr lang="en-GB" dirty="0"/>
                        <a:t>Overlong sentence</a:t>
                      </a:r>
                    </a:p>
                  </a:txBody>
                  <a:tcPr/>
                </a:tc>
                <a:tc>
                  <a:txBody>
                    <a:bodyPr/>
                    <a:lstStyle/>
                    <a:p>
                      <a:r>
                        <a:rPr lang="en-GB" dirty="0"/>
                        <a:t>5 – unnecessarily</a:t>
                      </a:r>
                      <a:r>
                        <a:rPr lang="en-GB" baseline="0" dirty="0"/>
                        <a:t> complicated, and it would be better with more punctuation</a:t>
                      </a:r>
                      <a:endParaRPr lang="en-GB" dirty="0"/>
                    </a:p>
                  </a:txBody>
                  <a:tcPr/>
                </a:tc>
                <a:extLst>
                  <a:ext uri="{0D108BD9-81ED-4DB2-BD59-A6C34878D82A}">
                    <a16:rowId xmlns:a16="http://schemas.microsoft.com/office/drawing/2014/main" val="10002"/>
                  </a:ext>
                </a:extLst>
              </a:tr>
              <a:tr h="360000">
                <a:tc>
                  <a:txBody>
                    <a:bodyPr/>
                    <a:lstStyle/>
                    <a:p>
                      <a:r>
                        <a:rPr lang="en-GB" dirty="0"/>
                        <a:t>Run-on sentence</a:t>
                      </a:r>
                    </a:p>
                  </a:txBody>
                  <a:tcPr/>
                </a:tc>
                <a:tc>
                  <a:txBody>
                    <a:bodyPr/>
                    <a:lstStyle/>
                    <a:p>
                      <a:r>
                        <a:rPr lang="en-GB" dirty="0"/>
                        <a:t>8 – ungrammatical</a:t>
                      </a:r>
                    </a:p>
                  </a:txBody>
                  <a:tcPr/>
                </a:tc>
                <a:extLst>
                  <a:ext uri="{0D108BD9-81ED-4DB2-BD59-A6C34878D82A}">
                    <a16:rowId xmlns:a16="http://schemas.microsoft.com/office/drawing/2014/main" val="10003"/>
                  </a:ext>
                </a:extLst>
              </a:tr>
              <a:tr h="360000">
                <a:tc>
                  <a:txBody>
                    <a:bodyPr/>
                    <a:lstStyle/>
                    <a:p>
                      <a:r>
                        <a:rPr lang="en-GB" dirty="0"/>
                        <a:t>Sentence fragment</a:t>
                      </a:r>
                    </a:p>
                  </a:txBody>
                  <a:tcPr/>
                </a:tc>
                <a:tc>
                  <a:txBody>
                    <a:bodyPr/>
                    <a:lstStyle/>
                    <a:p>
                      <a:r>
                        <a:rPr lang="en-GB" dirty="0"/>
                        <a:t>2 - ungrammatical</a:t>
                      </a:r>
                    </a:p>
                  </a:txBody>
                  <a:tcPr/>
                </a:tc>
                <a:extLst>
                  <a:ext uri="{0D108BD9-81ED-4DB2-BD59-A6C34878D82A}">
                    <a16:rowId xmlns:a16="http://schemas.microsoft.com/office/drawing/2014/main" val="10004"/>
                  </a:ext>
                </a:extLst>
              </a:tr>
            </a:tbl>
          </a:graphicData>
        </a:graphic>
      </p:graphicFrame>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253670"/>
            <a:ext cx="137072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0" y="422146"/>
            <a:ext cx="484026"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1" y="655140"/>
            <a:ext cx="515604"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2" y="0"/>
            <a:ext cx="2126518"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Date Placeholder 1">
            <a:extLst>
              <a:ext uri="{FF2B5EF4-FFF2-40B4-BE49-F238E27FC236}">
                <a16:creationId xmlns:a16="http://schemas.microsoft.com/office/drawing/2014/main" id="{3F6740BF-1459-BE4E-37D7-A893B842B152}"/>
              </a:ext>
            </a:extLst>
          </p:cNvPr>
          <p:cNvSpPr>
            <a:spLocks noGrp="1"/>
          </p:cNvSpPr>
          <p:nvPr>
            <p:ph type="dt" sz="half" idx="10"/>
          </p:nvPr>
        </p:nvSpPr>
        <p:spPr>
          <a:xfrm>
            <a:off x="482600" y="6356350"/>
            <a:ext cx="2057400" cy="365125"/>
          </a:xfrm>
        </p:spPr>
        <p:txBody>
          <a:bodyPr>
            <a:normAutofit/>
          </a:bodyPr>
          <a:lstStyle/>
          <a:p>
            <a:pPr>
              <a:spcAft>
                <a:spcPts val="600"/>
              </a:spcAft>
              <a:defRPr/>
            </a:pPr>
            <a:fld id="{46A9C64A-C95D-40FB-94EC-91D162CC4BE6}" type="datetime1">
              <a:rPr lang="en-GB" smtClean="0"/>
              <a:pPr>
                <a:spcAft>
                  <a:spcPts val="600"/>
                </a:spcAft>
                <a:defRPr/>
              </a:pPr>
              <a:t>17/10/2023</a:t>
            </a:fld>
            <a:endParaRPr lang="en-GB"/>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6115501"/>
            <a:ext cx="1120884"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E5CAA66-1057-7550-9845-80E61D27A360}"/>
              </a:ext>
            </a:extLst>
          </p:cNvPr>
          <p:cNvPicPr>
            <a:picLocks noChangeAspect="1"/>
          </p:cNvPicPr>
          <p:nvPr/>
        </p:nvPicPr>
        <p:blipFill>
          <a:blip r:embed="rId2"/>
          <a:stretch>
            <a:fillRect/>
          </a:stretch>
        </p:blipFill>
        <p:spPr>
          <a:xfrm>
            <a:off x="482600" y="1046924"/>
            <a:ext cx="8178799" cy="4764150"/>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0" y="6453143"/>
            <a:ext cx="611177"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E3E8E16-6EFE-1A43-37CD-A90832DC5787}"/>
              </a:ext>
            </a:extLst>
          </p:cNvPr>
          <p:cNvSpPr txBox="1"/>
          <p:nvPr/>
        </p:nvSpPr>
        <p:spPr>
          <a:xfrm flipH="1">
            <a:off x="827584" y="764704"/>
            <a:ext cx="7776863" cy="4262705"/>
          </a:xfrm>
          <a:prstGeom prst="rect">
            <a:avLst/>
          </a:prstGeom>
          <a:noFill/>
        </p:spPr>
        <p:txBody>
          <a:bodyPr wrap="square" rtlCol="0">
            <a:spAutoFit/>
          </a:bodyPr>
          <a:lstStyle/>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p:txBody>
      </p:sp>
    </p:spTree>
    <p:extLst>
      <p:ext uri="{BB962C8B-B14F-4D97-AF65-F5344CB8AC3E}">
        <p14:creationId xmlns:p14="http://schemas.microsoft.com/office/powerpoint/2010/main" val="19396039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TextShape 1"/>
          <p:cNvSpPr txBox="1"/>
          <p:nvPr/>
        </p:nvSpPr>
        <p:spPr>
          <a:xfrm>
            <a:off x="539640" y="44280"/>
            <a:ext cx="8229240" cy="1142640"/>
          </a:xfrm>
          <a:prstGeom prst="rect">
            <a:avLst/>
          </a:prstGeom>
          <a:noFill/>
          <a:ln>
            <a:noFill/>
          </a:ln>
        </p:spPr>
        <p:txBody>
          <a:bodyPr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4000" b="1" i="0" u="none" strike="noStrike" kern="1200" cap="none" spc="-1" normalizeH="0" baseline="0" noProof="0" dirty="0">
                <a:ln>
                  <a:noFill/>
                </a:ln>
                <a:solidFill>
                  <a:srgbClr val="000000"/>
                </a:solidFill>
                <a:effectLst/>
                <a:uLnTx/>
                <a:uFill>
                  <a:solidFill>
                    <a:srgbClr val="FFFFFF"/>
                  </a:solidFill>
                </a:uFill>
                <a:latin typeface="Calibri" panose="020F0502020204030204" pitchFamily="34" charset="0"/>
                <a:ea typeface="SimHei"/>
                <a:cs typeface="Calibri" panose="020F0502020204030204" pitchFamily="34" charset="0"/>
              </a:rPr>
              <a:t>References</a:t>
            </a:r>
            <a:endParaRPr kumimoji="0" lang="zh-CN" altLang="en-US" sz="4000" b="0" i="0" u="none" strike="noStrike" kern="1200" cap="none" spc="-1" normalizeH="0" baseline="0" noProof="0" dirty="0">
              <a:ln>
                <a:noFill/>
              </a:ln>
              <a:solidFill>
                <a:srgbClr val="000000"/>
              </a:solidFill>
              <a:effectLst/>
              <a:uLnTx/>
              <a:uFill>
                <a:solidFill>
                  <a:srgbClr val="FFFFFF"/>
                </a:solidFill>
              </a:uFill>
              <a:latin typeface="Calibri" panose="020F0502020204030204" pitchFamily="34" charset="0"/>
              <a:cs typeface="Calibri" panose="020F0502020204030204" pitchFamily="34" charset="0"/>
            </a:endParaRPr>
          </a:p>
        </p:txBody>
      </p:sp>
      <p:sp>
        <p:nvSpPr>
          <p:cNvPr id="116" name="TextShape 2"/>
          <p:cNvSpPr txBox="1"/>
          <p:nvPr/>
        </p:nvSpPr>
        <p:spPr>
          <a:xfrm>
            <a:off x="513000" y="1172678"/>
            <a:ext cx="8496720" cy="4032584"/>
          </a:xfrm>
          <a:prstGeom prst="rect">
            <a:avLst/>
          </a:prstGeom>
          <a:noFill/>
          <a:ln>
            <a:noFill/>
          </a:ln>
        </p:spPr>
        <p:txBody>
          <a:bodyPr/>
          <a:lstStyle/>
          <a:p>
            <a:pPr marL="360" marR="0" lvl="0" algn="l" defTabSz="914400" rtl="0" eaLnBrk="0" fontAlgn="base" latinLnBrk="0" hangingPunct="0">
              <a:lnSpc>
                <a:spcPct val="120000"/>
              </a:lnSpc>
              <a:spcBef>
                <a:spcPct val="0"/>
              </a:spcBef>
              <a:spcAft>
                <a:spcPts val="600"/>
              </a:spcAft>
              <a:buClr>
                <a:srgbClr val="2DA2BF"/>
              </a:buClr>
              <a:buSzTx/>
              <a:tabLst/>
              <a:defRPr/>
            </a:pPr>
            <a:r>
              <a:rPr kumimoji="0" lang="en-US" altLang="zh-CN" b="0" i="0" u="none" strike="noStrike" kern="1200" cap="none" spc="-1" normalizeH="0" baseline="0" noProof="0" dirty="0">
                <a:ln>
                  <a:noFill/>
                </a:ln>
                <a:solidFill>
                  <a:srgbClr val="000000"/>
                </a:solidFill>
                <a:effectLst/>
                <a:uLnTx/>
                <a:uFill>
                  <a:solidFill>
                    <a:srgbClr val="FFFFFF"/>
                  </a:solidFill>
                </a:uFill>
                <a:latin typeface="Calibri" panose="020F0502020204030204" pitchFamily="34" charset="0"/>
                <a:ea typeface="华文细黑"/>
                <a:cs typeface="Calibri" panose="020F0502020204030204" pitchFamily="34" charset="0"/>
              </a:rPr>
              <a:t>Collins Dictionary. Available at: </a:t>
            </a:r>
            <a:r>
              <a:rPr kumimoji="0" lang="en-US" altLang="zh-CN" b="0" i="0" u="sng" strike="noStrike" kern="1200" cap="none" spc="-1" normalizeH="0" baseline="0" noProof="0" dirty="0">
                <a:ln>
                  <a:noFill/>
                </a:ln>
                <a:solidFill>
                  <a:srgbClr val="FF8119"/>
                </a:solidFill>
                <a:effectLst/>
                <a:uLnTx/>
                <a:uFill>
                  <a:solidFill>
                    <a:srgbClr val="FFFFFF"/>
                  </a:solidFill>
                </a:uFill>
                <a:latin typeface="Calibri" panose="020F0502020204030204" pitchFamily="34" charset="0"/>
                <a:ea typeface="华文细黑"/>
                <a:cs typeface="Calibri" panose="020F0502020204030204" pitchFamily="34" charset="0"/>
                <a:hlinkClick r:id="rId2"/>
              </a:rPr>
              <a:t>https://www.collinsdictionary.com/dictionary/english/</a:t>
            </a:r>
            <a:r>
              <a:rPr kumimoji="0" lang="en-US" altLang="zh-CN" b="0" i="0" u="sng" strike="noStrike" kern="1200" cap="none" spc="-1" normalizeH="0" baseline="0" noProof="0" dirty="0">
                <a:ln>
                  <a:noFill/>
                </a:ln>
                <a:solidFill>
                  <a:srgbClr val="FF8119"/>
                </a:solidFill>
                <a:effectLst/>
                <a:uLnTx/>
                <a:uFill>
                  <a:solidFill>
                    <a:srgbClr val="FFFFFF"/>
                  </a:solidFill>
                </a:uFill>
                <a:latin typeface="Calibri" panose="020F0502020204030204" pitchFamily="34" charset="0"/>
                <a:ea typeface="华文细黑"/>
                <a:cs typeface="Calibri" panose="020F0502020204030204" pitchFamily="34" charset="0"/>
              </a:rPr>
              <a:t> (Accessed 22</a:t>
            </a:r>
            <a:r>
              <a:rPr kumimoji="0" lang="en-US" altLang="zh-CN" b="0" i="0" u="sng" strike="noStrike" kern="1200" cap="none" spc="-1" normalizeH="0" baseline="30000" noProof="0" dirty="0">
                <a:ln>
                  <a:noFill/>
                </a:ln>
                <a:solidFill>
                  <a:srgbClr val="FF8119"/>
                </a:solidFill>
                <a:effectLst/>
                <a:uLnTx/>
                <a:uFill>
                  <a:solidFill>
                    <a:srgbClr val="FFFFFF"/>
                  </a:solidFill>
                </a:uFill>
                <a:latin typeface="Calibri" panose="020F0502020204030204" pitchFamily="34" charset="0"/>
                <a:ea typeface="华文细黑"/>
                <a:cs typeface="Calibri" panose="020F0502020204030204" pitchFamily="34" charset="0"/>
              </a:rPr>
              <a:t>nd</a:t>
            </a:r>
            <a:r>
              <a:rPr kumimoji="0" lang="en-US" altLang="zh-CN" b="0" i="0" u="sng" strike="noStrike" kern="1200" cap="none" spc="-1" normalizeH="0" baseline="0" noProof="0" dirty="0">
                <a:ln>
                  <a:noFill/>
                </a:ln>
                <a:solidFill>
                  <a:srgbClr val="FF8119"/>
                </a:solidFill>
                <a:effectLst/>
                <a:uLnTx/>
                <a:uFill>
                  <a:solidFill>
                    <a:srgbClr val="FFFFFF"/>
                  </a:solidFill>
                </a:uFill>
                <a:latin typeface="Calibri" panose="020F0502020204030204" pitchFamily="34" charset="0"/>
                <a:ea typeface="华文细黑"/>
                <a:cs typeface="Calibri" panose="020F0502020204030204" pitchFamily="34" charset="0"/>
              </a:rPr>
              <a:t> of June 2023)</a:t>
            </a:r>
            <a:endParaRPr kumimoji="0" lang="zh-CN" altLang="en-US" b="1" i="0" u="none" strike="noStrike" kern="1200" cap="none" spc="-1" normalizeH="0" baseline="0" noProof="0" dirty="0">
              <a:ln>
                <a:noFill/>
              </a:ln>
              <a:solidFill>
                <a:srgbClr val="000000"/>
              </a:solidFill>
              <a:effectLst/>
              <a:uLnTx/>
              <a:uFill>
                <a:solidFill>
                  <a:srgbClr val="FFFFFF"/>
                </a:solidFill>
              </a:uFill>
              <a:latin typeface="Calibri" panose="020F0502020204030204" pitchFamily="34" charset="0"/>
              <a:cs typeface="Calibri" panose="020F0502020204030204" pitchFamily="34" charset="0"/>
            </a:endParaRPr>
          </a:p>
          <a:p>
            <a:pPr marL="360" marR="0" lvl="0" algn="l" defTabSz="914400" rtl="0" eaLnBrk="0" fontAlgn="base" latinLnBrk="0" hangingPunct="0">
              <a:lnSpc>
                <a:spcPct val="120000"/>
              </a:lnSpc>
              <a:spcBef>
                <a:spcPct val="0"/>
              </a:spcBef>
              <a:spcAft>
                <a:spcPts val="600"/>
              </a:spcAft>
              <a:buClr>
                <a:srgbClr val="2DA2BF"/>
              </a:buClr>
              <a:buSzTx/>
              <a:tabLst/>
              <a:defRPr/>
            </a:pPr>
            <a:r>
              <a:rPr kumimoji="0" lang="en-US" altLang="zh-CN" b="0" i="0" u="none" strike="noStrike" kern="1200" cap="none" spc="-1" normalizeH="0" baseline="0" noProof="0" dirty="0">
                <a:ln>
                  <a:noFill/>
                </a:ln>
                <a:solidFill>
                  <a:srgbClr val="000000"/>
                </a:solidFill>
                <a:effectLst/>
                <a:uLnTx/>
                <a:uFill>
                  <a:solidFill>
                    <a:srgbClr val="FFFFFF"/>
                  </a:solidFill>
                </a:uFill>
                <a:latin typeface="Calibri" panose="020F0502020204030204" pitchFamily="34" charset="0"/>
                <a:ea typeface="华文细黑"/>
                <a:cs typeface="Calibri" panose="020F0502020204030204" pitchFamily="34" charset="0"/>
              </a:rPr>
              <a:t>Perfect English Grammar. ‘Using linking words to show contrast’. Available at: </a:t>
            </a:r>
            <a:endParaRPr kumimoji="0" lang="zh-CN" altLang="en-US" b="1" i="0" u="none" strike="noStrike" kern="1200" cap="none" spc="-1" normalizeH="0" baseline="0" noProof="0" dirty="0">
              <a:ln>
                <a:noFill/>
              </a:ln>
              <a:solidFill>
                <a:srgbClr val="000000"/>
              </a:solidFill>
              <a:effectLst/>
              <a:uLnTx/>
              <a:uFill>
                <a:solidFill>
                  <a:srgbClr val="FFFFFF"/>
                </a:solidFill>
              </a:uFill>
              <a:latin typeface="Calibri" panose="020F0502020204030204" pitchFamily="34" charset="0"/>
              <a:cs typeface="Calibri" panose="020F0502020204030204" pitchFamily="34" charset="0"/>
            </a:endParaRPr>
          </a:p>
          <a:p>
            <a:pPr marR="0" lvl="0" algn="l" defTabSz="914400" rtl="0" eaLnBrk="0" fontAlgn="base" latinLnBrk="0" hangingPunct="0">
              <a:lnSpc>
                <a:spcPct val="100000"/>
              </a:lnSpc>
              <a:spcBef>
                <a:spcPct val="0"/>
              </a:spcBef>
              <a:spcAft>
                <a:spcPts val="600"/>
              </a:spcAft>
              <a:buClrTx/>
              <a:buSzTx/>
              <a:tabLst/>
              <a:defRPr/>
            </a:pPr>
            <a:r>
              <a:rPr kumimoji="0" lang="en-US" altLang="zh-CN" b="0" i="0" u="sng" strike="noStrike" kern="1200" cap="none" spc="-1" normalizeH="0" baseline="0" noProof="0" dirty="0">
                <a:ln>
                  <a:noFill/>
                </a:ln>
                <a:solidFill>
                  <a:srgbClr val="FF8119"/>
                </a:solidFill>
                <a:effectLst/>
                <a:uLnTx/>
                <a:uFill>
                  <a:solidFill>
                    <a:srgbClr val="FFFFFF"/>
                  </a:solidFill>
                </a:uFill>
                <a:latin typeface="Calibri" panose="020F0502020204030204" pitchFamily="34" charset="0"/>
                <a:ea typeface="华文细黑"/>
                <a:cs typeface="Calibri" panose="020F0502020204030204" pitchFamily="34" charset="0"/>
                <a:hlinkClick r:id="rId3"/>
              </a:rPr>
              <a:t>http://www.perfect-english-grammar.com/linking-words-contrast.html</a:t>
            </a:r>
            <a:r>
              <a:rPr kumimoji="0" lang="zh-CN" altLang="en-US" b="0" i="0" u="none" strike="noStrike" kern="1200" cap="none" spc="-1" normalizeH="0" baseline="0" noProof="0" dirty="0">
                <a:ln>
                  <a:noFill/>
                </a:ln>
                <a:solidFill>
                  <a:srgbClr val="000000"/>
                </a:solidFill>
                <a:effectLst/>
                <a:uLnTx/>
                <a:uFill>
                  <a:solidFill>
                    <a:srgbClr val="FFFFFF"/>
                  </a:solidFill>
                </a:uFill>
                <a:latin typeface="Calibri" panose="020F0502020204030204" pitchFamily="34" charset="0"/>
                <a:ea typeface="华文细黑"/>
                <a:cs typeface="Calibri" panose="020F0502020204030204" pitchFamily="34" charset="0"/>
              </a:rPr>
              <a:t> </a:t>
            </a:r>
            <a:r>
              <a:rPr kumimoji="0" lang="en-GB" altLang="zh-CN" b="0" i="0" u="none" strike="noStrike" kern="1200" cap="none" spc="-1" normalizeH="0" baseline="0" noProof="0" dirty="0">
                <a:ln>
                  <a:noFill/>
                </a:ln>
                <a:solidFill>
                  <a:srgbClr val="000000"/>
                </a:solidFill>
                <a:effectLst/>
                <a:uLnTx/>
                <a:uFill>
                  <a:solidFill>
                    <a:srgbClr val="FFFFFF"/>
                  </a:solidFill>
                </a:uFill>
                <a:latin typeface="Calibri" panose="020F0502020204030204" pitchFamily="34" charset="0"/>
                <a:ea typeface="华文细黑"/>
                <a:cs typeface="Calibri" panose="020F0502020204030204" pitchFamily="34" charset="0"/>
              </a:rPr>
              <a:t>(Accessed 22nd of June 2023)</a:t>
            </a:r>
            <a:endParaRPr kumimoji="0" lang="zh-CN" altLang="en-US" b="1" i="0" u="none" strike="noStrike" kern="1200" cap="none" spc="-1" normalizeH="0" baseline="0" noProof="0" dirty="0">
              <a:ln>
                <a:noFill/>
              </a:ln>
              <a:solidFill>
                <a:srgbClr val="000000"/>
              </a:solidFill>
              <a:effectLst/>
              <a:uLnTx/>
              <a:uFill>
                <a:solidFill>
                  <a:srgbClr val="FFFFFF"/>
                </a:solidFill>
              </a:uFill>
              <a:latin typeface="Calibri" panose="020F0502020204030204" pitchFamily="34" charset="0"/>
              <a:cs typeface="Calibri" panose="020F0502020204030204" pitchFamily="34" charset="0"/>
            </a:endParaRPr>
          </a:p>
          <a:p>
            <a:pPr marL="360" marR="0" lvl="0" algn="l" defTabSz="914400" rtl="0" eaLnBrk="0" fontAlgn="base" latinLnBrk="0" hangingPunct="0">
              <a:lnSpc>
                <a:spcPct val="120000"/>
              </a:lnSpc>
              <a:spcBef>
                <a:spcPct val="0"/>
              </a:spcBef>
              <a:spcAft>
                <a:spcPts val="0"/>
              </a:spcAft>
              <a:buClr>
                <a:srgbClr val="2DA2BF"/>
              </a:buClr>
              <a:buSzTx/>
              <a:tabLst/>
              <a:defRPr/>
            </a:pPr>
            <a:r>
              <a:rPr kumimoji="0" lang="en-US" altLang="zh-CN" b="0" i="0" u="none" strike="noStrike" kern="1200" cap="none" spc="-1" normalizeH="0" baseline="0" noProof="0" dirty="0">
                <a:ln>
                  <a:noFill/>
                </a:ln>
                <a:solidFill>
                  <a:srgbClr val="000000"/>
                </a:solidFill>
                <a:effectLst/>
                <a:uLnTx/>
                <a:uFill>
                  <a:solidFill>
                    <a:srgbClr val="FFFFFF"/>
                  </a:solidFill>
                </a:uFill>
                <a:latin typeface="Calibri" panose="020F0502020204030204" pitchFamily="34" charset="0"/>
                <a:ea typeface="华文细黑"/>
                <a:cs typeface="Calibri" panose="020F0502020204030204" pitchFamily="34" charset="0"/>
              </a:rPr>
              <a:t>Vince, M., &amp; French, A. (2011</a:t>
            </a:r>
            <a:r>
              <a:rPr kumimoji="0" lang="en-US" altLang="zh-CN" b="0" i="1" u="none" strike="noStrike" kern="1200" cap="none" spc="-1" normalizeH="0" baseline="0" noProof="0" dirty="0">
                <a:ln>
                  <a:noFill/>
                </a:ln>
                <a:solidFill>
                  <a:srgbClr val="000000"/>
                </a:solidFill>
                <a:effectLst/>
                <a:uLnTx/>
                <a:uFill>
                  <a:solidFill>
                    <a:srgbClr val="FFFFFF"/>
                  </a:solidFill>
                </a:uFill>
                <a:latin typeface="Calibri" panose="020F0502020204030204" pitchFamily="34" charset="0"/>
                <a:ea typeface="华文细黑"/>
                <a:cs typeface="Calibri" panose="020F0502020204030204" pitchFamily="34" charset="0"/>
              </a:rPr>
              <a:t>) IELTS Language Practice: English Grammar and Vocabulary</a:t>
            </a:r>
            <a:r>
              <a:rPr kumimoji="0" lang="en-US" altLang="zh-CN" b="0" i="0" u="none" strike="noStrike" kern="1200" cap="none" spc="-1" normalizeH="0" baseline="0" noProof="0" dirty="0">
                <a:ln>
                  <a:noFill/>
                </a:ln>
                <a:solidFill>
                  <a:srgbClr val="000000"/>
                </a:solidFill>
                <a:effectLst/>
                <a:uLnTx/>
                <a:uFill>
                  <a:solidFill>
                    <a:srgbClr val="FFFFFF"/>
                  </a:solidFill>
                </a:uFill>
                <a:latin typeface="Calibri" panose="020F0502020204030204" pitchFamily="34" charset="0"/>
                <a:ea typeface="华文细黑"/>
                <a:cs typeface="Calibri" panose="020F0502020204030204" pitchFamily="34" charset="0"/>
              </a:rPr>
              <a:t>. Oxford: Macmillan. </a:t>
            </a:r>
            <a:endParaRPr kumimoji="0" lang="zh-CN" altLang="en-US" b="1" i="0" u="none" strike="noStrike" kern="1200" cap="none" spc="-1" normalizeH="0" baseline="0" noProof="0" dirty="0">
              <a:ln>
                <a:noFill/>
              </a:ln>
              <a:solidFill>
                <a:srgbClr val="000000"/>
              </a:solidFill>
              <a:effectLst/>
              <a:uLnTx/>
              <a:uFill>
                <a:solidFill>
                  <a:srgbClr val="FFFFFF"/>
                </a:solidFill>
              </a:uFill>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20000"/>
              </a:lnSpc>
              <a:spcBef>
                <a:spcPct val="0"/>
              </a:spcBef>
              <a:spcAft>
                <a:spcPct val="0"/>
              </a:spcAft>
              <a:buClrTx/>
              <a:buSzTx/>
              <a:buFontTx/>
              <a:buNone/>
              <a:tabLst/>
              <a:defRPr/>
            </a:pPr>
            <a:endParaRPr kumimoji="0" lang="zh-CN" altLang="en-US" sz="2000" b="1" i="0" u="none" strike="noStrike" kern="1200" cap="none" spc="-1" normalizeH="0" baseline="0" noProof="0" dirty="0">
              <a:ln>
                <a:noFill/>
              </a:ln>
              <a:solidFill>
                <a:srgbClr val="000000"/>
              </a:solidFill>
              <a:effectLst/>
              <a:uLnTx/>
              <a:uFill>
                <a:solidFill>
                  <a:srgbClr val="FFFFFF"/>
                </a:solidFill>
              </a:uFill>
              <a:latin typeface="Arial"/>
              <a:ea typeface="+mn-ea"/>
              <a:cs typeface="Arial" panose="020B0604020202020204" pitchFamily="34" charset="0"/>
            </a:endParaRPr>
          </a:p>
          <a:p>
            <a:pPr marL="0" marR="0" lvl="0" indent="0" algn="l" defTabSz="914400" rtl="0" eaLnBrk="0" fontAlgn="base" latinLnBrk="0" hangingPunct="0">
              <a:lnSpc>
                <a:spcPct val="120000"/>
              </a:lnSpc>
              <a:spcBef>
                <a:spcPct val="0"/>
              </a:spcBef>
              <a:spcAft>
                <a:spcPct val="0"/>
              </a:spcAft>
              <a:buClrTx/>
              <a:buSzTx/>
              <a:buFontTx/>
              <a:buNone/>
              <a:tabLst/>
              <a:defRPr/>
            </a:pPr>
            <a:endParaRPr kumimoji="0" lang="zh-CN" altLang="en-US" sz="2000" b="1" i="0" u="none" strike="noStrike" kern="1200" cap="none" spc="-1" normalizeH="0" baseline="0" noProof="0" dirty="0">
              <a:ln>
                <a:noFill/>
              </a:ln>
              <a:solidFill>
                <a:srgbClr val="000000"/>
              </a:solidFill>
              <a:effectLst/>
              <a:uLnTx/>
              <a:uFill>
                <a:solidFill>
                  <a:srgbClr val="FFFFFF"/>
                </a:solidFill>
              </a:uFill>
              <a:latin typeface="Arial"/>
              <a:ea typeface="+mn-ea"/>
              <a:cs typeface="Arial" panose="020B0604020202020204" pitchFamily="34" charset="0"/>
            </a:endParaRPr>
          </a:p>
          <a:p>
            <a:pPr marL="0" marR="0" lvl="0" indent="0" algn="l" defTabSz="914400" rtl="0" eaLnBrk="0" fontAlgn="base" latinLnBrk="0" hangingPunct="0">
              <a:lnSpc>
                <a:spcPct val="120000"/>
              </a:lnSpc>
              <a:spcBef>
                <a:spcPct val="0"/>
              </a:spcBef>
              <a:spcAft>
                <a:spcPct val="0"/>
              </a:spcAft>
              <a:buClrTx/>
              <a:buSzTx/>
              <a:buFontTx/>
              <a:buNone/>
              <a:tabLst/>
              <a:defRPr/>
            </a:pPr>
            <a:endParaRPr kumimoji="0" lang="zh-CN" altLang="en-US" sz="2000" b="1" i="0" u="none" strike="noStrike" kern="1200" cap="none" spc="-1" normalizeH="0" baseline="0" noProof="0" dirty="0">
              <a:ln>
                <a:noFill/>
              </a:ln>
              <a:solidFill>
                <a:srgbClr val="000000"/>
              </a:solidFill>
              <a:effectLst/>
              <a:uLnTx/>
              <a:uFill>
                <a:solidFill>
                  <a:srgbClr val="FFFFFF"/>
                </a:solidFill>
              </a:uFill>
              <a:latin typeface="Arial"/>
              <a:ea typeface="+mn-ea"/>
              <a:cs typeface="Arial" panose="020B0604020202020204" pitchFamily="34" charset="0"/>
            </a:endParaRPr>
          </a:p>
        </p:txBody>
      </p:sp>
    </p:spTree>
  </p:cSld>
  <p:clrMapOvr>
    <a:masterClrMapping/>
  </p:clrMapOvr>
  <p:timing>
    <p:tnLst>
      <p:par>
        <p:cTn id="1" dur="indefinite" restart="never" nodeType="tmRoot">
          <p:childTnLst>
            <p:seq>
              <p:cTn id="2"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7178</TotalTime>
  <Words>1691</Words>
  <Application>Microsoft Office PowerPoint</Application>
  <PresentationFormat>On-screen Show (4:3)</PresentationFormat>
  <Paragraphs>232</Paragraphs>
  <Slides>37</Slides>
  <Notes>0</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37</vt:i4>
      </vt:variant>
    </vt:vector>
  </HeadingPairs>
  <TitlesOfParts>
    <vt:vector size="45" baseType="lpstr">
      <vt:lpstr>Myriad Pro</vt:lpstr>
      <vt:lpstr>Arial</vt:lpstr>
      <vt:lpstr>Calibri</vt:lpstr>
      <vt:lpstr>Times New Roman</vt:lpstr>
      <vt:lpstr>1_20140311PresentationUWTSDTemplate</vt:lpstr>
      <vt:lpstr>20140311PresentationUWTSDTemplate</vt:lpstr>
      <vt:lpstr>2_20140311PresentationUWTSDTemplate</vt:lpstr>
      <vt:lpstr>1_Office Theme</vt:lpstr>
      <vt:lpstr>PowerPoint Presentation</vt:lpstr>
      <vt:lpstr>Aims: </vt:lpstr>
      <vt:lpstr>A pause or a break can make a lot of difference</vt:lpstr>
      <vt:lpstr>PowerPoint Presentation</vt:lpstr>
      <vt:lpstr>Answer</vt:lpstr>
      <vt:lpstr>What is a clause?</vt:lpstr>
      <vt:lpstr>Analysing a clause</vt:lpstr>
      <vt:lpstr>Word order in the clause</vt:lpstr>
      <vt:lpstr>Sentences: How are they different from clauses?</vt:lpstr>
      <vt:lpstr>Sentence types</vt:lpstr>
      <vt:lpstr>Simple sentence - examples</vt:lpstr>
      <vt:lpstr>More simple sentence examples</vt:lpstr>
      <vt:lpstr>Compound sentences </vt:lpstr>
      <vt:lpstr>Compound sentences – Examples </vt:lpstr>
      <vt:lpstr>Coordinating conjunctions</vt:lpstr>
      <vt:lpstr>Complex sentences 1</vt:lpstr>
      <vt:lpstr>Complex sentences 2</vt:lpstr>
      <vt:lpstr>Remember:</vt:lpstr>
      <vt:lpstr>Subordinating conjunctions</vt:lpstr>
      <vt:lpstr>Complex – Compound </vt:lpstr>
      <vt:lpstr>Complex-compound example</vt:lpstr>
      <vt:lpstr>Task 1: Compound sentences</vt:lpstr>
      <vt:lpstr>Possible answers</vt:lpstr>
      <vt:lpstr>Task 2: Complex-compound sentences</vt:lpstr>
      <vt:lpstr>Possible answers</vt:lpstr>
      <vt:lpstr>Four sentence problems</vt:lpstr>
      <vt:lpstr>Short sentence example</vt:lpstr>
      <vt:lpstr>Overlong sentence example</vt:lpstr>
      <vt:lpstr>Run-on sentence example</vt:lpstr>
      <vt:lpstr>Run-on sentence corrections</vt:lpstr>
      <vt:lpstr>A sentence fragment example for you (because you’re worth it)</vt:lpstr>
      <vt:lpstr>Activity</vt:lpstr>
      <vt:lpstr>PowerPoint Presentation</vt:lpstr>
      <vt:lpstr>Sample Answer</vt:lpstr>
      <vt:lpstr>All Answers</vt:lpstr>
      <vt:lpstr>PowerPoint Presentation</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Lizeta Demetriou</cp:lastModifiedBy>
  <cp:revision>395</cp:revision>
  <dcterms:created xsi:type="dcterms:W3CDTF">2012-10-20T16:04:33Z</dcterms:created>
  <dcterms:modified xsi:type="dcterms:W3CDTF">2023-10-17T11:02:43Z</dcterms:modified>
</cp:coreProperties>
</file>