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notesMasterIdLst>
    <p:notesMasterId r:id="rId14"/>
  </p:notesMasterIdLst>
  <p:sldIdLst>
    <p:sldId id="257" r:id="rId2"/>
    <p:sldId id="258" r:id="rId3"/>
    <p:sldId id="259" r:id="rId4"/>
    <p:sldId id="264" r:id="rId5"/>
    <p:sldId id="260" r:id="rId6"/>
    <p:sldId id="261" r:id="rId7"/>
    <p:sldId id="262" r:id="rId8"/>
    <p:sldId id="263"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794A43F-29E6-40FC-9150-D93C5DB994AF}">
          <p14:sldIdLst>
            <p14:sldId id="257"/>
          </p14:sldIdLst>
        </p14:section>
        <p14:section name="Untitled Section" id="{29817EDD-C221-4989-B542-0AEF9654BA47}">
          <p14:sldIdLst>
            <p14:sldId id="258"/>
            <p14:sldId id="259"/>
            <p14:sldId id="264"/>
            <p14:sldId id="260"/>
            <p14:sldId id="261"/>
            <p14:sldId id="262"/>
            <p14:sldId id="263"/>
            <p14:sldId id="265"/>
            <p14:sldId id="266"/>
            <p14:sldId id="267"/>
            <p14:sldId id="2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26" autoAdjust="0"/>
    <p:restoredTop sz="93969" autoAdjust="0"/>
  </p:normalViewPr>
  <p:slideViewPr>
    <p:cSldViewPr snapToGrid="0">
      <p:cViewPr varScale="1">
        <p:scale>
          <a:sx n="60" d="100"/>
          <a:sy n="60" d="100"/>
        </p:scale>
        <p:origin x="936" y="78"/>
      </p:cViewPr>
      <p:guideLst/>
    </p:cSldViewPr>
  </p:slideViewPr>
  <p:outlineViewPr>
    <p:cViewPr>
      <p:scale>
        <a:sx n="33" d="100"/>
        <a:sy n="33" d="100"/>
      </p:scale>
      <p:origin x="0" y="-8526"/>
    </p:cViewPr>
  </p:outlineViewPr>
  <p:notesTextViewPr>
    <p:cViewPr>
      <p:scale>
        <a:sx n="1" d="1"/>
        <a:sy n="1" d="1"/>
      </p:scale>
      <p:origin x="0" y="0"/>
    </p:cViewPr>
  </p:notesTextViewPr>
  <p:sorterViewPr>
    <p:cViewPr>
      <p:scale>
        <a:sx n="75" d="100"/>
        <a:sy n="75" d="100"/>
      </p:scale>
      <p:origin x="0" y="-75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DE2DAF-D91D-4CAF-BD34-7B8A16C8B014}"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1813F032-9DBA-4F56-A16B-05A8E3CE4F8D}">
      <dgm:prSet/>
      <dgm:spPr/>
      <dgm:t>
        <a:bodyPr/>
        <a:lstStyle/>
        <a:p>
          <a:r>
            <a:rPr lang="en-US" b="0" i="0" u="none" dirty="0"/>
            <a:t>Under your portfolio of regionalized accounts, you are accountable to the Head of Account Management for developing client relationships and services.</a:t>
          </a:r>
          <a:endParaRPr lang="en-US" dirty="0"/>
        </a:p>
      </dgm:t>
    </dgm:pt>
    <dgm:pt modelId="{3D36EAD0-28A6-49BF-874E-70267372AD20}" type="parTrans" cxnId="{EC391677-2D77-436C-9BD3-7CFB7C91496A}">
      <dgm:prSet/>
      <dgm:spPr/>
      <dgm:t>
        <a:bodyPr/>
        <a:lstStyle/>
        <a:p>
          <a:endParaRPr lang="en-US"/>
        </a:p>
      </dgm:t>
    </dgm:pt>
    <dgm:pt modelId="{07DF69B6-5D12-4550-A8C1-2E7098C38FC0}" type="sibTrans" cxnId="{EC391677-2D77-436C-9BD3-7CFB7C91496A}">
      <dgm:prSet/>
      <dgm:spPr/>
      <dgm:t>
        <a:bodyPr/>
        <a:lstStyle/>
        <a:p>
          <a:endParaRPr lang="en-US"/>
        </a:p>
      </dgm:t>
    </dgm:pt>
    <dgm:pt modelId="{904EAEE8-3E8A-41C5-B1E8-3ECA4009FECE}">
      <dgm:prSet/>
      <dgm:spPr/>
      <dgm:t>
        <a:bodyPr/>
        <a:lstStyle/>
        <a:p>
          <a:r>
            <a:rPr lang="en-US" dirty="0"/>
            <a:t>Key responsibilities include the management of the strategic relationship between the business and the client and the achievement of targets maximizing all income streams, including building share of wallet, whilst building long term strategic and sustainable relationships with all key stakeholders.</a:t>
          </a:r>
        </a:p>
      </dgm:t>
    </dgm:pt>
    <dgm:pt modelId="{7798616F-F691-4A57-9557-45FE22B659DF}" type="parTrans" cxnId="{21D23DFF-4418-49BE-A323-6F288F3848C1}">
      <dgm:prSet/>
      <dgm:spPr/>
      <dgm:t>
        <a:bodyPr/>
        <a:lstStyle/>
        <a:p>
          <a:endParaRPr lang="en-US"/>
        </a:p>
      </dgm:t>
    </dgm:pt>
    <dgm:pt modelId="{0028FF34-BC06-48A8-A55B-C99D2E068DA8}" type="sibTrans" cxnId="{21D23DFF-4418-49BE-A323-6F288F3848C1}">
      <dgm:prSet/>
      <dgm:spPr/>
      <dgm:t>
        <a:bodyPr/>
        <a:lstStyle/>
        <a:p>
          <a:endParaRPr lang="en-US"/>
        </a:p>
      </dgm:t>
    </dgm:pt>
    <dgm:pt modelId="{EB9174F5-0F0E-4B09-976B-7FE39F73296A}">
      <dgm:prSet/>
      <dgm:spPr/>
      <dgm:t>
        <a:bodyPr/>
        <a:lstStyle/>
        <a:p>
          <a:r>
            <a:rPr lang="en-US"/>
            <a:t>The role demands board level presentation skills and expertise in fleet management that will lead to KINTO becoming a true partner in Fleet strategy with the client.</a:t>
          </a:r>
        </a:p>
      </dgm:t>
    </dgm:pt>
    <dgm:pt modelId="{D1D8AC98-FDB6-4150-A72C-CFD5EEC184F2}" type="parTrans" cxnId="{7C288CB7-A37D-4FAE-864E-643837EA481D}">
      <dgm:prSet/>
      <dgm:spPr/>
      <dgm:t>
        <a:bodyPr/>
        <a:lstStyle/>
        <a:p>
          <a:endParaRPr lang="en-US"/>
        </a:p>
      </dgm:t>
    </dgm:pt>
    <dgm:pt modelId="{4878CA40-AFA7-48C8-90B9-CB4DF197BBCF}" type="sibTrans" cxnId="{7C288CB7-A37D-4FAE-864E-643837EA481D}">
      <dgm:prSet/>
      <dgm:spPr/>
      <dgm:t>
        <a:bodyPr/>
        <a:lstStyle/>
        <a:p>
          <a:endParaRPr lang="en-US"/>
        </a:p>
      </dgm:t>
    </dgm:pt>
    <dgm:pt modelId="{C0E1D79B-43F7-4F9E-BB94-524F2A9A0CCA}" type="pres">
      <dgm:prSet presAssocID="{71DE2DAF-D91D-4CAF-BD34-7B8A16C8B014}" presName="outerComposite" presStyleCnt="0">
        <dgm:presLayoutVars>
          <dgm:chMax val="5"/>
          <dgm:dir/>
          <dgm:resizeHandles val="exact"/>
        </dgm:presLayoutVars>
      </dgm:prSet>
      <dgm:spPr/>
    </dgm:pt>
    <dgm:pt modelId="{057BEC0B-C93E-4B55-871F-11322986DD33}" type="pres">
      <dgm:prSet presAssocID="{71DE2DAF-D91D-4CAF-BD34-7B8A16C8B014}" presName="dummyMaxCanvas" presStyleCnt="0">
        <dgm:presLayoutVars/>
      </dgm:prSet>
      <dgm:spPr/>
    </dgm:pt>
    <dgm:pt modelId="{B4B82FD0-C809-4743-A5B2-17D0885C7992}" type="pres">
      <dgm:prSet presAssocID="{71DE2DAF-D91D-4CAF-BD34-7B8A16C8B014}" presName="ThreeNodes_1" presStyleLbl="node1" presStyleIdx="0" presStyleCnt="3">
        <dgm:presLayoutVars>
          <dgm:bulletEnabled val="1"/>
        </dgm:presLayoutVars>
      </dgm:prSet>
      <dgm:spPr/>
    </dgm:pt>
    <dgm:pt modelId="{15AEE807-9762-4A90-9FB6-27407DF037FD}" type="pres">
      <dgm:prSet presAssocID="{71DE2DAF-D91D-4CAF-BD34-7B8A16C8B014}" presName="ThreeNodes_2" presStyleLbl="node1" presStyleIdx="1" presStyleCnt="3">
        <dgm:presLayoutVars>
          <dgm:bulletEnabled val="1"/>
        </dgm:presLayoutVars>
      </dgm:prSet>
      <dgm:spPr/>
    </dgm:pt>
    <dgm:pt modelId="{4FF432F6-2E9E-4A67-8A31-6DC748A0A57F}" type="pres">
      <dgm:prSet presAssocID="{71DE2DAF-D91D-4CAF-BD34-7B8A16C8B014}" presName="ThreeNodes_3" presStyleLbl="node1" presStyleIdx="2" presStyleCnt="3">
        <dgm:presLayoutVars>
          <dgm:bulletEnabled val="1"/>
        </dgm:presLayoutVars>
      </dgm:prSet>
      <dgm:spPr/>
    </dgm:pt>
    <dgm:pt modelId="{F6C9B35F-0FFC-4E83-A5E5-D5A2A27D3F62}" type="pres">
      <dgm:prSet presAssocID="{71DE2DAF-D91D-4CAF-BD34-7B8A16C8B014}" presName="ThreeConn_1-2" presStyleLbl="fgAccFollowNode1" presStyleIdx="0" presStyleCnt="2">
        <dgm:presLayoutVars>
          <dgm:bulletEnabled val="1"/>
        </dgm:presLayoutVars>
      </dgm:prSet>
      <dgm:spPr/>
    </dgm:pt>
    <dgm:pt modelId="{63AA3154-5090-4FCA-8BC0-32193C67B995}" type="pres">
      <dgm:prSet presAssocID="{71DE2DAF-D91D-4CAF-BD34-7B8A16C8B014}" presName="ThreeConn_2-3" presStyleLbl="fgAccFollowNode1" presStyleIdx="1" presStyleCnt="2">
        <dgm:presLayoutVars>
          <dgm:bulletEnabled val="1"/>
        </dgm:presLayoutVars>
      </dgm:prSet>
      <dgm:spPr/>
    </dgm:pt>
    <dgm:pt modelId="{7BD2A8F6-7356-435D-8F60-7016C039BD04}" type="pres">
      <dgm:prSet presAssocID="{71DE2DAF-D91D-4CAF-BD34-7B8A16C8B014}" presName="ThreeNodes_1_text" presStyleLbl="node1" presStyleIdx="2" presStyleCnt="3">
        <dgm:presLayoutVars>
          <dgm:bulletEnabled val="1"/>
        </dgm:presLayoutVars>
      </dgm:prSet>
      <dgm:spPr/>
    </dgm:pt>
    <dgm:pt modelId="{3FDFD44C-B13E-443A-B54B-8C032F68A3E8}" type="pres">
      <dgm:prSet presAssocID="{71DE2DAF-D91D-4CAF-BD34-7B8A16C8B014}" presName="ThreeNodes_2_text" presStyleLbl="node1" presStyleIdx="2" presStyleCnt="3">
        <dgm:presLayoutVars>
          <dgm:bulletEnabled val="1"/>
        </dgm:presLayoutVars>
      </dgm:prSet>
      <dgm:spPr/>
    </dgm:pt>
    <dgm:pt modelId="{5A700520-CD0C-4E36-9EAD-47828EB087D6}" type="pres">
      <dgm:prSet presAssocID="{71DE2DAF-D91D-4CAF-BD34-7B8A16C8B014}" presName="ThreeNodes_3_text" presStyleLbl="node1" presStyleIdx="2" presStyleCnt="3">
        <dgm:presLayoutVars>
          <dgm:bulletEnabled val="1"/>
        </dgm:presLayoutVars>
      </dgm:prSet>
      <dgm:spPr/>
    </dgm:pt>
  </dgm:ptLst>
  <dgm:cxnLst>
    <dgm:cxn modelId="{7DB23B06-000D-44AB-8A7D-3B46DD2C0FCA}" type="presOf" srcId="{EB9174F5-0F0E-4B09-976B-7FE39F73296A}" destId="{4FF432F6-2E9E-4A67-8A31-6DC748A0A57F}" srcOrd="0" destOrd="0" presId="urn:microsoft.com/office/officeart/2005/8/layout/vProcess5"/>
    <dgm:cxn modelId="{1D65F50C-3B49-46CB-8D28-8169208CEB2E}" type="presOf" srcId="{0028FF34-BC06-48A8-A55B-C99D2E068DA8}" destId="{63AA3154-5090-4FCA-8BC0-32193C67B995}" srcOrd="0" destOrd="0" presId="urn:microsoft.com/office/officeart/2005/8/layout/vProcess5"/>
    <dgm:cxn modelId="{CD88FB27-1C59-47F7-B7F7-826FE4D762BD}" type="presOf" srcId="{904EAEE8-3E8A-41C5-B1E8-3ECA4009FECE}" destId="{15AEE807-9762-4A90-9FB6-27407DF037FD}" srcOrd="0" destOrd="0" presId="urn:microsoft.com/office/officeart/2005/8/layout/vProcess5"/>
    <dgm:cxn modelId="{EC391677-2D77-436C-9BD3-7CFB7C91496A}" srcId="{71DE2DAF-D91D-4CAF-BD34-7B8A16C8B014}" destId="{1813F032-9DBA-4F56-A16B-05A8E3CE4F8D}" srcOrd="0" destOrd="0" parTransId="{3D36EAD0-28A6-49BF-874E-70267372AD20}" sibTransId="{07DF69B6-5D12-4550-A8C1-2E7098C38FC0}"/>
    <dgm:cxn modelId="{B26A2692-08C0-4F06-B6D6-BEF69BBF2189}" type="presOf" srcId="{07DF69B6-5D12-4550-A8C1-2E7098C38FC0}" destId="{F6C9B35F-0FFC-4E83-A5E5-D5A2A27D3F62}" srcOrd="0" destOrd="0" presId="urn:microsoft.com/office/officeart/2005/8/layout/vProcess5"/>
    <dgm:cxn modelId="{DD4120A6-5ED0-4DB0-9BF9-FD9C0F79063F}" type="presOf" srcId="{904EAEE8-3E8A-41C5-B1E8-3ECA4009FECE}" destId="{3FDFD44C-B13E-443A-B54B-8C032F68A3E8}" srcOrd="1" destOrd="0" presId="urn:microsoft.com/office/officeart/2005/8/layout/vProcess5"/>
    <dgm:cxn modelId="{7C288CB7-A37D-4FAE-864E-643837EA481D}" srcId="{71DE2DAF-D91D-4CAF-BD34-7B8A16C8B014}" destId="{EB9174F5-0F0E-4B09-976B-7FE39F73296A}" srcOrd="2" destOrd="0" parTransId="{D1D8AC98-FDB6-4150-A72C-CFD5EEC184F2}" sibTransId="{4878CA40-AFA7-48C8-90B9-CB4DF197BBCF}"/>
    <dgm:cxn modelId="{5F8B52B9-FC13-445D-B1C8-2DD0A3CED3AF}" type="presOf" srcId="{1813F032-9DBA-4F56-A16B-05A8E3CE4F8D}" destId="{7BD2A8F6-7356-435D-8F60-7016C039BD04}" srcOrd="1" destOrd="0" presId="urn:microsoft.com/office/officeart/2005/8/layout/vProcess5"/>
    <dgm:cxn modelId="{9A2EFCC3-D95E-40AA-8BD8-55592FF049E3}" type="presOf" srcId="{EB9174F5-0F0E-4B09-976B-7FE39F73296A}" destId="{5A700520-CD0C-4E36-9EAD-47828EB087D6}" srcOrd="1" destOrd="0" presId="urn:microsoft.com/office/officeart/2005/8/layout/vProcess5"/>
    <dgm:cxn modelId="{AB1DF3E1-D86F-47F4-A71C-3221CA8F969A}" type="presOf" srcId="{71DE2DAF-D91D-4CAF-BD34-7B8A16C8B014}" destId="{C0E1D79B-43F7-4F9E-BB94-524F2A9A0CCA}" srcOrd="0" destOrd="0" presId="urn:microsoft.com/office/officeart/2005/8/layout/vProcess5"/>
    <dgm:cxn modelId="{273D91F4-ACB2-40FE-8D2A-110421F86C12}" type="presOf" srcId="{1813F032-9DBA-4F56-A16B-05A8E3CE4F8D}" destId="{B4B82FD0-C809-4743-A5B2-17D0885C7992}" srcOrd="0" destOrd="0" presId="urn:microsoft.com/office/officeart/2005/8/layout/vProcess5"/>
    <dgm:cxn modelId="{21D23DFF-4418-49BE-A323-6F288F3848C1}" srcId="{71DE2DAF-D91D-4CAF-BD34-7B8A16C8B014}" destId="{904EAEE8-3E8A-41C5-B1E8-3ECA4009FECE}" srcOrd="1" destOrd="0" parTransId="{7798616F-F691-4A57-9557-45FE22B659DF}" sibTransId="{0028FF34-BC06-48A8-A55B-C99D2E068DA8}"/>
    <dgm:cxn modelId="{020BAC37-6D9F-42FE-9D34-29D40C823B3D}" type="presParOf" srcId="{C0E1D79B-43F7-4F9E-BB94-524F2A9A0CCA}" destId="{057BEC0B-C93E-4B55-871F-11322986DD33}" srcOrd="0" destOrd="0" presId="urn:microsoft.com/office/officeart/2005/8/layout/vProcess5"/>
    <dgm:cxn modelId="{C66B4ABD-25F2-4567-B68D-3FAAB305C802}" type="presParOf" srcId="{C0E1D79B-43F7-4F9E-BB94-524F2A9A0CCA}" destId="{B4B82FD0-C809-4743-A5B2-17D0885C7992}" srcOrd="1" destOrd="0" presId="urn:microsoft.com/office/officeart/2005/8/layout/vProcess5"/>
    <dgm:cxn modelId="{F6EE907E-6E69-4441-9AF5-53156CDE69FD}" type="presParOf" srcId="{C0E1D79B-43F7-4F9E-BB94-524F2A9A0CCA}" destId="{15AEE807-9762-4A90-9FB6-27407DF037FD}" srcOrd="2" destOrd="0" presId="urn:microsoft.com/office/officeart/2005/8/layout/vProcess5"/>
    <dgm:cxn modelId="{FD7C5617-9F29-4FD9-9507-361BB1904FC5}" type="presParOf" srcId="{C0E1D79B-43F7-4F9E-BB94-524F2A9A0CCA}" destId="{4FF432F6-2E9E-4A67-8A31-6DC748A0A57F}" srcOrd="3" destOrd="0" presId="urn:microsoft.com/office/officeart/2005/8/layout/vProcess5"/>
    <dgm:cxn modelId="{9225274A-370A-41D8-811E-43E7A77445E8}" type="presParOf" srcId="{C0E1D79B-43F7-4F9E-BB94-524F2A9A0CCA}" destId="{F6C9B35F-0FFC-4E83-A5E5-D5A2A27D3F62}" srcOrd="4" destOrd="0" presId="urn:microsoft.com/office/officeart/2005/8/layout/vProcess5"/>
    <dgm:cxn modelId="{A29DB2C5-0A1E-437E-B06A-5837E61AA4CA}" type="presParOf" srcId="{C0E1D79B-43F7-4F9E-BB94-524F2A9A0CCA}" destId="{63AA3154-5090-4FCA-8BC0-32193C67B995}" srcOrd="5" destOrd="0" presId="urn:microsoft.com/office/officeart/2005/8/layout/vProcess5"/>
    <dgm:cxn modelId="{E32E87C3-09F8-4D4B-91D0-743B7F55A1EA}" type="presParOf" srcId="{C0E1D79B-43F7-4F9E-BB94-524F2A9A0CCA}" destId="{7BD2A8F6-7356-435D-8F60-7016C039BD04}" srcOrd="6" destOrd="0" presId="urn:microsoft.com/office/officeart/2005/8/layout/vProcess5"/>
    <dgm:cxn modelId="{C1202945-AC27-4AD3-A3B8-A25EF3DE825B}" type="presParOf" srcId="{C0E1D79B-43F7-4F9E-BB94-524F2A9A0CCA}" destId="{3FDFD44C-B13E-443A-B54B-8C032F68A3E8}" srcOrd="7" destOrd="0" presId="urn:microsoft.com/office/officeart/2005/8/layout/vProcess5"/>
    <dgm:cxn modelId="{D02C3491-C688-4FA3-8954-B4B5681E15C6}" type="presParOf" srcId="{C0E1D79B-43F7-4F9E-BB94-524F2A9A0CCA}" destId="{5A700520-CD0C-4E36-9EAD-47828EB087D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6F848A-942F-4DBF-9494-BE1459377A8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00F6D35-60D1-40FA-B701-2F3A7C3D7A1A}">
      <dgm:prSet/>
      <dgm:spPr/>
      <dgm:t>
        <a:bodyPr/>
        <a:lstStyle/>
        <a:p>
          <a:r>
            <a:rPr lang="en-US" dirty="0"/>
            <a:t>Pay : Competitive a Salary with incentives on the basis of performance</a:t>
          </a:r>
        </a:p>
      </dgm:t>
    </dgm:pt>
    <dgm:pt modelId="{1EDDC60D-0038-4036-87A4-A527D3B5BBB1}" type="parTrans" cxnId="{9AEF9CEB-D162-4985-BFF2-8EC7072A5F0F}">
      <dgm:prSet/>
      <dgm:spPr/>
      <dgm:t>
        <a:bodyPr/>
        <a:lstStyle/>
        <a:p>
          <a:endParaRPr lang="en-US"/>
        </a:p>
      </dgm:t>
    </dgm:pt>
    <dgm:pt modelId="{2395F17A-C3C4-4D20-8594-D35740FE831A}" type="sibTrans" cxnId="{9AEF9CEB-D162-4985-BFF2-8EC7072A5F0F}">
      <dgm:prSet/>
      <dgm:spPr/>
      <dgm:t>
        <a:bodyPr/>
        <a:lstStyle/>
        <a:p>
          <a:endParaRPr lang="en-US"/>
        </a:p>
      </dgm:t>
    </dgm:pt>
    <dgm:pt modelId="{E0C0E001-6260-4EB2-BC26-F5F2AA22D1D2}">
      <dgm:prSet/>
      <dgm:spPr/>
      <dgm:t>
        <a:bodyPr/>
        <a:lstStyle/>
        <a:p>
          <a:r>
            <a:rPr lang="en-US" dirty="0"/>
            <a:t>annual salary</a:t>
          </a:r>
        </a:p>
        <a:p>
          <a:r>
            <a:rPr lang="en-US" dirty="0"/>
            <a:t>Benefits include an OTE of £60,000 - £70,000 and use of a company car.</a:t>
          </a:r>
        </a:p>
        <a:p>
          <a:r>
            <a:rPr lang="en-US" dirty="0"/>
            <a:t> </a:t>
          </a:r>
        </a:p>
      </dgm:t>
    </dgm:pt>
    <dgm:pt modelId="{FA74E1CA-821D-46EB-9220-BCF3B6B82FE4}" type="parTrans" cxnId="{E4BB3E46-2D7B-435D-B456-0E65002EE4A0}">
      <dgm:prSet/>
      <dgm:spPr/>
      <dgm:t>
        <a:bodyPr/>
        <a:lstStyle/>
        <a:p>
          <a:endParaRPr lang="en-US"/>
        </a:p>
      </dgm:t>
    </dgm:pt>
    <dgm:pt modelId="{8F599276-B75A-4DC9-A7A6-DC67C68BFA96}" type="sibTrans" cxnId="{E4BB3E46-2D7B-435D-B456-0E65002EE4A0}">
      <dgm:prSet/>
      <dgm:spPr/>
      <dgm:t>
        <a:bodyPr/>
        <a:lstStyle/>
        <a:p>
          <a:endParaRPr lang="en-US"/>
        </a:p>
      </dgm:t>
    </dgm:pt>
    <dgm:pt modelId="{DDED0BB6-C43A-44DA-BB07-32BBE4AF823C}" type="pres">
      <dgm:prSet presAssocID="{4F6F848A-942F-4DBF-9494-BE1459377A88}" presName="root" presStyleCnt="0">
        <dgm:presLayoutVars>
          <dgm:dir/>
          <dgm:resizeHandles val="exact"/>
        </dgm:presLayoutVars>
      </dgm:prSet>
      <dgm:spPr/>
    </dgm:pt>
    <dgm:pt modelId="{E9B05AD9-56B3-43B2-BD42-E4E2B858FBB3}" type="pres">
      <dgm:prSet presAssocID="{E00F6D35-60D1-40FA-B701-2F3A7C3D7A1A}" presName="compNode" presStyleCnt="0"/>
      <dgm:spPr/>
    </dgm:pt>
    <dgm:pt modelId="{2C6E6652-BCF4-4D10-916B-13D0DBA3E78A}" type="pres">
      <dgm:prSet presAssocID="{E00F6D35-60D1-40FA-B701-2F3A7C3D7A1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BB63D471-BB8F-455C-A09F-7708B92F8BD9}" type="pres">
      <dgm:prSet presAssocID="{E00F6D35-60D1-40FA-B701-2F3A7C3D7A1A}" presName="spaceRect" presStyleCnt="0"/>
      <dgm:spPr/>
    </dgm:pt>
    <dgm:pt modelId="{5D1CBADD-9F9B-4F4C-947A-DD1229C67B63}" type="pres">
      <dgm:prSet presAssocID="{E00F6D35-60D1-40FA-B701-2F3A7C3D7A1A}" presName="textRect" presStyleLbl="revTx" presStyleIdx="0" presStyleCnt="2">
        <dgm:presLayoutVars>
          <dgm:chMax val="1"/>
          <dgm:chPref val="1"/>
        </dgm:presLayoutVars>
      </dgm:prSet>
      <dgm:spPr/>
    </dgm:pt>
    <dgm:pt modelId="{425684C2-5140-417D-81C3-9F994300C635}" type="pres">
      <dgm:prSet presAssocID="{2395F17A-C3C4-4D20-8594-D35740FE831A}" presName="sibTrans" presStyleCnt="0"/>
      <dgm:spPr/>
    </dgm:pt>
    <dgm:pt modelId="{860A3E49-A52C-4122-9AFF-1CEE02227F39}" type="pres">
      <dgm:prSet presAssocID="{E0C0E001-6260-4EB2-BC26-F5F2AA22D1D2}" presName="compNode" presStyleCnt="0"/>
      <dgm:spPr/>
    </dgm:pt>
    <dgm:pt modelId="{6A70F591-DE5D-4259-85AB-71815A6F97AA}" type="pres">
      <dgm:prSet presAssocID="{E0C0E001-6260-4EB2-BC26-F5F2AA22D1D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ins"/>
        </a:ext>
      </dgm:extLst>
    </dgm:pt>
    <dgm:pt modelId="{FDB6250D-32B9-4137-A6E8-352B0B8A4343}" type="pres">
      <dgm:prSet presAssocID="{E0C0E001-6260-4EB2-BC26-F5F2AA22D1D2}" presName="spaceRect" presStyleCnt="0"/>
      <dgm:spPr/>
    </dgm:pt>
    <dgm:pt modelId="{2EF9B8CF-8361-4E1C-86A1-91815B38E85B}" type="pres">
      <dgm:prSet presAssocID="{E0C0E001-6260-4EB2-BC26-F5F2AA22D1D2}" presName="textRect" presStyleLbl="revTx" presStyleIdx="1" presStyleCnt="2" custScaleY="183897" custLinFactNeighborX="2400" custLinFactNeighborY="39538">
        <dgm:presLayoutVars>
          <dgm:chMax val="1"/>
          <dgm:chPref val="1"/>
        </dgm:presLayoutVars>
      </dgm:prSet>
      <dgm:spPr/>
    </dgm:pt>
  </dgm:ptLst>
  <dgm:cxnLst>
    <dgm:cxn modelId="{5781D232-EBA8-409D-A42F-BA54F4A00B79}" type="presOf" srcId="{4F6F848A-942F-4DBF-9494-BE1459377A88}" destId="{DDED0BB6-C43A-44DA-BB07-32BBE4AF823C}" srcOrd="0" destOrd="0" presId="urn:microsoft.com/office/officeart/2018/2/layout/IconLabelList"/>
    <dgm:cxn modelId="{E4BB3E46-2D7B-435D-B456-0E65002EE4A0}" srcId="{4F6F848A-942F-4DBF-9494-BE1459377A88}" destId="{E0C0E001-6260-4EB2-BC26-F5F2AA22D1D2}" srcOrd="1" destOrd="0" parTransId="{FA74E1CA-821D-46EB-9220-BCF3B6B82FE4}" sibTransId="{8F599276-B75A-4DC9-A7A6-DC67C68BFA96}"/>
    <dgm:cxn modelId="{968338B1-6205-437C-BEEC-935C3443AFDD}" type="presOf" srcId="{E00F6D35-60D1-40FA-B701-2F3A7C3D7A1A}" destId="{5D1CBADD-9F9B-4F4C-947A-DD1229C67B63}" srcOrd="0" destOrd="0" presId="urn:microsoft.com/office/officeart/2018/2/layout/IconLabelList"/>
    <dgm:cxn modelId="{1B4B25C3-C4EA-44A6-9F37-EF1F4E573D0A}" type="presOf" srcId="{E0C0E001-6260-4EB2-BC26-F5F2AA22D1D2}" destId="{2EF9B8CF-8361-4E1C-86A1-91815B38E85B}" srcOrd="0" destOrd="0" presId="urn:microsoft.com/office/officeart/2018/2/layout/IconLabelList"/>
    <dgm:cxn modelId="{9AEF9CEB-D162-4985-BFF2-8EC7072A5F0F}" srcId="{4F6F848A-942F-4DBF-9494-BE1459377A88}" destId="{E00F6D35-60D1-40FA-B701-2F3A7C3D7A1A}" srcOrd="0" destOrd="0" parTransId="{1EDDC60D-0038-4036-87A4-A527D3B5BBB1}" sibTransId="{2395F17A-C3C4-4D20-8594-D35740FE831A}"/>
    <dgm:cxn modelId="{4DB172C0-A820-4A7F-88DD-BE354BA26988}" type="presParOf" srcId="{DDED0BB6-C43A-44DA-BB07-32BBE4AF823C}" destId="{E9B05AD9-56B3-43B2-BD42-E4E2B858FBB3}" srcOrd="0" destOrd="0" presId="urn:microsoft.com/office/officeart/2018/2/layout/IconLabelList"/>
    <dgm:cxn modelId="{454A485D-A81B-4C99-A6FD-545F40F3430C}" type="presParOf" srcId="{E9B05AD9-56B3-43B2-BD42-E4E2B858FBB3}" destId="{2C6E6652-BCF4-4D10-916B-13D0DBA3E78A}" srcOrd="0" destOrd="0" presId="urn:microsoft.com/office/officeart/2018/2/layout/IconLabelList"/>
    <dgm:cxn modelId="{00C3AD9C-E471-485C-94FB-A9527E984CBF}" type="presParOf" srcId="{E9B05AD9-56B3-43B2-BD42-E4E2B858FBB3}" destId="{BB63D471-BB8F-455C-A09F-7708B92F8BD9}" srcOrd="1" destOrd="0" presId="urn:microsoft.com/office/officeart/2018/2/layout/IconLabelList"/>
    <dgm:cxn modelId="{3AB80662-71EB-4A41-A921-B3CC1F0138F1}" type="presParOf" srcId="{E9B05AD9-56B3-43B2-BD42-E4E2B858FBB3}" destId="{5D1CBADD-9F9B-4F4C-947A-DD1229C67B63}" srcOrd="2" destOrd="0" presId="urn:microsoft.com/office/officeart/2018/2/layout/IconLabelList"/>
    <dgm:cxn modelId="{DFCEED55-AD0D-43D2-A65B-0A09DE22E7FE}" type="presParOf" srcId="{DDED0BB6-C43A-44DA-BB07-32BBE4AF823C}" destId="{425684C2-5140-417D-81C3-9F994300C635}" srcOrd="1" destOrd="0" presId="urn:microsoft.com/office/officeart/2018/2/layout/IconLabelList"/>
    <dgm:cxn modelId="{A549D430-D9BE-413C-9DFD-04D2A3B9B304}" type="presParOf" srcId="{DDED0BB6-C43A-44DA-BB07-32BBE4AF823C}" destId="{860A3E49-A52C-4122-9AFF-1CEE02227F39}" srcOrd="2" destOrd="0" presId="urn:microsoft.com/office/officeart/2018/2/layout/IconLabelList"/>
    <dgm:cxn modelId="{B9DBBC3A-E19C-4B12-8CE3-38A99A48AA39}" type="presParOf" srcId="{860A3E49-A52C-4122-9AFF-1CEE02227F39}" destId="{6A70F591-DE5D-4259-85AB-71815A6F97AA}" srcOrd="0" destOrd="0" presId="urn:microsoft.com/office/officeart/2018/2/layout/IconLabelList"/>
    <dgm:cxn modelId="{3C46CEC6-9BEB-42A0-A4FA-A892F8FA360A}" type="presParOf" srcId="{860A3E49-A52C-4122-9AFF-1CEE02227F39}" destId="{FDB6250D-32B9-4137-A6E8-352B0B8A4343}" srcOrd="1" destOrd="0" presId="urn:microsoft.com/office/officeart/2018/2/layout/IconLabelList"/>
    <dgm:cxn modelId="{A70F84D8-1C8D-430E-875F-D19D9C721112}" type="presParOf" srcId="{860A3E49-A52C-4122-9AFF-1CEE02227F39}" destId="{2EF9B8CF-8361-4E1C-86A1-91815B38E85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82FD0-C809-4743-A5B2-17D0885C7992}">
      <dsp:nvSpPr>
        <dsp:cNvPr id="0" name=""/>
        <dsp:cNvSpPr/>
      </dsp:nvSpPr>
      <dsp:spPr>
        <a:xfrm>
          <a:off x="0" y="0"/>
          <a:ext cx="8163718" cy="111696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u="none" kern="1200" dirty="0"/>
            <a:t>Under your portfolio of regionalized accounts, you are accountable to the Head of Account Management for developing client relationships and services.</a:t>
          </a:r>
          <a:endParaRPr lang="en-US" sz="1600" kern="1200" dirty="0"/>
        </a:p>
      </dsp:txBody>
      <dsp:txXfrm>
        <a:off x="32715" y="32715"/>
        <a:ext cx="6958422" cy="1051538"/>
      </dsp:txXfrm>
    </dsp:sp>
    <dsp:sp modelId="{15AEE807-9762-4A90-9FB6-27407DF037FD}">
      <dsp:nvSpPr>
        <dsp:cNvPr id="0" name=""/>
        <dsp:cNvSpPr/>
      </dsp:nvSpPr>
      <dsp:spPr>
        <a:xfrm>
          <a:off x="720328" y="1303129"/>
          <a:ext cx="8163718" cy="1116968"/>
        </a:xfrm>
        <a:prstGeom prst="roundRect">
          <a:avLst>
            <a:gd name="adj" fmla="val 10000"/>
          </a:avLst>
        </a:prstGeom>
        <a:solidFill>
          <a:schemeClr val="accent2">
            <a:hueOff val="-1696488"/>
            <a:satOff val="5592"/>
            <a:lumOff val="598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Key responsibilities include the management of the strategic relationship between the business and the client and the achievement of targets maximizing all income streams, including building share of wallet, whilst building long term strategic and sustainable relationships with all key stakeholders.</a:t>
          </a:r>
        </a:p>
      </dsp:txBody>
      <dsp:txXfrm>
        <a:off x="753043" y="1335844"/>
        <a:ext cx="6651931" cy="1051538"/>
      </dsp:txXfrm>
    </dsp:sp>
    <dsp:sp modelId="{4FF432F6-2E9E-4A67-8A31-6DC748A0A57F}">
      <dsp:nvSpPr>
        <dsp:cNvPr id="0" name=""/>
        <dsp:cNvSpPr/>
      </dsp:nvSpPr>
      <dsp:spPr>
        <a:xfrm>
          <a:off x="1440656" y="2606258"/>
          <a:ext cx="8163718" cy="1116968"/>
        </a:xfrm>
        <a:prstGeom prst="roundRect">
          <a:avLst>
            <a:gd name="adj" fmla="val 10000"/>
          </a:avLst>
        </a:prstGeom>
        <a:solidFill>
          <a:schemeClr val="accent2">
            <a:hueOff val="-3392975"/>
            <a:satOff val="11185"/>
            <a:lumOff val="1196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role demands board level presentation skills and expertise in fleet management that will lead to KINTO becoming a true partner in Fleet strategy with the client.</a:t>
          </a:r>
        </a:p>
      </dsp:txBody>
      <dsp:txXfrm>
        <a:off x="1473371" y="2638973"/>
        <a:ext cx="6651931" cy="1051538"/>
      </dsp:txXfrm>
    </dsp:sp>
    <dsp:sp modelId="{F6C9B35F-0FFC-4E83-A5E5-D5A2A27D3F62}">
      <dsp:nvSpPr>
        <dsp:cNvPr id="0" name=""/>
        <dsp:cNvSpPr/>
      </dsp:nvSpPr>
      <dsp:spPr>
        <a:xfrm>
          <a:off x="7437689" y="847034"/>
          <a:ext cx="726029" cy="726029"/>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7601046" y="847034"/>
        <a:ext cx="399315" cy="546337"/>
      </dsp:txXfrm>
    </dsp:sp>
    <dsp:sp modelId="{63AA3154-5090-4FCA-8BC0-32193C67B995}">
      <dsp:nvSpPr>
        <dsp:cNvPr id="0" name=""/>
        <dsp:cNvSpPr/>
      </dsp:nvSpPr>
      <dsp:spPr>
        <a:xfrm>
          <a:off x="8158017" y="2142717"/>
          <a:ext cx="726029" cy="726029"/>
        </a:xfrm>
        <a:prstGeom prst="downArrow">
          <a:avLst>
            <a:gd name="adj1" fmla="val 55000"/>
            <a:gd name="adj2" fmla="val 45000"/>
          </a:avLst>
        </a:prstGeom>
        <a:solidFill>
          <a:schemeClr val="accent2">
            <a:tint val="40000"/>
            <a:alpha val="90000"/>
            <a:hueOff val="-4192819"/>
            <a:satOff val="16804"/>
            <a:lumOff val="2495"/>
            <a:alphaOff val="0"/>
          </a:schemeClr>
        </a:solidFill>
        <a:ln w="15875" cap="flat" cmpd="sng" algn="ctr">
          <a:solidFill>
            <a:schemeClr val="accent2">
              <a:tint val="40000"/>
              <a:alpha val="90000"/>
              <a:hueOff val="-4192819"/>
              <a:satOff val="16804"/>
              <a:lumOff val="24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321374" y="2142717"/>
        <a:ext cx="399315" cy="5463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6E6652-BCF4-4D10-916B-13D0DBA3E78A}">
      <dsp:nvSpPr>
        <dsp:cNvPr id="0" name=""/>
        <dsp:cNvSpPr/>
      </dsp:nvSpPr>
      <dsp:spPr>
        <a:xfrm>
          <a:off x="1292187" y="294439"/>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D1CBADD-9F9B-4F4C-947A-DD1229C67B63}">
      <dsp:nvSpPr>
        <dsp:cNvPr id="0" name=""/>
        <dsp:cNvSpPr/>
      </dsp:nvSpPr>
      <dsp:spPr>
        <a:xfrm>
          <a:off x="104187" y="2708787"/>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kern="1200" dirty="0"/>
            <a:t>Pay : Competitive a Salary with incentives on the basis of performance</a:t>
          </a:r>
        </a:p>
      </dsp:txBody>
      <dsp:txXfrm>
        <a:off x="104187" y="2708787"/>
        <a:ext cx="4320000" cy="720000"/>
      </dsp:txXfrm>
    </dsp:sp>
    <dsp:sp modelId="{6A70F591-DE5D-4259-85AB-71815A6F97AA}">
      <dsp:nvSpPr>
        <dsp:cNvPr id="0" name=""/>
        <dsp:cNvSpPr/>
      </dsp:nvSpPr>
      <dsp:spPr>
        <a:xfrm>
          <a:off x="6368187" y="14342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EF9B8CF-8361-4E1C-86A1-91815B38E85B}">
      <dsp:nvSpPr>
        <dsp:cNvPr id="0" name=""/>
        <dsp:cNvSpPr/>
      </dsp:nvSpPr>
      <dsp:spPr>
        <a:xfrm>
          <a:off x="5283867" y="2399168"/>
          <a:ext cx="4320000" cy="13240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kern="1200" dirty="0"/>
            <a:t>annual salary</a:t>
          </a:r>
        </a:p>
        <a:p>
          <a:pPr marL="0" lvl="0" indent="0" algn="ctr" defTabSz="844550">
            <a:lnSpc>
              <a:spcPct val="90000"/>
            </a:lnSpc>
            <a:spcBef>
              <a:spcPct val="0"/>
            </a:spcBef>
            <a:spcAft>
              <a:spcPct val="35000"/>
            </a:spcAft>
            <a:buNone/>
          </a:pPr>
          <a:r>
            <a:rPr lang="en-US" sz="1900" kern="1200" dirty="0"/>
            <a:t>Benefits include an OTE of £60,000 - £70,000 and use of a company car.</a:t>
          </a:r>
        </a:p>
        <a:p>
          <a:pPr marL="0" lvl="0" indent="0" algn="ctr" defTabSz="844550">
            <a:lnSpc>
              <a:spcPct val="90000"/>
            </a:lnSpc>
            <a:spcBef>
              <a:spcPct val="0"/>
            </a:spcBef>
            <a:spcAft>
              <a:spcPct val="35000"/>
            </a:spcAft>
            <a:buNone/>
          </a:pPr>
          <a:r>
            <a:rPr lang="en-US" sz="1900" kern="1200" dirty="0"/>
            <a:t> </a:t>
          </a:r>
        </a:p>
      </dsp:txBody>
      <dsp:txXfrm>
        <a:off x="5283867" y="2399168"/>
        <a:ext cx="4320000" cy="132405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65C38-5CE2-4BB9-B9C6-F2D277EC451D}" type="datetimeFigureOut">
              <a:rPr lang="en-GB" smtClean="0"/>
              <a:t>05/08/2024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EE37E-7005-42BC-BC25-FA671A29822E}" type="slidenum">
              <a:rPr lang="en-GB" smtClean="0"/>
              <a:t>‹#›</a:t>
            </a:fld>
            <a:endParaRPr lang="en-GB"/>
          </a:p>
        </p:txBody>
      </p:sp>
    </p:spTree>
    <p:extLst>
      <p:ext uri="{BB962C8B-B14F-4D97-AF65-F5344CB8AC3E}">
        <p14:creationId xmlns:p14="http://schemas.microsoft.com/office/powerpoint/2010/main" val="2492218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8/5/2024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330EA680-D336-4FF7-8B7A-9848BB0A1C32}"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4659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2240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33198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84039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8/5/2024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3956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8/5/2024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2882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8/5/2024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190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96475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46CE7D5-CF57-46EF-B807-FDD0502418D4}" type="datetimeFigureOut">
              <a:rPr lang="en-US" smtClean="0"/>
              <a:t>8/5/2024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3606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16752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13032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46CE7D5-CF57-46EF-B807-FDD0502418D4}" type="datetimeFigureOut">
              <a:rPr lang="en-US" smtClean="0"/>
              <a:t>8/5/2024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30EA680-D336-4FF7-8B7A-9848BB0A1C32}"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973076"/>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oyota-europe.com/about-us/toyota-vision-and-philosophy#%3A~%3Atext%3DOur%20Mission%3A%20Happiness%20for%20All%26text%3DToyota%20remains%20committed%20to%20making%2Chelp%20everyone%20enjoy%20their%20lives" TargetMode="External"/><Relationship Id="rId2" Type="http://schemas.openxmlformats.org/officeDocument/2006/relationships/hyperlink" Target="https://www.statista.com/statistics/262752/total-net-revenues-of-toyota/#%3A~%3Atext%3DThe%20Toyota%20Motor%20Corporation%27s%20net%2Cto%20298%20billion%20U.S.%20dollars" TargetMode="External"/><Relationship Id="rId1" Type="http://schemas.openxmlformats.org/officeDocument/2006/relationships/slideLayout" Target="../slideLayouts/slideLayout2.xml"/><Relationship Id="rId6" Type="http://schemas.openxmlformats.org/officeDocument/2006/relationships/hyperlink" Target="https://www.toyota.co.uk/discover-toyota/careers" TargetMode="External"/><Relationship Id="rId5" Type="http://schemas.openxmlformats.org/officeDocument/2006/relationships/hyperlink" Target="https://www.workable.com/features/hiring-plan" TargetMode="External"/><Relationship Id="rId4" Type="http://schemas.openxmlformats.org/officeDocument/2006/relationships/hyperlink" Target="https://www.toyota.com/usa/environmentalsustainability/goals-and-targe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50550-6C39-B563-D3F0-C17DC33A1CF5}"/>
              </a:ext>
            </a:extLst>
          </p:cNvPr>
          <p:cNvSpPr>
            <a:spLocks noGrp="1"/>
          </p:cNvSpPr>
          <p:nvPr>
            <p:ph type="title"/>
          </p:nvPr>
        </p:nvSpPr>
        <p:spPr>
          <a:xfrm>
            <a:off x="470932" y="0"/>
            <a:ext cx="10066122" cy="2181725"/>
          </a:xfrm>
        </p:spPr>
        <p:txBody>
          <a:bodyPr anchor="b">
            <a:normAutofit/>
          </a:bodyPr>
          <a:lstStyle/>
          <a:p>
            <a:pPr>
              <a:lnSpc>
                <a:spcPct val="150000"/>
              </a:lnSpc>
            </a:pPr>
            <a:r>
              <a:rPr lang="en-GB" sz="1600" b="1" i="1" dirty="0">
                <a:solidFill>
                  <a:schemeClr val="tx1"/>
                </a:solidFill>
                <a:latin typeface="Arial"/>
                <a:cs typeface="Arial"/>
              </a:rPr>
              <a:t>Student Name: </a:t>
            </a:r>
            <a:r>
              <a:rPr lang="en-GB" sz="1600" b="1" i="1" dirty="0">
                <a:latin typeface="Arial"/>
                <a:cs typeface="Arial"/>
              </a:rPr>
              <a:t>        </a:t>
            </a:r>
            <a:r>
              <a:rPr lang="en-GB" sz="1600" b="1" dirty="0">
                <a:solidFill>
                  <a:schemeClr val="tx1"/>
                </a:solidFill>
                <a:latin typeface="Arial"/>
                <a:cs typeface="Arial"/>
              </a:rPr>
              <a:t>Rakib </a:t>
            </a:r>
            <a:r>
              <a:rPr lang="en-GB" sz="1600" b="1" dirty="0" err="1">
                <a:solidFill>
                  <a:schemeClr val="tx1"/>
                </a:solidFill>
                <a:latin typeface="Arial"/>
                <a:cs typeface="Arial"/>
              </a:rPr>
              <a:t>Yunusbhai</a:t>
            </a:r>
            <a:r>
              <a:rPr lang="en-GB" sz="1600" b="1" dirty="0">
                <a:solidFill>
                  <a:schemeClr val="tx1"/>
                </a:solidFill>
                <a:latin typeface="Arial"/>
                <a:cs typeface="Arial"/>
              </a:rPr>
              <a:t> Malek</a:t>
            </a:r>
            <a:endParaRPr lang="en-US" sz="1600" dirty="0">
              <a:solidFill>
                <a:schemeClr val="tx1"/>
              </a:solidFill>
              <a:latin typeface="Arial"/>
              <a:cs typeface="Arial"/>
            </a:endParaRPr>
          </a:p>
          <a:p>
            <a:pPr>
              <a:lnSpc>
                <a:spcPct val="150000"/>
              </a:lnSpc>
            </a:pPr>
            <a:r>
              <a:rPr lang="en-GB" sz="1600" b="1" i="1" dirty="0">
                <a:solidFill>
                  <a:schemeClr val="tx1"/>
                </a:solidFill>
                <a:latin typeface="Arial"/>
                <a:cs typeface="Arial"/>
              </a:rPr>
              <a:t>Student Number:    </a:t>
            </a:r>
            <a:r>
              <a:rPr lang="en-GB" sz="1600" b="1" dirty="0">
                <a:solidFill>
                  <a:schemeClr val="tx1"/>
                </a:solidFill>
                <a:latin typeface="Arial"/>
                <a:cs typeface="Arial"/>
              </a:rPr>
              <a:t>2327505</a:t>
            </a:r>
            <a:endParaRPr lang="en-US" sz="1600" dirty="0">
              <a:solidFill>
                <a:schemeClr val="tx1"/>
              </a:solidFill>
              <a:latin typeface="Arial"/>
              <a:cs typeface="Arial"/>
            </a:endParaRPr>
          </a:p>
          <a:p>
            <a:pPr>
              <a:lnSpc>
                <a:spcPct val="150000"/>
              </a:lnSpc>
            </a:pPr>
            <a:r>
              <a:rPr lang="en-GB" sz="1600" b="1" i="1" dirty="0">
                <a:solidFill>
                  <a:schemeClr val="tx1"/>
                </a:solidFill>
                <a:latin typeface="Arial"/>
                <a:cs typeface="Arial"/>
              </a:rPr>
              <a:t>Course Name:</a:t>
            </a:r>
            <a:r>
              <a:rPr lang="en-GB" sz="1600" i="1" dirty="0">
                <a:solidFill>
                  <a:schemeClr val="tx1"/>
                </a:solidFill>
                <a:latin typeface="Arial"/>
                <a:cs typeface="Arial"/>
              </a:rPr>
              <a:t>          </a:t>
            </a:r>
            <a:r>
              <a:rPr lang="en-GB" sz="1600" b="1" i="1" dirty="0">
                <a:solidFill>
                  <a:schemeClr val="tx1"/>
                </a:solidFill>
                <a:latin typeface="Arial"/>
                <a:cs typeface="Arial"/>
              </a:rPr>
              <a:t>Human Capital management </a:t>
            </a:r>
            <a:endParaRPr lang="en-US" sz="1600" b="1" dirty="0">
              <a:solidFill>
                <a:schemeClr val="tx1"/>
              </a:solidFill>
              <a:latin typeface="Arial"/>
              <a:cs typeface="Arial"/>
            </a:endParaRPr>
          </a:p>
          <a:p>
            <a:pPr>
              <a:lnSpc>
                <a:spcPct val="150000"/>
              </a:lnSpc>
            </a:pPr>
            <a:r>
              <a:rPr lang="en-GB" sz="1600" b="1" i="1" dirty="0">
                <a:solidFill>
                  <a:schemeClr val="tx1"/>
                </a:solidFill>
                <a:latin typeface="Arial"/>
                <a:cs typeface="Arial"/>
              </a:rPr>
              <a:t>Lecturer Name:      Nishi </a:t>
            </a:r>
            <a:r>
              <a:rPr lang="en-GB" sz="1600" b="1" i="1" dirty="0" err="1">
                <a:solidFill>
                  <a:schemeClr val="tx1"/>
                </a:solidFill>
                <a:latin typeface="Arial"/>
                <a:cs typeface="Arial"/>
              </a:rPr>
              <a:t>Ramsurrun</a:t>
            </a:r>
            <a:endParaRPr lang="en-US" sz="1600" b="1" dirty="0">
              <a:solidFill>
                <a:schemeClr val="tx1"/>
              </a:solidFill>
              <a:latin typeface="Arial"/>
              <a:cs typeface="Arial"/>
            </a:endParaRPr>
          </a:p>
          <a:p>
            <a:pPr>
              <a:lnSpc>
                <a:spcPct val="150000"/>
              </a:lnSpc>
            </a:pPr>
            <a:r>
              <a:rPr lang="en-GB" sz="1600" b="1" i="1" dirty="0">
                <a:solidFill>
                  <a:schemeClr val="tx1"/>
                </a:solidFill>
                <a:latin typeface="Arial"/>
                <a:cs typeface="Arial"/>
              </a:rPr>
              <a:t>Session</a:t>
            </a:r>
            <a:r>
              <a:rPr lang="en-GB" sz="1600" i="1" dirty="0">
                <a:solidFill>
                  <a:schemeClr val="tx1"/>
                </a:solidFill>
                <a:latin typeface="Arial"/>
                <a:cs typeface="Arial"/>
              </a:rPr>
              <a:t>:                     </a:t>
            </a:r>
            <a:r>
              <a:rPr lang="en-GB" sz="1600" b="1" i="1" dirty="0">
                <a:solidFill>
                  <a:schemeClr val="tx1"/>
                </a:solidFill>
                <a:latin typeface="Arial"/>
                <a:cs typeface="Arial"/>
              </a:rPr>
              <a:t>June 2024 Term </a:t>
            </a:r>
            <a:endParaRPr lang="en-US" sz="1600" i="1" dirty="0">
              <a:solidFill>
                <a:schemeClr val="tx1"/>
              </a:solidFill>
              <a:latin typeface="Arial"/>
              <a:cs typeface="Arial"/>
            </a:endParaRPr>
          </a:p>
          <a:p>
            <a:pPr>
              <a:lnSpc>
                <a:spcPct val="150000"/>
              </a:lnSpc>
            </a:pPr>
            <a:endParaRPr lang="en-GB" sz="1600" b="1" dirty="0">
              <a:latin typeface="Arial"/>
              <a:cs typeface="Arial"/>
            </a:endParaRPr>
          </a:p>
        </p:txBody>
      </p:sp>
      <p:sp>
        <p:nvSpPr>
          <p:cNvPr id="6" name="Content Placeholder 5">
            <a:extLst>
              <a:ext uri="{FF2B5EF4-FFF2-40B4-BE49-F238E27FC236}">
                <a16:creationId xmlns:a16="http://schemas.microsoft.com/office/drawing/2014/main" id="{478C6230-9DE8-5F9B-FE86-0C1B0EB62EEB}"/>
              </a:ext>
            </a:extLst>
          </p:cNvPr>
          <p:cNvSpPr>
            <a:spLocks noGrp="1"/>
          </p:cNvSpPr>
          <p:nvPr>
            <p:ph idx="1"/>
          </p:nvPr>
        </p:nvSpPr>
        <p:spPr>
          <a:xfrm>
            <a:off x="793661" y="2599509"/>
            <a:ext cx="4530898" cy="3639450"/>
          </a:xfrm>
        </p:spPr>
        <p:txBody>
          <a:bodyPr vert="horz" lIns="91440" tIns="45720" rIns="91440" bIns="45720" rtlCol="0" anchor="ctr">
            <a:normAutofit/>
          </a:bodyPr>
          <a:lstStyle/>
          <a:p>
            <a:pPr>
              <a:spcBef>
                <a:spcPct val="0"/>
              </a:spcBef>
              <a:buFont typeface="Wingdings" panose="020B0604020202020204" pitchFamily="34" charset="0"/>
              <a:buChar char="§"/>
            </a:pPr>
            <a:endParaRPr lang="en-US" sz="2000" dirty="0">
              <a:latin typeface="Arial"/>
              <a:cs typeface="Arial"/>
            </a:endParaRPr>
          </a:p>
          <a:p>
            <a:pPr>
              <a:spcBef>
                <a:spcPct val="0"/>
              </a:spcBef>
              <a:buFont typeface="Wingdings" panose="020B0604020202020204" pitchFamily="34" charset="0"/>
              <a:buChar char="§"/>
            </a:pPr>
            <a:endParaRPr lang="en-US" sz="2000" dirty="0">
              <a:latin typeface="Arial"/>
              <a:cs typeface="Segoe UI"/>
            </a:endParaRPr>
          </a:p>
          <a:p>
            <a:pPr>
              <a:buFont typeface="Wingdings" panose="020B0604020202020204" pitchFamily="34" charset="0"/>
              <a:buChar char="§"/>
            </a:pPr>
            <a:endParaRPr lang="en-US" sz="2000" dirty="0"/>
          </a:p>
        </p:txBody>
      </p:sp>
      <p:pic>
        <p:nvPicPr>
          <p:cNvPr id="7" name="Picture 6" descr="A black background with white text&#10;&#10;Description automatically generated">
            <a:extLst>
              <a:ext uri="{FF2B5EF4-FFF2-40B4-BE49-F238E27FC236}">
                <a16:creationId xmlns:a16="http://schemas.microsoft.com/office/drawing/2014/main" id="{B9E415BA-9F5C-FA19-5B03-1738AA215376}"/>
              </a:ext>
            </a:extLst>
          </p:cNvPr>
          <p:cNvPicPr>
            <a:picLocks noChangeAspect="1"/>
          </p:cNvPicPr>
          <p:nvPr/>
        </p:nvPicPr>
        <p:blipFill>
          <a:blip r:embed="rId2"/>
          <a:stretch>
            <a:fillRect/>
          </a:stretch>
        </p:blipFill>
        <p:spPr>
          <a:xfrm>
            <a:off x="7041723" y="3954538"/>
            <a:ext cx="5150277" cy="1712467"/>
          </a:xfrm>
          <a:prstGeom prst="rect">
            <a:avLst/>
          </a:prstGeom>
        </p:spPr>
      </p:pic>
    </p:spTree>
    <p:extLst>
      <p:ext uri="{BB962C8B-B14F-4D97-AF65-F5344CB8AC3E}">
        <p14:creationId xmlns:p14="http://schemas.microsoft.com/office/powerpoint/2010/main" val="4148840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216D9FD-860F-4F5C-8D9B-CE7002071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8C2C3E-413A-22DC-17D7-07F3A1F4B78D}"/>
              </a:ext>
            </a:extLst>
          </p:cNvPr>
          <p:cNvSpPr>
            <a:spLocks noGrp="1"/>
          </p:cNvSpPr>
          <p:nvPr>
            <p:ph type="title"/>
          </p:nvPr>
        </p:nvSpPr>
        <p:spPr>
          <a:xfrm>
            <a:off x="882651" y="977028"/>
            <a:ext cx="3029782" cy="3654933"/>
          </a:xfrm>
        </p:spPr>
        <p:txBody>
          <a:bodyPr anchor="ctr">
            <a:normAutofit/>
          </a:bodyPr>
          <a:lstStyle/>
          <a:p>
            <a:pPr algn="ctr"/>
            <a:r>
              <a:rPr lang="en-US" b="1" dirty="0">
                <a:latin typeface="Calibri" panose="020F0502020204030204" pitchFamily="34" charset="0"/>
                <a:ea typeface="Calibri" panose="020F0502020204030204" pitchFamily="34" charset="0"/>
                <a:cs typeface="Calibri" panose="020F0502020204030204" pitchFamily="34" charset="0"/>
              </a:rPr>
              <a:t>Contents  </a:t>
            </a:r>
            <a:br>
              <a:rPr lang="en-US" b="1" dirty="0">
                <a:latin typeface="Calibri" panose="020F0502020204030204" pitchFamily="34" charset="0"/>
                <a:ea typeface="Calibri" panose="020F0502020204030204" pitchFamily="34" charset="0"/>
                <a:cs typeface="Calibri" panose="020F0502020204030204" pitchFamily="34" charset="0"/>
              </a:rPr>
            </a:br>
            <a:r>
              <a:rPr lang="en-US" b="1" dirty="0">
                <a:latin typeface="Calibri" panose="020F0502020204030204" pitchFamily="34" charset="0"/>
                <a:ea typeface="Calibri" panose="020F0502020204030204" pitchFamily="34" charset="0"/>
                <a:cs typeface="Calibri" panose="020F0502020204030204" pitchFamily="34" charset="0"/>
              </a:rPr>
              <a:t>and </a:t>
            </a:r>
            <a:br>
              <a:rPr lang="en-US" b="1" dirty="0">
                <a:latin typeface="Calibri" panose="020F0502020204030204" pitchFamily="34" charset="0"/>
                <a:ea typeface="Calibri" panose="020F0502020204030204" pitchFamily="34" charset="0"/>
                <a:cs typeface="Calibri" panose="020F0502020204030204" pitchFamily="34" charset="0"/>
              </a:rPr>
            </a:br>
            <a:r>
              <a:rPr lang="en-US" b="1" dirty="0">
                <a:latin typeface="Calibri" panose="020F0502020204030204" pitchFamily="34" charset="0"/>
                <a:ea typeface="Calibri" panose="020F0502020204030204" pitchFamily="34" charset="0"/>
                <a:cs typeface="Calibri" panose="020F0502020204030204" pitchFamily="34" charset="0"/>
              </a:rPr>
              <a:t>slide number </a:t>
            </a:r>
            <a:br>
              <a:rPr lang="en-US" b="1" dirty="0">
                <a:latin typeface="Calibri" panose="020F0502020204030204" pitchFamily="34" charset="0"/>
                <a:ea typeface="Calibri" panose="020F0502020204030204" pitchFamily="34" charset="0"/>
                <a:cs typeface="Calibri" panose="020F0502020204030204" pitchFamily="34" charset="0"/>
              </a:rPr>
            </a:br>
            <a:r>
              <a:rPr lang="en-US" b="1" dirty="0">
                <a:latin typeface="Calibri" panose="020F0502020204030204" pitchFamily="34" charset="0"/>
                <a:ea typeface="Calibri" panose="020F0502020204030204" pitchFamily="34" charset="0"/>
                <a:cs typeface="Calibri" panose="020F0502020204030204" pitchFamily="34" charset="0"/>
              </a:rPr>
              <a:t>                                                             </a:t>
            </a:r>
          </a:p>
        </p:txBody>
      </p:sp>
      <p:sp>
        <p:nvSpPr>
          <p:cNvPr id="10" name="Rectangle 9">
            <a:extLst>
              <a:ext uri="{FF2B5EF4-FFF2-40B4-BE49-F238E27FC236}">
                <a16:creationId xmlns:a16="http://schemas.microsoft.com/office/drawing/2014/main" id="{8D074069-7026-466C-B495-20FB9578C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993" y="0"/>
            <a:ext cx="7538007" cy="6858000"/>
          </a:xfrm>
          <a:prstGeom prst="rect">
            <a:avLst/>
          </a:prstGeom>
          <a:solidFill>
            <a:schemeClr val="tx2"/>
          </a:solidFill>
          <a:ln w="6350">
            <a:noFill/>
          </a:ln>
          <a:effectLst/>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1685D80-4D5A-471F-9215-651424F47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787" y="0"/>
            <a:ext cx="164592" cy="6858000"/>
          </a:xfrm>
          <a:prstGeom prst="rect">
            <a:avLst/>
          </a:prstGeom>
          <a:solidFill>
            <a:schemeClr val="accent2"/>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7EA8A05-F115-74E9-6E21-3F03F85DE9EA}"/>
              </a:ext>
            </a:extLst>
          </p:cNvPr>
          <p:cNvSpPr>
            <a:spLocks noGrp="1"/>
          </p:cNvSpPr>
          <p:nvPr>
            <p:ph idx="1"/>
          </p:nvPr>
        </p:nvSpPr>
        <p:spPr>
          <a:xfrm>
            <a:off x="5098710" y="0"/>
            <a:ext cx="6653579" cy="6745573"/>
          </a:xfrm>
        </p:spPr>
        <p:txBody>
          <a:bodyPr anchor="ctr">
            <a:normAutofit/>
          </a:bodyPr>
          <a:lstStyle/>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Introduction on Toyota Motors                                                                                   3</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Strategic Goal of Toyota Company                                                                              4</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Job Analysis / Position                                                                                                   5</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Job Description                                                                                                                6</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Person Specification                                                                                                       7</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Required skills                                                                                                                  8</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 Pay and working Conditions                                                                                        9</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Flexible working arrangement with justifications                                                   10</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Conclusion                                                                                                                        11</a:t>
            </a:r>
          </a:p>
          <a:p>
            <a:pPr marL="457200" indent="-457200">
              <a:lnSpc>
                <a:spcPct val="110000"/>
              </a:lnSpc>
              <a:buFont typeface="+mj-lt"/>
              <a:buAutoNum type="romanUcPeriod"/>
            </a:pP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References                                                                                                                        12</a:t>
            </a:r>
          </a:p>
          <a:p>
            <a:pPr>
              <a:lnSpc>
                <a:spcPct val="110000"/>
              </a:lnSpc>
            </a:pPr>
            <a:endParaRPr lang="en-US" sz="1400" dirty="0">
              <a:solidFill>
                <a:schemeClr val="bg1"/>
              </a:solidFill>
            </a:endParaRPr>
          </a:p>
          <a:p>
            <a:pPr>
              <a:lnSpc>
                <a:spcPct val="110000"/>
              </a:lnSpc>
            </a:pPr>
            <a:endParaRPr lang="en-US" sz="1100" dirty="0">
              <a:solidFill>
                <a:schemeClr val="bg1"/>
              </a:solidFill>
            </a:endParaRPr>
          </a:p>
          <a:p>
            <a:pPr>
              <a:lnSpc>
                <a:spcPct val="110000"/>
              </a:lnSpc>
            </a:pPr>
            <a:endParaRPr lang="en-US" sz="1100" dirty="0">
              <a:solidFill>
                <a:schemeClr val="bg1"/>
              </a:solidFill>
            </a:endParaRPr>
          </a:p>
          <a:p>
            <a:pPr>
              <a:lnSpc>
                <a:spcPct val="110000"/>
              </a:lnSpc>
            </a:pPr>
            <a:endParaRPr lang="en-US" sz="1100" dirty="0">
              <a:solidFill>
                <a:schemeClr val="bg1"/>
              </a:solidFill>
            </a:endParaRPr>
          </a:p>
        </p:txBody>
      </p:sp>
    </p:spTree>
    <p:extLst>
      <p:ext uri="{BB962C8B-B14F-4D97-AF65-F5344CB8AC3E}">
        <p14:creationId xmlns:p14="http://schemas.microsoft.com/office/powerpoint/2010/main" val="2837008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7F361-DABB-28B7-7E23-96D58892A10F}"/>
              </a:ext>
            </a:extLst>
          </p:cNvPr>
          <p:cNvSpPr>
            <a:spLocks noGrp="1"/>
          </p:cNvSpPr>
          <p:nvPr>
            <p:ph type="title"/>
          </p:nvPr>
        </p:nvSpPr>
        <p:spPr>
          <a:xfrm>
            <a:off x="2094418" y="108361"/>
            <a:ext cx="8596668" cy="1036320"/>
          </a:xfrm>
        </p:spPr>
        <p:txBody>
          <a:bodyPr>
            <a:normAutofit/>
          </a:bodyPr>
          <a:lstStyle/>
          <a:p>
            <a:pPr algn="ctr"/>
            <a:r>
              <a:rPr lang="en-US" sz="4000" b="1" dirty="0">
                <a:latin typeface="Calibri" panose="020F0502020204030204" pitchFamily="34" charset="0"/>
                <a:ea typeface="Calibri" panose="020F0502020204030204" pitchFamily="34" charset="0"/>
                <a:cs typeface="Calibri" panose="020F0502020204030204" pitchFamily="34" charset="0"/>
              </a:rPr>
              <a:t>Introduction on Toyota industry</a:t>
            </a:r>
          </a:p>
        </p:txBody>
      </p:sp>
      <p:sp>
        <p:nvSpPr>
          <p:cNvPr id="3" name="Content Placeholder 2">
            <a:extLst>
              <a:ext uri="{FF2B5EF4-FFF2-40B4-BE49-F238E27FC236}">
                <a16:creationId xmlns:a16="http://schemas.microsoft.com/office/drawing/2014/main" id="{8AF19670-C83A-6E91-EB31-3F1F2E529A02}"/>
              </a:ext>
            </a:extLst>
          </p:cNvPr>
          <p:cNvSpPr>
            <a:spLocks noGrp="1"/>
          </p:cNvSpPr>
          <p:nvPr>
            <p:ph idx="1"/>
          </p:nvPr>
        </p:nvSpPr>
        <p:spPr>
          <a:xfrm>
            <a:off x="359256" y="2275755"/>
            <a:ext cx="8596668" cy="3880773"/>
          </a:xfrm>
        </p:spPr>
        <p:txBody>
          <a:bodyPr>
            <a:normAutofit fontScale="92500" lnSpcReduction="20000"/>
          </a:bodyPr>
          <a:lstStyle/>
          <a:p>
            <a:r>
              <a:rPr lang="en-US" b="1" dirty="0">
                <a:latin typeface="Calibri" panose="020F0502020204030204" pitchFamily="34" charset="0"/>
                <a:ea typeface="Calibri" panose="020F0502020204030204" pitchFamily="34" charset="0"/>
                <a:cs typeface="Calibri" panose="020F0502020204030204" pitchFamily="34" charset="0"/>
              </a:rPr>
              <a:t>Established on August 28, 1937, out of </a:t>
            </a:r>
            <a:r>
              <a:rPr lang="en-US" b="1" dirty="0" err="1">
                <a:latin typeface="Calibri" panose="020F0502020204030204" pitchFamily="34" charset="0"/>
                <a:ea typeface="Calibri" panose="020F0502020204030204" pitchFamily="34" charset="0"/>
                <a:cs typeface="Calibri" panose="020F0502020204030204" pitchFamily="34" charset="0"/>
              </a:rPr>
              <a:t>Sakichi</a:t>
            </a:r>
            <a:r>
              <a:rPr lang="en-US" b="1" dirty="0">
                <a:latin typeface="Calibri" panose="020F0502020204030204" pitchFamily="34" charset="0"/>
                <a:ea typeface="Calibri" panose="020F0502020204030204" pitchFamily="34" charset="0"/>
                <a:cs typeface="Calibri" panose="020F0502020204030204" pitchFamily="34" charset="0"/>
              </a:rPr>
              <a:t> Toyota’s weaving machine company</a:t>
            </a:r>
          </a:p>
          <a:p>
            <a:r>
              <a:rPr lang="en-US" b="1" dirty="0">
                <a:latin typeface="Calibri" panose="020F0502020204030204" pitchFamily="34" charset="0"/>
                <a:ea typeface="Calibri" panose="020F0502020204030204" pitchFamily="34" charset="0"/>
                <a:cs typeface="Calibri" panose="020F0502020204030204" pitchFamily="34" charset="0"/>
              </a:rPr>
              <a:t>Launched first car (SA Model) in 1947</a:t>
            </a:r>
          </a:p>
          <a:p>
            <a:r>
              <a:rPr lang="en-US" b="1" dirty="0">
                <a:latin typeface="Calibri" panose="020F0502020204030204" pitchFamily="34" charset="0"/>
                <a:ea typeface="Calibri" panose="020F0502020204030204" pitchFamily="34" charset="0"/>
                <a:cs typeface="Calibri" panose="020F0502020204030204" pitchFamily="34" charset="0"/>
              </a:rPr>
              <a:t>Toyota is 3 largest automotive manufacturer</a:t>
            </a:r>
          </a:p>
          <a:p>
            <a:r>
              <a:rPr lang="en-US" b="1" dirty="0">
                <a:latin typeface="Calibri" panose="020F0502020204030204" pitchFamily="34" charset="0"/>
                <a:ea typeface="Calibri" panose="020F0502020204030204" pitchFamily="34" charset="0"/>
                <a:cs typeface="Calibri" panose="020F0502020204030204" pitchFamily="34" charset="0"/>
              </a:rPr>
              <a:t>Toyota has annual sales of $120 Billion</a:t>
            </a:r>
          </a:p>
          <a:p>
            <a:r>
              <a:rPr lang="en-US" b="1" dirty="0">
                <a:latin typeface="Calibri" panose="020F0502020204030204" pitchFamily="34" charset="0"/>
                <a:ea typeface="Calibri" panose="020F0502020204030204" pitchFamily="34" charset="0"/>
                <a:cs typeface="Calibri" panose="020F0502020204030204" pitchFamily="34" charset="0"/>
              </a:rPr>
              <a:t>Produces~9.3 million vehicles per year</a:t>
            </a:r>
          </a:p>
          <a:p>
            <a:r>
              <a:rPr lang="en-US" b="1" dirty="0">
                <a:latin typeface="Calibri" panose="020F0502020204030204" pitchFamily="34" charset="0"/>
                <a:ea typeface="Calibri" panose="020F0502020204030204" pitchFamily="34" charset="0"/>
                <a:cs typeface="Calibri" panose="020F0502020204030204" pitchFamily="34" charset="0"/>
              </a:rPr>
              <a:t>Employs~ 375,235 (as of 2023)</a:t>
            </a:r>
          </a:p>
          <a:p>
            <a:r>
              <a:rPr lang="en-GB" b="1" dirty="0">
                <a:latin typeface="Calibri" panose="020F0502020204030204" pitchFamily="34" charset="0"/>
                <a:ea typeface="Calibri" panose="020F0502020204030204" pitchFamily="34" charset="0"/>
                <a:cs typeface="Calibri" panose="020F0502020204030204" pitchFamily="34" charset="0"/>
              </a:rPr>
              <a:t>Headquartered in Toyota City, Japan</a:t>
            </a:r>
          </a:p>
          <a:p>
            <a:r>
              <a:rPr lang="en-GB" b="1" dirty="0">
                <a:latin typeface="Calibri" panose="020F0502020204030204" pitchFamily="34" charset="0"/>
                <a:ea typeface="Calibri" panose="020F0502020204030204" pitchFamily="34" charset="0"/>
                <a:cs typeface="Calibri" panose="020F0502020204030204" pitchFamily="34" charset="0"/>
              </a:rPr>
              <a:t>Producing a diverse range of vehicles, from compact cars and luxury sedans to SUVs, trucks, and hybrid/electric vehicles.</a:t>
            </a:r>
            <a:endParaRPr lang="en-US" b="1" dirty="0">
              <a:latin typeface="Calibri" panose="020F0502020204030204" pitchFamily="34" charset="0"/>
              <a:ea typeface="Calibri" panose="020F0502020204030204" pitchFamily="34" charset="0"/>
              <a:cs typeface="Calibri" panose="020F0502020204030204" pitchFamily="34" charset="0"/>
            </a:endParaRPr>
          </a:p>
          <a:p>
            <a:endParaRPr lang="en-US" dirty="0"/>
          </a:p>
          <a:p>
            <a:endParaRPr lang="en-US" dirty="0"/>
          </a:p>
        </p:txBody>
      </p:sp>
      <p:pic>
        <p:nvPicPr>
          <p:cNvPr id="5" name="Picture 4" descr="A group of logos with red letters&#10;&#10;Description automatically generated">
            <a:extLst>
              <a:ext uri="{FF2B5EF4-FFF2-40B4-BE49-F238E27FC236}">
                <a16:creationId xmlns:a16="http://schemas.microsoft.com/office/drawing/2014/main" id="{486752BD-2A7C-D57A-E041-282AF1134C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863121"/>
            <a:ext cx="5402840" cy="2308485"/>
          </a:xfrm>
          <a:prstGeom prst="rect">
            <a:avLst/>
          </a:prstGeom>
        </p:spPr>
      </p:pic>
    </p:spTree>
    <p:extLst>
      <p:ext uri="{BB962C8B-B14F-4D97-AF65-F5344CB8AC3E}">
        <p14:creationId xmlns:p14="http://schemas.microsoft.com/office/powerpoint/2010/main" val="2040752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87AABDB-8F00-C61B-35EB-DC475C36A7E2}"/>
              </a:ext>
            </a:extLst>
          </p:cNvPr>
          <p:cNvSpPr>
            <a:spLocks noGrp="1"/>
          </p:cNvSpPr>
          <p:nvPr>
            <p:ph type="title"/>
          </p:nvPr>
        </p:nvSpPr>
        <p:spPr>
          <a:xfrm>
            <a:off x="1346648" y="612815"/>
            <a:ext cx="4176511" cy="1049235"/>
          </a:xfrm>
        </p:spPr>
        <p:txBody>
          <a:bodyPr vert="horz" lIns="91440" tIns="45720" rIns="91440" bIns="45720" rtlCol="0" anchor="t">
            <a:normAutofit/>
          </a:bodyPr>
          <a:lstStyle/>
          <a:p>
            <a:r>
              <a:rPr lang="en-US" sz="3000" dirty="0"/>
              <a:t>Strategic Goal of Toyota Company</a:t>
            </a:r>
          </a:p>
        </p:txBody>
      </p:sp>
      <p:sp>
        <p:nvSpPr>
          <p:cNvPr id="27" name="Rectangle 26">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4" name="Content Placeholder 6">
            <a:extLst>
              <a:ext uri="{FF2B5EF4-FFF2-40B4-BE49-F238E27FC236}">
                <a16:creationId xmlns:a16="http://schemas.microsoft.com/office/drawing/2014/main" id="{69A76AAF-92B8-B73E-3CAB-DC444677BC7C}"/>
              </a:ext>
            </a:extLst>
          </p:cNvPr>
          <p:cNvSpPr txBox="1">
            <a:spLocks/>
          </p:cNvSpPr>
          <p:nvPr/>
        </p:nvSpPr>
        <p:spPr>
          <a:xfrm>
            <a:off x="537180" y="2032127"/>
            <a:ext cx="6319283" cy="3450613"/>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lnSpc>
                <a:spcPct val="110000"/>
              </a:lnSpc>
            </a:pPr>
            <a:r>
              <a:rPr lang="en-US" sz="1800" b="1" i="1" dirty="0">
                <a:effectLst/>
                <a:latin typeface="Times New Roman" panose="02020603050405020304" pitchFamily="18" charset="0"/>
                <a:ea typeface="Times New Roman" panose="02020603050405020304" pitchFamily="18" charset="0"/>
              </a:rPr>
              <a:t>Challenge 2050</a:t>
            </a:r>
            <a:r>
              <a:rPr lang="en-US" sz="1800" dirty="0">
                <a:effectLst/>
                <a:latin typeface="Times New Roman" panose="02020603050405020304" pitchFamily="18" charset="0"/>
                <a:ea typeface="Times New Roman" panose="02020603050405020304" pitchFamily="18" charset="0"/>
              </a:rPr>
              <a:t>” has been set by the management of Toyota and this goal has been developed by mitigating negative impacts on the environment (Toyota, 2024b).</a:t>
            </a:r>
          </a:p>
          <a:p>
            <a:pPr>
              <a:lnSpc>
                <a:spcPct val="110000"/>
              </a:lnSpc>
            </a:pPr>
            <a:r>
              <a:rPr lang="en-US" sz="1800" dirty="0">
                <a:effectLst/>
                <a:latin typeface="Times New Roman" panose="02020603050405020304" pitchFamily="18" charset="0"/>
                <a:ea typeface="Times New Roman" panose="02020603050405020304" pitchFamily="18" charset="0"/>
              </a:rPr>
              <a:t>6 visionaries have been set by the concerned company, and the primary focus has been shifted by this company to manufacture new vehicles, which are carbon neutral.</a:t>
            </a:r>
          </a:p>
          <a:p>
            <a:pPr>
              <a:lnSpc>
                <a:spcPct val="110000"/>
              </a:lnSpc>
            </a:pPr>
            <a:r>
              <a:rPr lang="en-US" sz="1800" spc="0" dirty="0">
                <a:effectLst/>
                <a:latin typeface="Times New Roman" panose="02020603050405020304" pitchFamily="18" charset="0"/>
                <a:ea typeface="Arial" panose="020B0604020202020204" pitchFamily="34" charset="0"/>
              </a:rPr>
              <a:t>The primary focus areas of this company are carbon neutrality, maintaining biodiversity, reducing the waste of water, and responsible use of materials.</a:t>
            </a:r>
            <a:endParaRPr lang="en-GB" sz="1800" spc="0" dirty="0">
              <a:effectLst/>
              <a:latin typeface="Times New Roman" panose="02020603050405020304" pitchFamily="18" charset="0"/>
              <a:ea typeface="Arial" panose="020B0604020202020204" pitchFamily="34" charset="0"/>
            </a:endParaRPr>
          </a:p>
          <a:p>
            <a:pPr>
              <a:lnSpc>
                <a:spcPct val="110000"/>
              </a:lnSpc>
            </a:pPr>
            <a:endParaRPr lang="en-US" sz="1800" dirty="0">
              <a:effectLst/>
              <a:latin typeface="Times New Roman" panose="02020603050405020304" pitchFamily="18" charset="0"/>
              <a:ea typeface="Times New Roman" panose="02020603050405020304" pitchFamily="18" charset="0"/>
            </a:endParaRPr>
          </a:p>
          <a:p>
            <a:pPr>
              <a:lnSpc>
                <a:spcPct val="110000"/>
              </a:lnSpc>
            </a:pPr>
            <a:endParaRPr lang="en-US" sz="800" dirty="0"/>
          </a:p>
        </p:txBody>
      </p:sp>
      <p:pic>
        <p:nvPicPr>
          <p:cNvPr id="18" name="Content Placeholder 17" descr="A poster with text and images&#10;&#10;Description automatically generated with medium confidence">
            <a:extLst>
              <a:ext uri="{FF2B5EF4-FFF2-40B4-BE49-F238E27FC236}">
                <a16:creationId xmlns:a16="http://schemas.microsoft.com/office/drawing/2014/main" id="{A716B4D8-CDDD-4324-7850-6ABC59AB2B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6463" y="2018413"/>
            <a:ext cx="4960442" cy="3410304"/>
          </a:xfrm>
          <a:prstGeom prst="rect">
            <a:avLst/>
          </a:prstGeom>
        </p:spPr>
      </p:pic>
      <p:pic>
        <p:nvPicPr>
          <p:cNvPr id="29" name="Picture 28">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2719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56991CD-F6B7-A7D5-C199-5355872CA9FA}"/>
              </a:ext>
            </a:extLst>
          </p:cNvPr>
          <p:cNvSpPr>
            <a:spLocks noGrp="1"/>
          </p:cNvSpPr>
          <p:nvPr>
            <p:ph type="title"/>
          </p:nvPr>
        </p:nvSpPr>
        <p:spPr>
          <a:xfrm>
            <a:off x="1430649" y="155445"/>
            <a:ext cx="4176511" cy="1049235"/>
          </a:xfrm>
        </p:spPr>
        <p:txBody>
          <a:bodyPr>
            <a:normAutofit/>
          </a:bodyPr>
          <a:lstStyle/>
          <a:p>
            <a:r>
              <a:rPr lang="en-US" b="1" dirty="0"/>
              <a:t>Job Analysis / Position </a:t>
            </a:r>
          </a:p>
        </p:txBody>
      </p:sp>
      <p:sp>
        <p:nvSpPr>
          <p:cNvPr id="26" name="Rectangle 25">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Content Placeholder 2">
            <a:extLst>
              <a:ext uri="{FF2B5EF4-FFF2-40B4-BE49-F238E27FC236}">
                <a16:creationId xmlns:a16="http://schemas.microsoft.com/office/drawing/2014/main" id="{7E487311-F0DE-210D-B30D-5470AFEF2AFF}"/>
              </a:ext>
            </a:extLst>
          </p:cNvPr>
          <p:cNvSpPr>
            <a:spLocks noGrp="1"/>
          </p:cNvSpPr>
          <p:nvPr>
            <p:ph idx="1"/>
          </p:nvPr>
        </p:nvSpPr>
        <p:spPr>
          <a:xfrm>
            <a:off x="1451580" y="2015732"/>
            <a:ext cx="5189851" cy="4109684"/>
          </a:xfrm>
        </p:spPr>
        <p:txBody>
          <a:bodyPr>
            <a:normAutofit fontScale="70000" lnSpcReduction="20000"/>
          </a:bodyPr>
          <a:lstStyle/>
          <a:p>
            <a:pPr algn="ctr">
              <a:lnSpc>
                <a:spcPct val="110000"/>
              </a:lnSpc>
            </a:pPr>
            <a:r>
              <a:rPr lang="en-US" sz="1600" b="1" dirty="0">
                <a:latin typeface="Times New Roman" panose="02020603050405020304" pitchFamily="18" charset="0"/>
                <a:cs typeface="Times New Roman" panose="02020603050405020304" pitchFamily="18" charset="0"/>
              </a:rPr>
              <a:t>Job Position:</a:t>
            </a:r>
          </a:p>
          <a:p>
            <a:pPr algn="just">
              <a:lnSpc>
                <a:spcPct val="110000"/>
              </a:lnSpc>
            </a:pPr>
            <a:r>
              <a:rPr lang="en-US" sz="1600" dirty="0">
                <a:latin typeface="Times New Roman" panose="02020603050405020304" pitchFamily="18" charset="0"/>
                <a:cs typeface="Times New Roman" panose="02020603050405020304" pitchFamily="18" charset="0"/>
              </a:rPr>
              <a:t> junior Customer  Care Assistance</a:t>
            </a:r>
          </a:p>
          <a:p>
            <a:pPr algn="ctr">
              <a:lnSpc>
                <a:spcPct val="110000"/>
              </a:lnSpc>
            </a:pPr>
            <a:r>
              <a:rPr lang="en-US" sz="1600" b="1" dirty="0">
                <a:latin typeface="Times New Roman" panose="02020603050405020304" pitchFamily="18" charset="0"/>
                <a:cs typeface="Times New Roman" panose="02020603050405020304" pitchFamily="18" charset="0"/>
              </a:rPr>
              <a:t>Roles:</a:t>
            </a:r>
          </a:p>
          <a:p>
            <a:pPr algn="just" rtl="0">
              <a:spcBef>
                <a:spcPts val="1000"/>
              </a:spcBef>
              <a:spcAft>
                <a:spcPts val="0"/>
              </a:spcAft>
            </a:pPr>
            <a:r>
              <a:rPr lang="en-US" sz="2100" b="0" i="0" u="none" strike="noStrike" dirty="0">
                <a:solidFill>
                  <a:srgbClr val="000000"/>
                </a:solidFill>
                <a:effectLst/>
                <a:latin typeface="Times New Roman" panose="02020603050405020304" pitchFamily="18" charset="0"/>
                <a:cs typeface="Times New Roman" panose="02020603050405020304" pitchFamily="18" charset="0"/>
              </a:rPr>
              <a:t>A candidate seeking greater career and compensation opportunities at Listers and with prior experience as a Senior Service Advisor, Assistant Service Manager, Parts Manager, or experienced Service Manager would be a good fit for this role.</a:t>
            </a:r>
            <a:endParaRPr lang="en-US" sz="1500" b="0" dirty="0">
              <a:effectLst/>
              <a:latin typeface="Times New Roman" panose="02020603050405020304" pitchFamily="18" charset="0"/>
              <a:cs typeface="Times New Roman" panose="02020603050405020304" pitchFamily="18" charset="0"/>
            </a:endParaRPr>
          </a:p>
          <a:p>
            <a:pPr algn="just" rtl="0">
              <a:spcBef>
                <a:spcPts val="1000"/>
              </a:spcBef>
              <a:spcAft>
                <a:spcPts val="0"/>
              </a:spcAft>
            </a:pPr>
            <a:r>
              <a:rPr lang="en-US" sz="2100" b="0" i="0" u="none" strike="noStrike" dirty="0">
                <a:solidFill>
                  <a:srgbClr val="000000"/>
                </a:solidFill>
                <a:effectLst/>
                <a:latin typeface="Times New Roman" panose="02020603050405020304" pitchFamily="18" charset="0"/>
                <a:cs typeface="Times New Roman" panose="02020603050405020304" pitchFamily="18" charset="0"/>
              </a:rPr>
              <a:t>Unlimited confidence, resilience, drive, energy and talent.</a:t>
            </a:r>
            <a:endParaRPr lang="en-US" sz="1500" b="0" dirty="0">
              <a:effectLst/>
              <a:latin typeface="Times New Roman" panose="02020603050405020304" pitchFamily="18" charset="0"/>
              <a:cs typeface="Times New Roman" panose="02020603050405020304" pitchFamily="18" charset="0"/>
            </a:endParaRPr>
          </a:p>
          <a:p>
            <a:pPr algn="just" rtl="0">
              <a:spcBef>
                <a:spcPts val="1000"/>
              </a:spcBef>
              <a:spcAft>
                <a:spcPts val="0"/>
              </a:spcAft>
            </a:pPr>
            <a:r>
              <a:rPr lang="en-US" sz="2100" b="0" i="0" u="none" strike="noStrike" dirty="0">
                <a:solidFill>
                  <a:srgbClr val="000000"/>
                </a:solidFill>
                <a:effectLst/>
                <a:latin typeface="Times New Roman" panose="02020603050405020304" pitchFamily="18" charset="0"/>
                <a:cs typeface="Times New Roman" panose="02020603050405020304" pitchFamily="18" charset="0"/>
              </a:rPr>
              <a:t>A well-presented individual with a desire, character, and attitude to succeed.</a:t>
            </a:r>
            <a:endParaRPr lang="en-US" sz="1500" b="0" dirty="0">
              <a:effectLst/>
              <a:latin typeface="Times New Roman" panose="02020603050405020304" pitchFamily="18" charset="0"/>
              <a:cs typeface="Times New Roman" panose="02020603050405020304" pitchFamily="18" charset="0"/>
            </a:endParaRPr>
          </a:p>
          <a:p>
            <a:pPr algn="just" rtl="0">
              <a:spcBef>
                <a:spcPts val="1000"/>
              </a:spcBef>
              <a:spcAft>
                <a:spcPts val="0"/>
              </a:spcAft>
            </a:pPr>
            <a:r>
              <a:rPr lang="en-US" sz="2100" b="0" i="0" u="none" strike="noStrike" dirty="0">
                <a:solidFill>
                  <a:srgbClr val="000000"/>
                </a:solidFill>
                <a:effectLst/>
                <a:latin typeface="Times New Roman" panose="02020603050405020304" pitchFamily="18" charset="0"/>
                <a:cs typeface="Times New Roman" panose="02020603050405020304" pitchFamily="18" charset="0"/>
              </a:rPr>
              <a:t>The ability to quickly establish and build rapport with our customers</a:t>
            </a:r>
            <a:endParaRPr lang="en-US" sz="1500" b="0" dirty="0">
              <a:effectLst/>
              <a:latin typeface="Times New Roman" panose="02020603050405020304" pitchFamily="18" charset="0"/>
              <a:cs typeface="Times New Roman" panose="02020603050405020304" pitchFamily="18" charset="0"/>
            </a:endParaRPr>
          </a:p>
          <a:p>
            <a:br>
              <a:rPr lang="en-US" sz="1400" dirty="0"/>
            </a:br>
            <a:endParaRPr lang="en-US" sz="1600" b="1" dirty="0">
              <a:latin typeface="Times New Roman" panose="02020603050405020304" pitchFamily="18" charset="0"/>
              <a:cs typeface="Times New Roman" panose="02020603050405020304" pitchFamily="18" charset="0"/>
            </a:endParaRPr>
          </a:p>
        </p:txBody>
      </p:sp>
      <p:pic>
        <p:nvPicPr>
          <p:cNvPr id="19" name="Graphic 18" descr="Office Worker">
            <a:extLst>
              <a:ext uri="{FF2B5EF4-FFF2-40B4-BE49-F238E27FC236}">
                <a16:creationId xmlns:a16="http://schemas.microsoft.com/office/drawing/2014/main" id="{8E4B4F6F-568C-5A77-322F-FF515B81206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60753" y="1001695"/>
            <a:ext cx="3677351" cy="3677351"/>
          </a:xfrm>
          <a:prstGeom prst="rect">
            <a:avLst/>
          </a:prstGeom>
        </p:spPr>
      </p:pic>
      <p:pic>
        <p:nvPicPr>
          <p:cNvPr id="28" name="Picture 27">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0" name="Straight Connector 29">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8022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7AB9D8-1BFA-5C79-EE09-BAFFD86956B3}"/>
              </a:ext>
            </a:extLst>
          </p:cNvPr>
          <p:cNvSpPr>
            <a:spLocks noGrp="1"/>
          </p:cNvSpPr>
          <p:nvPr>
            <p:ph type="title"/>
          </p:nvPr>
        </p:nvSpPr>
        <p:spPr>
          <a:xfrm>
            <a:off x="1451579" y="804519"/>
            <a:ext cx="9603275" cy="1049235"/>
          </a:xfrm>
        </p:spPr>
        <p:txBody>
          <a:bodyPr>
            <a:normAutofit/>
          </a:bodyPr>
          <a:lstStyle/>
          <a:p>
            <a:r>
              <a:rPr lang="en-US" b="1"/>
              <a:t>Job Description </a:t>
            </a:r>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B7262AE6-3FEA-2BC8-684E-FF24D283C544}"/>
              </a:ext>
            </a:extLst>
          </p:cNvPr>
          <p:cNvGraphicFramePr>
            <a:graphicFrameLocks noGrp="1"/>
          </p:cNvGraphicFramePr>
          <p:nvPr>
            <p:ph idx="1"/>
            <p:extLst>
              <p:ext uri="{D42A27DB-BD31-4B8C-83A1-F6EECF244321}">
                <p14:modId xmlns:p14="http://schemas.microsoft.com/office/powerpoint/2010/main" val="2808845866"/>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011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25550-4EDB-C97C-85A6-9D2B506248BC}"/>
              </a:ext>
            </a:extLst>
          </p:cNvPr>
          <p:cNvSpPr>
            <a:spLocks noGrp="1"/>
          </p:cNvSpPr>
          <p:nvPr>
            <p:ph type="title"/>
          </p:nvPr>
        </p:nvSpPr>
        <p:spPr>
          <a:xfrm>
            <a:off x="1797666" y="436495"/>
            <a:ext cx="8596668" cy="1006258"/>
          </a:xfrm>
        </p:spPr>
        <p:txBody>
          <a:bodyPr>
            <a:normAutofit/>
          </a:bodyPr>
          <a:lstStyle/>
          <a:p>
            <a:pPr algn="ctr"/>
            <a:r>
              <a:rPr lang="en-US" sz="40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Person Specification </a:t>
            </a:r>
          </a:p>
        </p:txBody>
      </p:sp>
      <p:sp>
        <p:nvSpPr>
          <p:cNvPr id="3" name="Content Placeholder 2">
            <a:extLst>
              <a:ext uri="{FF2B5EF4-FFF2-40B4-BE49-F238E27FC236}">
                <a16:creationId xmlns:a16="http://schemas.microsoft.com/office/drawing/2014/main" id="{EED9F95C-2EE7-A9FF-75E1-DAC2A9FEA362}"/>
              </a:ext>
            </a:extLst>
          </p:cNvPr>
          <p:cNvSpPr>
            <a:spLocks noGrp="1"/>
          </p:cNvSpPr>
          <p:nvPr>
            <p:ph idx="1"/>
          </p:nvPr>
        </p:nvSpPr>
        <p:spPr>
          <a:xfrm>
            <a:off x="1797666" y="1930402"/>
            <a:ext cx="8596668" cy="4110962"/>
          </a:xfrm>
        </p:spPr>
        <p:txBody>
          <a:bodyPr>
            <a:normAutofit fontScale="85000" lnSpcReduction="10000"/>
          </a:bodyPr>
          <a:lstStyle/>
          <a:p>
            <a:pPr algn="ctr"/>
            <a:r>
              <a:rPr lang="en-US" sz="2000" dirty="0">
                <a:solidFill>
                  <a:srgbClr val="0070C0"/>
                </a:solidFill>
              </a:rPr>
              <a:t>Qualification &amp; Experience</a:t>
            </a:r>
            <a:r>
              <a:rPr lang="en-US" sz="2000" dirty="0">
                <a:solidFill>
                  <a:srgbClr val="FF0000"/>
                </a:solidFill>
              </a:rPr>
              <a:t> </a:t>
            </a:r>
          </a:p>
          <a:p>
            <a:pPr>
              <a:buFont typeface="Wingdings" panose="05000000000000000000" pitchFamily="2" charset="2"/>
              <a:buChar char="§"/>
            </a:pPr>
            <a:r>
              <a:rPr lang="en-US" sz="2000" dirty="0"/>
              <a:t>Complete Bachelor’s Degree in business Management</a:t>
            </a:r>
          </a:p>
          <a:p>
            <a:pPr>
              <a:buFont typeface="Wingdings" panose="05000000000000000000" pitchFamily="2" charset="2"/>
              <a:buChar char="§"/>
            </a:pPr>
            <a:r>
              <a:rPr lang="en-US" sz="2000" dirty="0"/>
              <a:t>Customer relationship management(CRM)</a:t>
            </a:r>
          </a:p>
          <a:p>
            <a:pPr>
              <a:buFont typeface="Wingdings" panose="05000000000000000000" pitchFamily="2" charset="2"/>
              <a:buChar char="§"/>
            </a:pPr>
            <a:r>
              <a:rPr lang="en-US" sz="2000" dirty="0"/>
              <a:t>2 year work experience in same filed</a:t>
            </a:r>
          </a:p>
          <a:p>
            <a:pPr>
              <a:buFont typeface="Wingdings" panose="05000000000000000000" pitchFamily="2" charset="2"/>
              <a:buChar char="§"/>
            </a:pPr>
            <a:r>
              <a:rPr lang="en-US" sz="2000" dirty="0"/>
              <a:t>Basic knowledge of commuter and Microsoft office</a:t>
            </a:r>
          </a:p>
          <a:p>
            <a:pPr algn="ctr"/>
            <a:r>
              <a:rPr lang="en-US" sz="2000" dirty="0">
                <a:solidFill>
                  <a:srgbClr val="0070C0"/>
                </a:solidFill>
              </a:rPr>
              <a:t>Personal Attribution</a:t>
            </a:r>
          </a:p>
          <a:p>
            <a:pPr>
              <a:buFont typeface="Wingdings" panose="05000000000000000000" pitchFamily="2" charset="2"/>
              <a:buChar char="§"/>
            </a:pPr>
            <a:r>
              <a:rPr lang="en-US" sz="2000" dirty="0"/>
              <a:t>Strong Analysis skill</a:t>
            </a:r>
          </a:p>
          <a:p>
            <a:pPr>
              <a:buFont typeface="Wingdings" panose="05000000000000000000" pitchFamily="2" charset="2"/>
              <a:buChar char="§"/>
            </a:pPr>
            <a:r>
              <a:rPr lang="en-US" sz="2000" dirty="0"/>
              <a:t>Conflict Resolution</a:t>
            </a:r>
          </a:p>
          <a:p>
            <a:pPr>
              <a:buFont typeface="Wingdings" panose="05000000000000000000" pitchFamily="2" charset="2"/>
              <a:buChar char="§"/>
            </a:pPr>
            <a:r>
              <a:rPr lang="en-US" sz="2000" dirty="0"/>
              <a:t>Crisis Management</a:t>
            </a:r>
          </a:p>
          <a:p>
            <a:pPr>
              <a:buFont typeface="Wingdings" panose="05000000000000000000" pitchFamily="2" charset="2"/>
              <a:buChar char="§"/>
            </a:pPr>
            <a:r>
              <a:rPr lang="en-US" sz="2000" dirty="0"/>
              <a:t>Strong Communication Skill</a:t>
            </a:r>
          </a:p>
          <a:p>
            <a:pPr>
              <a:buFont typeface="Wingdings" panose="05000000000000000000" pitchFamily="2" charset="2"/>
              <a:buChar char="§"/>
            </a:pPr>
            <a:endParaRPr lang="en-US" sz="2000" dirty="0"/>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3744180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E6B03-000D-DA59-BF70-B802E94783AC}"/>
              </a:ext>
            </a:extLst>
          </p:cNvPr>
          <p:cNvSpPr>
            <a:spLocks noGrp="1"/>
          </p:cNvSpPr>
          <p:nvPr>
            <p:ph type="title"/>
          </p:nvPr>
        </p:nvSpPr>
        <p:spPr/>
        <p:txBody>
          <a:bodyPr>
            <a:normAutofit/>
          </a:bodyPr>
          <a:lstStyle/>
          <a:p>
            <a:pPr algn="ctr"/>
            <a:r>
              <a:rPr lang="en-US" sz="4000" b="1" dirty="0">
                <a:solidFill>
                  <a:schemeClr val="tx2">
                    <a:lumMod val="50000"/>
                  </a:schemeClr>
                </a:solidFill>
                <a:latin typeface="Calibri" panose="020F0502020204030204" pitchFamily="34" charset="0"/>
                <a:ea typeface="Calibri" panose="020F0502020204030204" pitchFamily="34" charset="0"/>
                <a:cs typeface="Calibri" panose="020F0502020204030204" pitchFamily="34" charset="0"/>
              </a:rPr>
              <a:t>Required skills </a:t>
            </a:r>
          </a:p>
        </p:txBody>
      </p:sp>
      <p:sp>
        <p:nvSpPr>
          <p:cNvPr id="3" name="Content Placeholder 2">
            <a:extLst>
              <a:ext uri="{FF2B5EF4-FFF2-40B4-BE49-F238E27FC236}">
                <a16:creationId xmlns:a16="http://schemas.microsoft.com/office/drawing/2014/main" id="{41836773-4167-9D1D-39C2-175F7332FB7C}"/>
              </a:ext>
            </a:extLst>
          </p:cNvPr>
          <p:cNvSpPr>
            <a:spLocks noGrp="1"/>
          </p:cNvSpPr>
          <p:nvPr>
            <p:ph idx="1"/>
          </p:nvPr>
        </p:nvSpPr>
        <p:spPr>
          <a:xfrm>
            <a:off x="677334" y="2123011"/>
            <a:ext cx="8596668" cy="3880773"/>
          </a:xfrm>
        </p:spPr>
        <p:txBody>
          <a:bodyPr/>
          <a:lstStyle/>
          <a:p>
            <a:r>
              <a:rPr lang="en-US" dirty="0"/>
              <a:t>Good Communication Skill And Collaboration Skill</a:t>
            </a:r>
          </a:p>
          <a:p>
            <a:r>
              <a:rPr lang="en-US" dirty="0"/>
              <a:t>Multitasking</a:t>
            </a:r>
          </a:p>
          <a:p>
            <a:r>
              <a:rPr lang="en-US" dirty="0"/>
              <a:t>Teamwork</a:t>
            </a:r>
          </a:p>
          <a:p>
            <a:r>
              <a:rPr lang="en-US" dirty="0"/>
              <a:t>Conflicted Resolution</a:t>
            </a:r>
          </a:p>
          <a:p>
            <a:r>
              <a:rPr lang="en-US" dirty="0"/>
              <a:t>Problem Solving Skills</a:t>
            </a:r>
          </a:p>
          <a:p>
            <a:endParaRPr lang="en-US" dirty="0"/>
          </a:p>
          <a:p>
            <a:endParaRPr lang="en-US" dirty="0"/>
          </a:p>
          <a:p>
            <a:endParaRPr lang="en-US" dirty="0"/>
          </a:p>
        </p:txBody>
      </p:sp>
    </p:spTree>
    <p:extLst>
      <p:ext uri="{BB962C8B-B14F-4D97-AF65-F5344CB8AC3E}">
        <p14:creationId xmlns:p14="http://schemas.microsoft.com/office/powerpoint/2010/main" val="2706160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2A9A1B-549C-CBB3-D90E-7941C4925104}"/>
              </a:ext>
            </a:extLst>
          </p:cNvPr>
          <p:cNvSpPr>
            <a:spLocks noGrp="1"/>
          </p:cNvSpPr>
          <p:nvPr>
            <p:ph type="title"/>
          </p:nvPr>
        </p:nvSpPr>
        <p:spPr>
          <a:xfrm>
            <a:off x="1451579" y="804519"/>
            <a:ext cx="9603275" cy="1049235"/>
          </a:xfrm>
        </p:spPr>
        <p:txBody>
          <a:bodyPr>
            <a:normAutofit/>
          </a:bodyPr>
          <a:lstStyle/>
          <a:p>
            <a:r>
              <a:rPr lang="en-US" b="1" dirty="0">
                <a:latin typeface="Calibri" panose="020F0502020204030204" pitchFamily="34" charset="0"/>
                <a:ea typeface="Calibri" panose="020F0502020204030204" pitchFamily="34" charset="0"/>
                <a:cs typeface="Calibri" panose="020F0502020204030204" pitchFamily="34" charset="0"/>
              </a:rPr>
              <a:t>Pay and working Conditions </a:t>
            </a:r>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38D40CF2-F790-8303-8F1D-4A5332037734}"/>
              </a:ext>
            </a:extLst>
          </p:cNvPr>
          <p:cNvGraphicFramePr>
            <a:graphicFrameLocks noGrp="1"/>
          </p:cNvGraphicFramePr>
          <p:nvPr>
            <p:ph idx="1"/>
            <p:extLst>
              <p:ext uri="{D42A27DB-BD31-4B8C-83A1-F6EECF244321}">
                <p14:modId xmlns:p14="http://schemas.microsoft.com/office/powerpoint/2010/main" val="424775823"/>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9650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01B45-570A-A62B-8CF9-667DF5D2E0BA}"/>
              </a:ext>
            </a:extLst>
          </p:cNvPr>
          <p:cNvSpPr>
            <a:spLocks noGrp="1"/>
          </p:cNvSpPr>
          <p:nvPr>
            <p:ph type="title"/>
          </p:nvPr>
        </p:nvSpPr>
        <p:spPr/>
        <p:txBody>
          <a:bodyPr/>
          <a:lstStyle/>
          <a:p>
            <a:pPr algn="ctr"/>
            <a:r>
              <a:rPr lang="en-US" b="1" dirty="0">
                <a:latin typeface="Calibri" panose="020F0502020204030204" pitchFamily="34" charset="0"/>
                <a:ea typeface="Calibri" panose="020F0502020204030204" pitchFamily="34" charset="0"/>
                <a:cs typeface="Calibri" panose="020F0502020204030204" pitchFamily="34" charset="0"/>
              </a:rPr>
              <a:t>Flexible working arrangement with justifications </a:t>
            </a:r>
          </a:p>
        </p:txBody>
      </p:sp>
      <p:sp>
        <p:nvSpPr>
          <p:cNvPr id="3" name="Content Placeholder 2">
            <a:extLst>
              <a:ext uri="{FF2B5EF4-FFF2-40B4-BE49-F238E27FC236}">
                <a16:creationId xmlns:a16="http://schemas.microsoft.com/office/drawing/2014/main" id="{BF5C7F7B-E488-4494-31D4-BDBA4ACFED6B}"/>
              </a:ext>
            </a:extLst>
          </p:cNvPr>
          <p:cNvSpPr>
            <a:spLocks noGrp="1"/>
          </p:cNvSpPr>
          <p:nvPr>
            <p:ph idx="1"/>
          </p:nvPr>
        </p:nvSpPr>
        <p:spPr>
          <a:xfrm>
            <a:off x="1451579" y="2015732"/>
            <a:ext cx="9603275" cy="3844741"/>
          </a:xfrm>
        </p:spPr>
        <p:txBody>
          <a:bodyPr>
            <a:normAutofit lnSpcReduction="10000"/>
          </a:bodyPr>
          <a:lstStyle/>
          <a:p>
            <a:r>
              <a:rPr lang="en-US" dirty="0"/>
              <a:t>25 days holiday plus bank holidays </a:t>
            </a:r>
          </a:p>
          <a:p>
            <a:r>
              <a:rPr lang="en-US" dirty="0"/>
              <a:t>The hours of work are Monday - Friday, 08:00 - 18:00</a:t>
            </a:r>
          </a:p>
          <a:p>
            <a:r>
              <a:rPr lang="en-US" dirty="0"/>
              <a:t>Pension scheme </a:t>
            </a:r>
          </a:p>
          <a:p>
            <a:r>
              <a:rPr lang="en-US" dirty="0"/>
              <a:t>Health &amp; wellbeing benefits</a:t>
            </a:r>
          </a:p>
          <a:p>
            <a:r>
              <a:rPr lang="en-US" dirty="0"/>
              <a:t>Group life insurance </a:t>
            </a:r>
          </a:p>
          <a:p>
            <a:r>
              <a:rPr lang="en-US" dirty="0"/>
              <a:t>Staff discount on car servicing </a:t>
            </a:r>
          </a:p>
          <a:p>
            <a:r>
              <a:rPr lang="en-US" dirty="0"/>
              <a:t>Listers Benefits - discounts on retailers, restaurants, cinemas &amp; holidays</a:t>
            </a:r>
          </a:p>
          <a:p>
            <a:r>
              <a:rPr lang="en-US" dirty="0"/>
              <a:t>Long service and loyalty incentives Staff referral scheme</a:t>
            </a:r>
          </a:p>
        </p:txBody>
      </p:sp>
    </p:spTree>
    <p:extLst>
      <p:ext uri="{BB962C8B-B14F-4D97-AF65-F5344CB8AC3E}">
        <p14:creationId xmlns:p14="http://schemas.microsoft.com/office/powerpoint/2010/main" val="4172916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1" name="Picture 10">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8D095B41-7312-4603-9F0F-93387C3531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cientist holding solution in glassware in laboratory with rainbow overlay">
            <a:extLst>
              <a:ext uri="{FF2B5EF4-FFF2-40B4-BE49-F238E27FC236}">
                <a16:creationId xmlns:a16="http://schemas.microsoft.com/office/drawing/2014/main" id="{EF1FF8B3-82AE-962D-B320-DB8DC3D7EDA5}"/>
              </a:ext>
            </a:extLst>
          </p:cNvPr>
          <p:cNvPicPr>
            <a:picLocks noChangeAspect="1"/>
          </p:cNvPicPr>
          <p:nvPr/>
        </p:nvPicPr>
        <p:blipFill rotWithShape="1">
          <a:blip r:embed="rId3">
            <a:duotone>
              <a:schemeClr val="bg2">
                <a:shade val="45000"/>
                <a:satMod val="135000"/>
              </a:schemeClr>
              <a:prstClr val="white"/>
            </a:duotone>
            <a:alphaModFix amt="50000"/>
          </a:blip>
          <a:srcRect t="15092" r="-1" b="-1"/>
          <a:stretch/>
        </p:blipFill>
        <p:spPr>
          <a:xfrm>
            <a:off x="305" y="10"/>
            <a:ext cx="12191695" cy="6857990"/>
          </a:xfrm>
          <a:prstGeom prst="rect">
            <a:avLst/>
          </a:prstGeom>
        </p:spPr>
      </p:pic>
      <p:sp>
        <p:nvSpPr>
          <p:cNvPr id="19" name="Rectangle 18">
            <a:extLst>
              <a:ext uri="{FF2B5EF4-FFF2-40B4-BE49-F238E27FC236}">
                <a16:creationId xmlns:a16="http://schemas.microsoft.com/office/drawing/2014/main" id="{1042C936-444C-4F0D-9737-291EAFE1E7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88790D-4D94-FD22-70D2-76DC4269BAF7}"/>
              </a:ext>
            </a:extLst>
          </p:cNvPr>
          <p:cNvSpPr>
            <a:spLocks noGrp="1"/>
          </p:cNvSpPr>
          <p:nvPr>
            <p:ph type="title"/>
          </p:nvPr>
        </p:nvSpPr>
        <p:spPr>
          <a:xfrm>
            <a:off x="2417780" y="802298"/>
            <a:ext cx="7906628" cy="2250669"/>
          </a:xfrm>
        </p:spPr>
        <p:txBody>
          <a:bodyPr vert="horz" lIns="91440" tIns="45720" rIns="91440" bIns="0" rtlCol="0" anchor="b">
            <a:normAutofit/>
          </a:bodyPr>
          <a:lstStyle/>
          <a:p>
            <a:r>
              <a:rPr lang="en-US" sz="6600" dirty="0"/>
              <a:t>Conclusion </a:t>
            </a:r>
          </a:p>
        </p:txBody>
      </p:sp>
      <p:cxnSp>
        <p:nvCxnSpPr>
          <p:cNvPr id="29" name="Straight Connector 28">
            <a:extLst>
              <a:ext uri="{FF2B5EF4-FFF2-40B4-BE49-F238E27FC236}">
                <a16:creationId xmlns:a16="http://schemas.microsoft.com/office/drawing/2014/main" id="{B61C4D9F-F4AF-4ED2-9310-56EB2E19C08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3"/>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30" name="Picture 29">
            <a:extLst>
              <a:ext uri="{FF2B5EF4-FFF2-40B4-BE49-F238E27FC236}">
                <a16:creationId xmlns:a16="http://schemas.microsoft.com/office/drawing/2014/main" id="{419FDB25-3050-4009-9806-3000DDD1C08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8063EF0F-7BC0-4CFB-AB98-20A8DD91D7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767D170C-71D1-1487-BCEC-1180C23A9FF4}"/>
              </a:ext>
            </a:extLst>
          </p:cNvPr>
          <p:cNvSpPr txBox="1"/>
          <p:nvPr/>
        </p:nvSpPr>
        <p:spPr>
          <a:xfrm>
            <a:off x="2211185" y="3782553"/>
            <a:ext cx="8843667" cy="923330"/>
          </a:xfrm>
          <a:prstGeom prst="rect">
            <a:avLst/>
          </a:prstGeom>
          <a:noFill/>
        </p:spPr>
        <p:txBody>
          <a:bodyPr wrap="square" rtlCol="0">
            <a:spAutoFit/>
          </a:bodyPr>
          <a:lstStyle/>
          <a:p>
            <a:r>
              <a:rPr lang="en-GB" dirty="0"/>
              <a:t>Toyota company has strong brand extinction toward the global car industry and provide good customer care support and customer care assistance  play essential role in this company.</a:t>
            </a:r>
          </a:p>
          <a:p>
            <a:r>
              <a:rPr lang="en-GB" dirty="0"/>
              <a:t>   </a:t>
            </a:r>
          </a:p>
        </p:txBody>
      </p:sp>
    </p:spTree>
    <p:extLst>
      <p:ext uri="{BB962C8B-B14F-4D97-AF65-F5344CB8AC3E}">
        <p14:creationId xmlns:p14="http://schemas.microsoft.com/office/powerpoint/2010/main" val="3264808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3F2AE-DFE5-477F-BC0A-989F1707199D}"/>
              </a:ext>
            </a:extLst>
          </p:cNvPr>
          <p:cNvSpPr>
            <a:spLocks noGrp="1"/>
          </p:cNvSpPr>
          <p:nvPr>
            <p:ph type="title"/>
          </p:nvPr>
        </p:nvSpPr>
        <p:spPr>
          <a:xfrm>
            <a:off x="677334" y="457200"/>
            <a:ext cx="8596668" cy="1320800"/>
          </a:xfrm>
        </p:spPr>
        <p:txBody>
          <a:bodyPr>
            <a:normAutofit/>
          </a:bodyPr>
          <a:lstStyle/>
          <a:p>
            <a:pPr algn="ctr"/>
            <a:r>
              <a:rPr lang="en-US" sz="4400" b="1" dirty="0">
                <a:latin typeface="Calibri" panose="020F0502020204030204" pitchFamily="34" charset="0"/>
                <a:ea typeface="Calibri" panose="020F0502020204030204" pitchFamily="34" charset="0"/>
                <a:cs typeface="Calibri" panose="020F0502020204030204" pitchFamily="34" charset="0"/>
              </a:rPr>
              <a:t>References </a:t>
            </a:r>
          </a:p>
        </p:txBody>
      </p:sp>
      <p:sp>
        <p:nvSpPr>
          <p:cNvPr id="3" name="Content Placeholder 2">
            <a:extLst>
              <a:ext uri="{FF2B5EF4-FFF2-40B4-BE49-F238E27FC236}">
                <a16:creationId xmlns:a16="http://schemas.microsoft.com/office/drawing/2014/main" id="{F69EECF2-CA29-D5FA-6FAE-07E04EB4EE02}"/>
              </a:ext>
            </a:extLst>
          </p:cNvPr>
          <p:cNvSpPr>
            <a:spLocks noGrp="1"/>
          </p:cNvSpPr>
          <p:nvPr>
            <p:ph idx="1"/>
          </p:nvPr>
        </p:nvSpPr>
        <p:spPr>
          <a:xfrm>
            <a:off x="1476979" y="1876032"/>
            <a:ext cx="9603275" cy="3450613"/>
          </a:xfrm>
        </p:spPr>
        <p:txBody>
          <a:bodyPr vert="horz" lIns="91440" tIns="45720" rIns="91440" bIns="45720" rtlCol="0" anchor="t">
            <a:normAutofit/>
          </a:bodyPr>
          <a:lstStyle/>
          <a:p>
            <a:pPr marR="3372485" lvl="1" algn="just">
              <a:lnSpc>
                <a:spcPct val="92000"/>
              </a:lnSpc>
              <a:spcBef>
                <a:spcPts val="3940"/>
              </a:spcBef>
              <a:spcAft>
                <a:spcPts val="0"/>
              </a:spcAft>
              <a:buSzPts val="1200"/>
              <a:buFont typeface="Wingdings" panose="05000000000000000000" pitchFamily="2" charset="2"/>
              <a:buChar char="§"/>
              <a:tabLst>
                <a:tab pos="777240" algn="l"/>
              </a:tabLst>
            </a:pPr>
            <a:r>
              <a:rPr lang="en-US" sz="1200" u="sng" spc="0" dirty="0" err="1">
                <a:effectLst/>
                <a:latin typeface="DejaVu Sans"/>
                <a:ea typeface="Arial" panose="020B0604020202020204" pitchFamily="34" charset="0"/>
              </a:rPr>
              <a:t>Carlier,M</a:t>
            </a:r>
            <a:r>
              <a:rPr lang="en-US" sz="1200" u="sng" spc="0" dirty="0">
                <a:effectLst/>
                <a:latin typeface="DejaVu Sans"/>
                <a:ea typeface="Arial" panose="020B0604020202020204" pitchFamily="34" charset="0"/>
              </a:rPr>
              <a:t> .,2024,</a:t>
            </a:r>
            <a:r>
              <a:rPr lang="en-US" sz="1200" i="1" u="sng" spc="0" dirty="0">
                <a:effectLst/>
                <a:latin typeface="DejaVu Sans"/>
                <a:ea typeface="Arial" panose="020B0604020202020204" pitchFamily="34" charset="0"/>
              </a:rPr>
              <a:t>Toyota Motor Corporation's net revenue from FY 2012 to FY 2024</a:t>
            </a:r>
            <a:r>
              <a:rPr lang="en-US" sz="1200" u="sng" spc="0" dirty="0">
                <a:effectLst/>
                <a:latin typeface="DejaVu Sans"/>
                <a:ea typeface="Arial" panose="020B0604020202020204" pitchFamily="34" charset="0"/>
              </a:rPr>
              <a:t>,Available at: </a:t>
            </a:r>
            <a:r>
              <a:rPr lang="en-US" sz="1200" u="sng" spc="-40" dirty="0">
                <a:solidFill>
                  <a:srgbClr val="467785"/>
                </a:solidFill>
                <a:effectLst/>
                <a:latin typeface="DejaVu Sans"/>
                <a:ea typeface="Arial" panose="020B0604020202020204" pitchFamily="34" charset="0"/>
                <a:hlinkClick r:id="rId2"/>
              </a:rPr>
              <a:t>https://w</a:t>
            </a:r>
            <a:r>
              <a:rPr lang="en-US" sz="1200" u="sng" spc="-70" dirty="0">
                <a:solidFill>
                  <a:srgbClr val="467785"/>
                </a:solidFill>
                <a:effectLst/>
                <a:latin typeface="DejaVu Sans"/>
                <a:ea typeface="Arial" panose="020B0604020202020204" pitchFamily="34" charset="0"/>
                <a:hlinkClick r:id="rId2"/>
              </a:rPr>
              <a:t> </a:t>
            </a:r>
            <a:r>
              <a:rPr lang="en-US" sz="1200" u="sng" spc="-40" dirty="0">
                <a:solidFill>
                  <a:srgbClr val="467785"/>
                </a:solidFill>
                <a:effectLst/>
                <a:latin typeface="DejaVu Sans"/>
                <a:ea typeface="Arial" panose="020B0604020202020204" pitchFamily="34" charset="0"/>
                <a:hlinkClick r:id="rId2"/>
              </a:rPr>
              <a:t>w</a:t>
            </a:r>
            <a:r>
              <a:rPr lang="en-US" sz="1200" u="sng" spc="-70" dirty="0">
                <a:solidFill>
                  <a:srgbClr val="467785"/>
                </a:solidFill>
                <a:effectLst/>
                <a:latin typeface="DejaVu Sans"/>
                <a:ea typeface="Arial" panose="020B0604020202020204" pitchFamily="34" charset="0"/>
                <a:hlinkClick r:id="rId2"/>
              </a:rPr>
              <a:t> </a:t>
            </a:r>
            <a:r>
              <a:rPr lang="en-US" sz="1200" u="sng" spc="-40" dirty="0" err="1">
                <a:solidFill>
                  <a:srgbClr val="467785"/>
                </a:solidFill>
                <a:effectLst/>
                <a:latin typeface="DejaVu Sans"/>
                <a:ea typeface="Arial" panose="020B0604020202020204" pitchFamily="34" charset="0"/>
                <a:hlinkClick r:id="rId2"/>
              </a:rPr>
              <a:t>w</a:t>
            </a:r>
            <a:r>
              <a:rPr lang="en-US" sz="1200" u="sng" spc="-215" dirty="0">
                <a:solidFill>
                  <a:srgbClr val="467785"/>
                </a:solidFill>
                <a:effectLst/>
                <a:latin typeface="DejaVu Sans"/>
                <a:ea typeface="Arial" panose="020B0604020202020204" pitchFamily="34" charset="0"/>
                <a:hlinkClick r:id="rId2"/>
              </a:rPr>
              <a:t> </a:t>
            </a:r>
            <a:r>
              <a:rPr lang="en-US" sz="1200" u="sng" spc="-40" dirty="0">
                <a:solidFill>
                  <a:srgbClr val="467785"/>
                </a:solidFill>
                <a:effectLst/>
                <a:latin typeface="DejaVu Sans"/>
                <a:ea typeface="Arial" panose="020B0604020202020204" pitchFamily="34" charset="0"/>
                <a:hlinkClick r:id="rId2"/>
              </a:rPr>
              <a:t>.statista.com</a:t>
            </a:r>
            <a:r>
              <a:rPr lang="en-US" sz="1200" u="sng" spc="175" dirty="0">
                <a:solidFill>
                  <a:srgbClr val="467785"/>
                </a:solidFill>
                <a:effectLst/>
                <a:latin typeface="DejaVu Sans"/>
                <a:ea typeface="Arial" panose="020B0604020202020204" pitchFamily="34" charset="0"/>
                <a:hlinkClick r:id="rId2"/>
              </a:rPr>
              <a:t> </a:t>
            </a:r>
            <a:r>
              <a:rPr lang="en-US" sz="1200" u="sng" spc="-40" dirty="0">
                <a:solidFill>
                  <a:srgbClr val="467785"/>
                </a:solidFill>
                <a:effectLst/>
                <a:latin typeface="DejaVu Sans"/>
                <a:ea typeface="Arial" panose="020B0604020202020204" pitchFamily="34" charset="0"/>
                <a:hlinkClick r:id="rId2"/>
              </a:rPr>
              <a:t>/statistics/262752/total-net-revenues-of</a:t>
            </a:r>
            <a:r>
              <a:rPr lang="en-US" sz="1200" u="sng" spc="-40" dirty="0">
                <a:solidFill>
                  <a:srgbClr val="467785"/>
                </a:solidFill>
                <a:effectLst/>
                <a:uFill>
                  <a:solidFill>
                    <a:srgbClr val="467785"/>
                  </a:solidFill>
                </a:uFill>
                <a:latin typeface="DejaVu Sans"/>
                <a:ea typeface="Arial" panose="020B0604020202020204" pitchFamily="34" charset="0"/>
              </a:rPr>
              <a:t>-</a:t>
            </a:r>
            <a:r>
              <a:rPr lang="en-US" sz="1200" u="sng" spc="-40" dirty="0" err="1">
                <a:solidFill>
                  <a:srgbClr val="467785"/>
                </a:solidFill>
                <a:effectLst/>
                <a:latin typeface="DejaVu Sans"/>
                <a:ea typeface="Times New Roman" panose="02020603050405020304" pitchFamily="18" charset="0"/>
                <a:hlinkClick r:id="rId2"/>
              </a:rPr>
              <a:t>toyota</a:t>
            </a:r>
            <a:r>
              <a:rPr lang="en-US" sz="1200" u="sng" spc="-40" dirty="0">
                <a:solidFill>
                  <a:srgbClr val="467785"/>
                </a:solidFill>
                <a:effectLst/>
                <a:latin typeface="DejaVu Sans"/>
                <a:ea typeface="Times New Roman" panose="02020603050405020304" pitchFamily="18" charset="0"/>
                <a:hlinkClick r:id="rId2"/>
              </a:rPr>
              <a:t>/#</a:t>
            </a:r>
            <a:r>
              <a:rPr lang="en-US" sz="1200" u="sng" spc="-100"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a:t>
            </a:r>
            <a:r>
              <a:rPr lang="en-US" sz="1200" u="sng" spc="-100"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:text=</a:t>
            </a:r>
            <a:r>
              <a:rPr lang="en-US" sz="1200" u="sng" spc="-100"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The%</a:t>
            </a:r>
            <a:r>
              <a:rPr lang="en-US" sz="1200" u="sng" spc="-60"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20Toyota%</a:t>
            </a:r>
            <a:r>
              <a:rPr lang="en-US" sz="1200" u="sng" spc="-5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20M</a:t>
            </a:r>
            <a:r>
              <a:rPr lang="en-US" sz="1200" u="sng" spc="-70" dirty="0">
                <a:solidFill>
                  <a:srgbClr val="467785"/>
                </a:solidFill>
                <a:effectLst/>
                <a:latin typeface="DejaVu Sans"/>
                <a:ea typeface="Times New Roman" panose="02020603050405020304" pitchFamily="18" charset="0"/>
                <a:hlinkClick r:id="rId2"/>
              </a:rPr>
              <a:t> </a:t>
            </a:r>
            <a:r>
              <a:rPr lang="en-US" sz="1200" u="sng" spc="-40" dirty="0" err="1">
                <a:solidFill>
                  <a:srgbClr val="467785"/>
                </a:solidFill>
                <a:effectLst/>
                <a:latin typeface="DejaVu Sans"/>
                <a:ea typeface="Times New Roman" panose="02020603050405020304" pitchFamily="18" charset="0"/>
                <a:hlinkClick r:id="rId2"/>
              </a:rPr>
              <a:t>otor</a:t>
            </a:r>
            <a:r>
              <a:rPr lang="en-US" sz="1200" u="sng" spc="-40" dirty="0">
                <a:solidFill>
                  <a:srgbClr val="467785"/>
                </a:solidFill>
                <a:effectLst/>
                <a:latin typeface="DejaVu Sans"/>
                <a:ea typeface="Times New Roman" panose="02020603050405020304" pitchFamily="18" charset="0"/>
                <a:hlinkClick r:id="rId2"/>
              </a:rPr>
              <a:t>%</a:t>
            </a:r>
            <a:r>
              <a:rPr lang="en-US" sz="1200" u="sng" spc="-2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20Corporation's%</a:t>
            </a:r>
            <a:r>
              <a:rPr lang="en-US" sz="1200" u="sng" spc="-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20net,to%</a:t>
            </a:r>
            <a:r>
              <a:rPr lang="en-US" sz="1200" u="sng" spc="-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20298%</a:t>
            </a:r>
            <a:r>
              <a:rPr lang="en-US" sz="1200" u="sng" spc="-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20billion%</a:t>
            </a:r>
            <a:r>
              <a:rPr lang="en-US" sz="1200" u="sng" spc="-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20U</a:t>
            </a:r>
            <a:r>
              <a:rPr lang="en-US" sz="1200" u="sng" spc="-225" dirty="0">
                <a:solidFill>
                  <a:srgbClr val="467785"/>
                </a:solidFill>
                <a:effectLst/>
                <a:latin typeface="DejaVu Sans"/>
                <a:ea typeface="Times New Roman" panose="02020603050405020304" pitchFamily="18" charset="0"/>
                <a:hlinkClick r:id="rId2"/>
              </a:rPr>
              <a:t> </a:t>
            </a:r>
            <a:r>
              <a:rPr lang="en-US" sz="1200" u="sng" spc="-40" dirty="0">
                <a:solidFill>
                  <a:srgbClr val="467785"/>
                </a:solidFill>
                <a:effectLst/>
                <a:latin typeface="DejaVu Sans"/>
                <a:ea typeface="Times New Roman" panose="02020603050405020304" pitchFamily="18" charset="0"/>
                <a:hlinkClick r:id="rId2"/>
              </a:rPr>
              <a:t>.S.%20dollars</a:t>
            </a:r>
            <a:r>
              <a:rPr lang="en-US" sz="1200" u="sng" spc="-40" dirty="0">
                <a:effectLst/>
                <a:latin typeface="DejaVu Sans"/>
                <a:ea typeface="Times New Roman" panose="02020603050405020304" pitchFamily="18" charset="0"/>
              </a:rPr>
              <a:t>.[Accessed on </a:t>
            </a:r>
            <a:r>
              <a:rPr lang="en-US" sz="1200" u="sng" spc="-10" dirty="0">
                <a:effectLst/>
                <a:latin typeface="DejaVu Sans"/>
                <a:ea typeface="Times New Roman" panose="02020603050405020304" pitchFamily="18" charset="0"/>
              </a:rPr>
              <a:t>13/07/2024]</a:t>
            </a:r>
            <a:endParaRPr lang="en-GB" sz="1100" u="sng" dirty="0">
              <a:effectLst/>
              <a:latin typeface="Times New Roman" panose="02020603050405020304" pitchFamily="18" charset="0"/>
              <a:ea typeface="Times New Roman" panose="02020603050405020304" pitchFamily="18" charset="0"/>
            </a:endParaRPr>
          </a:p>
          <a:p>
            <a:pPr marR="733425" lvl="1" algn="just">
              <a:lnSpc>
                <a:spcPct val="92000"/>
              </a:lnSpc>
              <a:spcBef>
                <a:spcPts val="975"/>
              </a:spcBef>
              <a:spcAft>
                <a:spcPts val="0"/>
              </a:spcAft>
              <a:buSzPts val="1200"/>
              <a:buFont typeface="Wingdings" panose="05000000000000000000" pitchFamily="2" charset="2"/>
              <a:buChar char="§"/>
              <a:tabLst>
                <a:tab pos="777240" algn="l"/>
              </a:tabLst>
            </a:pPr>
            <a:r>
              <a:rPr lang="en-US" sz="1200" u="sng" spc="-20" dirty="0">
                <a:effectLst/>
                <a:latin typeface="DejaVu Sans"/>
                <a:ea typeface="Arial" panose="020B0604020202020204" pitchFamily="34" charset="0"/>
              </a:rPr>
              <a:t>Toyota,2024a,</a:t>
            </a:r>
            <a:r>
              <a:rPr lang="en-US" sz="1200" i="1" u="sng" spc="-20" dirty="0">
                <a:effectLst/>
                <a:latin typeface="DejaVu Sans"/>
                <a:ea typeface="Arial" panose="020B0604020202020204" pitchFamily="34" charset="0"/>
              </a:rPr>
              <a:t>Toyota vision and </a:t>
            </a:r>
            <a:r>
              <a:rPr lang="en-US" sz="1200" i="1" u="sng" spc="-20" dirty="0" err="1">
                <a:effectLst/>
                <a:latin typeface="DejaVu Sans"/>
                <a:ea typeface="Arial" panose="020B0604020202020204" pitchFamily="34" charset="0"/>
              </a:rPr>
              <a:t>philosophy</a:t>
            </a:r>
            <a:r>
              <a:rPr lang="en-US" sz="1200" u="sng" spc="-20" dirty="0" err="1">
                <a:effectLst/>
                <a:latin typeface="DejaVu Sans"/>
                <a:ea typeface="Arial" panose="020B0604020202020204" pitchFamily="34" charset="0"/>
              </a:rPr>
              <a:t>,Available</a:t>
            </a:r>
            <a:r>
              <a:rPr lang="en-US" sz="1200" u="sng" spc="-20" dirty="0">
                <a:effectLst/>
                <a:latin typeface="DejaVu Sans"/>
                <a:ea typeface="Arial" panose="020B0604020202020204" pitchFamily="34" charset="0"/>
              </a:rPr>
              <a:t> </a:t>
            </a:r>
            <a:r>
              <a:rPr lang="en-US" sz="1200" u="sng" spc="-20" dirty="0" err="1">
                <a:effectLst/>
                <a:latin typeface="DejaVu Sans"/>
                <a:ea typeface="Arial" panose="020B0604020202020204" pitchFamily="34" charset="0"/>
              </a:rPr>
              <a:t>at:</a:t>
            </a:r>
            <a:r>
              <a:rPr lang="en-US" sz="1200" u="sng" spc="-20" dirty="0" err="1">
                <a:solidFill>
                  <a:srgbClr val="467785"/>
                </a:solidFill>
                <a:effectLst/>
                <a:latin typeface="DejaVu Sans"/>
                <a:ea typeface="Arial" panose="020B0604020202020204" pitchFamily="34" charset="0"/>
                <a:hlinkClick r:id="rId3"/>
              </a:rPr>
              <a:t>https</a:t>
            </a:r>
            <a:r>
              <a:rPr lang="en-US" sz="1200" u="sng" spc="-20" dirty="0">
                <a:solidFill>
                  <a:srgbClr val="467785"/>
                </a:solidFill>
                <a:effectLst/>
                <a:latin typeface="DejaVu Sans"/>
                <a:ea typeface="Arial" panose="020B0604020202020204" pitchFamily="34" charset="0"/>
                <a:hlinkClick r:id="rId3"/>
              </a:rPr>
              <a:t>://w </a:t>
            </a:r>
            <a:r>
              <a:rPr lang="en-US" sz="1200" u="sng" spc="-20" dirty="0" err="1">
                <a:solidFill>
                  <a:srgbClr val="467785"/>
                </a:solidFill>
                <a:effectLst/>
                <a:latin typeface="DejaVu Sans"/>
                <a:ea typeface="Arial" panose="020B0604020202020204" pitchFamily="34" charset="0"/>
                <a:hlinkClick r:id="rId3"/>
              </a:rPr>
              <a:t>w</a:t>
            </a:r>
            <a:r>
              <a:rPr lang="en-US" sz="1200" u="sng" spc="-20" dirty="0">
                <a:solidFill>
                  <a:srgbClr val="467785"/>
                </a:solidFill>
                <a:effectLst/>
                <a:latin typeface="DejaVu Sans"/>
                <a:ea typeface="Arial" panose="020B0604020202020204" pitchFamily="34" charset="0"/>
                <a:hlinkClick r:id="rId3"/>
              </a:rPr>
              <a:t> </a:t>
            </a:r>
            <a:r>
              <a:rPr lang="en-US" sz="1200" u="sng" spc="-20" dirty="0" err="1">
                <a:solidFill>
                  <a:srgbClr val="467785"/>
                </a:solidFill>
                <a:effectLst/>
                <a:latin typeface="DejaVu Sans"/>
                <a:ea typeface="Arial" panose="020B0604020202020204" pitchFamily="34" charset="0"/>
                <a:hlinkClick r:id="rId3"/>
              </a:rPr>
              <a:t>w</a:t>
            </a:r>
            <a:r>
              <a:rPr lang="en-US" sz="1200" u="sng" spc="-100" dirty="0">
                <a:solidFill>
                  <a:srgbClr val="467785"/>
                </a:solidFill>
                <a:effectLst/>
                <a:latin typeface="DejaVu Sans"/>
                <a:ea typeface="Arial" panose="020B0604020202020204" pitchFamily="34" charset="0"/>
                <a:hlinkClick r:id="rId3"/>
              </a:rPr>
              <a:t> </a:t>
            </a:r>
            <a:r>
              <a:rPr lang="en-US" sz="1200" u="sng" spc="-20" dirty="0">
                <a:solidFill>
                  <a:srgbClr val="467785"/>
                </a:solidFill>
                <a:effectLst/>
                <a:latin typeface="DejaVu Sans"/>
                <a:ea typeface="Arial" panose="020B0604020202020204" pitchFamily="34" charset="0"/>
                <a:hlinkClick r:id="rId3"/>
              </a:rPr>
              <a:t>.toyota-europe.com</a:t>
            </a:r>
            <a:r>
              <a:rPr lang="en-US" sz="1200" u="sng" spc="200" dirty="0">
                <a:solidFill>
                  <a:srgbClr val="467785"/>
                </a:solidFill>
                <a:effectLst/>
                <a:latin typeface="DejaVu Sans"/>
                <a:ea typeface="Arial" panose="020B0604020202020204" pitchFamily="34" charset="0"/>
                <a:hlinkClick r:id="rId3"/>
              </a:rPr>
              <a:t> </a:t>
            </a:r>
            <a:r>
              <a:rPr lang="en-US" sz="1200" u="sng" spc="-20" dirty="0">
                <a:solidFill>
                  <a:srgbClr val="467785"/>
                </a:solidFill>
                <a:effectLst/>
                <a:latin typeface="DejaVu Sans"/>
                <a:ea typeface="Arial" panose="020B0604020202020204" pitchFamily="34" charset="0"/>
                <a:hlinkClick r:id="rId3"/>
              </a:rPr>
              <a:t>/about-us/</a:t>
            </a:r>
            <a:r>
              <a:rPr lang="en-US" sz="1200" u="sng" spc="-20" dirty="0" err="1">
                <a:solidFill>
                  <a:srgbClr val="467785"/>
                </a:solidFill>
                <a:effectLst/>
                <a:latin typeface="DejaVu Sans"/>
                <a:ea typeface="Arial" panose="020B0604020202020204" pitchFamily="34" charset="0"/>
                <a:hlinkClick r:id="rId3"/>
              </a:rPr>
              <a:t>toyota</a:t>
            </a:r>
            <a:r>
              <a:rPr lang="en-US" sz="1200" u="sng" spc="-20" dirty="0">
                <a:solidFill>
                  <a:srgbClr val="467785"/>
                </a:solidFill>
                <a:effectLst/>
                <a:latin typeface="DejaVu Sans"/>
                <a:ea typeface="Arial" panose="020B0604020202020204" pitchFamily="34" charset="0"/>
                <a:hlinkClick r:id="rId3"/>
              </a:rPr>
              <a:t>-vision-and</a:t>
            </a:r>
            <a:r>
              <a:rPr lang="en-US" sz="1200" u="sng" spc="-20" dirty="0">
                <a:solidFill>
                  <a:srgbClr val="467785"/>
                </a:solidFill>
                <a:effectLst/>
                <a:uFill>
                  <a:solidFill>
                    <a:srgbClr val="467785"/>
                  </a:solidFill>
                </a:uFill>
                <a:latin typeface="DejaVu Sans"/>
                <a:ea typeface="Arial" panose="020B0604020202020204" pitchFamily="34" charset="0"/>
              </a:rPr>
              <a:t>-</a:t>
            </a:r>
            <a:r>
              <a:rPr lang="en-US" sz="1200" u="sng" spc="-20" dirty="0">
                <a:solidFill>
                  <a:srgbClr val="467785"/>
                </a:solidFill>
                <a:effectLst/>
                <a:latin typeface="DejaVu Sans"/>
                <a:ea typeface="Arial" panose="020B0604020202020204" pitchFamily="34" charset="0"/>
              </a:rPr>
              <a:t> </a:t>
            </a:r>
            <a:r>
              <a:rPr lang="en-US" sz="1200" u="sng" spc="0" dirty="0">
                <a:solidFill>
                  <a:srgbClr val="467785"/>
                </a:solidFill>
                <a:effectLst/>
                <a:latin typeface="DejaVu Sans"/>
                <a:ea typeface="Arial" panose="020B0604020202020204" pitchFamily="34" charset="0"/>
                <a:hlinkClick r:id="rId3"/>
              </a:rPr>
              <a:t>philosophy#</a:t>
            </a:r>
            <a:r>
              <a:rPr lang="en-US" sz="1200" u="sng" spc="-65"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a:t>
            </a:r>
            <a:r>
              <a:rPr lang="en-US" sz="1200" u="sng" spc="-6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:text=</a:t>
            </a:r>
            <a:r>
              <a:rPr lang="en-US" sz="1200" u="sng" spc="-6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Our% 20M</a:t>
            </a:r>
            <a:r>
              <a:rPr lang="en-US" sz="1200" u="sng" spc="-35" dirty="0">
                <a:solidFill>
                  <a:srgbClr val="467785"/>
                </a:solidFill>
                <a:effectLst/>
                <a:latin typeface="DejaVu Sans"/>
                <a:ea typeface="Arial" panose="020B0604020202020204" pitchFamily="34" charset="0"/>
                <a:hlinkClick r:id="rId3"/>
              </a:rPr>
              <a:t> </a:t>
            </a:r>
            <a:r>
              <a:rPr lang="en-US" sz="1200" u="sng" spc="0" dirty="0" err="1">
                <a:solidFill>
                  <a:srgbClr val="467785"/>
                </a:solidFill>
                <a:effectLst/>
                <a:latin typeface="DejaVu Sans"/>
                <a:ea typeface="Arial" panose="020B0604020202020204" pitchFamily="34" charset="0"/>
                <a:hlinkClick r:id="rId3"/>
              </a:rPr>
              <a:t>ission</a:t>
            </a:r>
            <a:r>
              <a:rPr lang="en-US" sz="1200" u="sng" spc="0" dirty="0">
                <a:solidFill>
                  <a:srgbClr val="467785"/>
                </a:solidFill>
                <a:effectLst/>
                <a:latin typeface="DejaVu Sans"/>
                <a:ea typeface="Arial" panose="020B0604020202020204" pitchFamily="34" charset="0"/>
                <a:hlinkClick r:id="rId3"/>
              </a:rPr>
              <a:t>% </a:t>
            </a:r>
            <a:r>
              <a:rPr lang="en-US" sz="1200" u="sng" spc="45" dirty="0">
                <a:solidFill>
                  <a:srgbClr val="467785"/>
                </a:solidFill>
                <a:effectLst/>
                <a:latin typeface="DejaVu Sans"/>
                <a:ea typeface="Arial" panose="020B0604020202020204" pitchFamily="34" charset="0"/>
                <a:hlinkClick r:id="rId3"/>
              </a:rPr>
              <a:t>3A% </a:t>
            </a:r>
            <a:r>
              <a:rPr lang="en-US" sz="1200" u="sng" spc="0" dirty="0">
                <a:solidFill>
                  <a:srgbClr val="467785"/>
                </a:solidFill>
                <a:effectLst/>
                <a:latin typeface="DejaVu Sans"/>
                <a:ea typeface="Arial" panose="020B0604020202020204" pitchFamily="34" charset="0"/>
                <a:hlinkClick r:id="rId3"/>
              </a:rPr>
              <a:t>20H</a:t>
            </a:r>
            <a:r>
              <a:rPr lang="en-US" sz="1200" u="sng" spc="-170" dirty="0">
                <a:solidFill>
                  <a:srgbClr val="467785"/>
                </a:solidFill>
                <a:effectLst/>
                <a:latin typeface="DejaVu Sans"/>
                <a:ea typeface="Arial" panose="020B0604020202020204" pitchFamily="34" charset="0"/>
                <a:hlinkClick r:id="rId3"/>
              </a:rPr>
              <a:t> </a:t>
            </a:r>
            <a:r>
              <a:rPr lang="en-US" sz="1200" u="sng" spc="0" dirty="0" err="1">
                <a:solidFill>
                  <a:srgbClr val="467785"/>
                </a:solidFill>
                <a:effectLst/>
                <a:latin typeface="DejaVu Sans"/>
                <a:ea typeface="Arial" panose="020B0604020202020204" pitchFamily="34" charset="0"/>
                <a:hlinkClick r:id="rId3"/>
              </a:rPr>
              <a:t>appiness</a:t>
            </a:r>
            <a:r>
              <a:rPr lang="en-US" sz="1200" u="sng" spc="0" dirty="0">
                <a:solidFill>
                  <a:srgbClr val="467785"/>
                </a:solidFill>
                <a:effectLst/>
                <a:latin typeface="DejaVu Sans"/>
                <a:ea typeface="Arial" panose="020B0604020202020204" pitchFamily="34" charset="0"/>
                <a:hlinkClick r:id="rId3"/>
              </a:rPr>
              <a:t>% 20for% 20All&amp;</a:t>
            </a:r>
            <a:r>
              <a:rPr lang="en-US" sz="1200" u="sng" spc="-135"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text=</a:t>
            </a:r>
            <a:r>
              <a:rPr lang="en-US" sz="1200" u="sng" spc="-6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Toyota% 20rem </a:t>
            </a:r>
            <a:r>
              <a:rPr lang="en-US" sz="1200" u="sng" spc="0" dirty="0" err="1">
                <a:solidFill>
                  <a:srgbClr val="467785"/>
                </a:solidFill>
                <a:effectLst/>
                <a:latin typeface="DejaVu Sans"/>
                <a:ea typeface="Arial" panose="020B0604020202020204" pitchFamily="34" charset="0"/>
                <a:hlinkClick r:id="rId3"/>
              </a:rPr>
              <a:t>ains</a:t>
            </a:r>
            <a:r>
              <a:rPr lang="en-US" sz="1200" u="sng" spc="0" dirty="0">
                <a:solidFill>
                  <a:srgbClr val="467785"/>
                </a:solidFill>
                <a:effectLst/>
                <a:latin typeface="DejaVu Sans"/>
                <a:ea typeface="Arial" panose="020B0604020202020204" pitchFamily="34" charset="0"/>
                <a:hlinkClick r:id="rId3"/>
              </a:rPr>
              <a:t>% 20com m </a:t>
            </a:r>
            <a:r>
              <a:rPr lang="en-US" sz="1200" u="sng" spc="0" dirty="0" err="1">
                <a:solidFill>
                  <a:srgbClr val="467785"/>
                </a:solidFill>
                <a:effectLst/>
                <a:latin typeface="DejaVu Sans"/>
                <a:ea typeface="Arial" panose="020B0604020202020204" pitchFamily="34" charset="0"/>
                <a:hlinkClick r:id="rId3"/>
              </a:rPr>
              <a:t>itted</a:t>
            </a:r>
            <a:r>
              <a:rPr lang="en-US" sz="1200" u="sng" spc="0" dirty="0">
                <a:solidFill>
                  <a:srgbClr val="467785"/>
                </a:solidFill>
                <a:effectLst/>
                <a:latin typeface="DejaVu Sans"/>
                <a:ea typeface="Arial" panose="020B0604020202020204" pitchFamily="34" charset="0"/>
                <a:hlinkClick r:id="rId3"/>
              </a:rPr>
              <a:t>% 20to% 20m </a:t>
            </a:r>
            <a:r>
              <a:rPr lang="en-US" sz="1200" u="sng" spc="0" dirty="0" err="1">
                <a:solidFill>
                  <a:srgbClr val="467785"/>
                </a:solidFill>
                <a:effectLst/>
                <a:latin typeface="DejaVu Sans"/>
                <a:ea typeface="Arial" panose="020B0604020202020204" pitchFamily="34" charset="0"/>
                <a:hlinkClick r:id="rId3"/>
              </a:rPr>
              <a:t>aking,h</a:t>
            </a:r>
            <a:r>
              <a:rPr lang="en-US" sz="1200" u="sng" spc="0" dirty="0">
                <a:solidFill>
                  <a:srgbClr val="467785"/>
                </a:solidFill>
                <a:effectLst/>
                <a:latin typeface="DejaVu Sans"/>
                <a:ea typeface="Arial" panose="020B0604020202020204" pitchFamily="34" charset="0"/>
              </a:rPr>
              <a:t> </a:t>
            </a:r>
            <a:r>
              <a:rPr lang="en-US" sz="1200" u="sng" spc="0" dirty="0" err="1">
                <a:solidFill>
                  <a:srgbClr val="467785"/>
                </a:solidFill>
                <a:effectLst/>
                <a:latin typeface="DejaVu Sans"/>
                <a:ea typeface="Arial" panose="020B0604020202020204" pitchFamily="34" charset="0"/>
                <a:hlinkClick r:id="rId3"/>
              </a:rPr>
              <a:t>elp</a:t>
            </a:r>
            <a:r>
              <a:rPr lang="en-US" sz="1200" u="sng" spc="0" dirty="0">
                <a:solidFill>
                  <a:srgbClr val="467785"/>
                </a:solidFill>
                <a:effectLst/>
                <a:latin typeface="DejaVu Sans"/>
                <a:ea typeface="Arial" panose="020B0604020202020204" pitchFamily="34" charset="0"/>
                <a:hlinkClick r:id="rId3"/>
              </a:rPr>
              <a:t>%</a:t>
            </a:r>
            <a:r>
              <a:rPr lang="en-US" sz="1200" u="sng" spc="-4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20everyone%</a:t>
            </a:r>
            <a:r>
              <a:rPr lang="en-US" sz="1200" u="sng" spc="-4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20enjoy%</a:t>
            </a:r>
            <a:r>
              <a:rPr lang="en-US" sz="1200" u="sng" spc="-4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20their%</a:t>
            </a:r>
            <a:r>
              <a:rPr lang="en-US" sz="1200" u="sng" spc="-40" dirty="0">
                <a:solidFill>
                  <a:srgbClr val="467785"/>
                </a:solidFill>
                <a:effectLst/>
                <a:latin typeface="DejaVu Sans"/>
                <a:ea typeface="Arial" panose="020B0604020202020204" pitchFamily="34" charset="0"/>
                <a:hlinkClick r:id="rId3"/>
              </a:rPr>
              <a:t> </a:t>
            </a:r>
            <a:r>
              <a:rPr lang="en-US" sz="1200" u="sng" spc="0" dirty="0">
                <a:solidFill>
                  <a:srgbClr val="467785"/>
                </a:solidFill>
                <a:effectLst/>
                <a:latin typeface="DejaVu Sans"/>
                <a:ea typeface="Arial" panose="020B0604020202020204" pitchFamily="34" charset="0"/>
                <a:hlinkClick r:id="rId3"/>
              </a:rPr>
              <a:t>20lives</a:t>
            </a:r>
            <a:r>
              <a:rPr lang="en-US" sz="1200" u="sng" spc="0" dirty="0">
                <a:effectLst/>
                <a:latin typeface="DejaVu Sans"/>
                <a:ea typeface="Arial" panose="020B0604020202020204" pitchFamily="34" charset="0"/>
              </a:rPr>
              <a:t>.[Accessed</a:t>
            </a:r>
            <a:r>
              <a:rPr lang="en-US" sz="1200" u="sng" spc="-70" dirty="0">
                <a:effectLst/>
                <a:latin typeface="DejaVu Sans"/>
                <a:ea typeface="Arial" panose="020B0604020202020204" pitchFamily="34" charset="0"/>
              </a:rPr>
              <a:t> </a:t>
            </a:r>
            <a:r>
              <a:rPr lang="en-US" sz="1200" u="sng" spc="0" dirty="0">
                <a:effectLst/>
                <a:latin typeface="DejaVu Sans"/>
                <a:ea typeface="Arial" panose="020B0604020202020204" pitchFamily="34" charset="0"/>
              </a:rPr>
              <a:t>on</a:t>
            </a:r>
            <a:r>
              <a:rPr lang="en-US" sz="1200" u="sng" spc="-70" dirty="0">
                <a:effectLst/>
                <a:latin typeface="DejaVu Sans"/>
                <a:ea typeface="Arial" panose="020B0604020202020204" pitchFamily="34" charset="0"/>
              </a:rPr>
              <a:t> </a:t>
            </a:r>
            <a:r>
              <a:rPr lang="en-US" sz="1200" u="sng" spc="0" dirty="0">
                <a:effectLst/>
                <a:latin typeface="DejaVu Sans"/>
                <a:ea typeface="Arial" panose="020B0604020202020204" pitchFamily="34" charset="0"/>
              </a:rPr>
              <a:t>13/07/2024]</a:t>
            </a:r>
            <a:endParaRPr lang="en-GB" sz="1100" u="sng" spc="0" dirty="0">
              <a:effectLst/>
              <a:latin typeface="Times New Roman" panose="02020603050405020304" pitchFamily="18" charset="0"/>
              <a:ea typeface="Arial" panose="020B0604020202020204" pitchFamily="34" charset="0"/>
            </a:endParaRPr>
          </a:p>
          <a:p>
            <a:pPr marR="746125" lvl="1" algn="just">
              <a:lnSpc>
                <a:spcPct val="92000"/>
              </a:lnSpc>
              <a:spcBef>
                <a:spcPts val="975"/>
              </a:spcBef>
              <a:spcAft>
                <a:spcPts val="0"/>
              </a:spcAft>
              <a:buSzPts val="1200"/>
              <a:buFont typeface="Wingdings" panose="05000000000000000000" pitchFamily="2" charset="2"/>
              <a:buChar char="§"/>
              <a:tabLst>
                <a:tab pos="777240" algn="l"/>
              </a:tabLst>
            </a:pPr>
            <a:r>
              <a:rPr lang="en-US" sz="1200" u="sng" spc="0" dirty="0">
                <a:effectLst/>
                <a:latin typeface="DejaVu Sans"/>
                <a:ea typeface="Arial" panose="020B0604020202020204" pitchFamily="34" charset="0"/>
              </a:rPr>
              <a:t>Toyota,2024b,</a:t>
            </a:r>
            <a:r>
              <a:rPr lang="en-US" sz="1200" i="1" u="sng" spc="0" dirty="0">
                <a:effectLst/>
                <a:latin typeface="DejaVu Sans"/>
                <a:ea typeface="Arial" panose="020B0604020202020204" pitchFamily="34" charset="0"/>
              </a:rPr>
              <a:t>Goals</a:t>
            </a:r>
            <a:r>
              <a:rPr lang="en-US" sz="1200" i="1" u="sng" spc="-100" dirty="0">
                <a:effectLst/>
                <a:latin typeface="DejaVu Sans"/>
                <a:ea typeface="Arial" panose="020B0604020202020204" pitchFamily="34" charset="0"/>
              </a:rPr>
              <a:t> </a:t>
            </a:r>
            <a:r>
              <a:rPr lang="en-US" sz="1200" i="1" u="sng" spc="0" dirty="0">
                <a:effectLst/>
                <a:latin typeface="DejaVu Sans"/>
                <a:ea typeface="Arial" panose="020B0604020202020204" pitchFamily="34" charset="0"/>
              </a:rPr>
              <a:t>&amp;</a:t>
            </a:r>
            <a:r>
              <a:rPr lang="en-US" sz="1200" i="1" u="sng" spc="-95" dirty="0">
                <a:effectLst/>
                <a:latin typeface="DejaVu Sans"/>
                <a:ea typeface="Arial" panose="020B0604020202020204" pitchFamily="34" charset="0"/>
              </a:rPr>
              <a:t> </a:t>
            </a:r>
            <a:r>
              <a:rPr lang="en-US" sz="1200" i="1" u="sng" spc="0" dirty="0" err="1">
                <a:effectLst/>
                <a:latin typeface="DejaVu Sans"/>
                <a:ea typeface="Arial" panose="020B0604020202020204" pitchFamily="34" charset="0"/>
              </a:rPr>
              <a:t>Targets</a:t>
            </a:r>
            <a:r>
              <a:rPr lang="en-US" sz="1200" u="sng" spc="0" dirty="0" err="1">
                <a:effectLst/>
                <a:latin typeface="DejaVu Sans"/>
                <a:ea typeface="Arial" panose="020B0604020202020204" pitchFamily="34" charset="0"/>
              </a:rPr>
              <a:t>,Available</a:t>
            </a:r>
            <a:r>
              <a:rPr lang="en-US" sz="1200" u="sng" spc="-80" dirty="0">
                <a:effectLst/>
                <a:latin typeface="DejaVu Sans"/>
                <a:ea typeface="Arial" panose="020B0604020202020204" pitchFamily="34" charset="0"/>
              </a:rPr>
              <a:t> </a:t>
            </a:r>
            <a:r>
              <a:rPr lang="en-US" sz="1200" u="sng" spc="0" dirty="0" err="1">
                <a:effectLst/>
                <a:latin typeface="DejaVu Sans"/>
                <a:ea typeface="Arial" panose="020B0604020202020204" pitchFamily="34" charset="0"/>
              </a:rPr>
              <a:t>at:</a:t>
            </a:r>
            <a:r>
              <a:rPr lang="en-US" sz="1200" u="sng" spc="0" dirty="0" err="1">
                <a:solidFill>
                  <a:srgbClr val="467785"/>
                </a:solidFill>
                <a:effectLst/>
                <a:latin typeface="DejaVu Sans"/>
                <a:ea typeface="Arial" panose="020B0604020202020204" pitchFamily="34" charset="0"/>
                <a:hlinkClick r:id="rId4"/>
              </a:rPr>
              <a:t>https</a:t>
            </a:r>
            <a:r>
              <a:rPr lang="en-US" sz="1200" u="sng" spc="0" dirty="0">
                <a:solidFill>
                  <a:srgbClr val="467785"/>
                </a:solidFill>
                <a:effectLst/>
                <a:latin typeface="DejaVu Sans"/>
                <a:ea typeface="Arial" panose="020B0604020202020204" pitchFamily="34" charset="0"/>
                <a:hlinkClick r:id="rId4"/>
              </a:rPr>
              <a:t>://w</a:t>
            </a:r>
            <a:r>
              <a:rPr lang="en-US" sz="1200" u="sng" spc="-125" dirty="0">
                <a:solidFill>
                  <a:srgbClr val="467785"/>
                </a:solidFill>
                <a:effectLst/>
                <a:latin typeface="DejaVu Sans"/>
                <a:ea typeface="Arial" panose="020B0604020202020204" pitchFamily="34" charset="0"/>
                <a:hlinkClick r:id="rId4"/>
              </a:rPr>
              <a:t> </a:t>
            </a:r>
            <a:r>
              <a:rPr lang="en-US" sz="1200" u="sng" spc="0" dirty="0" err="1">
                <a:solidFill>
                  <a:srgbClr val="467785"/>
                </a:solidFill>
                <a:effectLst/>
                <a:latin typeface="DejaVu Sans"/>
                <a:ea typeface="Arial" panose="020B0604020202020204" pitchFamily="34" charset="0"/>
                <a:hlinkClick r:id="rId4"/>
              </a:rPr>
              <a:t>w</a:t>
            </a:r>
            <a:r>
              <a:rPr lang="en-US" sz="1200" u="sng" spc="-125" dirty="0">
                <a:solidFill>
                  <a:srgbClr val="467785"/>
                </a:solidFill>
                <a:effectLst/>
                <a:latin typeface="DejaVu Sans"/>
                <a:ea typeface="Arial" panose="020B0604020202020204" pitchFamily="34" charset="0"/>
                <a:hlinkClick r:id="rId4"/>
              </a:rPr>
              <a:t> </a:t>
            </a:r>
            <a:r>
              <a:rPr lang="en-US" sz="1200" u="sng" spc="0" dirty="0" err="1">
                <a:solidFill>
                  <a:srgbClr val="467785"/>
                </a:solidFill>
                <a:effectLst/>
                <a:latin typeface="DejaVu Sans"/>
                <a:ea typeface="Arial" panose="020B0604020202020204" pitchFamily="34" charset="0"/>
                <a:hlinkClick r:id="rId4"/>
              </a:rPr>
              <a:t>w</a:t>
            </a:r>
            <a:r>
              <a:rPr lang="en-US" sz="1200" u="sng" spc="-235" dirty="0">
                <a:solidFill>
                  <a:srgbClr val="467785"/>
                </a:solidFill>
                <a:effectLst/>
                <a:latin typeface="DejaVu Sans"/>
                <a:ea typeface="Arial" panose="020B0604020202020204" pitchFamily="34" charset="0"/>
                <a:hlinkClick r:id="rId4"/>
              </a:rPr>
              <a:t> </a:t>
            </a:r>
            <a:r>
              <a:rPr lang="en-US" sz="1200" u="sng" spc="0" dirty="0">
                <a:solidFill>
                  <a:srgbClr val="467785"/>
                </a:solidFill>
                <a:effectLst/>
                <a:latin typeface="DejaVu Sans"/>
                <a:ea typeface="Arial" panose="020B0604020202020204" pitchFamily="34" charset="0"/>
                <a:hlinkClick r:id="rId4"/>
              </a:rPr>
              <a:t>.toyota.com</a:t>
            </a:r>
            <a:r>
              <a:rPr lang="en-US" sz="1200" u="sng" spc="-10" dirty="0">
                <a:solidFill>
                  <a:srgbClr val="467785"/>
                </a:solidFill>
                <a:effectLst/>
                <a:latin typeface="DejaVu Sans"/>
                <a:ea typeface="Arial" panose="020B0604020202020204" pitchFamily="34" charset="0"/>
                <a:hlinkClick r:id="rId4"/>
              </a:rPr>
              <a:t> </a:t>
            </a:r>
            <a:r>
              <a:rPr lang="en-US" sz="1200" u="sng" spc="0" dirty="0">
                <a:solidFill>
                  <a:srgbClr val="467785"/>
                </a:solidFill>
                <a:effectLst/>
                <a:latin typeface="DejaVu Sans"/>
                <a:ea typeface="Arial" panose="020B0604020202020204" pitchFamily="34" charset="0"/>
                <a:hlinkClick r:id="rId4"/>
              </a:rPr>
              <a:t>/</a:t>
            </a:r>
            <a:r>
              <a:rPr lang="en-US" sz="1200" u="sng" spc="0" dirty="0" err="1">
                <a:solidFill>
                  <a:srgbClr val="467785"/>
                </a:solidFill>
                <a:effectLst/>
                <a:latin typeface="DejaVu Sans"/>
                <a:ea typeface="Arial" panose="020B0604020202020204" pitchFamily="34" charset="0"/>
                <a:hlinkClick r:id="rId4"/>
              </a:rPr>
              <a:t>usa</a:t>
            </a:r>
            <a:r>
              <a:rPr lang="en-US" sz="1200" u="sng" spc="0" dirty="0">
                <a:solidFill>
                  <a:srgbClr val="467785"/>
                </a:solidFill>
                <a:effectLst/>
                <a:latin typeface="DejaVu Sans"/>
                <a:ea typeface="Arial" panose="020B0604020202020204" pitchFamily="34" charset="0"/>
                <a:hlinkClick r:id="rId4"/>
              </a:rPr>
              <a:t>/</a:t>
            </a:r>
            <a:r>
              <a:rPr lang="en-US" sz="1200" u="sng" spc="0" dirty="0" err="1">
                <a:solidFill>
                  <a:srgbClr val="467785"/>
                </a:solidFill>
                <a:effectLst/>
                <a:latin typeface="DejaVu Sans"/>
                <a:ea typeface="Arial" panose="020B0604020202020204" pitchFamily="34" charset="0"/>
                <a:hlinkClick r:id="rId4"/>
              </a:rPr>
              <a:t>environm</a:t>
            </a:r>
            <a:r>
              <a:rPr lang="en-US" sz="1200" u="sng" spc="-5" dirty="0">
                <a:solidFill>
                  <a:srgbClr val="467785"/>
                </a:solidFill>
                <a:effectLst/>
                <a:latin typeface="DejaVu Sans"/>
                <a:ea typeface="Arial" panose="020B0604020202020204" pitchFamily="34" charset="0"/>
                <a:hlinkClick r:id="rId4"/>
              </a:rPr>
              <a:t> </a:t>
            </a:r>
            <a:r>
              <a:rPr lang="en-US" sz="1200" u="sng" spc="0" dirty="0" err="1">
                <a:solidFill>
                  <a:srgbClr val="467785"/>
                </a:solidFill>
                <a:effectLst/>
                <a:latin typeface="DejaVu Sans"/>
                <a:ea typeface="Arial" panose="020B0604020202020204" pitchFamily="34" charset="0"/>
                <a:hlinkClick r:id="rId4"/>
              </a:rPr>
              <a:t>entalsustainability</a:t>
            </a:r>
            <a:r>
              <a:rPr lang="en-US" sz="1200" u="sng" spc="0" dirty="0">
                <a:solidFill>
                  <a:srgbClr val="467785"/>
                </a:solidFill>
                <a:effectLst/>
                <a:latin typeface="DejaVu Sans"/>
                <a:ea typeface="Arial" panose="020B0604020202020204" pitchFamily="34" charset="0"/>
                <a:hlinkClick r:id="rId4"/>
              </a:rPr>
              <a:t>/goals-and-targets</a:t>
            </a:r>
            <a:r>
              <a:rPr lang="en-US" sz="1200" u="sng" spc="0" dirty="0">
                <a:effectLst/>
                <a:latin typeface="DejaVu Sans"/>
                <a:ea typeface="Arial" panose="020B0604020202020204" pitchFamily="34" charset="0"/>
              </a:rPr>
              <a:t>.[Accessed on 13/07/2024]</a:t>
            </a:r>
            <a:endParaRPr lang="en-GB" sz="1100" u="sng" spc="0" dirty="0">
              <a:effectLst/>
              <a:latin typeface="Times New Roman" panose="02020603050405020304" pitchFamily="18" charset="0"/>
              <a:ea typeface="Arial" panose="020B0604020202020204" pitchFamily="34" charset="0"/>
            </a:endParaRPr>
          </a:p>
          <a:p>
            <a:pPr algn="just">
              <a:buFont typeface="Wingdings" panose="05000000000000000000" pitchFamily="2" charset="2"/>
              <a:buChar char="§"/>
            </a:pPr>
            <a:r>
              <a:rPr lang="en-US" sz="1200" u="sng" dirty="0">
                <a:hlinkClick r:id="rId5">
                  <a:extLst>
                    <a:ext uri="{A12FA001-AC4F-418D-AE19-62706E023703}">
                      <ahyp:hlinkClr xmlns:ahyp="http://schemas.microsoft.com/office/drawing/2018/hyperlinkcolor" val="tx"/>
                    </a:ext>
                  </a:extLst>
                </a:hlinkClick>
              </a:rPr>
              <a:t>https://www.workable.com/features/hiring-plan</a:t>
            </a:r>
            <a:endParaRPr lang="en-US" sz="1200" u="sng" dirty="0"/>
          </a:p>
          <a:p>
            <a:pPr algn="just">
              <a:buFont typeface="Wingdings" panose="05000000000000000000" pitchFamily="2" charset="2"/>
              <a:buChar char="§"/>
            </a:pPr>
            <a:r>
              <a:rPr lang="en-US" sz="1200" dirty="0">
                <a:hlinkClick r:id="rId6">
                  <a:extLst>
                    <a:ext uri="{A12FA001-AC4F-418D-AE19-62706E023703}">
                      <ahyp:hlinkClr xmlns:ahyp="http://schemas.microsoft.com/office/drawing/2018/hyperlinkcolor" val="tx"/>
                    </a:ext>
                  </a:extLst>
                </a:hlinkClick>
              </a:rPr>
              <a:t>https://www.toyota.co.uk/discover-toyota/careers</a:t>
            </a:r>
            <a:endParaRPr lang="en-US" sz="1200" dirty="0"/>
          </a:p>
          <a:p>
            <a:pPr algn="just"/>
            <a:endParaRPr lang="en-US" sz="1200" dirty="0"/>
          </a:p>
        </p:txBody>
      </p:sp>
    </p:spTree>
    <p:extLst>
      <p:ext uri="{BB962C8B-B14F-4D97-AF65-F5344CB8AC3E}">
        <p14:creationId xmlns:p14="http://schemas.microsoft.com/office/powerpoint/2010/main" val="45908125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 dockstate="right" visibility="0" width="350" row="0">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62135D72-8E92-47CA-8249-4E10F0467811}">
  <we:reference id="wa200006000" version="1.2.1.0" store="en-US" storeType="OMEX"/>
  <we:alternateReferences>
    <we:reference id="wa200006000" version="1.2.1.0" store="wa200006000" storeType="OMEX"/>
  </we:alternateReferences>
  <we:properties>
    <we:property name="document_UID" value="&quot;19a47eab-91ac-4424-ba31-9c451a5987a5&quot;"/>
  </we:properties>
  <we:bindings/>
  <we:snapshot xmlns:r="http://schemas.openxmlformats.org/officeDocument/2006/relationships"/>
</we:webextension>
</file>

<file path=ppt/webextensions/webextension2.xml><?xml version="1.0" encoding="utf-8"?>
<we:webextension xmlns:we="http://schemas.microsoft.com/office/webextensions/webextension/2010/11" id="{6F3C0B9E-AFEC-47A6-B2B4-29D9A0B67B7E}">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TM10001114[[fn=Gallery]]</Template>
  <TotalTime>8065</TotalTime>
  <Words>821</Words>
  <Application>Microsoft Office PowerPoint</Application>
  <PresentationFormat>Widescreen</PresentationFormat>
  <Paragraphs>86</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Aptos</vt:lpstr>
      <vt:lpstr>Arial</vt:lpstr>
      <vt:lpstr>Calibri</vt:lpstr>
      <vt:lpstr>DejaVu Sans</vt:lpstr>
      <vt:lpstr>Gill Sans MT</vt:lpstr>
      <vt:lpstr>Times New Roman</vt:lpstr>
      <vt:lpstr>Wingdings</vt:lpstr>
      <vt:lpstr>Gallery</vt:lpstr>
      <vt:lpstr>Student Name:         Rakib Yunusbhai Malek Student Number:    2327505 Course Name:          Human Capital management  Lecturer Name:      Nishi Ramsurrun Session:                     June 2024 Term  </vt:lpstr>
      <vt:lpstr>Contents   and  slide number                                                               </vt:lpstr>
      <vt:lpstr>Introduction on Toyota industry</vt:lpstr>
      <vt:lpstr>Strategic Goal of Toyota Company</vt:lpstr>
      <vt:lpstr>Job Analysis / Position </vt:lpstr>
      <vt:lpstr>Job Description </vt:lpstr>
      <vt:lpstr>Person Specification </vt:lpstr>
      <vt:lpstr>Required skills </vt:lpstr>
      <vt:lpstr>Pay and working Conditions </vt:lpstr>
      <vt:lpstr>Flexible working arrangement with justifications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hanzala kazi</dc:creator>
  <cp:lastModifiedBy>Shahel choudhury</cp:lastModifiedBy>
  <cp:revision>115</cp:revision>
  <dcterms:created xsi:type="dcterms:W3CDTF">2024-06-27T11:21:54Z</dcterms:created>
  <dcterms:modified xsi:type="dcterms:W3CDTF">2024-08-05T09:24:45Z</dcterms:modified>
</cp:coreProperties>
</file>