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8" r:id="rId2"/>
    <p:sldId id="259" r:id="rId3"/>
    <p:sldId id="256" r:id="rId4"/>
    <p:sldId id="262" r:id="rId5"/>
    <p:sldId id="264" r:id="rId6"/>
    <p:sldId id="260"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 /><Relationship Id="rId3" Type="http://schemas.openxmlformats.org/officeDocument/2006/relationships/slide" Target="slides/slide2.xml" /><Relationship Id="rId7" Type="http://schemas.openxmlformats.org/officeDocument/2006/relationships/slide" Target="slides/slide6.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tableStyles" Target="tableStyles.xml" /><Relationship Id="rId5" Type="http://schemas.openxmlformats.org/officeDocument/2006/relationships/slide" Target="slides/slide4.xml" /><Relationship Id="rId10" Type="http://schemas.openxmlformats.org/officeDocument/2006/relationships/theme" Target="theme/theme1.xml" /><Relationship Id="rId4" Type="http://schemas.openxmlformats.org/officeDocument/2006/relationships/slide" Target="slides/slide3.xml" /><Relationship Id="rId9" Type="http://schemas.openxmlformats.org/officeDocument/2006/relationships/viewProps" Target="viewProps.xml"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EA7987-2740-DEBF-9610-708229402CF4}"/>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F0F00C26-C9BF-067B-3358-4EE68702036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F25D3F99-5056-6E63-BC93-FE0F84C8E270}"/>
              </a:ext>
            </a:extLst>
          </p:cNvPr>
          <p:cNvSpPr>
            <a:spLocks noGrp="1"/>
          </p:cNvSpPr>
          <p:nvPr>
            <p:ph type="dt" sz="half" idx="10"/>
          </p:nvPr>
        </p:nvSpPr>
        <p:spPr/>
        <p:txBody>
          <a:bodyPr/>
          <a:lstStyle/>
          <a:p>
            <a:fld id="{590DBE42-85B9-4040-A5C6-81C43ADAA801}" type="datetimeFigureOut">
              <a:rPr lang="en-GB" smtClean="0"/>
              <a:t>30/10/2025</a:t>
            </a:fld>
            <a:endParaRPr lang="en-GB"/>
          </a:p>
        </p:txBody>
      </p:sp>
      <p:sp>
        <p:nvSpPr>
          <p:cNvPr id="5" name="Footer Placeholder 4">
            <a:extLst>
              <a:ext uri="{FF2B5EF4-FFF2-40B4-BE49-F238E27FC236}">
                <a16:creationId xmlns:a16="http://schemas.microsoft.com/office/drawing/2014/main" id="{916FF2B6-A452-E842-D92C-21E77E0B2DC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791FB17-8C79-95DD-D917-1DBB3312AB87}"/>
              </a:ext>
            </a:extLst>
          </p:cNvPr>
          <p:cNvSpPr>
            <a:spLocks noGrp="1"/>
          </p:cNvSpPr>
          <p:nvPr>
            <p:ph type="sldNum" sz="quarter" idx="12"/>
          </p:nvPr>
        </p:nvSpPr>
        <p:spPr/>
        <p:txBody>
          <a:bodyPr/>
          <a:lstStyle/>
          <a:p>
            <a:fld id="{A0C91AAB-2AB5-45F1-8F51-DD939349C83C}" type="slidenum">
              <a:rPr lang="en-GB" smtClean="0"/>
              <a:t>‹#›</a:t>
            </a:fld>
            <a:endParaRPr lang="en-GB"/>
          </a:p>
        </p:txBody>
      </p:sp>
    </p:spTree>
    <p:extLst>
      <p:ext uri="{BB962C8B-B14F-4D97-AF65-F5344CB8AC3E}">
        <p14:creationId xmlns:p14="http://schemas.microsoft.com/office/powerpoint/2010/main" val="3145687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69E307-C803-892F-9BB8-26F20A9A613A}"/>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7C4646AE-A479-3C93-1D02-DC73437CDC5C}"/>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E63C091-5E30-7ADD-B44E-E346411AE168}"/>
              </a:ext>
            </a:extLst>
          </p:cNvPr>
          <p:cNvSpPr>
            <a:spLocks noGrp="1"/>
          </p:cNvSpPr>
          <p:nvPr>
            <p:ph type="dt" sz="half" idx="10"/>
          </p:nvPr>
        </p:nvSpPr>
        <p:spPr/>
        <p:txBody>
          <a:bodyPr/>
          <a:lstStyle/>
          <a:p>
            <a:fld id="{590DBE42-85B9-4040-A5C6-81C43ADAA801}" type="datetimeFigureOut">
              <a:rPr lang="en-GB" smtClean="0"/>
              <a:t>30/10/2025</a:t>
            </a:fld>
            <a:endParaRPr lang="en-GB"/>
          </a:p>
        </p:txBody>
      </p:sp>
      <p:sp>
        <p:nvSpPr>
          <p:cNvPr id="5" name="Footer Placeholder 4">
            <a:extLst>
              <a:ext uri="{FF2B5EF4-FFF2-40B4-BE49-F238E27FC236}">
                <a16:creationId xmlns:a16="http://schemas.microsoft.com/office/drawing/2014/main" id="{149D87D4-E12A-8380-864A-93EB9FA6A7D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19E6C99-38F0-55D6-E835-E34453B8C890}"/>
              </a:ext>
            </a:extLst>
          </p:cNvPr>
          <p:cNvSpPr>
            <a:spLocks noGrp="1"/>
          </p:cNvSpPr>
          <p:nvPr>
            <p:ph type="sldNum" sz="quarter" idx="12"/>
          </p:nvPr>
        </p:nvSpPr>
        <p:spPr/>
        <p:txBody>
          <a:bodyPr/>
          <a:lstStyle/>
          <a:p>
            <a:fld id="{A0C91AAB-2AB5-45F1-8F51-DD939349C83C}" type="slidenum">
              <a:rPr lang="en-GB" smtClean="0"/>
              <a:t>‹#›</a:t>
            </a:fld>
            <a:endParaRPr lang="en-GB"/>
          </a:p>
        </p:txBody>
      </p:sp>
    </p:spTree>
    <p:extLst>
      <p:ext uri="{BB962C8B-B14F-4D97-AF65-F5344CB8AC3E}">
        <p14:creationId xmlns:p14="http://schemas.microsoft.com/office/powerpoint/2010/main" val="38083376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BB82EE-ED3E-9759-EDD1-F3B7FC78BC55}"/>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506AE38D-1F88-8FDE-87CC-52EB3CBB24C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02B25826-24BD-942B-FB27-1EDB05476C2C}"/>
              </a:ext>
            </a:extLst>
          </p:cNvPr>
          <p:cNvSpPr>
            <a:spLocks noGrp="1"/>
          </p:cNvSpPr>
          <p:nvPr>
            <p:ph type="dt" sz="half" idx="10"/>
          </p:nvPr>
        </p:nvSpPr>
        <p:spPr/>
        <p:txBody>
          <a:bodyPr/>
          <a:lstStyle/>
          <a:p>
            <a:fld id="{590DBE42-85B9-4040-A5C6-81C43ADAA801}" type="datetimeFigureOut">
              <a:rPr lang="en-GB" smtClean="0"/>
              <a:t>30/10/2025</a:t>
            </a:fld>
            <a:endParaRPr lang="en-GB"/>
          </a:p>
        </p:txBody>
      </p:sp>
      <p:sp>
        <p:nvSpPr>
          <p:cNvPr id="5" name="Footer Placeholder 4">
            <a:extLst>
              <a:ext uri="{FF2B5EF4-FFF2-40B4-BE49-F238E27FC236}">
                <a16:creationId xmlns:a16="http://schemas.microsoft.com/office/drawing/2014/main" id="{AB32FF7F-E2AA-DB59-C5A6-AC4EB973CD6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694C892-BCC6-D61D-C5C0-7E7838F9B625}"/>
              </a:ext>
            </a:extLst>
          </p:cNvPr>
          <p:cNvSpPr>
            <a:spLocks noGrp="1"/>
          </p:cNvSpPr>
          <p:nvPr>
            <p:ph type="sldNum" sz="quarter" idx="12"/>
          </p:nvPr>
        </p:nvSpPr>
        <p:spPr/>
        <p:txBody>
          <a:bodyPr/>
          <a:lstStyle/>
          <a:p>
            <a:fld id="{A0C91AAB-2AB5-45F1-8F51-DD939349C83C}" type="slidenum">
              <a:rPr lang="en-GB" smtClean="0"/>
              <a:t>‹#›</a:t>
            </a:fld>
            <a:endParaRPr lang="en-GB"/>
          </a:p>
        </p:txBody>
      </p:sp>
    </p:spTree>
    <p:extLst>
      <p:ext uri="{BB962C8B-B14F-4D97-AF65-F5344CB8AC3E}">
        <p14:creationId xmlns:p14="http://schemas.microsoft.com/office/powerpoint/2010/main" val="28945515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208578-1FFC-7FAA-1195-B354FBE75557}"/>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03546849-D901-E1D7-CA1C-474F9D3A0539}"/>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E18992D6-1819-73E1-5DE6-2669AA8FC9C5}"/>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F18A1A9D-C4A7-4AB6-C9CD-4C4F5B6BE35D}"/>
              </a:ext>
            </a:extLst>
          </p:cNvPr>
          <p:cNvSpPr>
            <a:spLocks noGrp="1"/>
          </p:cNvSpPr>
          <p:nvPr>
            <p:ph type="dt" sz="half" idx="10"/>
          </p:nvPr>
        </p:nvSpPr>
        <p:spPr/>
        <p:txBody>
          <a:bodyPr/>
          <a:lstStyle/>
          <a:p>
            <a:fld id="{590DBE42-85B9-4040-A5C6-81C43ADAA801}" type="datetimeFigureOut">
              <a:rPr lang="en-GB" smtClean="0"/>
              <a:t>30/10/2025</a:t>
            </a:fld>
            <a:endParaRPr lang="en-GB"/>
          </a:p>
        </p:txBody>
      </p:sp>
      <p:sp>
        <p:nvSpPr>
          <p:cNvPr id="6" name="Footer Placeholder 5">
            <a:extLst>
              <a:ext uri="{FF2B5EF4-FFF2-40B4-BE49-F238E27FC236}">
                <a16:creationId xmlns:a16="http://schemas.microsoft.com/office/drawing/2014/main" id="{1562FBC5-F95D-DE38-EF86-C180D600E87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D627D21-5EC0-24EF-AC31-DB61BDE77845}"/>
              </a:ext>
            </a:extLst>
          </p:cNvPr>
          <p:cNvSpPr>
            <a:spLocks noGrp="1"/>
          </p:cNvSpPr>
          <p:nvPr>
            <p:ph type="sldNum" sz="quarter" idx="12"/>
          </p:nvPr>
        </p:nvSpPr>
        <p:spPr/>
        <p:txBody>
          <a:bodyPr/>
          <a:lstStyle/>
          <a:p>
            <a:fld id="{A0C91AAB-2AB5-45F1-8F51-DD939349C83C}" type="slidenum">
              <a:rPr lang="en-GB" smtClean="0"/>
              <a:t>‹#›</a:t>
            </a:fld>
            <a:endParaRPr lang="en-GB"/>
          </a:p>
        </p:txBody>
      </p:sp>
    </p:spTree>
    <p:extLst>
      <p:ext uri="{BB962C8B-B14F-4D97-AF65-F5344CB8AC3E}">
        <p14:creationId xmlns:p14="http://schemas.microsoft.com/office/powerpoint/2010/main" val="29072854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BD58F9-921D-807E-FCAC-C10C7A1BDBC9}"/>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D39EFB41-D96D-8623-82FC-9F81FA0ABE0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AFA8CEBE-1870-8231-62B2-2E037DADB322}"/>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D03800A3-DBE5-5730-02CE-BB0351EE122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3CC6B9E-5787-61A5-7021-85DAEB1AE0DF}"/>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8B645435-9C92-FC43-D66E-802127806729}"/>
              </a:ext>
            </a:extLst>
          </p:cNvPr>
          <p:cNvSpPr>
            <a:spLocks noGrp="1"/>
          </p:cNvSpPr>
          <p:nvPr>
            <p:ph type="dt" sz="half" idx="10"/>
          </p:nvPr>
        </p:nvSpPr>
        <p:spPr/>
        <p:txBody>
          <a:bodyPr/>
          <a:lstStyle/>
          <a:p>
            <a:fld id="{590DBE42-85B9-4040-A5C6-81C43ADAA801}" type="datetimeFigureOut">
              <a:rPr lang="en-GB" smtClean="0"/>
              <a:t>30/10/2025</a:t>
            </a:fld>
            <a:endParaRPr lang="en-GB"/>
          </a:p>
        </p:txBody>
      </p:sp>
      <p:sp>
        <p:nvSpPr>
          <p:cNvPr id="8" name="Footer Placeholder 7">
            <a:extLst>
              <a:ext uri="{FF2B5EF4-FFF2-40B4-BE49-F238E27FC236}">
                <a16:creationId xmlns:a16="http://schemas.microsoft.com/office/drawing/2014/main" id="{AD0020EC-F240-9AAC-2440-736108E9905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21D1FDB-CCAE-2B69-DC22-26491C493DC9}"/>
              </a:ext>
            </a:extLst>
          </p:cNvPr>
          <p:cNvSpPr>
            <a:spLocks noGrp="1"/>
          </p:cNvSpPr>
          <p:nvPr>
            <p:ph type="sldNum" sz="quarter" idx="12"/>
          </p:nvPr>
        </p:nvSpPr>
        <p:spPr/>
        <p:txBody>
          <a:bodyPr/>
          <a:lstStyle/>
          <a:p>
            <a:fld id="{A0C91AAB-2AB5-45F1-8F51-DD939349C83C}" type="slidenum">
              <a:rPr lang="en-GB" smtClean="0"/>
              <a:t>‹#›</a:t>
            </a:fld>
            <a:endParaRPr lang="en-GB"/>
          </a:p>
        </p:txBody>
      </p:sp>
    </p:spTree>
    <p:extLst>
      <p:ext uri="{BB962C8B-B14F-4D97-AF65-F5344CB8AC3E}">
        <p14:creationId xmlns:p14="http://schemas.microsoft.com/office/powerpoint/2010/main" val="19838532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D5BD6-B0B2-1B4F-7C72-E7B185F46F98}"/>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A1AB6489-F04E-4EE8-A4B4-40694A1A4A8F}"/>
              </a:ext>
            </a:extLst>
          </p:cNvPr>
          <p:cNvSpPr>
            <a:spLocks noGrp="1"/>
          </p:cNvSpPr>
          <p:nvPr>
            <p:ph type="dt" sz="half" idx="10"/>
          </p:nvPr>
        </p:nvSpPr>
        <p:spPr/>
        <p:txBody>
          <a:bodyPr/>
          <a:lstStyle/>
          <a:p>
            <a:fld id="{590DBE42-85B9-4040-A5C6-81C43ADAA801}" type="datetimeFigureOut">
              <a:rPr lang="en-GB" smtClean="0"/>
              <a:t>30/10/2025</a:t>
            </a:fld>
            <a:endParaRPr lang="en-GB"/>
          </a:p>
        </p:txBody>
      </p:sp>
      <p:sp>
        <p:nvSpPr>
          <p:cNvPr id="4" name="Footer Placeholder 3">
            <a:extLst>
              <a:ext uri="{FF2B5EF4-FFF2-40B4-BE49-F238E27FC236}">
                <a16:creationId xmlns:a16="http://schemas.microsoft.com/office/drawing/2014/main" id="{A2FCBE8E-DF44-37D9-F07B-27B3C7FA6C0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5E4889E-6155-7567-0355-27D3A5AD53C3}"/>
              </a:ext>
            </a:extLst>
          </p:cNvPr>
          <p:cNvSpPr>
            <a:spLocks noGrp="1"/>
          </p:cNvSpPr>
          <p:nvPr>
            <p:ph type="sldNum" sz="quarter" idx="12"/>
          </p:nvPr>
        </p:nvSpPr>
        <p:spPr/>
        <p:txBody>
          <a:bodyPr/>
          <a:lstStyle/>
          <a:p>
            <a:fld id="{A0C91AAB-2AB5-45F1-8F51-DD939349C83C}" type="slidenum">
              <a:rPr lang="en-GB" smtClean="0"/>
              <a:t>‹#›</a:t>
            </a:fld>
            <a:endParaRPr lang="en-GB"/>
          </a:p>
        </p:txBody>
      </p:sp>
    </p:spTree>
    <p:extLst>
      <p:ext uri="{BB962C8B-B14F-4D97-AF65-F5344CB8AC3E}">
        <p14:creationId xmlns:p14="http://schemas.microsoft.com/office/powerpoint/2010/main" val="3766560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8F29A5F-F28A-E32F-B552-58BB92934020}"/>
              </a:ext>
            </a:extLst>
          </p:cNvPr>
          <p:cNvSpPr>
            <a:spLocks noGrp="1"/>
          </p:cNvSpPr>
          <p:nvPr>
            <p:ph type="dt" sz="half" idx="10"/>
          </p:nvPr>
        </p:nvSpPr>
        <p:spPr/>
        <p:txBody>
          <a:bodyPr/>
          <a:lstStyle/>
          <a:p>
            <a:fld id="{590DBE42-85B9-4040-A5C6-81C43ADAA801}" type="datetimeFigureOut">
              <a:rPr lang="en-GB" smtClean="0"/>
              <a:t>30/10/2025</a:t>
            </a:fld>
            <a:endParaRPr lang="en-GB"/>
          </a:p>
        </p:txBody>
      </p:sp>
      <p:sp>
        <p:nvSpPr>
          <p:cNvPr id="3" name="Footer Placeholder 2">
            <a:extLst>
              <a:ext uri="{FF2B5EF4-FFF2-40B4-BE49-F238E27FC236}">
                <a16:creationId xmlns:a16="http://schemas.microsoft.com/office/drawing/2014/main" id="{949A9C0B-5318-87BB-DB77-8CD8291E365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97F5F91-A033-6DC4-C483-63498F6849D9}"/>
              </a:ext>
            </a:extLst>
          </p:cNvPr>
          <p:cNvSpPr>
            <a:spLocks noGrp="1"/>
          </p:cNvSpPr>
          <p:nvPr>
            <p:ph type="sldNum" sz="quarter" idx="12"/>
          </p:nvPr>
        </p:nvSpPr>
        <p:spPr/>
        <p:txBody>
          <a:bodyPr/>
          <a:lstStyle/>
          <a:p>
            <a:fld id="{A0C91AAB-2AB5-45F1-8F51-DD939349C83C}" type="slidenum">
              <a:rPr lang="en-GB" smtClean="0"/>
              <a:t>‹#›</a:t>
            </a:fld>
            <a:endParaRPr lang="en-GB"/>
          </a:p>
        </p:txBody>
      </p:sp>
    </p:spTree>
    <p:extLst>
      <p:ext uri="{BB962C8B-B14F-4D97-AF65-F5344CB8AC3E}">
        <p14:creationId xmlns:p14="http://schemas.microsoft.com/office/powerpoint/2010/main" val="11063520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C30F39-10BA-D558-DBC1-AC6A15FB66F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1FF70B42-FC97-A461-D33D-FE79D61BA83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DEAC48C0-DDD8-D864-5BA2-CE805D3E512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EA752C5-30A6-5F86-CD06-5EB4FA015033}"/>
              </a:ext>
            </a:extLst>
          </p:cNvPr>
          <p:cNvSpPr>
            <a:spLocks noGrp="1"/>
          </p:cNvSpPr>
          <p:nvPr>
            <p:ph type="dt" sz="half" idx="10"/>
          </p:nvPr>
        </p:nvSpPr>
        <p:spPr/>
        <p:txBody>
          <a:bodyPr/>
          <a:lstStyle/>
          <a:p>
            <a:fld id="{590DBE42-85B9-4040-A5C6-81C43ADAA801}" type="datetimeFigureOut">
              <a:rPr lang="en-GB" smtClean="0"/>
              <a:t>30/10/2025</a:t>
            </a:fld>
            <a:endParaRPr lang="en-GB"/>
          </a:p>
        </p:txBody>
      </p:sp>
      <p:sp>
        <p:nvSpPr>
          <p:cNvPr id="6" name="Footer Placeholder 5">
            <a:extLst>
              <a:ext uri="{FF2B5EF4-FFF2-40B4-BE49-F238E27FC236}">
                <a16:creationId xmlns:a16="http://schemas.microsoft.com/office/drawing/2014/main" id="{4AD80BAB-1947-D78D-59E8-54C6EA09654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81855D4-CE7A-4C6D-9851-66BF5CF9028A}"/>
              </a:ext>
            </a:extLst>
          </p:cNvPr>
          <p:cNvSpPr>
            <a:spLocks noGrp="1"/>
          </p:cNvSpPr>
          <p:nvPr>
            <p:ph type="sldNum" sz="quarter" idx="12"/>
          </p:nvPr>
        </p:nvSpPr>
        <p:spPr/>
        <p:txBody>
          <a:bodyPr/>
          <a:lstStyle/>
          <a:p>
            <a:fld id="{A0C91AAB-2AB5-45F1-8F51-DD939349C83C}" type="slidenum">
              <a:rPr lang="en-GB" smtClean="0"/>
              <a:t>‹#›</a:t>
            </a:fld>
            <a:endParaRPr lang="en-GB"/>
          </a:p>
        </p:txBody>
      </p:sp>
    </p:spTree>
    <p:extLst>
      <p:ext uri="{BB962C8B-B14F-4D97-AF65-F5344CB8AC3E}">
        <p14:creationId xmlns:p14="http://schemas.microsoft.com/office/powerpoint/2010/main" val="37222254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9AEF63-D11D-C33E-ACEA-175B46691B2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DFE904FC-B902-7B46-A59C-D5083F9D233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C0AE371-9824-4A99-0519-F7BDE8671A0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5997DB5-54D7-4798-9052-CCEFAF720BB8}"/>
              </a:ext>
            </a:extLst>
          </p:cNvPr>
          <p:cNvSpPr>
            <a:spLocks noGrp="1"/>
          </p:cNvSpPr>
          <p:nvPr>
            <p:ph type="dt" sz="half" idx="10"/>
          </p:nvPr>
        </p:nvSpPr>
        <p:spPr/>
        <p:txBody>
          <a:bodyPr/>
          <a:lstStyle/>
          <a:p>
            <a:fld id="{590DBE42-85B9-4040-A5C6-81C43ADAA801}" type="datetimeFigureOut">
              <a:rPr lang="en-GB" smtClean="0"/>
              <a:t>30/10/2025</a:t>
            </a:fld>
            <a:endParaRPr lang="en-GB"/>
          </a:p>
        </p:txBody>
      </p:sp>
      <p:sp>
        <p:nvSpPr>
          <p:cNvPr id="6" name="Footer Placeholder 5">
            <a:extLst>
              <a:ext uri="{FF2B5EF4-FFF2-40B4-BE49-F238E27FC236}">
                <a16:creationId xmlns:a16="http://schemas.microsoft.com/office/drawing/2014/main" id="{BEF3805A-A925-167F-AB41-9CE43A0B0C3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5D4A213-8E68-93D8-7534-45FC2940F0B0}"/>
              </a:ext>
            </a:extLst>
          </p:cNvPr>
          <p:cNvSpPr>
            <a:spLocks noGrp="1"/>
          </p:cNvSpPr>
          <p:nvPr>
            <p:ph type="sldNum" sz="quarter" idx="12"/>
          </p:nvPr>
        </p:nvSpPr>
        <p:spPr/>
        <p:txBody>
          <a:bodyPr/>
          <a:lstStyle/>
          <a:p>
            <a:fld id="{A0C91AAB-2AB5-45F1-8F51-DD939349C83C}" type="slidenum">
              <a:rPr lang="en-GB" smtClean="0"/>
              <a:t>‹#›</a:t>
            </a:fld>
            <a:endParaRPr lang="en-GB"/>
          </a:p>
        </p:txBody>
      </p:sp>
    </p:spTree>
    <p:extLst>
      <p:ext uri="{BB962C8B-B14F-4D97-AF65-F5344CB8AC3E}">
        <p14:creationId xmlns:p14="http://schemas.microsoft.com/office/powerpoint/2010/main" val="23620864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769620-449D-9CAE-E79F-E1681E538985}"/>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293F93A2-A703-39FD-A9AB-69B2B75C521C}"/>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6BFA70C-8E22-D17F-F8EA-39A2FA1A74FA}"/>
              </a:ext>
            </a:extLst>
          </p:cNvPr>
          <p:cNvSpPr>
            <a:spLocks noGrp="1"/>
          </p:cNvSpPr>
          <p:nvPr>
            <p:ph type="dt" sz="half" idx="10"/>
          </p:nvPr>
        </p:nvSpPr>
        <p:spPr/>
        <p:txBody>
          <a:bodyPr/>
          <a:lstStyle/>
          <a:p>
            <a:fld id="{590DBE42-85B9-4040-A5C6-81C43ADAA801}" type="datetimeFigureOut">
              <a:rPr lang="en-GB" smtClean="0"/>
              <a:t>30/10/2025</a:t>
            </a:fld>
            <a:endParaRPr lang="en-GB"/>
          </a:p>
        </p:txBody>
      </p:sp>
      <p:sp>
        <p:nvSpPr>
          <p:cNvPr id="5" name="Footer Placeholder 4">
            <a:extLst>
              <a:ext uri="{FF2B5EF4-FFF2-40B4-BE49-F238E27FC236}">
                <a16:creationId xmlns:a16="http://schemas.microsoft.com/office/drawing/2014/main" id="{95F51BCE-9089-BBFF-F948-8F67379A35B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13A6FCA-71CF-D030-A001-35726AD1BCBE}"/>
              </a:ext>
            </a:extLst>
          </p:cNvPr>
          <p:cNvSpPr>
            <a:spLocks noGrp="1"/>
          </p:cNvSpPr>
          <p:nvPr>
            <p:ph type="sldNum" sz="quarter" idx="12"/>
          </p:nvPr>
        </p:nvSpPr>
        <p:spPr/>
        <p:txBody>
          <a:bodyPr/>
          <a:lstStyle/>
          <a:p>
            <a:fld id="{A0C91AAB-2AB5-45F1-8F51-DD939349C83C}" type="slidenum">
              <a:rPr lang="en-GB" smtClean="0"/>
              <a:t>‹#›</a:t>
            </a:fld>
            <a:endParaRPr lang="en-GB"/>
          </a:p>
        </p:txBody>
      </p:sp>
    </p:spTree>
    <p:extLst>
      <p:ext uri="{BB962C8B-B14F-4D97-AF65-F5344CB8AC3E}">
        <p14:creationId xmlns:p14="http://schemas.microsoft.com/office/powerpoint/2010/main" val="29004551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DB596AA-8035-B7DA-7330-C5A67E2F665B}"/>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B68FB209-F0C1-959B-7FF2-D5996BFCE79D}"/>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1351EF0-BEEA-2FAD-6E0C-76BCD5F590DB}"/>
              </a:ext>
            </a:extLst>
          </p:cNvPr>
          <p:cNvSpPr>
            <a:spLocks noGrp="1"/>
          </p:cNvSpPr>
          <p:nvPr>
            <p:ph type="dt" sz="half" idx="10"/>
          </p:nvPr>
        </p:nvSpPr>
        <p:spPr/>
        <p:txBody>
          <a:bodyPr/>
          <a:lstStyle/>
          <a:p>
            <a:fld id="{590DBE42-85B9-4040-A5C6-81C43ADAA801}" type="datetimeFigureOut">
              <a:rPr lang="en-GB" smtClean="0"/>
              <a:t>30/10/2025</a:t>
            </a:fld>
            <a:endParaRPr lang="en-GB"/>
          </a:p>
        </p:txBody>
      </p:sp>
      <p:sp>
        <p:nvSpPr>
          <p:cNvPr id="5" name="Footer Placeholder 4">
            <a:extLst>
              <a:ext uri="{FF2B5EF4-FFF2-40B4-BE49-F238E27FC236}">
                <a16:creationId xmlns:a16="http://schemas.microsoft.com/office/drawing/2014/main" id="{A216B28F-0269-752D-B384-E42AB600EE7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72805F7-8D19-FE9D-2E2F-E22A24FF5572}"/>
              </a:ext>
            </a:extLst>
          </p:cNvPr>
          <p:cNvSpPr>
            <a:spLocks noGrp="1"/>
          </p:cNvSpPr>
          <p:nvPr>
            <p:ph type="sldNum" sz="quarter" idx="12"/>
          </p:nvPr>
        </p:nvSpPr>
        <p:spPr/>
        <p:txBody>
          <a:bodyPr/>
          <a:lstStyle/>
          <a:p>
            <a:fld id="{A0C91AAB-2AB5-45F1-8F51-DD939349C83C}" type="slidenum">
              <a:rPr lang="en-GB" smtClean="0"/>
              <a:t>‹#›</a:t>
            </a:fld>
            <a:endParaRPr lang="en-GB"/>
          </a:p>
        </p:txBody>
      </p:sp>
    </p:spTree>
    <p:extLst>
      <p:ext uri="{BB962C8B-B14F-4D97-AF65-F5344CB8AC3E}">
        <p14:creationId xmlns:p14="http://schemas.microsoft.com/office/powerpoint/2010/main" val="26773569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94078AB-4072-553E-23FD-4C6FF6E2746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06F85EE9-9DF4-AB5E-65B8-DEFF9D3D4FF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AD706B4-9AFC-773E-7BD6-B8FF64E6051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590DBE42-85B9-4040-A5C6-81C43ADAA801}" type="datetimeFigureOut">
              <a:rPr lang="en-GB" smtClean="0"/>
              <a:t>30/10/2025</a:t>
            </a:fld>
            <a:endParaRPr lang="en-GB"/>
          </a:p>
        </p:txBody>
      </p:sp>
      <p:sp>
        <p:nvSpPr>
          <p:cNvPr id="5" name="Footer Placeholder 4">
            <a:extLst>
              <a:ext uri="{FF2B5EF4-FFF2-40B4-BE49-F238E27FC236}">
                <a16:creationId xmlns:a16="http://schemas.microsoft.com/office/drawing/2014/main" id="{0B7793A5-29FB-A438-E140-EF8DFA047DD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67DCEDF2-E390-D479-235B-F478596AAD1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0C91AAB-2AB5-45F1-8F51-DD939349C83C}" type="slidenum">
              <a:rPr lang="en-GB" smtClean="0"/>
              <a:t>‹#›</a:t>
            </a:fld>
            <a:endParaRPr lang="en-GB"/>
          </a:p>
        </p:txBody>
      </p:sp>
    </p:spTree>
    <p:extLst>
      <p:ext uri="{BB962C8B-B14F-4D97-AF65-F5344CB8AC3E}">
        <p14:creationId xmlns:p14="http://schemas.microsoft.com/office/powerpoint/2010/main" val="104606212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Layout" Target="../slideLayouts/slideLayout2.xml" /></Relationships>
</file>

<file path=ppt/slides/_rels/slide2.xml.rels><?xml version="1.0" encoding="UTF-8" standalone="yes"?>
<Relationships xmlns="http://schemas.openxmlformats.org/package/2006/relationships"><Relationship Id="rId3" Type="http://schemas.openxmlformats.org/officeDocument/2006/relationships/hyperlink" Target="https://icd.who.int/en" TargetMode="External" /><Relationship Id="rId2" Type="http://schemas.openxmlformats.org/officeDocument/2006/relationships/image" Target="../media/image2.png" /><Relationship Id="rId1" Type="http://schemas.openxmlformats.org/officeDocument/2006/relationships/slideLayout" Target="../slideLayouts/slideLayout2.xml" /><Relationship Id="rId6" Type="http://schemas.openxmlformats.org/officeDocument/2006/relationships/image" Target="../media/image5.png" /><Relationship Id="rId5" Type="http://schemas.openxmlformats.org/officeDocument/2006/relationships/image" Target="../media/image4.png" /><Relationship Id="rId4" Type="http://schemas.openxmlformats.org/officeDocument/2006/relationships/image" Target="../media/image3.png" /></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4.xml.rels><?xml version="1.0" encoding="UTF-8" standalone="yes"?>
<Relationships xmlns="http://schemas.openxmlformats.org/package/2006/relationships"><Relationship Id="rId2" Type="http://schemas.openxmlformats.org/officeDocument/2006/relationships/image" Target="../media/image6.jpeg"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3" Type="http://schemas.openxmlformats.org/officeDocument/2006/relationships/hyperlink" Target="https://icd.who.int/en" TargetMode="External" /><Relationship Id="rId7" Type="http://schemas.openxmlformats.org/officeDocument/2006/relationships/image" Target="../media/image6.jpeg" /><Relationship Id="rId2" Type="http://schemas.openxmlformats.org/officeDocument/2006/relationships/image" Target="../media/image2.png" /><Relationship Id="rId1" Type="http://schemas.openxmlformats.org/officeDocument/2006/relationships/slideLayout" Target="../slideLayouts/slideLayout2.xml" /><Relationship Id="rId6" Type="http://schemas.openxmlformats.org/officeDocument/2006/relationships/image" Target="../media/image5.png" /><Relationship Id="rId5" Type="http://schemas.openxmlformats.org/officeDocument/2006/relationships/image" Target="../media/image4.png" /><Relationship Id="rId4" Type="http://schemas.openxmlformats.org/officeDocument/2006/relationships/image" Target="../media/image3.png" /></Relationships>
</file>

<file path=ppt/slides/_rels/slide6.xml.rels><?xml version="1.0" encoding="UTF-8" standalone="yes"?>
<Relationships xmlns="http://schemas.openxmlformats.org/package/2006/relationships"><Relationship Id="rId8" Type="http://schemas.openxmlformats.org/officeDocument/2006/relationships/hyperlink" Target="https://onlinelibrary.wiley.com/" TargetMode="External" /><Relationship Id="rId3" Type="http://schemas.openxmlformats.org/officeDocument/2006/relationships/hyperlink" Target="https://www.mind.org.uk/information-support/types-of-mental-health-problems/anxiety-and-panic-attacks/" TargetMode="External" /><Relationship Id="rId7" Type="http://schemas.openxmlformats.org/officeDocument/2006/relationships/hyperlink" Target="https://bmcpsychiatry.biomedcentral.com/" TargetMode="External" /><Relationship Id="rId2" Type="http://schemas.openxmlformats.org/officeDocument/2006/relationships/hyperlink" Target="https://adaa.org/understanding-anxiety" TargetMode="External" /><Relationship Id="rId1" Type="http://schemas.openxmlformats.org/officeDocument/2006/relationships/slideLayout" Target="../slideLayouts/slideLayout2.xml" /><Relationship Id="rId6" Type="http://schemas.openxmlformats.org/officeDocument/2006/relationships/hyperlink" Target="https://icd.who.int/" TargetMode="External" /><Relationship Id="rId5" Type="http://schemas.openxmlformats.org/officeDocument/2006/relationships/hyperlink" Target="https://www.psychologytoday.com/gb/basics/anxiety" TargetMode="External" /><Relationship Id="rId10" Type="http://schemas.openxmlformats.org/officeDocument/2006/relationships/hyperlink" Target="https://www.nhs.uk/mental-health/conditions/anxiety-disorders/overview/" TargetMode="External" /><Relationship Id="rId4" Type="http://schemas.openxmlformats.org/officeDocument/2006/relationships/hyperlink" Target="https://www.nimh.nih.gov/health/topics/anxiety-disorders" TargetMode="External" /><Relationship Id="rId9" Type="http://schemas.openxmlformats.org/officeDocument/2006/relationships/hyperlink" Target="https://www.frontiersin.org/articles/10.3389/fpsyt.2020.595584/full"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75" name="Rectangle 74">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448DA6-45BB-09DC-483F-07059990A223}"/>
              </a:ext>
            </a:extLst>
          </p:cNvPr>
          <p:cNvSpPr>
            <a:spLocks noGrp="1"/>
          </p:cNvSpPr>
          <p:nvPr>
            <p:ph type="title"/>
          </p:nvPr>
        </p:nvSpPr>
        <p:spPr>
          <a:xfrm>
            <a:off x="761803" y="350196"/>
            <a:ext cx="4646904" cy="1624520"/>
          </a:xfrm>
        </p:spPr>
        <p:txBody>
          <a:bodyPr vert="horz" lIns="91440" tIns="45720" rIns="91440" bIns="45720" rtlCol="0" anchor="ctr">
            <a:normAutofit/>
          </a:bodyPr>
          <a:lstStyle/>
          <a:p>
            <a:r>
              <a:rPr lang="en-US" sz="2200" dirty="0"/>
              <a:t>Psychopathological classification and provisional</a:t>
            </a:r>
            <a:br>
              <a:rPr lang="en-US" sz="2200" dirty="0"/>
            </a:br>
            <a:r>
              <a:rPr lang="en-US" sz="2200" dirty="0"/>
              <a:t>Ruksar israr </a:t>
            </a:r>
            <a:br>
              <a:rPr lang="en-US" sz="2200" dirty="0"/>
            </a:br>
            <a:r>
              <a:rPr lang="en-US" sz="2200" dirty="0"/>
              <a:t>1817838 </a:t>
            </a:r>
            <a:br>
              <a:rPr lang="en-US" sz="2200" dirty="0"/>
            </a:br>
            <a:r>
              <a:rPr lang="en-US" sz="2200" dirty="0"/>
              <a:t> lecture name Tommy  Adattu Chacko</a:t>
            </a:r>
          </a:p>
        </p:txBody>
      </p:sp>
      <p:sp>
        <p:nvSpPr>
          <p:cNvPr id="17" name="TextBox 16">
            <a:extLst>
              <a:ext uri="{FF2B5EF4-FFF2-40B4-BE49-F238E27FC236}">
                <a16:creationId xmlns:a16="http://schemas.microsoft.com/office/drawing/2014/main" id="{FC47C9BE-6999-7917-693A-11633362405F}"/>
              </a:ext>
            </a:extLst>
          </p:cNvPr>
          <p:cNvSpPr txBox="1"/>
          <p:nvPr/>
        </p:nvSpPr>
        <p:spPr>
          <a:xfrm>
            <a:off x="761802" y="2743200"/>
            <a:ext cx="4646905" cy="3613149"/>
          </a:xfrm>
          <a:prstGeom prst="rect">
            <a:avLst/>
          </a:prstGeom>
        </p:spPr>
        <p:txBody>
          <a:bodyPr vert="horz" lIns="91440" tIns="45720" rIns="91440" bIns="45720" rtlCol="0" anchor="ctr">
            <a:normAutofit/>
          </a:bodyPr>
          <a:lstStyle/>
          <a:p>
            <a:pPr>
              <a:lnSpc>
                <a:spcPct val="90000"/>
              </a:lnSpc>
              <a:spcAft>
                <a:spcPts val="600"/>
              </a:spcAft>
            </a:pPr>
            <a:r>
              <a:rPr lang="en-US" sz="2000" dirty="0"/>
              <a:t>Anxiety Disorders in ICD-11: A Critical Review of Care, Attitudes, and Policy</a:t>
            </a:r>
          </a:p>
        </p:txBody>
      </p:sp>
      <p:pic>
        <p:nvPicPr>
          <p:cNvPr id="69" name="Picture 68" descr="Chemical formulae are written on paper">
            <a:extLst>
              <a:ext uri="{FF2B5EF4-FFF2-40B4-BE49-F238E27FC236}">
                <a16:creationId xmlns:a16="http://schemas.microsoft.com/office/drawing/2014/main" id="{CBD29638-C04A-0CEE-0266-F2D3B1F51BDA}"/>
              </a:ext>
            </a:extLst>
          </p:cNvPr>
          <p:cNvPicPr>
            <a:picLocks noChangeAspect="1"/>
          </p:cNvPicPr>
          <p:nvPr/>
        </p:nvPicPr>
        <p:blipFill>
          <a:blip r:embed="rId2"/>
          <a:srcRect l="24744" r="25200"/>
          <a:stretch>
            <a:fillRect/>
          </a:stretch>
        </p:blipFill>
        <p:spPr>
          <a:xfrm>
            <a:off x="6096000" y="1"/>
            <a:ext cx="6102825" cy="6858000"/>
          </a:xfrm>
          <a:prstGeom prst="rect">
            <a:avLst/>
          </a:prstGeom>
        </p:spPr>
      </p:pic>
    </p:spTree>
    <p:extLst>
      <p:ext uri="{BB962C8B-B14F-4D97-AF65-F5344CB8AC3E}">
        <p14:creationId xmlns:p14="http://schemas.microsoft.com/office/powerpoint/2010/main" val="32613258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E9DFBB28-4C5A-FBB0-E63B-720169668094}"/>
              </a:ext>
            </a:extLst>
          </p:cNvPr>
          <p:cNvPicPr>
            <a:picLocks noGrp="1" noChangeAspect="1"/>
          </p:cNvPicPr>
          <p:nvPr>
            <p:ph idx="1"/>
          </p:nvPr>
        </p:nvPicPr>
        <p:blipFill>
          <a:blip r:embed="rId2"/>
          <a:stretch>
            <a:fillRect/>
          </a:stretch>
        </p:blipFill>
        <p:spPr>
          <a:xfrm>
            <a:off x="182396" y="77911"/>
            <a:ext cx="2706859" cy="2694666"/>
          </a:xfrm>
          <a:prstGeom prst="rect">
            <a:avLst/>
          </a:prstGeom>
        </p:spPr>
      </p:pic>
      <p:sp>
        <p:nvSpPr>
          <p:cNvPr id="6" name="TextBox 5">
            <a:extLst>
              <a:ext uri="{FF2B5EF4-FFF2-40B4-BE49-F238E27FC236}">
                <a16:creationId xmlns:a16="http://schemas.microsoft.com/office/drawing/2014/main" id="{CC782EC5-1E7E-C2EC-38F0-1D8914A7C6DA}"/>
              </a:ext>
            </a:extLst>
          </p:cNvPr>
          <p:cNvSpPr txBox="1"/>
          <p:nvPr/>
        </p:nvSpPr>
        <p:spPr>
          <a:xfrm>
            <a:off x="2949641" y="190920"/>
            <a:ext cx="3501400" cy="769441"/>
          </a:xfrm>
          <a:prstGeom prst="rect">
            <a:avLst/>
          </a:prstGeom>
          <a:noFill/>
        </p:spPr>
        <p:txBody>
          <a:bodyPr wrap="square">
            <a:spAutoFit/>
          </a:bodyPr>
          <a:lstStyle/>
          <a:p>
            <a:r>
              <a:rPr lang="en-GB" sz="1100" dirty="0">
                <a:latin typeface="Ariel "/>
              </a:rPr>
              <a:t>World Health Organization (2019) International Classification of Diseases for Mortality and Morbidity Statistics (11th Revision). Available at: </a:t>
            </a:r>
            <a:r>
              <a:rPr lang="en-GB" sz="1100" dirty="0">
                <a:latin typeface="Ariel "/>
                <a:hlinkClick r:id="rId3"/>
              </a:rPr>
              <a:t>https://icd.who.int/en</a:t>
            </a:r>
            <a:r>
              <a:rPr lang="en-GB" sz="1100" dirty="0">
                <a:latin typeface="Ariel "/>
              </a:rPr>
              <a:t> `  (Accessed: 29 October 2025).</a:t>
            </a:r>
          </a:p>
        </p:txBody>
      </p:sp>
      <p:pic>
        <p:nvPicPr>
          <p:cNvPr id="7" name="Picture 6">
            <a:extLst>
              <a:ext uri="{FF2B5EF4-FFF2-40B4-BE49-F238E27FC236}">
                <a16:creationId xmlns:a16="http://schemas.microsoft.com/office/drawing/2014/main" id="{26B670BF-05EA-9BA4-F89B-48BBB9D00671}"/>
              </a:ext>
            </a:extLst>
          </p:cNvPr>
          <p:cNvPicPr>
            <a:picLocks noChangeAspect="1"/>
          </p:cNvPicPr>
          <p:nvPr/>
        </p:nvPicPr>
        <p:blipFill>
          <a:blip r:embed="rId4"/>
          <a:stretch>
            <a:fillRect/>
          </a:stretch>
        </p:blipFill>
        <p:spPr>
          <a:xfrm>
            <a:off x="7147251" y="36507"/>
            <a:ext cx="4806713" cy="3377525"/>
          </a:xfrm>
          <a:prstGeom prst="rect">
            <a:avLst/>
          </a:prstGeom>
        </p:spPr>
      </p:pic>
      <p:pic>
        <p:nvPicPr>
          <p:cNvPr id="2" name="Picture 1">
            <a:extLst>
              <a:ext uri="{FF2B5EF4-FFF2-40B4-BE49-F238E27FC236}">
                <a16:creationId xmlns:a16="http://schemas.microsoft.com/office/drawing/2014/main" id="{85C4DC5A-5847-6B6E-08B4-FB2389911269}"/>
              </a:ext>
            </a:extLst>
          </p:cNvPr>
          <p:cNvPicPr>
            <a:picLocks noChangeAspect="1"/>
          </p:cNvPicPr>
          <p:nvPr/>
        </p:nvPicPr>
        <p:blipFill>
          <a:blip r:embed="rId5"/>
          <a:stretch>
            <a:fillRect/>
          </a:stretch>
        </p:blipFill>
        <p:spPr>
          <a:xfrm>
            <a:off x="-124397" y="2851064"/>
            <a:ext cx="4662434" cy="3449196"/>
          </a:xfrm>
          <a:prstGeom prst="rect">
            <a:avLst/>
          </a:prstGeom>
        </p:spPr>
      </p:pic>
      <p:sp>
        <p:nvSpPr>
          <p:cNvPr id="5" name="TextBox 4">
            <a:extLst>
              <a:ext uri="{FF2B5EF4-FFF2-40B4-BE49-F238E27FC236}">
                <a16:creationId xmlns:a16="http://schemas.microsoft.com/office/drawing/2014/main" id="{5C9D4FBB-FCC8-1C28-D89E-B895BC39C5BA}"/>
              </a:ext>
            </a:extLst>
          </p:cNvPr>
          <p:cNvSpPr txBox="1"/>
          <p:nvPr/>
        </p:nvSpPr>
        <p:spPr>
          <a:xfrm>
            <a:off x="2949641" y="1088714"/>
            <a:ext cx="2095109" cy="1277273"/>
          </a:xfrm>
          <a:prstGeom prst="rect">
            <a:avLst/>
          </a:prstGeom>
          <a:noFill/>
        </p:spPr>
        <p:txBody>
          <a:bodyPr wrap="square">
            <a:spAutoFit/>
          </a:bodyPr>
          <a:lstStyle/>
          <a:p>
            <a:r>
              <a:rPr lang="en-GB" sz="1100" b="1" dirty="0">
                <a:solidFill>
                  <a:schemeClr val="accent1">
                    <a:lumMod val="40000"/>
                    <a:lumOff val="60000"/>
                  </a:schemeClr>
                </a:solidFill>
              </a:rPr>
              <a:t>SYSTOMS OF ANXIETY DISORDER </a:t>
            </a:r>
          </a:p>
          <a:p>
            <a:r>
              <a:rPr lang="en-GB" sz="1100" dirty="0"/>
              <a:t>Harvard Health Publishing (2024) Anxiety. Available at: https://www.health.harvard.edu/topics/anxiety (Accessed: 29 October 2025).</a:t>
            </a:r>
          </a:p>
        </p:txBody>
      </p:sp>
      <p:pic>
        <p:nvPicPr>
          <p:cNvPr id="8" name="Picture 7">
            <a:extLst>
              <a:ext uri="{FF2B5EF4-FFF2-40B4-BE49-F238E27FC236}">
                <a16:creationId xmlns:a16="http://schemas.microsoft.com/office/drawing/2014/main" id="{BA904BBA-989E-0759-E2B6-7603E15FD9AE}"/>
              </a:ext>
            </a:extLst>
          </p:cNvPr>
          <p:cNvPicPr>
            <a:picLocks noChangeAspect="1"/>
          </p:cNvPicPr>
          <p:nvPr/>
        </p:nvPicPr>
        <p:blipFill>
          <a:blip r:embed="rId6"/>
          <a:stretch>
            <a:fillRect/>
          </a:stretch>
        </p:blipFill>
        <p:spPr>
          <a:xfrm>
            <a:off x="4538037" y="3211714"/>
            <a:ext cx="5098559" cy="3449196"/>
          </a:xfrm>
          <a:prstGeom prst="rect">
            <a:avLst/>
          </a:prstGeom>
        </p:spPr>
      </p:pic>
      <p:sp>
        <p:nvSpPr>
          <p:cNvPr id="10" name="TextBox 9">
            <a:extLst>
              <a:ext uri="{FF2B5EF4-FFF2-40B4-BE49-F238E27FC236}">
                <a16:creationId xmlns:a16="http://schemas.microsoft.com/office/drawing/2014/main" id="{CB4B2845-6F70-7899-B39F-20E2525DE7DE}"/>
              </a:ext>
            </a:extLst>
          </p:cNvPr>
          <p:cNvSpPr txBox="1"/>
          <p:nvPr/>
        </p:nvSpPr>
        <p:spPr>
          <a:xfrm>
            <a:off x="9354587" y="3875038"/>
            <a:ext cx="2692959" cy="769441"/>
          </a:xfrm>
          <a:prstGeom prst="rect">
            <a:avLst/>
          </a:prstGeom>
          <a:noFill/>
        </p:spPr>
        <p:txBody>
          <a:bodyPr wrap="square">
            <a:spAutoFit/>
          </a:bodyPr>
          <a:lstStyle/>
          <a:p>
            <a:r>
              <a:rPr lang="en-GB" sz="1100" dirty="0"/>
              <a:t>Harvard Health Publishing (2024) Anxiety. Available at: https://www.health.harvard.edu/topics/anxiety (Accessed: 29 October 2025).</a:t>
            </a:r>
          </a:p>
        </p:txBody>
      </p:sp>
    </p:spTree>
    <p:extLst>
      <p:ext uri="{BB962C8B-B14F-4D97-AF65-F5344CB8AC3E}">
        <p14:creationId xmlns:p14="http://schemas.microsoft.com/office/powerpoint/2010/main" val="29854046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3" name="Rectangle 52">
            <a:extLst>
              <a:ext uri="{FF2B5EF4-FFF2-40B4-BE49-F238E27FC236}">
                <a16:creationId xmlns:a16="http://schemas.microsoft.com/office/drawing/2014/main" id="{FFD48BC7-DC40-47DE-87EE-9F4B6ECB9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54" name="Freeform: Shape 41">
            <a:extLst>
              <a:ext uri="{FF2B5EF4-FFF2-40B4-BE49-F238E27FC236}">
                <a16:creationId xmlns:a16="http://schemas.microsoft.com/office/drawing/2014/main" id="{E502BBC7-2C76-46F3-BC24-5985BC13DB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4425" y="0"/>
            <a:ext cx="9963150"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solidFill>
              <a:srgbClr val="EFEFEF"/>
            </a:solidFill>
          </a:ln>
          <a:effectLst>
            <a:outerShdw blurRad="139700" sx="102000" sy="102000" algn="ctr" rotWithShape="0">
              <a:schemeClr val="bg1">
                <a:lumMod val="85000"/>
                <a:alpha val="38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55" name="Freeform: Shape 43">
            <a:extLst>
              <a:ext uri="{FF2B5EF4-FFF2-40B4-BE49-F238E27FC236}">
                <a16:creationId xmlns:a16="http://schemas.microsoft.com/office/drawing/2014/main" id="{C7F28D52-2A5F-4D23-81AE-7CB8B591C7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1664" y="0"/>
            <a:ext cx="9948672"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B1DBD58-A72F-0A74-5394-4E1DC962ED4E}"/>
              </a:ext>
            </a:extLst>
          </p:cNvPr>
          <p:cNvSpPr>
            <a:spLocks noGrp="1"/>
          </p:cNvSpPr>
          <p:nvPr>
            <p:ph type="ctrTitle"/>
          </p:nvPr>
        </p:nvSpPr>
        <p:spPr>
          <a:xfrm>
            <a:off x="88263" y="169006"/>
            <a:ext cx="5157614" cy="3655741"/>
          </a:xfrm>
        </p:spPr>
        <p:txBody>
          <a:bodyPr anchor="ctr">
            <a:noAutofit/>
          </a:bodyPr>
          <a:lstStyle/>
          <a:p>
            <a:r>
              <a:rPr lang="en-GB" sz="1800" b="1" dirty="0"/>
              <a:t>Introduction</a:t>
            </a:r>
            <a:r>
              <a:rPr lang="en-GB" sz="1800" dirty="0"/>
              <a:t> </a:t>
            </a:r>
            <a:br>
              <a:rPr lang="en-GB" sz="1800" dirty="0"/>
            </a:br>
            <a:r>
              <a:rPr lang="en-GB" sz="1800" dirty="0"/>
              <a:t>The symptoms of anxiety, a common mental illness, include excessive concern, fear, and physical arousal. While slight anxiety is an ordinary reaction to stress, anxiety disorders involve chronic, overwhelming distress that interferes with daily functioning. A more accurate classification of anxiety and fear-related illnesses is provided by the World Health Organization's ICD-11, which enhances treatment planning and diagnostic precision. This poster explores the development of treatment, public opinions, and policy frameworks as it critically examines the historical and current understanding of anxiety disorders.</a:t>
            </a:r>
            <a:br>
              <a:rPr lang="en-GB" sz="1800" dirty="0"/>
            </a:br>
            <a:endParaRPr lang="en-GB" sz="1800" dirty="0"/>
          </a:p>
        </p:txBody>
      </p:sp>
      <p:sp>
        <p:nvSpPr>
          <p:cNvPr id="3" name="Subtitle 2">
            <a:extLst>
              <a:ext uri="{FF2B5EF4-FFF2-40B4-BE49-F238E27FC236}">
                <a16:creationId xmlns:a16="http://schemas.microsoft.com/office/drawing/2014/main" id="{900F9484-72A6-34D3-7A9B-EDB673DDB429}"/>
              </a:ext>
            </a:extLst>
          </p:cNvPr>
          <p:cNvSpPr>
            <a:spLocks noGrp="1"/>
          </p:cNvSpPr>
          <p:nvPr>
            <p:ph type="subTitle" idx="1"/>
          </p:nvPr>
        </p:nvSpPr>
        <p:spPr>
          <a:xfrm>
            <a:off x="152401" y="3653469"/>
            <a:ext cx="5317066" cy="3263078"/>
          </a:xfrm>
        </p:spPr>
        <p:txBody>
          <a:bodyPr anchor="ctr">
            <a:normAutofit fontScale="55000" lnSpcReduction="20000"/>
          </a:bodyPr>
          <a:lstStyle/>
          <a:p>
            <a:r>
              <a:rPr lang="en-GB" sz="2900" b="1" dirty="0">
                <a:latin typeface="Arial" panose="020B0604020202020204" pitchFamily="34" charset="0"/>
                <a:cs typeface="Arial" panose="020B0604020202020204" pitchFamily="34" charset="0"/>
              </a:rPr>
              <a:t>Contemporary Understanding (ICD-11)</a:t>
            </a:r>
          </a:p>
          <a:p>
            <a:r>
              <a:rPr lang="en-GB" sz="2900" b="1" dirty="0">
                <a:latin typeface="Arial" panose="020B0604020202020204" pitchFamily="34" charset="0"/>
                <a:cs typeface="Arial" panose="020B0604020202020204" pitchFamily="34" charset="0"/>
              </a:rPr>
              <a:t>ICD-11 classification</a:t>
            </a:r>
            <a:r>
              <a:rPr lang="en-GB" sz="2900" dirty="0">
                <a:latin typeface="Arial" panose="020B0604020202020204" pitchFamily="34" charset="0"/>
                <a:cs typeface="Arial" panose="020B0604020202020204" pitchFamily="34" charset="0"/>
              </a:rPr>
              <a:t>: Anxiety and fear-related disorders include GAD, panic disorder, social anxiety, agoraphobia, separation anxiety, and selective mutism.</a:t>
            </a:r>
          </a:p>
          <a:p>
            <a:r>
              <a:rPr lang="en-GB" sz="2900" b="1" dirty="0">
                <a:latin typeface="Arial" panose="020B0604020202020204" pitchFamily="34" charset="0"/>
                <a:cs typeface="Arial" panose="020B0604020202020204" pitchFamily="34" charset="0"/>
              </a:rPr>
              <a:t>Diagnostic clarity</a:t>
            </a:r>
            <a:r>
              <a:rPr lang="en-GB" sz="2900" dirty="0">
                <a:latin typeface="Arial" panose="020B0604020202020204" pitchFamily="34" charset="0"/>
                <a:cs typeface="Arial" panose="020B0604020202020204" pitchFamily="34" charset="0"/>
              </a:rPr>
              <a:t>: ICD-11 separates anxiety from stress-related and obsessive-compulsive disorders, improving diagnostic precision and care planning.</a:t>
            </a:r>
          </a:p>
          <a:p>
            <a:r>
              <a:rPr lang="en-GB" sz="2900" b="1" dirty="0">
                <a:latin typeface="Arial" panose="020B0604020202020204" pitchFamily="34" charset="0"/>
                <a:cs typeface="Arial" panose="020B0604020202020204" pitchFamily="34" charset="0"/>
              </a:rPr>
              <a:t>Treatment</a:t>
            </a:r>
            <a:r>
              <a:rPr lang="en-GB" sz="2900" dirty="0">
                <a:latin typeface="Arial" panose="020B0604020202020204" pitchFamily="34" charset="0"/>
                <a:cs typeface="Arial" panose="020B0604020202020204" pitchFamily="34" charset="0"/>
              </a:rPr>
              <a:t>: Evidence-based therapies (CBT, ACT), SSRIs/SNRIs, and digital tools like </a:t>
            </a:r>
            <a:r>
              <a:rPr lang="en-GB" sz="2900" dirty="0" err="1">
                <a:latin typeface="Arial" panose="020B0604020202020204" pitchFamily="34" charset="0"/>
                <a:cs typeface="Arial" panose="020B0604020202020204" pitchFamily="34" charset="0"/>
              </a:rPr>
              <a:t>Wysa</a:t>
            </a:r>
            <a:r>
              <a:rPr lang="en-GB" sz="2900" dirty="0">
                <a:latin typeface="Arial" panose="020B0604020202020204" pitchFamily="34" charset="0"/>
                <a:cs typeface="Arial" panose="020B0604020202020204" pitchFamily="34" charset="0"/>
              </a:rPr>
              <a:t> are now standard.</a:t>
            </a:r>
          </a:p>
          <a:p>
            <a:r>
              <a:rPr lang="en-GB" sz="2900" b="1" dirty="0">
                <a:latin typeface="Arial" panose="020B0604020202020204" pitchFamily="34" charset="0"/>
                <a:cs typeface="Arial" panose="020B0604020202020204" pitchFamily="34" charset="0"/>
              </a:rPr>
              <a:t>Service delivery</a:t>
            </a:r>
            <a:r>
              <a:rPr lang="en-GB" sz="2900" dirty="0">
                <a:latin typeface="Arial" panose="020B0604020202020204" pitchFamily="34" charset="0"/>
                <a:cs typeface="Arial" panose="020B0604020202020204" pitchFamily="34" charset="0"/>
              </a:rPr>
              <a:t>: NHS IAPT, community mental health teams, and blended care models are key providers.</a:t>
            </a:r>
          </a:p>
          <a:p>
            <a:endParaRPr lang="en-GB" sz="2800" dirty="0"/>
          </a:p>
        </p:txBody>
      </p:sp>
      <p:sp>
        <p:nvSpPr>
          <p:cNvPr id="56" name="Rectangle 55">
            <a:extLst>
              <a:ext uri="{FF2B5EF4-FFF2-40B4-BE49-F238E27FC236}">
                <a16:creationId xmlns:a16="http://schemas.microsoft.com/office/drawing/2014/main" id="{3629484E-3792-4B3D-89AD-7C8A1ED0E0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0" y="5524786"/>
            <a:ext cx="4754880" cy="2743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Rectangle 3">
            <a:extLst>
              <a:ext uri="{FF2B5EF4-FFF2-40B4-BE49-F238E27FC236}">
                <a16:creationId xmlns:a16="http://schemas.microsoft.com/office/drawing/2014/main" id="{7AD95F0F-C614-A924-8203-A86ACD6DAFFB}"/>
              </a:ext>
            </a:extLst>
          </p:cNvPr>
          <p:cNvSpPr/>
          <p:nvPr/>
        </p:nvSpPr>
        <p:spPr>
          <a:xfrm>
            <a:off x="5799456" y="1769"/>
            <a:ext cx="5771535" cy="3369722"/>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r>
              <a:rPr lang="en-GB" b="1" dirty="0"/>
              <a:t>🔙 Historical Understanding</a:t>
            </a:r>
          </a:p>
          <a:p>
            <a:r>
              <a:rPr lang="en-GB" b="1" dirty="0"/>
              <a:t>Ancient to 19th century</a:t>
            </a:r>
            <a:r>
              <a:rPr lang="en-GB" dirty="0"/>
              <a:t>: Anxiety symptoms were often attributed to spiritual or moral failings. Treatments included exorcisms, isolation, and later, psychoanalysis.</a:t>
            </a:r>
          </a:p>
          <a:p>
            <a:r>
              <a:rPr lang="en-GB" b="1" dirty="0"/>
              <a:t>20th century</a:t>
            </a:r>
            <a:r>
              <a:rPr lang="en-GB" dirty="0"/>
              <a:t>: Anxiety was recognized as a distinct mental health condition. Treatments evolved from barbiturates to benzodiazepines, with growing use of psychotherapy.</a:t>
            </a:r>
          </a:p>
          <a:p>
            <a:r>
              <a:rPr lang="en-GB" b="1" dirty="0"/>
              <a:t>Critique</a:t>
            </a:r>
            <a:r>
              <a:rPr lang="en-GB" dirty="0"/>
              <a:t>: Early care lacked scientific grounding and often reinforced stigma and institutionalisation.</a:t>
            </a:r>
            <a:endParaRPr lang="en-GB" dirty="0">
              <a:effectLst/>
            </a:endParaRPr>
          </a:p>
        </p:txBody>
      </p:sp>
      <p:sp>
        <p:nvSpPr>
          <p:cNvPr id="5" name="Rectangle 4">
            <a:extLst>
              <a:ext uri="{FF2B5EF4-FFF2-40B4-BE49-F238E27FC236}">
                <a16:creationId xmlns:a16="http://schemas.microsoft.com/office/drawing/2014/main" id="{B490DAF3-A3D1-174C-894D-E576D6C54644}"/>
              </a:ext>
            </a:extLst>
          </p:cNvPr>
          <p:cNvSpPr/>
          <p:nvPr/>
        </p:nvSpPr>
        <p:spPr>
          <a:xfrm>
            <a:off x="5792566" y="3653469"/>
            <a:ext cx="6076334" cy="3112903"/>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r>
              <a:rPr lang="en-GB" b="1" dirty="0"/>
              <a:t>Recommendations for Future Policy &amp; Practice</a:t>
            </a:r>
          </a:p>
          <a:p>
            <a:r>
              <a:rPr lang="en-GB" b="1" dirty="0"/>
              <a:t>Expand digital mental health access</a:t>
            </a:r>
            <a:r>
              <a:rPr lang="en-GB" dirty="0"/>
              <a:t>: Scale up AI-powered tools and blended care models to reduce wait times</a:t>
            </a:r>
          </a:p>
          <a:p>
            <a:r>
              <a:rPr lang="en-GB" b="1" dirty="0"/>
              <a:t>Culturally competent care</a:t>
            </a:r>
            <a:r>
              <a:rPr lang="en-GB" dirty="0"/>
              <a:t>: Train staff in inclusive, trauma-informed approaches</a:t>
            </a:r>
          </a:p>
          <a:p>
            <a:r>
              <a:rPr lang="en-GB" b="1" dirty="0"/>
              <a:t>Policy reform</a:t>
            </a:r>
            <a:r>
              <a:rPr lang="en-GB" dirty="0"/>
              <a:t>: Implement the Mental Health Bill 2025 to enhance autonomy and dignity</a:t>
            </a:r>
          </a:p>
          <a:p>
            <a:r>
              <a:rPr lang="en-GB" b="1" dirty="0"/>
              <a:t>Integrated care pathways</a:t>
            </a:r>
            <a:r>
              <a:rPr lang="en-GB" dirty="0"/>
              <a:t>: Strengthen links between primary care, mental health, and social services</a:t>
            </a:r>
          </a:p>
          <a:p>
            <a:r>
              <a:rPr lang="en-GB" b="1" dirty="0"/>
              <a:t>Early intervention</a:t>
            </a:r>
            <a:r>
              <a:rPr lang="en-GB" dirty="0"/>
              <a:t>: Embed anxiety screening in schools and GP practices</a:t>
            </a:r>
          </a:p>
        </p:txBody>
      </p:sp>
    </p:spTree>
    <p:extLst>
      <p:ext uri="{BB962C8B-B14F-4D97-AF65-F5344CB8AC3E}">
        <p14:creationId xmlns:p14="http://schemas.microsoft.com/office/powerpoint/2010/main" val="20064259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559762-50B9-4D85-2A62-C15C04BC94CA}"/>
              </a:ext>
            </a:extLst>
          </p:cNvPr>
          <p:cNvSpPr>
            <a:spLocks noGrp="1"/>
          </p:cNvSpPr>
          <p:nvPr>
            <p:ph type="title"/>
          </p:nvPr>
        </p:nvSpPr>
        <p:spPr>
          <a:xfrm>
            <a:off x="761803" y="350196"/>
            <a:ext cx="4646904" cy="1624520"/>
          </a:xfrm>
        </p:spPr>
        <p:txBody>
          <a:bodyPr anchor="ctr">
            <a:normAutofit/>
          </a:bodyPr>
          <a:lstStyle/>
          <a:p>
            <a:r>
              <a:rPr lang="en-GB" sz="4000"/>
              <a:t>Treatment for anxiety disorder </a:t>
            </a:r>
          </a:p>
        </p:txBody>
      </p:sp>
      <p:sp>
        <p:nvSpPr>
          <p:cNvPr id="3" name="Content Placeholder 2">
            <a:extLst>
              <a:ext uri="{FF2B5EF4-FFF2-40B4-BE49-F238E27FC236}">
                <a16:creationId xmlns:a16="http://schemas.microsoft.com/office/drawing/2014/main" id="{965A1679-0679-4A94-1EA7-292C2D3D1568}"/>
              </a:ext>
            </a:extLst>
          </p:cNvPr>
          <p:cNvSpPr>
            <a:spLocks noGrp="1"/>
          </p:cNvSpPr>
          <p:nvPr>
            <p:ph idx="1"/>
          </p:nvPr>
        </p:nvSpPr>
        <p:spPr>
          <a:xfrm>
            <a:off x="761802" y="2743200"/>
            <a:ext cx="4646905" cy="3613149"/>
          </a:xfrm>
        </p:spPr>
        <p:txBody>
          <a:bodyPr anchor="ctr">
            <a:normAutofit/>
          </a:bodyPr>
          <a:lstStyle/>
          <a:p>
            <a:pPr marL="0" indent="0">
              <a:buNone/>
            </a:pPr>
            <a:r>
              <a:rPr lang="en-GB" sz="1100" b="1" u="sng"/>
              <a:t>Common Treatments for Anxiety Disorders</a:t>
            </a:r>
          </a:p>
          <a:p>
            <a:r>
              <a:rPr lang="en-GB" sz="1100"/>
              <a:t>Cognitive Behavioural Therapy (CBT) CBT is widely regarded as the first-line psychological treatment for anxiety disorders. It helps individuals identify and challenge distorted thinking patterns and develop coping strategies (Garakani et al., 2020)</a:t>
            </a:r>
          </a:p>
          <a:p>
            <a:endParaRPr lang="en-GB" sz="1100"/>
          </a:p>
          <a:p>
            <a:pPr marL="0" indent="0">
              <a:buNone/>
            </a:pPr>
            <a:r>
              <a:rPr lang="en-GB" sz="1100" b="1" u="sng"/>
              <a:t>Pharmacotherapy</a:t>
            </a:r>
          </a:p>
          <a:p>
            <a:r>
              <a:rPr lang="en-GB" sz="1100"/>
              <a:t> Medications such as selective serotonin reuptake inhibitors (SSRIs), serotonin-norepinephrine reuptake inhibitors (SNRIs), and benzodiazepines are commonly prescribed. SSRIs like sertraline and fluoxetine are often preferred due to their safety profile. (American Psychiatric Association, 2013)</a:t>
            </a:r>
          </a:p>
          <a:p>
            <a:pPr marL="0" indent="0">
              <a:buNone/>
            </a:pPr>
            <a:r>
              <a:rPr lang="en-GB" sz="1100" b="1" u="sng"/>
              <a:t>Lifestyle and Complementary Approaches</a:t>
            </a:r>
          </a:p>
          <a:p>
            <a:r>
              <a:rPr lang="en-GB" sz="1100"/>
              <a:t>Regular physical activity, mindfulness meditation, and adequate sleep have shown benefits in reducing anxiety symptoms. These approaches are often used alongside formal therapy. (Garakani et al., 2020)</a:t>
            </a:r>
          </a:p>
          <a:p>
            <a:endParaRPr lang="en-GB" sz="1100"/>
          </a:p>
        </p:txBody>
      </p:sp>
      <p:pic>
        <p:nvPicPr>
          <p:cNvPr id="5" name="Picture 4" descr="Close-up unopened pill packets">
            <a:extLst>
              <a:ext uri="{FF2B5EF4-FFF2-40B4-BE49-F238E27FC236}">
                <a16:creationId xmlns:a16="http://schemas.microsoft.com/office/drawing/2014/main" id="{85D1CE98-68EC-C5F4-31BE-80B6BBF92AC3}"/>
              </a:ext>
            </a:extLst>
          </p:cNvPr>
          <p:cNvPicPr>
            <a:picLocks noChangeAspect="1"/>
          </p:cNvPicPr>
          <p:nvPr/>
        </p:nvPicPr>
        <p:blipFill>
          <a:blip r:embed="rId2"/>
          <a:srcRect l="23771" r="17719"/>
          <a:stretch>
            <a:fillRect/>
          </a:stretch>
        </p:blipFill>
        <p:spPr>
          <a:xfrm>
            <a:off x="6096000" y="1"/>
            <a:ext cx="6102825" cy="6858000"/>
          </a:xfrm>
          <a:prstGeom prst="rect">
            <a:avLst/>
          </a:prstGeom>
        </p:spPr>
      </p:pic>
    </p:spTree>
    <p:extLst>
      <p:ext uri="{BB962C8B-B14F-4D97-AF65-F5344CB8AC3E}">
        <p14:creationId xmlns:p14="http://schemas.microsoft.com/office/powerpoint/2010/main" val="26466417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Content Placeholder 3">
            <a:extLst>
              <a:ext uri="{FF2B5EF4-FFF2-40B4-BE49-F238E27FC236}">
                <a16:creationId xmlns:a16="http://schemas.microsoft.com/office/drawing/2014/main" id="{E9DFBB28-4C5A-FBB0-E63B-720169668094}"/>
              </a:ext>
            </a:extLst>
          </p:cNvPr>
          <p:cNvPicPr>
            <a:picLocks noGrp="1" noChangeAspect="1"/>
          </p:cNvPicPr>
          <p:nvPr/>
        </p:nvPicPr>
        <p:blipFill>
          <a:blip r:embed="rId2"/>
          <a:stretch>
            <a:fillRect/>
          </a:stretch>
        </p:blipFill>
        <p:spPr>
          <a:xfrm>
            <a:off x="5715" y="56533"/>
            <a:ext cx="3016259" cy="2189661"/>
          </a:xfrm>
          <a:prstGeom prst="rect">
            <a:avLst/>
          </a:prstGeom>
        </p:spPr>
      </p:pic>
      <p:sp>
        <p:nvSpPr>
          <p:cNvPr id="4" name="TextBox 5">
            <a:extLst>
              <a:ext uri="{FF2B5EF4-FFF2-40B4-BE49-F238E27FC236}">
                <a16:creationId xmlns:a16="http://schemas.microsoft.com/office/drawing/2014/main" id="{CC782EC5-1E7E-C2EC-38F0-1D8914A7C6DA}"/>
              </a:ext>
            </a:extLst>
          </p:cNvPr>
          <p:cNvSpPr txBox="1"/>
          <p:nvPr/>
        </p:nvSpPr>
        <p:spPr>
          <a:xfrm>
            <a:off x="3052316" y="141402"/>
            <a:ext cx="2207600" cy="740267"/>
          </a:xfrm>
          <a:prstGeom prst="rect">
            <a:avLst/>
          </a:prstGeom>
          <a:noFill/>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42" dirty="0">
                <a:latin typeface="Ariel "/>
              </a:rPr>
              <a:t>World Health Organization (2019) International Classification of Diseases for Mortality and Morbidity Statistics (11th Revision). Available at: </a:t>
            </a:r>
            <a:r>
              <a:rPr lang="en-GB" sz="842" dirty="0">
                <a:latin typeface="Ariel "/>
                <a:hlinkClick r:id="rId3"/>
              </a:rPr>
              <a:t>https://icd.who.int/en</a:t>
            </a:r>
            <a:r>
              <a:rPr lang="en-GB" sz="842" dirty="0">
                <a:latin typeface="Ariel "/>
              </a:rPr>
              <a:t> `  (Accessed: 29 October 2025).</a:t>
            </a:r>
          </a:p>
        </p:txBody>
      </p:sp>
      <p:pic>
        <p:nvPicPr>
          <p:cNvPr id="5" name="Picture 4">
            <a:extLst>
              <a:ext uri="{FF2B5EF4-FFF2-40B4-BE49-F238E27FC236}">
                <a16:creationId xmlns:a16="http://schemas.microsoft.com/office/drawing/2014/main" id="{26B670BF-05EA-9BA4-F89B-48BBB9D00671}"/>
              </a:ext>
            </a:extLst>
          </p:cNvPr>
          <p:cNvPicPr>
            <a:picLocks noChangeAspect="1"/>
          </p:cNvPicPr>
          <p:nvPr/>
        </p:nvPicPr>
        <p:blipFill>
          <a:blip r:embed="rId4"/>
          <a:stretch>
            <a:fillRect/>
          </a:stretch>
        </p:blipFill>
        <p:spPr>
          <a:xfrm>
            <a:off x="3030967" y="1669481"/>
            <a:ext cx="2210510" cy="1757121"/>
          </a:xfrm>
          <a:prstGeom prst="rect">
            <a:avLst/>
          </a:prstGeom>
        </p:spPr>
      </p:pic>
      <p:pic>
        <p:nvPicPr>
          <p:cNvPr id="6" name="Picture 5">
            <a:extLst>
              <a:ext uri="{FF2B5EF4-FFF2-40B4-BE49-F238E27FC236}">
                <a16:creationId xmlns:a16="http://schemas.microsoft.com/office/drawing/2014/main" id="{85C4DC5A-5847-6B6E-08B4-FB2389911269}"/>
              </a:ext>
            </a:extLst>
          </p:cNvPr>
          <p:cNvPicPr>
            <a:picLocks noChangeAspect="1"/>
          </p:cNvPicPr>
          <p:nvPr/>
        </p:nvPicPr>
        <p:blipFill>
          <a:blip r:embed="rId5"/>
          <a:stretch>
            <a:fillRect/>
          </a:stretch>
        </p:blipFill>
        <p:spPr>
          <a:xfrm>
            <a:off x="1470" y="2262347"/>
            <a:ext cx="3045676" cy="1867631"/>
          </a:xfrm>
          <a:prstGeom prst="rect">
            <a:avLst/>
          </a:prstGeom>
        </p:spPr>
      </p:pic>
      <p:sp>
        <p:nvSpPr>
          <p:cNvPr id="7" name="TextBox 4">
            <a:extLst>
              <a:ext uri="{FF2B5EF4-FFF2-40B4-BE49-F238E27FC236}">
                <a16:creationId xmlns:a16="http://schemas.microsoft.com/office/drawing/2014/main" id="{5C9D4FBB-FCC8-1C28-D89E-B895BC39C5BA}"/>
              </a:ext>
            </a:extLst>
          </p:cNvPr>
          <p:cNvSpPr txBox="1"/>
          <p:nvPr/>
        </p:nvSpPr>
        <p:spPr>
          <a:xfrm>
            <a:off x="3034632" y="878272"/>
            <a:ext cx="2213804" cy="740267"/>
          </a:xfrm>
          <a:prstGeom prst="rect">
            <a:avLst/>
          </a:prstGeom>
          <a:noFill/>
        </p:spPr>
        <p:txBody>
          <a:bodyPr wrap="square" lIns="91440" tIns="45720" rIns="91440" bIns="4572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42" b="1" dirty="0">
                <a:solidFill>
                  <a:schemeClr val="accent1">
                    <a:lumMod val="40000"/>
                    <a:lumOff val="60000"/>
                  </a:schemeClr>
                </a:solidFill>
              </a:rPr>
              <a:t>SYSTOMS OF ANXIETY DISORDER </a:t>
            </a:r>
          </a:p>
          <a:p>
            <a:r>
              <a:rPr lang="en-GB" sz="842" dirty="0"/>
              <a:t>Harvard Health Publishing (2024) Anxiety. Available at: https://www.health.harvard.edu/topics/anxiety (Accessed: 29 October 2025).</a:t>
            </a:r>
          </a:p>
        </p:txBody>
      </p:sp>
      <p:pic>
        <p:nvPicPr>
          <p:cNvPr id="8" name="Picture 7">
            <a:extLst>
              <a:ext uri="{FF2B5EF4-FFF2-40B4-BE49-F238E27FC236}">
                <a16:creationId xmlns:a16="http://schemas.microsoft.com/office/drawing/2014/main" id="{BA904BBA-989E-0759-E2B6-7603E15FD9AE}"/>
              </a:ext>
            </a:extLst>
          </p:cNvPr>
          <p:cNvPicPr>
            <a:picLocks noChangeAspect="1"/>
          </p:cNvPicPr>
          <p:nvPr/>
        </p:nvPicPr>
        <p:blipFill>
          <a:blip r:embed="rId6"/>
          <a:stretch>
            <a:fillRect/>
          </a:stretch>
        </p:blipFill>
        <p:spPr>
          <a:xfrm>
            <a:off x="5237750" y="2446399"/>
            <a:ext cx="2649700" cy="1686932"/>
          </a:xfrm>
          <a:prstGeom prst="rect">
            <a:avLst/>
          </a:prstGeom>
        </p:spPr>
      </p:pic>
      <p:sp>
        <p:nvSpPr>
          <p:cNvPr id="9" name="TextBox 9">
            <a:extLst>
              <a:ext uri="{FF2B5EF4-FFF2-40B4-BE49-F238E27FC236}">
                <a16:creationId xmlns:a16="http://schemas.microsoft.com/office/drawing/2014/main" id="{CB4B2845-6F70-7899-B39F-20E2525DE7DE}"/>
              </a:ext>
            </a:extLst>
          </p:cNvPr>
          <p:cNvSpPr txBox="1"/>
          <p:nvPr/>
        </p:nvSpPr>
        <p:spPr>
          <a:xfrm>
            <a:off x="3111247" y="3439671"/>
            <a:ext cx="1557932" cy="740267"/>
          </a:xfrm>
          <a:prstGeom prst="rect">
            <a:avLst/>
          </a:prstGeom>
          <a:noFill/>
        </p:spPr>
        <p:txBody>
          <a:bodyPr wrap="square" lIns="91440" tIns="45720" rIns="91440" bIns="4572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42" dirty="0"/>
              <a:t>Harvard Health Publishing (2024) Anxiety. Available at: https://www.health.harvard.edu/topics/anxiety (Accessed: 29 October 2025).</a:t>
            </a:r>
          </a:p>
        </p:txBody>
      </p:sp>
      <p:sp>
        <p:nvSpPr>
          <p:cNvPr id="10" name="TextBox 9">
            <a:extLst>
              <a:ext uri="{FF2B5EF4-FFF2-40B4-BE49-F238E27FC236}">
                <a16:creationId xmlns:a16="http://schemas.microsoft.com/office/drawing/2014/main" id="{F4130380-3BCA-DB74-E2CF-04B69A11D744}"/>
              </a:ext>
            </a:extLst>
          </p:cNvPr>
          <p:cNvSpPr txBox="1"/>
          <p:nvPr/>
        </p:nvSpPr>
        <p:spPr>
          <a:xfrm>
            <a:off x="-3861" y="4226688"/>
            <a:ext cx="3035833" cy="2652444"/>
          </a:xfrm>
          <a:prstGeom prst="rect">
            <a:avLst/>
          </a:prstGeom>
          <a:noFill/>
        </p:spPr>
        <p:txBody>
          <a:bodyPr rot="0" spcFirstLastPara="0" vertOverflow="overflow" horzOverflow="overflow" vert="horz" wrap="square" lIns="69965" tIns="34982" rIns="69965" bIns="34982" numCol="1" spcCol="0" rtlCol="0" fromWordArt="0" anchor="t" anchorCtr="0" forceAA="0" compatLnSpc="1">
            <a:prstTxWarp prst="textNoShape">
              <a:avLst/>
            </a:prstTxWarp>
            <a:spAutoFit/>
          </a:bodyPr>
          <a:lstStyle/>
          <a:p>
            <a:pPr algn="just"/>
            <a:r>
              <a:rPr lang="en-GB" sz="900" b="1" baseline="0" dirty="0">
                <a:latin typeface="Aptos Display"/>
              </a:rPr>
              <a:t>I</a:t>
            </a:r>
            <a:r>
              <a:rPr lang="en-GB" sz="1100" b="1" baseline="0" dirty="0">
                <a:latin typeface="Aptos Display"/>
              </a:rPr>
              <a:t>ntroduction</a:t>
            </a:r>
            <a:endParaRPr lang="en-GB" sz="1100" dirty="0">
              <a:latin typeface="Aptos" panose="02110004020202020204"/>
            </a:endParaRPr>
          </a:p>
          <a:p>
            <a:pPr algn="just"/>
            <a:r>
              <a:rPr sz="1100" dirty="0">
                <a:latin typeface="Aptos Display"/>
                <a:ea typeface="Aptos Display"/>
                <a:cs typeface="Aptos Display"/>
              </a:rPr>
              <a:t>​</a:t>
            </a:r>
            <a:r>
              <a:rPr lang="en-GB" sz="1100" baseline="0" dirty="0">
                <a:latin typeface="Aptos Display"/>
              </a:rPr>
              <a:t>The symptoms of anxiety, a common mental illness, include excessive concern, fear, and physical arousal. While slight anxiety is an ordinary reaction to stress, anxiety disorders involve chronic, overwhelming distress that interferes with daily functioning. A more accurate classification of anxiety and fear-related illnesses is provided by the World Health Organization's ICD-11, which enhances treatment planning and diagnostic precision. This poster explores the development of treatment, public opinions, and policy frameworks as it critically examines the historical and current understanding of anxiety disorders.</a:t>
            </a:r>
            <a:r>
              <a:rPr sz="1100" dirty="0">
                <a:latin typeface="Aptos Display"/>
                <a:ea typeface="Aptos Display"/>
                <a:cs typeface="Aptos Display"/>
              </a:rPr>
              <a:t>​</a:t>
            </a:r>
            <a:endParaRPr lang="en-GB" sz="1100"/>
          </a:p>
          <a:p>
            <a:pPr algn="ctr"/>
            <a:endParaRPr lang="en-GB" sz="1377"/>
          </a:p>
        </p:txBody>
      </p:sp>
      <p:sp>
        <p:nvSpPr>
          <p:cNvPr id="13" name="TextBox 12">
            <a:extLst>
              <a:ext uri="{FF2B5EF4-FFF2-40B4-BE49-F238E27FC236}">
                <a16:creationId xmlns:a16="http://schemas.microsoft.com/office/drawing/2014/main" id="{01D19CD2-750C-1739-E053-7B4BBEB8720E}"/>
              </a:ext>
            </a:extLst>
          </p:cNvPr>
          <p:cNvSpPr txBox="1"/>
          <p:nvPr/>
        </p:nvSpPr>
        <p:spPr>
          <a:xfrm>
            <a:off x="6276972" y="4202057"/>
            <a:ext cx="2811770" cy="2652444"/>
          </a:xfrm>
          <a:prstGeom prst="rect">
            <a:avLst/>
          </a:prstGeom>
          <a:noFill/>
        </p:spPr>
        <p:txBody>
          <a:bodyPr rot="0" spcFirstLastPara="0" vertOverflow="overflow" horzOverflow="overflow" vert="horz" wrap="square" lIns="69965" tIns="34982" rIns="69965" bIns="34982" numCol="1" spcCol="0" rtlCol="0" fromWordArt="0" anchor="t" anchorCtr="0" forceAA="0" compatLnSpc="1">
            <a:prstTxWarp prst="textNoShape">
              <a:avLst/>
            </a:prstTxWarp>
            <a:spAutoFit/>
          </a:bodyPr>
          <a:lstStyle/>
          <a:p>
            <a:pPr algn="just" rtl="0"/>
            <a:r>
              <a:rPr lang="en-GB" sz="1100" b="1" baseline="0" dirty="0">
                <a:latin typeface="Aptos"/>
                <a:ea typeface="Segoe UI"/>
                <a:cs typeface="Segoe UI"/>
              </a:rPr>
              <a:t>🔙 Historical Understanding</a:t>
            </a:r>
            <a:r>
              <a:rPr lang="en-US" sz="1100" dirty="0">
                <a:latin typeface="Aptos"/>
                <a:ea typeface="Segoe UI"/>
                <a:cs typeface="Segoe UI"/>
              </a:rPr>
              <a:t>​</a:t>
            </a:r>
            <a:endParaRPr lang="en-US" sz="1100"/>
          </a:p>
          <a:p>
            <a:pPr algn="just"/>
            <a:r>
              <a:rPr lang="en-GB" sz="1100" b="1" baseline="0">
                <a:latin typeface="Aptos"/>
                <a:ea typeface="Segoe UI"/>
                <a:cs typeface="Segoe UI"/>
              </a:rPr>
              <a:t>Ancient to 19th century</a:t>
            </a:r>
            <a:r>
              <a:rPr lang="en-GB" sz="1100" baseline="0">
                <a:latin typeface="Aptos"/>
                <a:ea typeface="Segoe UI"/>
                <a:cs typeface="Segoe UI"/>
              </a:rPr>
              <a:t>:</a:t>
            </a:r>
            <a:endParaRPr lang="en-GB" sz="1100">
              <a:latin typeface="Aptos"/>
              <a:ea typeface="Segoe UI"/>
              <a:cs typeface="Segoe UI"/>
            </a:endParaRPr>
          </a:p>
          <a:p>
            <a:pPr algn="just"/>
            <a:r>
              <a:rPr lang="en-GB" sz="1100" baseline="0" dirty="0">
                <a:latin typeface="Aptos"/>
                <a:ea typeface="Segoe UI"/>
                <a:cs typeface="Segoe UI"/>
              </a:rPr>
              <a:t>Anxiety symptoms were often attributed to spiritual or moral failings. Treatments included exorcisms, isolation, and later, psychoanalysis.</a:t>
            </a:r>
            <a:r>
              <a:rPr lang="en-US" sz="1100" dirty="0">
                <a:latin typeface="Aptos"/>
                <a:ea typeface="Segoe UI"/>
                <a:cs typeface="Segoe UI"/>
              </a:rPr>
              <a:t>​</a:t>
            </a:r>
            <a:endParaRPr lang="en-US"/>
          </a:p>
          <a:p>
            <a:pPr algn="just" rtl="0"/>
            <a:r>
              <a:rPr lang="en-GB" sz="1100" b="1" baseline="0" dirty="0">
                <a:latin typeface="Aptos"/>
                <a:ea typeface="Segoe UI"/>
                <a:cs typeface="Segoe UI"/>
              </a:rPr>
              <a:t>20th century</a:t>
            </a:r>
            <a:r>
              <a:rPr lang="en-GB" sz="1100" baseline="0" dirty="0">
                <a:latin typeface="Aptos"/>
                <a:ea typeface="Segoe UI"/>
                <a:cs typeface="Segoe UI"/>
              </a:rPr>
              <a:t>: Anxiety was recognized as a distinct mental health condition. Treatments evolved from barbiturates to benzodiazepines, with growing use of psychotherapy.</a:t>
            </a:r>
            <a:r>
              <a:rPr lang="en-US" sz="1100" dirty="0">
                <a:latin typeface="Aptos"/>
                <a:ea typeface="Segoe UI"/>
                <a:cs typeface="Segoe UI"/>
              </a:rPr>
              <a:t>​</a:t>
            </a:r>
          </a:p>
          <a:p>
            <a:pPr algn="just" rtl="0"/>
            <a:r>
              <a:rPr lang="en-GB" sz="1100" b="1" baseline="0" dirty="0">
                <a:latin typeface="Aptos"/>
                <a:ea typeface="Segoe UI"/>
                <a:cs typeface="Segoe UI"/>
              </a:rPr>
              <a:t>Critique</a:t>
            </a:r>
            <a:r>
              <a:rPr lang="en-GB" sz="1100" baseline="0" dirty="0">
                <a:latin typeface="Aptos"/>
                <a:ea typeface="Segoe UI"/>
                <a:cs typeface="Segoe UI"/>
              </a:rPr>
              <a:t>: Early care lacked scientific grounding and often reinforced stigma and institutionalisation.</a:t>
            </a:r>
            <a:r>
              <a:rPr lang="en-US" sz="1100" dirty="0">
                <a:latin typeface="Aptos"/>
                <a:ea typeface="Segoe UI"/>
                <a:cs typeface="Segoe UI"/>
              </a:rPr>
              <a:t>​</a:t>
            </a:r>
          </a:p>
          <a:p>
            <a:pPr algn="ctr"/>
            <a:endParaRPr lang="en-GB" sz="1377"/>
          </a:p>
        </p:txBody>
      </p:sp>
      <p:sp>
        <p:nvSpPr>
          <p:cNvPr id="14" name="TextBox 13">
            <a:extLst>
              <a:ext uri="{FF2B5EF4-FFF2-40B4-BE49-F238E27FC236}">
                <a16:creationId xmlns:a16="http://schemas.microsoft.com/office/drawing/2014/main" id="{4B7F4546-205E-409B-F3B3-0C17E2248CDD}"/>
              </a:ext>
            </a:extLst>
          </p:cNvPr>
          <p:cNvSpPr txBox="1"/>
          <p:nvPr/>
        </p:nvSpPr>
        <p:spPr>
          <a:xfrm>
            <a:off x="3026454" y="4164859"/>
            <a:ext cx="3243112" cy="3052554"/>
          </a:xfrm>
          <a:prstGeom prst="rect">
            <a:avLst/>
          </a:prstGeom>
          <a:noFill/>
        </p:spPr>
        <p:txBody>
          <a:bodyPr rot="0" spcFirstLastPara="0" vertOverflow="overflow" horzOverflow="overflow" vert="horz" wrap="square" lIns="69965" tIns="34982" rIns="69965" bIns="34982" numCol="1" spcCol="0" rtlCol="0" fromWordArt="0" anchor="t" anchorCtr="0" forceAA="0" compatLnSpc="1">
            <a:prstTxWarp prst="textNoShape">
              <a:avLst/>
            </a:prstTxWarp>
            <a:spAutoFit/>
          </a:bodyPr>
          <a:lstStyle/>
          <a:p>
            <a:pPr algn="just" rtl="0"/>
            <a:r>
              <a:rPr lang="en-GB" sz="1200" b="1" baseline="0" dirty="0">
                <a:latin typeface="Arial"/>
                <a:ea typeface="Segoe UI"/>
                <a:cs typeface="Segoe UI"/>
              </a:rPr>
              <a:t>Contemporary Understanding (ICD-11)</a:t>
            </a:r>
            <a:r>
              <a:rPr lang="en-US" sz="1200" dirty="0">
                <a:latin typeface="Arial"/>
                <a:ea typeface="Segoe UI"/>
                <a:cs typeface="Segoe UI"/>
              </a:rPr>
              <a:t>​</a:t>
            </a:r>
            <a:endParaRPr lang="en-US" sz="1200"/>
          </a:p>
          <a:p>
            <a:pPr algn="just"/>
            <a:r>
              <a:rPr lang="en-GB" sz="1200" b="1" baseline="0" dirty="0">
                <a:latin typeface="Arial"/>
                <a:ea typeface="Segoe UI"/>
                <a:cs typeface="Segoe UI"/>
              </a:rPr>
              <a:t>ICD-11 classification</a:t>
            </a:r>
            <a:r>
              <a:rPr lang="en-GB" sz="1200" baseline="0" dirty="0">
                <a:latin typeface="Arial"/>
                <a:ea typeface="Segoe UI"/>
                <a:cs typeface="Segoe UI"/>
              </a:rPr>
              <a:t>: Anxiety and fear-related disorders include GAD, panic disorder, social anxiety, agoraphobia, separation anxiety, and selective mutism.</a:t>
            </a:r>
            <a:r>
              <a:rPr lang="en-US" sz="1200" dirty="0">
                <a:latin typeface="Arial"/>
                <a:ea typeface="Segoe UI"/>
                <a:cs typeface="Segoe UI"/>
              </a:rPr>
              <a:t>​ </a:t>
            </a:r>
            <a:r>
              <a:rPr lang="en-GB" sz="1200" b="1" baseline="0" dirty="0">
                <a:latin typeface="Arial"/>
                <a:ea typeface="Segoe UI"/>
                <a:cs typeface="Segoe UI"/>
              </a:rPr>
              <a:t>Diagnostic clarity</a:t>
            </a:r>
            <a:r>
              <a:rPr lang="en-GB" sz="1200" baseline="0" dirty="0">
                <a:latin typeface="Arial"/>
                <a:ea typeface="Segoe UI"/>
                <a:cs typeface="Segoe UI"/>
              </a:rPr>
              <a:t>: ICD-11 separates anxiety from stress-related and obsessive-compulsive disorders, improving diagnostic precision and care planning.</a:t>
            </a:r>
            <a:r>
              <a:rPr lang="en-US" sz="1200" dirty="0">
                <a:latin typeface="Arial"/>
                <a:ea typeface="Segoe UI"/>
                <a:cs typeface="Segoe UI"/>
              </a:rPr>
              <a:t>​</a:t>
            </a:r>
            <a:r>
              <a:rPr lang="en-GB" sz="1200" b="1" baseline="0" dirty="0">
                <a:latin typeface="Arial"/>
                <a:ea typeface="Segoe UI"/>
                <a:cs typeface="Segoe UI"/>
              </a:rPr>
              <a:t>Treatment</a:t>
            </a:r>
            <a:r>
              <a:rPr lang="en-GB" sz="1200" baseline="0" dirty="0">
                <a:latin typeface="Arial"/>
                <a:ea typeface="Segoe UI"/>
                <a:cs typeface="Segoe UI"/>
              </a:rPr>
              <a:t>: Evidence-based therapies (CBT, ACT), SSRIs/SNRIs, and digital tools like </a:t>
            </a:r>
            <a:r>
              <a:rPr lang="en-GB" sz="1200" baseline="0" err="1">
                <a:latin typeface="Arial"/>
                <a:ea typeface="Segoe UI"/>
                <a:cs typeface="Segoe UI"/>
              </a:rPr>
              <a:t>Wysa</a:t>
            </a:r>
            <a:r>
              <a:rPr lang="en-GB" sz="1200" baseline="0" dirty="0">
                <a:latin typeface="Arial"/>
                <a:ea typeface="Segoe UI"/>
                <a:cs typeface="Segoe UI"/>
              </a:rPr>
              <a:t> are now standard.</a:t>
            </a:r>
            <a:r>
              <a:rPr lang="en-US" sz="1200" dirty="0">
                <a:latin typeface="Arial"/>
                <a:ea typeface="Segoe UI"/>
                <a:cs typeface="Segoe UI"/>
              </a:rPr>
              <a:t>​ </a:t>
            </a:r>
            <a:r>
              <a:rPr lang="en-GB" sz="1200" b="1" baseline="0" dirty="0">
                <a:latin typeface="Arial"/>
                <a:ea typeface="Segoe UI"/>
                <a:cs typeface="Segoe UI"/>
              </a:rPr>
              <a:t>Service delivery</a:t>
            </a:r>
            <a:r>
              <a:rPr lang="en-GB" sz="1200" baseline="0" dirty="0">
                <a:latin typeface="Arial"/>
                <a:ea typeface="Segoe UI"/>
                <a:cs typeface="Segoe UI"/>
              </a:rPr>
              <a:t>: NHS IAPT, community mental health teams, and blended care models are key providers.</a:t>
            </a:r>
            <a:r>
              <a:rPr lang="en-US" sz="1200" dirty="0">
                <a:latin typeface="Arial"/>
                <a:ea typeface="Segoe UI"/>
                <a:cs typeface="Segoe UI"/>
              </a:rPr>
              <a:t>​</a:t>
            </a:r>
          </a:p>
          <a:p>
            <a:pPr algn="ctr" rtl="0"/>
            <a:r>
              <a:rPr lang="en-GB" sz="1200" dirty="0">
                <a:latin typeface="Aptos"/>
                <a:ea typeface="Segoe UI"/>
                <a:cs typeface="Segoe UI"/>
              </a:rPr>
              <a:t>​</a:t>
            </a:r>
          </a:p>
          <a:p>
            <a:pPr algn="ctr"/>
            <a:endParaRPr lang="en-GB" sz="1377"/>
          </a:p>
        </p:txBody>
      </p:sp>
      <p:sp>
        <p:nvSpPr>
          <p:cNvPr id="15" name="TextBox 14">
            <a:extLst>
              <a:ext uri="{FF2B5EF4-FFF2-40B4-BE49-F238E27FC236}">
                <a16:creationId xmlns:a16="http://schemas.microsoft.com/office/drawing/2014/main" id="{B397BFCD-48F3-086B-9022-F030A68929B9}"/>
              </a:ext>
            </a:extLst>
          </p:cNvPr>
          <p:cNvSpPr txBox="1"/>
          <p:nvPr/>
        </p:nvSpPr>
        <p:spPr>
          <a:xfrm>
            <a:off x="9103179" y="4165839"/>
            <a:ext cx="3065467" cy="2652444"/>
          </a:xfrm>
          <a:prstGeom prst="rect">
            <a:avLst/>
          </a:prstGeom>
          <a:noFill/>
        </p:spPr>
        <p:txBody>
          <a:bodyPr rot="0" spcFirstLastPara="0" vertOverflow="overflow" horzOverflow="overflow" vert="horz" wrap="square" lIns="69965" tIns="34982" rIns="69965" bIns="34982" numCol="1" spcCol="0" rtlCol="0" fromWordArt="0" anchor="t" anchorCtr="0" forceAA="0" compatLnSpc="1">
            <a:prstTxWarp prst="textNoShape">
              <a:avLst/>
            </a:prstTxWarp>
            <a:spAutoFit/>
          </a:bodyPr>
          <a:lstStyle/>
          <a:p>
            <a:pPr algn="just" rtl="0"/>
            <a:r>
              <a:rPr lang="en-GB" sz="1100" b="1" baseline="0" dirty="0">
                <a:latin typeface="Aptos"/>
                <a:ea typeface="Segoe UI"/>
                <a:cs typeface="Segoe UI"/>
              </a:rPr>
              <a:t>Recommendations for Future Policy &amp; Practice</a:t>
            </a:r>
            <a:r>
              <a:rPr lang="en-US" sz="1100">
                <a:latin typeface="Aptos"/>
                <a:ea typeface="Segoe UI"/>
                <a:cs typeface="Segoe UI"/>
              </a:rPr>
              <a:t>​.</a:t>
            </a:r>
            <a:endParaRPr lang="en-US" sz="1100"/>
          </a:p>
          <a:p>
            <a:pPr algn="just" rtl="0"/>
            <a:r>
              <a:rPr lang="en-GB" sz="1100" b="1" baseline="0" dirty="0">
                <a:latin typeface="Aptos"/>
                <a:ea typeface="Segoe UI"/>
                <a:cs typeface="Segoe UI"/>
              </a:rPr>
              <a:t>Expand digital mental health access</a:t>
            </a:r>
            <a:r>
              <a:rPr lang="en-GB" sz="1100" baseline="0" dirty="0">
                <a:latin typeface="Aptos"/>
                <a:ea typeface="Segoe UI"/>
                <a:cs typeface="Segoe UI"/>
              </a:rPr>
              <a:t>: Scale up AI-powered tools and blended care models to reduce wait times</a:t>
            </a:r>
            <a:r>
              <a:rPr lang="en-US" sz="1100" dirty="0">
                <a:latin typeface="Aptos"/>
                <a:ea typeface="Segoe UI"/>
                <a:cs typeface="Segoe UI"/>
              </a:rPr>
              <a:t>​</a:t>
            </a:r>
          </a:p>
          <a:p>
            <a:pPr algn="just" rtl="0"/>
            <a:r>
              <a:rPr lang="en-GB" sz="1100" b="1" baseline="0" dirty="0">
                <a:latin typeface="Aptos"/>
                <a:ea typeface="Segoe UI"/>
                <a:cs typeface="Segoe UI"/>
              </a:rPr>
              <a:t>Culturally competent care</a:t>
            </a:r>
            <a:r>
              <a:rPr lang="en-GB" sz="1100" baseline="0" dirty="0">
                <a:latin typeface="Aptos"/>
                <a:ea typeface="Segoe UI"/>
                <a:cs typeface="Segoe UI"/>
              </a:rPr>
              <a:t>: Train staff in inclusive, trauma-informed approaches</a:t>
            </a:r>
            <a:r>
              <a:rPr lang="en-US" sz="1100" dirty="0">
                <a:latin typeface="Aptos"/>
                <a:ea typeface="Segoe UI"/>
                <a:cs typeface="Segoe UI"/>
              </a:rPr>
              <a:t>​</a:t>
            </a:r>
          </a:p>
          <a:p>
            <a:pPr algn="just" rtl="0"/>
            <a:r>
              <a:rPr lang="en-GB" sz="1100" b="1" baseline="0" dirty="0">
                <a:latin typeface="Aptos"/>
                <a:ea typeface="Segoe UI"/>
                <a:cs typeface="Segoe UI"/>
              </a:rPr>
              <a:t>Policy reform</a:t>
            </a:r>
            <a:r>
              <a:rPr lang="en-GB" sz="1100" baseline="0" dirty="0">
                <a:latin typeface="Aptos"/>
                <a:ea typeface="Segoe UI"/>
                <a:cs typeface="Segoe UI"/>
              </a:rPr>
              <a:t>: Implement the Mental Health Bill 2025 to enhance autonomy and dignity</a:t>
            </a:r>
            <a:r>
              <a:rPr lang="en-US" sz="1100" dirty="0">
                <a:latin typeface="Aptos"/>
                <a:ea typeface="Segoe UI"/>
                <a:cs typeface="Segoe UI"/>
              </a:rPr>
              <a:t>​</a:t>
            </a:r>
          </a:p>
          <a:p>
            <a:pPr algn="just" rtl="0"/>
            <a:r>
              <a:rPr lang="en-GB" sz="1100" b="1" baseline="0" dirty="0">
                <a:latin typeface="Aptos"/>
                <a:ea typeface="Segoe UI"/>
                <a:cs typeface="Segoe UI"/>
              </a:rPr>
              <a:t>Integrated care pathways</a:t>
            </a:r>
            <a:r>
              <a:rPr lang="en-GB" sz="1100" baseline="0" dirty="0">
                <a:latin typeface="Aptos"/>
                <a:ea typeface="Segoe UI"/>
                <a:cs typeface="Segoe UI"/>
              </a:rPr>
              <a:t>: Strengthen links between primary care, mental health, and social services</a:t>
            </a:r>
            <a:r>
              <a:rPr lang="en-US" sz="1100" dirty="0">
                <a:latin typeface="Aptos"/>
                <a:ea typeface="Segoe UI"/>
                <a:cs typeface="Segoe UI"/>
              </a:rPr>
              <a:t>​</a:t>
            </a:r>
          </a:p>
          <a:p>
            <a:pPr algn="just" rtl="0"/>
            <a:r>
              <a:rPr lang="en-GB" sz="1100" b="1" baseline="0" dirty="0">
                <a:latin typeface="Aptos"/>
                <a:ea typeface="Segoe UI"/>
                <a:cs typeface="Segoe UI"/>
              </a:rPr>
              <a:t>Early intervention</a:t>
            </a:r>
            <a:r>
              <a:rPr lang="en-GB" sz="1100" baseline="0" dirty="0">
                <a:latin typeface="Aptos"/>
                <a:ea typeface="Segoe UI"/>
                <a:cs typeface="Segoe UI"/>
              </a:rPr>
              <a:t>: Embed anxiety screening in schools and GP practices</a:t>
            </a:r>
          </a:p>
          <a:p>
            <a:pPr algn="ctr"/>
            <a:endParaRPr lang="en-GB" sz="1377"/>
          </a:p>
        </p:txBody>
      </p:sp>
      <p:sp>
        <p:nvSpPr>
          <p:cNvPr id="23" name="TextBox 22">
            <a:extLst>
              <a:ext uri="{FF2B5EF4-FFF2-40B4-BE49-F238E27FC236}">
                <a16:creationId xmlns:a16="http://schemas.microsoft.com/office/drawing/2014/main" id="{484CE458-A34D-B66F-AE99-86ABD1E5D144}"/>
              </a:ext>
            </a:extLst>
          </p:cNvPr>
          <p:cNvSpPr txBox="1"/>
          <p:nvPr/>
        </p:nvSpPr>
        <p:spPr>
          <a:xfrm>
            <a:off x="5469467" y="59266"/>
            <a:ext cx="2336801" cy="28315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GB" sz="4000" baseline="0" dirty="0">
                <a:latin typeface="Aptos Display"/>
                <a:ea typeface="Segoe UI"/>
                <a:cs typeface="Segoe UI"/>
              </a:rPr>
              <a:t>Treatment for </a:t>
            </a:r>
            <a:endParaRPr lang="en-GB" dirty="0">
              <a:latin typeface="Aptos" panose="02110004020202020204"/>
              <a:ea typeface="Segoe UI"/>
              <a:cs typeface="Segoe UI"/>
            </a:endParaRPr>
          </a:p>
          <a:p>
            <a:pPr algn="just"/>
            <a:r>
              <a:rPr lang="en-GB" sz="4000" baseline="0" dirty="0">
                <a:latin typeface="Aptos Display"/>
                <a:ea typeface="Segoe UI"/>
                <a:cs typeface="Segoe UI"/>
              </a:rPr>
              <a:t>anxiety disorder </a:t>
            </a:r>
            <a:r>
              <a:rPr sz="4000" dirty="0">
                <a:latin typeface="Aptos Display"/>
                <a:ea typeface="Aptos Display"/>
                <a:cs typeface="Aptos Display"/>
              </a:rPr>
              <a:t>​</a:t>
            </a:r>
            <a:endParaRPr lang="en-GB" dirty="0"/>
          </a:p>
          <a:p>
            <a:pPr algn="just"/>
            <a:endParaRPr lang="en-GB"/>
          </a:p>
        </p:txBody>
      </p:sp>
      <p:sp>
        <p:nvSpPr>
          <p:cNvPr id="25" name="Content Placeholder 2">
            <a:extLst>
              <a:ext uri="{FF2B5EF4-FFF2-40B4-BE49-F238E27FC236}">
                <a16:creationId xmlns:a16="http://schemas.microsoft.com/office/drawing/2014/main" id="{EC403358-957B-6043-E1E1-B54D55DDABB9}"/>
              </a:ext>
            </a:extLst>
          </p:cNvPr>
          <p:cNvSpPr>
            <a:spLocks noGrp="1"/>
          </p:cNvSpPr>
          <p:nvPr>
            <p:ph idx="1"/>
          </p:nvPr>
        </p:nvSpPr>
        <p:spPr>
          <a:xfrm>
            <a:off x="7797602" y="16932"/>
            <a:ext cx="3647839" cy="2275417"/>
          </a:xfrm>
        </p:spPr>
        <p:txBody>
          <a:bodyPr anchor="ctr">
            <a:normAutofit/>
          </a:bodyPr>
          <a:lstStyle/>
          <a:p>
            <a:pPr marL="0" indent="0">
              <a:buNone/>
            </a:pPr>
            <a:r>
              <a:rPr lang="en-GB" sz="900" b="1" u="sng" dirty="0"/>
              <a:t>Common Treatments for Anxiety Disorders. </a:t>
            </a:r>
            <a:r>
              <a:rPr lang="en-GB" sz="900" dirty="0"/>
              <a:t>Cognitive Behavioural Therapy (CBT) CBT is widely regarded as the first-line psychological treatment for anxiety disorders. It helps individuals identify and challenge distorted thinking patterns and develop coping strategies (Garakani et al., 2020)</a:t>
            </a:r>
            <a:endParaRPr lang="en-US"/>
          </a:p>
          <a:p>
            <a:pPr marL="0" indent="0">
              <a:buNone/>
            </a:pPr>
            <a:r>
              <a:rPr lang="en-GB" sz="900" b="1" u="sng" dirty="0"/>
              <a:t>Pharmacotherapy </a:t>
            </a:r>
            <a:r>
              <a:rPr lang="en-GB" sz="900" dirty="0"/>
              <a:t> Medications such as selective serotonin reuptake inhibitors (SSRIs), serotonin-norepinephrine reuptake inhibitors (SNRIs), and benzodiazepines are commonly prescribed. SSRIs like sertraline and fluoxetine are often preferred due to their safety profile. (American Psychiatric Association, 2013)</a:t>
            </a:r>
          </a:p>
          <a:p>
            <a:pPr marL="0" indent="0">
              <a:buNone/>
            </a:pPr>
            <a:r>
              <a:rPr lang="en-GB" sz="900" b="1" u="sng" dirty="0"/>
              <a:t>Lifestyle and </a:t>
            </a:r>
            <a:r>
              <a:rPr lang="en-GB" sz="900" b="1" u="sng" err="1"/>
              <a:t>Complem.entary</a:t>
            </a:r>
            <a:r>
              <a:rPr lang="en-GB" sz="900" b="1" u="sng" dirty="0"/>
              <a:t> Approaches. </a:t>
            </a:r>
            <a:r>
              <a:rPr lang="en-GB" sz="900" dirty="0"/>
              <a:t>Regular physical activity, mindfulness meditation, and adequate sleep have shown benefits in reducing anxiety symptoms. These approaches are often used alongside formal therapy. (Garakani et al., 2020)</a:t>
            </a:r>
            <a:endParaRPr lang="en-GB" dirty="0"/>
          </a:p>
          <a:p>
            <a:endParaRPr lang="en-GB" sz="1100"/>
          </a:p>
        </p:txBody>
      </p:sp>
      <p:pic>
        <p:nvPicPr>
          <p:cNvPr id="27" name="Picture 26" descr="Close-up unopened pill packets">
            <a:extLst>
              <a:ext uri="{FF2B5EF4-FFF2-40B4-BE49-F238E27FC236}">
                <a16:creationId xmlns:a16="http://schemas.microsoft.com/office/drawing/2014/main" id="{547C965D-5171-F035-2E18-21315A035653}"/>
              </a:ext>
            </a:extLst>
          </p:cNvPr>
          <p:cNvPicPr>
            <a:picLocks noChangeAspect="1"/>
          </p:cNvPicPr>
          <p:nvPr/>
        </p:nvPicPr>
        <p:blipFill>
          <a:blip r:embed="rId7"/>
          <a:srcRect l="23771" r="17719"/>
          <a:stretch>
            <a:fillRect/>
          </a:stretch>
        </p:blipFill>
        <p:spPr>
          <a:xfrm>
            <a:off x="7890934" y="2082800"/>
            <a:ext cx="3613625" cy="2048935"/>
          </a:xfrm>
          <a:prstGeom prst="rect">
            <a:avLst/>
          </a:prstGeom>
        </p:spPr>
      </p:pic>
    </p:spTree>
    <p:extLst>
      <p:ext uri="{BB962C8B-B14F-4D97-AF65-F5344CB8AC3E}">
        <p14:creationId xmlns:p14="http://schemas.microsoft.com/office/powerpoint/2010/main" val="23038405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15D9CE-A111-FE78-4B42-4C8F9D04A902}"/>
              </a:ext>
            </a:extLst>
          </p:cNvPr>
          <p:cNvSpPr>
            <a:spLocks noGrp="1"/>
          </p:cNvSpPr>
          <p:nvPr>
            <p:ph type="title"/>
          </p:nvPr>
        </p:nvSpPr>
        <p:spPr>
          <a:xfrm>
            <a:off x="0" y="18255"/>
            <a:ext cx="10515600" cy="1325563"/>
          </a:xfrm>
        </p:spPr>
        <p:txBody>
          <a:bodyPr/>
          <a:lstStyle/>
          <a:p>
            <a:r>
              <a:rPr lang="en-GB" dirty="0"/>
              <a:t>                                 REFERENCE'S </a:t>
            </a:r>
          </a:p>
        </p:txBody>
      </p:sp>
      <p:sp>
        <p:nvSpPr>
          <p:cNvPr id="3" name="Content Placeholder 2">
            <a:extLst>
              <a:ext uri="{FF2B5EF4-FFF2-40B4-BE49-F238E27FC236}">
                <a16:creationId xmlns:a16="http://schemas.microsoft.com/office/drawing/2014/main" id="{06B10735-196F-8E44-69AF-723A5479BFCE}"/>
              </a:ext>
            </a:extLst>
          </p:cNvPr>
          <p:cNvSpPr>
            <a:spLocks noGrp="1"/>
          </p:cNvSpPr>
          <p:nvPr>
            <p:ph idx="1"/>
          </p:nvPr>
        </p:nvSpPr>
        <p:spPr>
          <a:xfrm>
            <a:off x="0" y="894735"/>
            <a:ext cx="11353800" cy="5282228"/>
          </a:xfrm>
        </p:spPr>
        <p:txBody>
          <a:bodyPr vert="horz" lIns="91440" tIns="45720" rIns="91440" bIns="45720" rtlCol="0" anchor="t">
            <a:noAutofit/>
          </a:bodyPr>
          <a:lstStyle/>
          <a:p>
            <a:endParaRPr lang="en-GB" sz="1400" dirty="0">
              <a:latin typeface="Arial" panose="020B0604020202020204" pitchFamily="34" charset="0"/>
              <a:cs typeface="Arial" panose="020B0604020202020204" pitchFamily="34" charset="0"/>
            </a:endParaRPr>
          </a:p>
          <a:p>
            <a:r>
              <a:rPr lang="en-GB" sz="1400" dirty="0">
                <a:latin typeface="Arial"/>
                <a:cs typeface="Arial"/>
              </a:rPr>
              <a:t>- Anxiety and Depression Association of America (ADAA) (2023) *Understanding the difference between anxiety and anxiety disorders*. Available at: </a:t>
            </a:r>
            <a:r>
              <a:rPr lang="en-GB" sz="1400" dirty="0">
                <a:latin typeface="Arial"/>
                <a:cs typeface="Arial"/>
                <a:hlinkClick r:id="rId2"/>
              </a:rPr>
              <a:t>https://adaa.org/understanding-anxiety</a:t>
            </a:r>
            <a:r>
              <a:rPr lang="en-GB" sz="1400" dirty="0">
                <a:latin typeface="Arial"/>
                <a:cs typeface="Arial"/>
              </a:rPr>
              <a:t>  (Accessed: 29 October 2025).</a:t>
            </a:r>
          </a:p>
          <a:p>
            <a:r>
              <a:rPr lang="en-GB" sz="1400" dirty="0">
                <a:latin typeface="Arial"/>
                <a:cs typeface="Arial"/>
              </a:rPr>
              <a:t>- Mind (2024) *What is anxiety?* Available at: </a:t>
            </a:r>
            <a:r>
              <a:rPr lang="en-GB" sz="1400" dirty="0">
                <a:latin typeface="Arial"/>
                <a:cs typeface="Arial"/>
                <a:hlinkClick r:id="rId3"/>
              </a:rPr>
              <a:t>https://www.mind.org.uk/information-support/types-of-mental-health-problems/anxiety-and-panic-attacks/</a:t>
            </a:r>
            <a:r>
              <a:rPr lang="en-GB" sz="1400" dirty="0">
                <a:latin typeface="Arial"/>
                <a:cs typeface="Arial"/>
              </a:rPr>
              <a:t>  (Accessed: 29 October 2025).</a:t>
            </a:r>
          </a:p>
          <a:p>
            <a:r>
              <a:rPr lang="en-GB" sz="1400" dirty="0">
                <a:latin typeface="Arial"/>
                <a:cs typeface="Arial"/>
              </a:rPr>
              <a:t>- National Institute of Mental Health (NIMH) (2023) *Anxiety Disorders*. Available at: </a:t>
            </a:r>
            <a:r>
              <a:rPr lang="en-GB" sz="1400" dirty="0">
                <a:latin typeface="Arial"/>
                <a:cs typeface="Arial"/>
                <a:hlinkClick r:id="rId4"/>
              </a:rPr>
              <a:t>https://www.nimh.nih.gov/health/topics/anxiety-disorders</a:t>
            </a:r>
            <a:r>
              <a:rPr lang="en-GB" sz="1400" dirty="0">
                <a:latin typeface="Arial"/>
                <a:cs typeface="Arial"/>
              </a:rPr>
              <a:t> (Accessed: 29 October 2025).</a:t>
            </a:r>
          </a:p>
          <a:p>
            <a:r>
              <a:rPr lang="en-GB" sz="1400" dirty="0">
                <a:latin typeface="Arial"/>
                <a:cs typeface="Arial"/>
              </a:rPr>
              <a:t>- Psychology Today (2023) *Anxiety: Symptoms, Causes, and Treatments*. Available at: </a:t>
            </a:r>
            <a:r>
              <a:rPr lang="en-GB" sz="1400" dirty="0">
                <a:latin typeface="Arial"/>
                <a:cs typeface="Arial"/>
                <a:hlinkClick r:id="rId5"/>
              </a:rPr>
              <a:t>https://www.psychologytoday.com/gb/basics/anxiety</a:t>
            </a:r>
            <a:r>
              <a:rPr lang="en-GB" sz="1400" dirty="0">
                <a:latin typeface="Arial"/>
                <a:cs typeface="Arial"/>
              </a:rPr>
              <a:t>  (Accessed: 29 October 2025).</a:t>
            </a:r>
          </a:p>
          <a:p>
            <a:r>
              <a:rPr lang="en-GB" sz="1400" dirty="0">
                <a:latin typeface="Arial"/>
                <a:cs typeface="Arial"/>
              </a:rPr>
              <a:t>World Health Organization (2019) International classification of diseases for mortality and morbidity statistics (11th Revision). Geneva: World Health Organization. Available at: </a:t>
            </a:r>
            <a:r>
              <a:rPr lang="en-GB" sz="1400" dirty="0">
                <a:latin typeface="Arial"/>
                <a:cs typeface="Arial"/>
                <a:hlinkClick r:id="rId6"/>
              </a:rPr>
              <a:t>https://icd.who.int</a:t>
            </a:r>
            <a:r>
              <a:rPr lang="en-GB" sz="1400" dirty="0">
                <a:latin typeface="Arial"/>
                <a:cs typeface="Arial"/>
              </a:rPr>
              <a:t>  (Accessed: 29 October 2025)</a:t>
            </a:r>
          </a:p>
          <a:p>
            <a:r>
              <a:rPr lang="en-GB" sz="1400" dirty="0">
                <a:latin typeface="Arial"/>
                <a:cs typeface="Arial"/>
              </a:rPr>
              <a:t>.</a:t>
            </a:r>
            <a:r>
              <a:rPr lang="en-GB" sz="1400" dirty="0" err="1">
                <a:latin typeface="Arial"/>
                <a:cs typeface="Arial"/>
              </a:rPr>
              <a:t>Seemüller</a:t>
            </a:r>
            <a:r>
              <a:rPr lang="en-GB" sz="1400" dirty="0">
                <a:latin typeface="Arial"/>
                <a:cs typeface="Arial"/>
              </a:rPr>
              <a:t>, F. (2023) ‘ICD-11 and mental disorders: important changes, controversies, and future directions’, BMC Psychiatry, 23(698). Available at: </a:t>
            </a:r>
            <a:r>
              <a:rPr lang="en-GB" sz="1400" dirty="0">
                <a:latin typeface="Arial"/>
                <a:cs typeface="Arial"/>
                <a:hlinkClick r:id="rId7"/>
              </a:rPr>
              <a:t>https://bmcpsychiatry.biomedcentral.com</a:t>
            </a:r>
            <a:r>
              <a:rPr lang="en-GB" sz="1400" dirty="0">
                <a:latin typeface="Arial"/>
                <a:cs typeface="Arial"/>
              </a:rPr>
              <a:t>  (Accessed: 29 October 2025).</a:t>
            </a:r>
          </a:p>
          <a:p>
            <a:r>
              <a:rPr lang="en-GB" sz="1400" dirty="0"/>
              <a:t>First, M.B. (2021) ‘ICD-11: Advances and challenges in psychiatric classification’, World Psychiatry, 20(1), pp. 10–11. Available at: </a:t>
            </a:r>
            <a:r>
              <a:rPr lang="en-GB" sz="1400" dirty="0">
                <a:hlinkClick r:id="rId8"/>
              </a:rPr>
              <a:t>https://onlinelibrary.wiley.com</a:t>
            </a:r>
            <a:r>
              <a:rPr lang="en-GB" sz="1400" dirty="0"/>
              <a:t>  (Accessed: 29 October 2025)</a:t>
            </a:r>
          </a:p>
          <a:p>
            <a:r>
              <a:rPr lang="en-GB" sz="1400" dirty="0"/>
              <a:t>Reed, G.M. et al. (2019) ‘Innovations and changes in the ICD-11 classification of mental, behavioural and neurodevelopmental disorders’, World Psychiatry, 18(1), pp. 3–19.</a:t>
            </a:r>
          </a:p>
          <a:p>
            <a:r>
              <a:rPr lang="en-GB" sz="1400" dirty="0"/>
              <a:t>Garakani, A., Murrough, J.W., Freire, R.C., Thom, R.P., Larkin, K., Buono, F.D. and </a:t>
            </a:r>
            <a:r>
              <a:rPr lang="en-GB" sz="1400" dirty="0" err="1"/>
              <a:t>Iosifescu</a:t>
            </a:r>
            <a:r>
              <a:rPr lang="en-GB" sz="1400" dirty="0"/>
              <a:t>, D.V. (2020) ‘Pharmacotherapy of Anxiety Disorders: Current and Emerging Treatment Options’, Frontiers in Psychiatry, 11, p.595584. Available at: </a:t>
            </a:r>
            <a:r>
              <a:rPr lang="en-GB" sz="1400" dirty="0">
                <a:hlinkClick r:id="rId9"/>
              </a:rPr>
              <a:t>https://www.frontiersin.org/articles/10.3389/fpsyt.2020.595584/full</a:t>
            </a:r>
            <a:r>
              <a:rPr lang="en-GB" sz="1400" dirty="0"/>
              <a:t> (Accessed: 29 October 2025).</a:t>
            </a:r>
          </a:p>
          <a:p>
            <a:r>
              <a:rPr lang="en-GB" sz="1400" dirty="0"/>
              <a:t>NHS (2023) Anxiety disorders: Overview and treatment. Available at: </a:t>
            </a:r>
            <a:r>
              <a:rPr lang="en-GB" sz="1400" dirty="0">
                <a:hlinkClick r:id="rId10"/>
              </a:rPr>
              <a:t>https://www.nhs.uk/mental-health/conditions/anxiety-disorders/overview/</a:t>
            </a:r>
            <a:r>
              <a:rPr lang="en-GB" sz="1400" dirty="0"/>
              <a:t>  (Accessed: 29 October 2025).</a:t>
            </a:r>
          </a:p>
          <a:p>
            <a:r>
              <a:rPr lang="en-GB" sz="1400" dirty="0"/>
              <a:t>American Psychiatric Association (2013) Diagnostic and statistical manual of mental disorders: DSM-5. 5th </a:t>
            </a:r>
            <a:r>
              <a:rPr lang="en-GB" sz="1400" err="1"/>
              <a:t>edn</a:t>
            </a:r>
            <a:r>
              <a:rPr lang="en-GB" sz="1400" dirty="0"/>
              <a:t>. Washington, D.C.: American Psychiatric Publishing.</a:t>
            </a:r>
          </a:p>
          <a:p>
            <a:endParaRPr lang="en-GB" sz="1100" dirty="0"/>
          </a:p>
          <a:p>
            <a:endParaRPr lang="en-GB" sz="1100" dirty="0"/>
          </a:p>
        </p:txBody>
      </p:sp>
    </p:spTree>
    <p:extLst>
      <p:ext uri="{BB962C8B-B14F-4D97-AF65-F5344CB8AC3E}">
        <p14:creationId xmlns:p14="http://schemas.microsoft.com/office/powerpoint/2010/main" val="230022826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186</TotalTime>
  <Words>1085</Words>
  <Application>Microsoft Office PowerPoint</Application>
  <PresentationFormat>Widescreen</PresentationFormat>
  <Paragraphs>43</Paragraphs>
  <Slides>6</Slides>
  <Notes>0</Notes>
  <HiddenSlides>0</HiddenSlides>
  <MMClips>0</MMClip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Office Theme</vt:lpstr>
      <vt:lpstr>Psychopathological classification and provisional Ruksar israr  1817838   lecture name Tommy  Adattu Chacko</vt:lpstr>
      <vt:lpstr>PowerPoint Presentation</vt:lpstr>
      <vt:lpstr>Introduction  The symptoms of anxiety, a common mental illness, include excessive concern, fear, and physical arousal. While slight anxiety is an ordinary reaction to stress, anxiety disorders involve chronic, overwhelming distress that interferes with daily functioning. A more accurate classification of anxiety and fear-related illnesses is provided by the World Health Organization's ICD-11, which enhances treatment planning and diagnostic precision. This poster explores the development of treatment, public opinions, and policy frameworks as it critically examines the historical and current understanding of anxiety disorders. </vt:lpstr>
      <vt:lpstr>Treatment for anxiety disorder </vt:lpstr>
      <vt:lpstr>PowerPoint Presentation</vt:lpstr>
      <vt:lpstr>                                 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Psychopathological classification and provisional Ruksar israr  1817838   </dc:title>
  <dc:creator>ruksar israr</dc:creator>
  <cp:lastModifiedBy>ruksar israr</cp:lastModifiedBy>
  <cp:revision>122</cp:revision>
  <dcterms:created xsi:type="dcterms:W3CDTF">2025-09-24T15:15:51Z</dcterms:created>
  <dcterms:modified xsi:type="dcterms:W3CDTF">2025-10-30T08:33:58Z</dcterms:modified>
</cp:coreProperties>
</file>