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7" r:id="rId3"/>
    <p:sldId id="278" r:id="rId4"/>
    <p:sldId id="274" r:id="rId5"/>
    <p:sldId id="273" r:id="rId6"/>
    <p:sldId id="275" r:id="rId7"/>
    <p:sldId id="279" r:id="rId8"/>
    <p:sldId id="280" r:id="rId9"/>
    <p:sldId id="276" r:id="rId10"/>
    <p:sldId id="281" r:id="rId11"/>
    <p:sldId id="257" r:id="rId12"/>
    <p:sldId id="258" r:id="rId13"/>
    <p:sldId id="282" r:id="rId14"/>
    <p:sldId id="269" r:id="rId15"/>
    <p:sldId id="270" r:id="rId16"/>
    <p:sldId id="259" r:id="rId17"/>
    <p:sldId id="271" r:id="rId18"/>
    <p:sldId id="266" r:id="rId19"/>
    <p:sldId id="263" r:id="rId20"/>
    <p:sldId id="260" r:id="rId21"/>
    <p:sldId id="264" r:id="rId22"/>
    <p:sldId id="268" r:id="rId23"/>
    <p:sldId id="261" r:id="rId24"/>
    <p:sldId id="262" r:id="rId25"/>
    <p:sldId id="272"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0" d="100"/>
          <a:sy n="60" d="100"/>
        </p:scale>
        <p:origin x="-948"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CFD049C9-83A2-4B6F-B4B6-8482C38B8A1B}" type="datetimeFigureOut">
              <a:rPr lang="en-GB" smtClean="0"/>
              <a:pPr/>
              <a:t>14/10/2012</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0E39E82E-BA25-4D67-8798-847312B1C0FF}"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FD049C9-83A2-4B6F-B4B6-8482C38B8A1B}" type="datetimeFigureOut">
              <a:rPr lang="en-GB" smtClean="0"/>
              <a:pPr/>
              <a:t>14/10/2012</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0E39E82E-BA25-4D67-8798-847312B1C0FF}" type="slidenum">
              <a:rPr lang="en-GB" smtClean="0"/>
              <a:pPr/>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CFD049C9-83A2-4B6F-B4B6-8482C38B8A1B}" type="datetimeFigureOut">
              <a:rPr lang="en-GB" smtClean="0"/>
              <a:pPr/>
              <a:t>14/10/2012</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0E39E82E-BA25-4D67-8798-847312B1C0FF}"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FD049C9-83A2-4B6F-B4B6-8482C38B8A1B}" type="datetimeFigureOut">
              <a:rPr lang="en-GB" smtClean="0"/>
              <a:pPr/>
              <a:t>14/10/2012</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0E39E82E-BA25-4D67-8798-847312B1C0FF}" type="slidenum">
              <a:rPr lang="en-GB" smtClean="0"/>
              <a:pPr/>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CFD049C9-83A2-4B6F-B4B6-8482C38B8A1B}" type="datetimeFigureOut">
              <a:rPr lang="en-GB" smtClean="0"/>
              <a:pPr/>
              <a:t>14/10/2012</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0E39E82E-BA25-4D67-8798-847312B1C0FF}"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CFD049C9-83A2-4B6F-B4B6-8482C38B8A1B}" type="datetimeFigureOut">
              <a:rPr lang="en-GB" smtClean="0"/>
              <a:pPr/>
              <a:t>14/10/2012</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0E39E82E-BA25-4D67-8798-847312B1C0FF}" type="slidenum">
              <a:rPr lang="en-GB" smtClean="0"/>
              <a:pPr/>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CFD049C9-83A2-4B6F-B4B6-8482C38B8A1B}" type="datetimeFigureOut">
              <a:rPr lang="en-GB" smtClean="0"/>
              <a:pPr/>
              <a:t>14/10/2012</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0E39E82E-BA25-4D67-8798-847312B1C0F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CFD049C9-83A2-4B6F-B4B6-8482C38B8A1B}" type="datetimeFigureOut">
              <a:rPr lang="en-GB" smtClean="0"/>
              <a:pPr/>
              <a:t>14/10/2012</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0E39E82E-BA25-4D67-8798-847312B1C0FF}"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CFD049C9-83A2-4B6F-B4B6-8482C38B8A1B}" type="datetimeFigureOut">
              <a:rPr lang="en-GB" smtClean="0"/>
              <a:pPr/>
              <a:t>14/10/2012</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0E39E82E-BA25-4D67-8798-847312B1C0FF}"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FD049C9-83A2-4B6F-B4B6-8482C38B8A1B}" type="datetimeFigureOut">
              <a:rPr lang="en-GB" smtClean="0"/>
              <a:pPr/>
              <a:t>14/10/2012</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0E39E82E-BA25-4D67-8798-847312B1C0F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FD049C9-83A2-4B6F-B4B6-8482C38B8A1B}" type="datetimeFigureOut">
              <a:rPr lang="en-GB" smtClean="0"/>
              <a:pPr/>
              <a:t>14/10/2012</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0E39E82E-BA25-4D67-8798-847312B1C0FF}"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CFD049C9-83A2-4B6F-B4B6-8482C38B8A1B}" type="datetimeFigureOut">
              <a:rPr lang="en-GB" smtClean="0"/>
              <a:pPr/>
              <a:t>14/10/2012</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0E39E82E-BA25-4D67-8798-847312B1C0F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www.thelearningweb.net/emotional-intelligence.html"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www.coachingleaders.co.uk/what-is-emotional-intelligence/"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www.dailyom.com/articles/2005/491.html"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www.coachingleaders.co.uk/what-is-emotional-intelligenc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cipd.co.uk/hr-resources/research/soft-skills-business-case.aspx"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investigacion-psicopedagogica.org/revista/articulos/15/english/Art_15_256.pdf" TargetMode="External"/><Relationship Id="rId2" Type="http://schemas.openxmlformats.org/officeDocument/2006/relationships/hyperlink" Target="http://www.highlandschools-virtualib.org.uk/ltt/whole_learner/emotional.htm"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investigacion-psicopedagogica.org/revista/articulos/15/english/Art_15_256.pdf" TargetMode="External"/><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highlandschools-virtualib.org.uk/ltt/whole_learner/emotional.htm" TargetMode="External"/><Relationship Id="rId2" Type="http://schemas.openxmlformats.org/officeDocument/2006/relationships/hyperlink" Target="http://www.amazon.co.uk/Flow-Psychology-Happiness-Classic-Achieve/dp/0712657592/ref=sr_1_1?ie=UTF8&amp;qid=1328455731&amp;sr=8-1" TargetMode="External"/><Relationship Id="rId1" Type="http://schemas.openxmlformats.org/officeDocument/2006/relationships/slideLayout" Target="../slideLayouts/slideLayout2.xml"/><Relationship Id="rId4" Type="http://schemas.openxmlformats.org/officeDocument/2006/relationships/hyperlink" Target="http://www.investigacion-psicopedagogica.org/revista/articulos/15/english/Art_15_256.pdf"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www.heartmath.com/about/research-information.html"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heartmath.org/templates/ihm/e-newsletter/publication/2011/summer/index.php"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youtube.com/watch?v=l2vUyFdG3wg" TargetMode="External"/><Relationship Id="rId2" Type="http://schemas.openxmlformats.org/officeDocument/2006/relationships/hyperlink" Target="http://www.youtube.com/watch?v=PKYqrviclF0"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ibe.unesco.org/fileadmin/user_upload/archive/publications/EducationalPracticesSeriesPdf/prac11e.pdf" TargetMode="External"/><Relationship Id="rId2" Type="http://schemas.openxmlformats.org/officeDocument/2006/relationships/hyperlink" Target="http://www.cipd.co.uk/NR/rdonlyres/18616949-CF66-47F8-A088-7C8FF2D864E0/0/HeadandheartguideFINAL.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44624"/>
            <a:ext cx="8424936" cy="1008112"/>
          </a:xfrm>
        </p:spPr>
        <p:txBody>
          <a:bodyPr>
            <a:noAutofit/>
          </a:bodyPr>
          <a:lstStyle/>
          <a:p>
            <a:r>
              <a:rPr lang="en-GB" b="1" u="sng" dirty="0" smtClean="0"/>
              <a:t>Emotional </a:t>
            </a:r>
            <a:r>
              <a:rPr lang="en-GB" b="1" u="sng" dirty="0" smtClean="0"/>
              <a:t>Intelligence (EI) </a:t>
            </a:r>
            <a:endParaRPr lang="en-GB" b="1" u="sng" dirty="0"/>
          </a:p>
        </p:txBody>
      </p:sp>
      <p:pic>
        <p:nvPicPr>
          <p:cNvPr id="10242" name="Picture 2" descr="http://integrationtraining.co.uk/blog/wp-content/uploads/2010/06/emotional_intelligence1.jpg"/>
          <p:cNvPicPr>
            <a:picLocks noChangeAspect="1" noChangeArrowheads="1"/>
          </p:cNvPicPr>
          <p:nvPr/>
        </p:nvPicPr>
        <p:blipFill>
          <a:blip r:embed="rId2" cstate="print"/>
          <a:srcRect/>
          <a:stretch>
            <a:fillRect/>
          </a:stretch>
        </p:blipFill>
        <p:spPr bwMode="auto">
          <a:xfrm>
            <a:off x="1619672" y="1124744"/>
            <a:ext cx="5976664" cy="3984443"/>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1481328"/>
            <a:ext cx="8784976" cy="4525963"/>
          </a:xfrm>
        </p:spPr>
        <p:txBody>
          <a:bodyPr/>
          <a:lstStyle/>
          <a:p>
            <a:r>
              <a:rPr lang="en-GB" dirty="0" smtClean="0"/>
              <a:t>When faced with change People can react in a variety if ways:</a:t>
            </a:r>
          </a:p>
          <a:p>
            <a:pPr lvl="1"/>
            <a:r>
              <a:rPr lang="en-GB" dirty="0" smtClean="0"/>
              <a:t>Positively e.g. with Excitement relief &amp; Joy.</a:t>
            </a:r>
          </a:p>
          <a:p>
            <a:pPr lvl="1"/>
            <a:r>
              <a:rPr lang="en-GB" dirty="0" smtClean="0"/>
              <a:t>Negatively e.g. With fear anger and resistance.</a:t>
            </a:r>
          </a:p>
          <a:p>
            <a:pPr lvl="1"/>
            <a:r>
              <a:rPr lang="en-GB" dirty="0" smtClean="0"/>
              <a:t>Peacefully e.g. With Equanimity and Peace.</a:t>
            </a:r>
          </a:p>
          <a:p>
            <a:pPr lvl="1"/>
            <a:endParaRPr lang="en-GB" dirty="0" smtClean="0"/>
          </a:p>
          <a:p>
            <a:r>
              <a:rPr lang="en-GB" dirty="0" smtClean="0"/>
              <a:t>Understanding how to manage thoughts &amp; Emotions is key to effective Change Management within yourself and others.</a:t>
            </a:r>
            <a:endParaRPr lang="en-GB" dirty="0"/>
          </a:p>
        </p:txBody>
      </p:sp>
      <p:sp>
        <p:nvSpPr>
          <p:cNvPr id="3" name="Title 2"/>
          <p:cNvSpPr>
            <a:spLocks noGrp="1"/>
          </p:cNvSpPr>
          <p:nvPr>
            <p:ph type="title"/>
          </p:nvPr>
        </p:nvSpPr>
        <p:spPr/>
        <p:txBody>
          <a:bodyPr/>
          <a:lstStyle/>
          <a:p>
            <a:r>
              <a:rPr lang="en-GB" dirty="0" smtClean="0"/>
              <a:t>Emotional response to Change</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Let us start with understanding of awareness and intelligence.</a:t>
            </a:r>
            <a:endParaRPr lang="en-GB" dirty="0"/>
          </a:p>
        </p:txBody>
      </p:sp>
      <p:sp>
        <p:nvSpPr>
          <p:cNvPr id="3" name="Title 2"/>
          <p:cNvSpPr>
            <a:spLocks noGrp="1"/>
          </p:cNvSpPr>
          <p:nvPr>
            <p:ph type="title"/>
          </p:nvPr>
        </p:nvSpPr>
        <p:spPr/>
        <p:txBody>
          <a:bodyPr/>
          <a:lstStyle/>
          <a:p>
            <a:r>
              <a:rPr lang="en-GB" dirty="0" smtClean="0"/>
              <a:t>Intelligence</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Take a few minutes to quietly reflect and write down a definition of Intelligence?</a:t>
            </a:r>
          </a:p>
        </p:txBody>
      </p:sp>
      <p:sp>
        <p:nvSpPr>
          <p:cNvPr id="2" name="Title 1"/>
          <p:cNvSpPr>
            <a:spLocks noGrp="1"/>
          </p:cNvSpPr>
          <p:nvPr>
            <p:ph type="title"/>
          </p:nvPr>
        </p:nvSpPr>
        <p:spPr/>
        <p:txBody>
          <a:bodyPr/>
          <a:lstStyle/>
          <a:p>
            <a:r>
              <a:rPr lang="en-GB" u="sng" dirty="0" smtClean="0"/>
              <a:t>Q: What is Intelligence?</a:t>
            </a:r>
            <a:endParaRPr lang="en-GB" u="sng"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340768"/>
            <a:ext cx="8712968" cy="5040560"/>
          </a:xfrm>
        </p:spPr>
        <p:txBody>
          <a:bodyPr>
            <a:normAutofit fontScale="92500" lnSpcReduction="10000"/>
          </a:bodyPr>
          <a:lstStyle/>
          <a:p>
            <a:r>
              <a:rPr lang="en-GB" sz="2400" dirty="0" smtClean="0"/>
              <a:t>For years now, "intelligence" has been </a:t>
            </a:r>
            <a:r>
              <a:rPr lang="en-GB" sz="2400" dirty="0" smtClean="0"/>
              <a:t>defined solely as </a:t>
            </a:r>
            <a:r>
              <a:rPr lang="en-GB" sz="2400" dirty="0" smtClean="0"/>
              <a:t>the ability to solve problems logically.</a:t>
            </a:r>
          </a:p>
          <a:p>
            <a:endParaRPr lang="en-GB" sz="2400" dirty="0" smtClean="0"/>
          </a:p>
          <a:p>
            <a:r>
              <a:rPr lang="en-GB" sz="2400" dirty="0" smtClean="0"/>
              <a:t>But more and more research indicates that "emotional intelligence" is of much greater importance in </a:t>
            </a:r>
            <a:r>
              <a:rPr lang="en-GB" sz="2400" dirty="0" smtClean="0"/>
              <a:t>learning and change.</a:t>
            </a:r>
            <a:endParaRPr lang="en-GB" sz="2400" dirty="0" smtClean="0"/>
          </a:p>
          <a:p>
            <a:pPr>
              <a:buNone/>
            </a:pPr>
            <a:endParaRPr lang="en-GB" sz="2400" dirty="0" smtClean="0"/>
          </a:p>
          <a:p>
            <a:r>
              <a:rPr lang="en-GB" sz="2400" dirty="0" smtClean="0"/>
              <a:t>Researchers Dryden and </a:t>
            </a:r>
            <a:r>
              <a:rPr lang="en-GB" sz="2400" dirty="0" err="1" smtClean="0"/>
              <a:t>Vos</a:t>
            </a:r>
            <a:r>
              <a:rPr lang="en-GB" sz="2400" dirty="0" smtClean="0"/>
              <a:t> in the world's biggest-selling book for 1999, </a:t>
            </a:r>
            <a:r>
              <a:rPr lang="en-GB" sz="2400" i="1" dirty="0" smtClean="0"/>
              <a:t>The Learning Revolution, </a:t>
            </a:r>
            <a:r>
              <a:rPr lang="en-GB" sz="2400" dirty="0" smtClean="0"/>
              <a:t>expand on this </a:t>
            </a:r>
            <a:r>
              <a:rPr lang="en-GB" sz="2400" dirty="0" smtClean="0"/>
              <a:t>concept</a:t>
            </a:r>
            <a:r>
              <a:rPr lang="en-GB" sz="2400" dirty="0" smtClean="0"/>
              <a:t>.</a:t>
            </a:r>
            <a:br>
              <a:rPr lang="en-GB" sz="2400" dirty="0" smtClean="0"/>
            </a:br>
            <a:r>
              <a:rPr lang="en-GB" sz="2400" dirty="0" smtClean="0"/>
              <a:t/>
            </a:r>
            <a:br>
              <a:rPr lang="en-GB" sz="2400" dirty="0" smtClean="0"/>
            </a:br>
            <a:r>
              <a:rPr lang="en-GB" sz="2400" dirty="0" err="1" smtClean="0"/>
              <a:t>Vos</a:t>
            </a:r>
            <a:r>
              <a:rPr lang="en-GB" sz="2400" dirty="0" smtClean="0"/>
              <a:t>, who achieved her doctorate in education after a seven-year research program into the world's best learning methods, describes emotion as "the key to unlock the door to learning".</a:t>
            </a:r>
            <a:endParaRPr lang="en-GB" sz="2400" dirty="0"/>
          </a:p>
        </p:txBody>
      </p:sp>
      <p:sp>
        <p:nvSpPr>
          <p:cNvPr id="2" name="Title 1"/>
          <p:cNvSpPr>
            <a:spLocks noGrp="1"/>
          </p:cNvSpPr>
          <p:nvPr>
            <p:ph type="title"/>
          </p:nvPr>
        </p:nvSpPr>
        <p:spPr/>
        <p:txBody>
          <a:bodyPr/>
          <a:lstStyle/>
          <a:p>
            <a:r>
              <a:rPr lang="en-GB" u="sng" dirty="0" smtClean="0"/>
              <a:t>Intelligence</a:t>
            </a:r>
            <a:endParaRPr lang="en-GB" u="sng" dirty="0"/>
          </a:p>
        </p:txBody>
      </p:sp>
      <p:sp>
        <p:nvSpPr>
          <p:cNvPr id="4" name="TextBox 3"/>
          <p:cNvSpPr txBox="1"/>
          <p:nvPr/>
        </p:nvSpPr>
        <p:spPr>
          <a:xfrm>
            <a:off x="0" y="6669940"/>
            <a:ext cx="6156176" cy="215444"/>
          </a:xfrm>
          <a:prstGeom prst="rect">
            <a:avLst/>
          </a:prstGeom>
          <a:noFill/>
        </p:spPr>
        <p:txBody>
          <a:bodyPr wrap="square" rtlCol="0">
            <a:spAutoFit/>
          </a:bodyPr>
          <a:lstStyle/>
          <a:p>
            <a:r>
              <a:rPr lang="en-GB" sz="800" dirty="0" smtClean="0"/>
              <a:t>Ref: </a:t>
            </a:r>
            <a:r>
              <a:rPr lang="en-GB" sz="800" dirty="0" smtClean="0">
                <a:hlinkClick r:id="rId2"/>
              </a:rPr>
              <a:t>http://www.thelearningweb.net/emotional-intelligence.html</a:t>
            </a:r>
            <a:r>
              <a:rPr lang="en-GB" sz="800" dirty="0" smtClean="0"/>
              <a:t> </a:t>
            </a:r>
            <a:endParaRPr lang="en-GB" sz="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80728"/>
            <a:ext cx="9144000" cy="4525963"/>
          </a:xfrm>
        </p:spPr>
        <p:txBody>
          <a:bodyPr>
            <a:noAutofit/>
          </a:bodyPr>
          <a:lstStyle/>
          <a:p>
            <a:r>
              <a:rPr lang="en-GB" sz="2400" dirty="0" smtClean="0"/>
              <a:t>"Intelligence quotient" (IQ) tests were designed early in the 20th Century to measure cognitive ability and intellect, which were widely believed to be the whole story on intelligence. </a:t>
            </a:r>
          </a:p>
          <a:p>
            <a:r>
              <a:rPr lang="en-GB" sz="2400" dirty="0" smtClean="0"/>
              <a:t>The school system all over the world was geared to valuing and developing these capacities. Other important capabilities, such as the ability to get on with other people, were largely ignored.</a:t>
            </a:r>
          </a:p>
          <a:p>
            <a:r>
              <a:rPr lang="en-GB" sz="2400" dirty="0" smtClean="0"/>
              <a:t>In the early 1980's, some psychologists began to question the claims of IQ to be the only relevant model of intelligence.</a:t>
            </a:r>
          </a:p>
          <a:p>
            <a:r>
              <a:rPr lang="en-GB" sz="2400" dirty="0" smtClean="0"/>
              <a:t>In 1983 </a:t>
            </a:r>
            <a:r>
              <a:rPr lang="en-GB" sz="2400" b="1" u="sng" dirty="0" smtClean="0"/>
              <a:t>Howard Gardner</a:t>
            </a:r>
            <a:r>
              <a:rPr lang="en-GB" sz="2400" b="1" dirty="0" smtClean="0"/>
              <a:t> </a:t>
            </a:r>
            <a:r>
              <a:rPr lang="en-GB" sz="2400" dirty="0" smtClean="0"/>
              <a:t>challenged the assumptions of the IQ-only model in his book </a:t>
            </a:r>
            <a:r>
              <a:rPr lang="en-GB" sz="2400" u="sng" dirty="0" smtClean="0"/>
              <a:t>Frames of Mind</a:t>
            </a:r>
            <a:r>
              <a:rPr lang="en-GB" sz="2400" dirty="0" smtClean="0"/>
              <a:t>, setting out his research on "multiple intelligences“.</a:t>
            </a:r>
          </a:p>
          <a:p>
            <a:endParaRPr lang="en-GB" sz="2400" dirty="0"/>
          </a:p>
        </p:txBody>
      </p:sp>
      <p:sp>
        <p:nvSpPr>
          <p:cNvPr id="2" name="Title 1"/>
          <p:cNvSpPr>
            <a:spLocks noGrp="1"/>
          </p:cNvSpPr>
          <p:nvPr>
            <p:ph type="title"/>
          </p:nvPr>
        </p:nvSpPr>
        <p:spPr>
          <a:xfrm>
            <a:off x="251520" y="44624"/>
            <a:ext cx="8229600" cy="1143000"/>
          </a:xfrm>
        </p:spPr>
        <p:txBody>
          <a:bodyPr/>
          <a:lstStyle/>
          <a:p>
            <a:r>
              <a:rPr lang="en-GB" u="sng" dirty="0" smtClean="0"/>
              <a:t>IQ</a:t>
            </a:r>
            <a:endParaRPr lang="en-GB" u="sng" dirty="0"/>
          </a:p>
        </p:txBody>
      </p:sp>
      <p:sp>
        <p:nvSpPr>
          <p:cNvPr id="4" name="TextBox 3"/>
          <p:cNvSpPr txBox="1"/>
          <p:nvPr/>
        </p:nvSpPr>
        <p:spPr>
          <a:xfrm>
            <a:off x="-36512" y="6597352"/>
            <a:ext cx="7308304" cy="246221"/>
          </a:xfrm>
          <a:prstGeom prst="rect">
            <a:avLst/>
          </a:prstGeom>
          <a:noFill/>
        </p:spPr>
        <p:txBody>
          <a:bodyPr wrap="square" rtlCol="0">
            <a:spAutoFit/>
          </a:bodyPr>
          <a:lstStyle/>
          <a:p>
            <a:r>
              <a:rPr lang="en-GB" sz="1000" dirty="0" smtClean="0">
                <a:hlinkClick r:id="rId2"/>
              </a:rPr>
              <a:t>http://www.coachingleaders.co.uk/what-is-emotional-intelligence/</a:t>
            </a:r>
            <a:endParaRPr lang="en-GB" sz="1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24744"/>
            <a:ext cx="9144000" cy="5098571"/>
          </a:xfrm>
        </p:spPr>
        <p:txBody>
          <a:bodyPr>
            <a:normAutofit fontScale="77500" lnSpcReduction="20000"/>
          </a:bodyPr>
          <a:lstStyle/>
          <a:p>
            <a:r>
              <a:rPr lang="en-GB" dirty="0" smtClean="0"/>
              <a:t>Not many years ago, the intelligence quotient, or IQ, was seen as a strong indicator of the level of success one could attain in life. </a:t>
            </a:r>
            <a:endParaRPr lang="en-GB" dirty="0" smtClean="0"/>
          </a:p>
          <a:p>
            <a:r>
              <a:rPr lang="en-GB" dirty="0" smtClean="0"/>
              <a:t>The </a:t>
            </a:r>
            <a:r>
              <a:rPr lang="en-GB" dirty="0" smtClean="0"/>
              <a:t>standard IQ test measured raw intelligence, including abilities such as logic and reasoning skills, reading, writing, and analyzing. </a:t>
            </a:r>
            <a:endParaRPr lang="en-GB" dirty="0" smtClean="0"/>
          </a:p>
          <a:p>
            <a:r>
              <a:rPr lang="en-GB" dirty="0" smtClean="0"/>
              <a:t>Research</a:t>
            </a:r>
            <a:r>
              <a:rPr lang="en-GB" dirty="0" smtClean="0"/>
              <a:t>, however, soon proved that the IQ could not predict academic and professional performance as once had been thought. There was another element involved: emotional intelligence, also known as the EQ. </a:t>
            </a:r>
            <a:endParaRPr lang="en-GB" dirty="0" smtClean="0"/>
          </a:p>
          <a:p>
            <a:r>
              <a:rPr lang="en-GB" dirty="0" smtClean="0"/>
              <a:t>Emotional </a:t>
            </a:r>
            <a:r>
              <a:rPr lang="en-GB" dirty="0" smtClean="0"/>
              <a:t>intelligence measures one's understanding of emotions, the ability to empathize and work with others, and manage under stress. </a:t>
            </a:r>
            <a:endParaRPr lang="en-GB" dirty="0" smtClean="0"/>
          </a:p>
          <a:p>
            <a:r>
              <a:rPr lang="en-GB" dirty="0" smtClean="0"/>
              <a:t>IQ </a:t>
            </a:r>
            <a:r>
              <a:rPr lang="en-GB" dirty="0" smtClean="0"/>
              <a:t>seldom changes while EQ can change through self-discipline or a profound experience. </a:t>
            </a:r>
            <a:endParaRPr lang="en-GB" dirty="0" smtClean="0"/>
          </a:p>
          <a:p>
            <a:r>
              <a:rPr lang="en-GB" dirty="0" smtClean="0"/>
              <a:t>Nonetheless</a:t>
            </a:r>
            <a:r>
              <a:rPr lang="en-GB" dirty="0" smtClean="0"/>
              <a:t>, they function in tandem and are both important to personal development and success. </a:t>
            </a:r>
            <a:endParaRPr lang="en-GB" dirty="0"/>
          </a:p>
        </p:txBody>
      </p:sp>
      <p:sp>
        <p:nvSpPr>
          <p:cNvPr id="3" name="Title 2"/>
          <p:cNvSpPr>
            <a:spLocks noGrp="1"/>
          </p:cNvSpPr>
          <p:nvPr>
            <p:ph type="title"/>
          </p:nvPr>
        </p:nvSpPr>
        <p:spPr>
          <a:xfrm>
            <a:off x="61664" y="183778"/>
            <a:ext cx="8686800" cy="940966"/>
          </a:xfrm>
        </p:spPr>
        <p:txBody>
          <a:bodyPr>
            <a:normAutofit fontScale="90000"/>
          </a:bodyPr>
          <a:lstStyle/>
          <a:p>
            <a:r>
              <a:rPr lang="en-GB" b="0" dirty="0" smtClean="0"/>
              <a:t>Emotional vs. Intellectual Intelligence</a:t>
            </a:r>
            <a:endParaRPr lang="en-GB" dirty="0"/>
          </a:p>
        </p:txBody>
      </p:sp>
      <p:sp>
        <p:nvSpPr>
          <p:cNvPr id="4" name="TextBox 3"/>
          <p:cNvSpPr txBox="1"/>
          <p:nvPr/>
        </p:nvSpPr>
        <p:spPr>
          <a:xfrm>
            <a:off x="0" y="6669940"/>
            <a:ext cx="2771800" cy="215444"/>
          </a:xfrm>
          <a:prstGeom prst="rect">
            <a:avLst/>
          </a:prstGeom>
          <a:noFill/>
        </p:spPr>
        <p:txBody>
          <a:bodyPr wrap="square" rtlCol="0">
            <a:spAutoFit/>
          </a:bodyPr>
          <a:lstStyle/>
          <a:p>
            <a:r>
              <a:rPr lang="en-GB" sz="800" dirty="0" smtClean="0">
                <a:hlinkClick r:id="rId2"/>
              </a:rPr>
              <a:t>http://www.dailyom.com/articles/2005/491.html</a:t>
            </a:r>
            <a:endParaRPr lang="en-GB" sz="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6512" y="764704"/>
            <a:ext cx="9144000" cy="4525963"/>
          </a:xfrm>
        </p:spPr>
        <p:txBody>
          <a:bodyPr>
            <a:noAutofit/>
          </a:bodyPr>
          <a:lstStyle/>
          <a:p>
            <a:r>
              <a:rPr lang="en-GB" sz="2000" dirty="0" smtClean="0"/>
              <a:t>Individuals with high EQ's are better equipped to make use of their cognitive abilities. </a:t>
            </a:r>
            <a:endParaRPr lang="en-GB" sz="2000" dirty="0" smtClean="0"/>
          </a:p>
          <a:p>
            <a:r>
              <a:rPr lang="en-GB" sz="2000" dirty="0" smtClean="0"/>
              <a:t>They </a:t>
            </a:r>
            <a:r>
              <a:rPr lang="en-GB" sz="2000" dirty="0" smtClean="0"/>
              <a:t>are often chosen for advancement in their professions or volunteer experiences because they possess the ability to inspire people to action and to make others feel more confident. </a:t>
            </a:r>
            <a:endParaRPr lang="en-GB" sz="2000" dirty="0" smtClean="0"/>
          </a:p>
          <a:p>
            <a:r>
              <a:rPr lang="en-GB" sz="2000" dirty="0" smtClean="0"/>
              <a:t>People </a:t>
            </a:r>
            <a:r>
              <a:rPr lang="en-GB" sz="2000" dirty="0" smtClean="0"/>
              <a:t>with high IQ's but low EQ's sometimes sabotage themselves because they are unable to relate to their peers, cannot handle stress constructively, and find emotional connections difficult to maintain. </a:t>
            </a:r>
            <a:endParaRPr lang="en-GB" sz="2000" dirty="0" smtClean="0"/>
          </a:p>
          <a:p>
            <a:r>
              <a:rPr lang="en-GB" sz="2000" dirty="0" smtClean="0"/>
              <a:t>Developing </a:t>
            </a:r>
            <a:r>
              <a:rPr lang="en-GB" sz="2000" dirty="0" smtClean="0"/>
              <a:t>your EQ can help you access your innate intelligence and amplify your empathy, which can lead to career advancement and better relationships. </a:t>
            </a:r>
            <a:endParaRPr lang="en-GB" sz="2000" dirty="0" smtClean="0"/>
          </a:p>
          <a:p>
            <a:r>
              <a:rPr lang="en-GB" sz="2000" dirty="0" smtClean="0"/>
              <a:t>Practice </a:t>
            </a:r>
            <a:r>
              <a:rPr lang="en-GB" sz="2000" dirty="0" smtClean="0"/>
              <a:t>embracing your uniqueness and the uniqueness of others, expressing your feelings and interpreting those of your friends and family, and being decisive - all of which can help boost your EQ</a:t>
            </a:r>
            <a:r>
              <a:rPr lang="en-GB" sz="2000" dirty="0" smtClean="0"/>
              <a:t>.</a:t>
            </a:r>
          </a:p>
          <a:p>
            <a:r>
              <a:rPr lang="en-GB" sz="2000" dirty="0" smtClean="0"/>
              <a:t>Experts say that a heightened EQ can bring </a:t>
            </a:r>
            <a:r>
              <a:rPr lang="en-GB" sz="2000" b="1" dirty="0" smtClean="0"/>
              <a:t>happiness</a:t>
            </a:r>
            <a:r>
              <a:rPr lang="en-GB" sz="2000" dirty="0" smtClean="0"/>
              <a:t> because it lets you focus on </a:t>
            </a:r>
            <a:r>
              <a:rPr lang="en-GB" sz="2000" b="1" dirty="0" smtClean="0"/>
              <a:t>feelings</a:t>
            </a:r>
            <a:r>
              <a:rPr lang="en-GB" sz="2000" dirty="0" smtClean="0"/>
              <a:t> as well </a:t>
            </a:r>
            <a:r>
              <a:rPr lang="en-GB" sz="2000" dirty="0" smtClean="0"/>
              <a:t>as logical planning.</a:t>
            </a:r>
          </a:p>
          <a:p>
            <a:r>
              <a:rPr lang="en-GB" sz="2000" dirty="0" smtClean="0"/>
              <a:t>A strong EQ also makes you more able </a:t>
            </a:r>
            <a:r>
              <a:rPr lang="en-GB" sz="2000" dirty="0" smtClean="0"/>
              <a:t>and confident to access and use your </a:t>
            </a:r>
            <a:r>
              <a:rPr lang="en-GB" sz="2000" dirty="0" smtClean="0"/>
              <a:t>IQ </a:t>
            </a:r>
            <a:r>
              <a:rPr lang="en-GB" sz="2000" dirty="0" smtClean="0"/>
              <a:t>and takes </a:t>
            </a:r>
            <a:r>
              <a:rPr lang="en-GB" sz="2000" dirty="0" smtClean="0"/>
              <a:t>both </a:t>
            </a:r>
            <a:r>
              <a:rPr lang="en-GB" sz="2000" dirty="0" smtClean="0"/>
              <a:t>achieve success in life</a:t>
            </a:r>
            <a:r>
              <a:rPr lang="en-GB" sz="2000" dirty="0" smtClean="0"/>
              <a:t>.</a:t>
            </a:r>
            <a:endParaRPr lang="en-GB" sz="2000" dirty="0"/>
          </a:p>
        </p:txBody>
      </p:sp>
      <p:sp>
        <p:nvSpPr>
          <p:cNvPr id="3" name="Title 2"/>
          <p:cNvSpPr>
            <a:spLocks noGrp="1"/>
          </p:cNvSpPr>
          <p:nvPr>
            <p:ph type="title"/>
          </p:nvPr>
        </p:nvSpPr>
        <p:spPr>
          <a:xfrm>
            <a:off x="61664" y="116632"/>
            <a:ext cx="8686800" cy="796950"/>
          </a:xfrm>
        </p:spPr>
        <p:txBody>
          <a:bodyPr>
            <a:normAutofit fontScale="90000"/>
          </a:bodyPr>
          <a:lstStyle/>
          <a:p>
            <a:r>
              <a:rPr lang="en-GB" b="0" dirty="0" smtClean="0"/>
              <a:t>Emotional vs. Intellectual Intelligence</a:t>
            </a:r>
            <a:endParaRPr lang="en-GB" dirty="0"/>
          </a:p>
        </p:txBody>
      </p:sp>
      <p:sp>
        <p:nvSpPr>
          <p:cNvPr id="4" name="TextBox 3"/>
          <p:cNvSpPr txBox="1"/>
          <p:nvPr/>
        </p:nvSpPr>
        <p:spPr>
          <a:xfrm>
            <a:off x="-36512" y="6597352"/>
            <a:ext cx="4824536" cy="246221"/>
          </a:xfrm>
          <a:prstGeom prst="rect">
            <a:avLst/>
          </a:prstGeom>
          <a:noFill/>
        </p:spPr>
        <p:txBody>
          <a:bodyPr wrap="square" rtlCol="0">
            <a:spAutoFit/>
          </a:bodyPr>
          <a:lstStyle/>
          <a:p>
            <a:r>
              <a:rPr lang="en-GB" sz="1000" dirty="0" smtClean="0">
                <a:hlinkClick r:id="rId2"/>
              </a:rPr>
              <a:t>http://www.coachingleaders.co.uk/what-is-emotional-intelligence/</a:t>
            </a:r>
            <a:endParaRPr lang="en-GB" sz="10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11349"/>
            <a:ext cx="8229600" cy="4525963"/>
          </a:xfrm>
        </p:spPr>
        <p:txBody>
          <a:bodyPr>
            <a:normAutofit fontScale="92500" lnSpcReduction="10000"/>
          </a:bodyPr>
          <a:lstStyle/>
          <a:p>
            <a:r>
              <a:rPr lang="en-GB" sz="2800" dirty="0" smtClean="0"/>
              <a:t>There is much more to effective performance in the workplace than can be achieved with cognitive intelligence, academic qualifications or hard technical skills alone.</a:t>
            </a:r>
          </a:p>
          <a:p>
            <a:r>
              <a:rPr lang="en-GB" sz="2800" dirty="0" smtClean="0"/>
              <a:t>This report explores the value of EQ, and how they complement technical skills and knowledge to drive sustainable organisation performance.</a:t>
            </a:r>
          </a:p>
          <a:p>
            <a:r>
              <a:rPr lang="en-GB" sz="2800" dirty="0" smtClean="0"/>
              <a:t>It demonstrates the business case for putting EQ at the heart of the learning and talent development agenda.</a:t>
            </a:r>
          </a:p>
          <a:p>
            <a:endParaRPr lang="en-GB" sz="2800" dirty="0"/>
          </a:p>
        </p:txBody>
      </p:sp>
      <p:sp>
        <p:nvSpPr>
          <p:cNvPr id="2" name="Title 1"/>
          <p:cNvSpPr>
            <a:spLocks noGrp="1"/>
          </p:cNvSpPr>
          <p:nvPr>
            <p:ph type="title"/>
          </p:nvPr>
        </p:nvSpPr>
        <p:spPr>
          <a:xfrm>
            <a:off x="457200" y="557808"/>
            <a:ext cx="8229600" cy="1143000"/>
          </a:xfrm>
        </p:spPr>
        <p:txBody>
          <a:bodyPr>
            <a:normAutofit fontScale="90000"/>
          </a:bodyPr>
          <a:lstStyle/>
          <a:p>
            <a:r>
              <a:rPr lang="en-GB" u="sng" dirty="0" smtClean="0"/>
              <a:t>CIPD Report : 2010 </a:t>
            </a:r>
            <a:br>
              <a:rPr lang="en-GB" u="sng" dirty="0" smtClean="0"/>
            </a:br>
            <a:r>
              <a:rPr lang="en-GB" b="1" u="sng" dirty="0" smtClean="0"/>
              <a:t>Using the head and heart at work</a:t>
            </a:r>
            <a:br>
              <a:rPr lang="en-GB" b="1" u="sng" dirty="0" smtClean="0"/>
            </a:br>
            <a:endParaRPr lang="en-GB" u="sng" dirty="0"/>
          </a:p>
        </p:txBody>
      </p:sp>
      <p:sp>
        <p:nvSpPr>
          <p:cNvPr id="4" name="TextBox 3"/>
          <p:cNvSpPr txBox="1"/>
          <p:nvPr/>
        </p:nvSpPr>
        <p:spPr>
          <a:xfrm>
            <a:off x="-36512" y="6669940"/>
            <a:ext cx="6012160" cy="215444"/>
          </a:xfrm>
          <a:prstGeom prst="rect">
            <a:avLst/>
          </a:prstGeom>
          <a:noFill/>
        </p:spPr>
        <p:txBody>
          <a:bodyPr wrap="square" rtlCol="0">
            <a:spAutoFit/>
          </a:bodyPr>
          <a:lstStyle/>
          <a:p>
            <a:r>
              <a:rPr lang="en-GB" sz="800" dirty="0" smtClean="0">
                <a:hlinkClick r:id="rId2"/>
              </a:rPr>
              <a:t>http://www.cipd.co.uk/hr-resources/research/soft-skills-business-case.aspx</a:t>
            </a:r>
            <a:endParaRPr lang="en-GB" sz="8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24744"/>
            <a:ext cx="9144000" cy="4104456"/>
          </a:xfrm>
        </p:spPr>
        <p:txBody>
          <a:bodyPr>
            <a:normAutofit lnSpcReduction="10000"/>
          </a:bodyPr>
          <a:lstStyle/>
          <a:p>
            <a:pPr>
              <a:buNone/>
            </a:pPr>
            <a:r>
              <a:rPr lang="en-GB" dirty="0" smtClean="0"/>
              <a:t>I</a:t>
            </a:r>
            <a:r>
              <a:rPr lang="en-GB" b="1" dirty="0" smtClean="0"/>
              <a:t>ntelligence</a:t>
            </a:r>
            <a:r>
              <a:rPr lang="en-GB" dirty="0" smtClean="0"/>
              <a:t> has been defined in many different </a:t>
            </a:r>
            <a:r>
              <a:rPr lang="en-GB" dirty="0" smtClean="0"/>
              <a:t>e.g.</a:t>
            </a:r>
          </a:p>
          <a:p>
            <a:r>
              <a:rPr lang="en-GB" dirty="0" smtClean="0"/>
              <a:t>Understanding</a:t>
            </a:r>
          </a:p>
          <a:p>
            <a:r>
              <a:rPr lang="en-GB" dirty="0" smtClean="0"/>
              <a:t>Self-awareness</a:t>
            </a:r>
          </a:p>
          <a:p>
            <a:r>
              <a:rPr lang="en-GB" dirty="0" smtClean="0"/>
              <a:t>Communication</a:t>
            </a:r>
          </a:p>
          <a:p>
            <a:r>
              <a:rPr lang="en-GB" dirty="0" smtClean="0"/>
              <a:t>Reasoning</a:t>
            </a:r>
          </a:p>
          <a:p>
            <a:r>
              <a:rPr lang="en-GB" dirty="0" smtClean="0"/>
              <a:t>Learning</a:t>
            </a:r>
          </a:p>
          <a:p>
            <a:r>
              <a:rPr lang="en-GB" dirty="0" smtClean="0"/>
              <a:t>E</a:t>
            </a:r>
            <a:r>
              <a:rPr lang="en-GB" dirty="0" smtClean="0"/>
              <a:t>motional</a:t>
            </a:r>
            <a:r>
              <a:rPr lang="en-GB" dirty="0" smtClean="0"/>
              <a:t>  </a:t>
            </a:r>
            <a:r>
              <a:rPr lang="en-GB" dirty="0" smtClean="0"/>
              <a:t>understanding</a:t>
            </a:r>
          </a:p>
          <a:p>
            <a:r>
              <a:rPr lang="en-GB" dirty="0" smtClean="0"/>
              <a:t>Planning</a:t>
            </a:r>
          </a:p>
          <a:p>
            <a:r>
              <a:rPr lang="en-GB" dirty="0" smtClean="0"/>
              <a:t>P</a:t>
            </a:r>
            <a:r>
              <a:rPr lang="en-GB" dirty="0" smtClean="0"/>
              <a:t>roblem </a:t>
            </a:r>
            <a:r>
              <a:rPr lang="en-GB" dirty="0" smtClean="0"/>
              <a:t>solving</a:t>
            </a:r>
            <a:r>
              <a:rPr lang="en-GB" dirty="0" smtClean="0"/>
              <a:t>.</a:t>
            </a:r>
          </a:p>
        </p:txBody>
      </p:sp>
      <p:sp>
        <p:nvSpPr>
          <p:cNvPr id="3" name="Title 2"/>
          <p:cNvSpPr>
            <a:spLocks noGrp="1"/>
          </p:cNvSpPr>
          <p:nvPr>
            <p:ph type="title"/>
          </p:nvPr>
        </p:nvSpPr>
        <p:spPr>
          <a:xfrm>
            <a:off x="107504" y="188640"/>
            <a:ext cx="8229600" cy="850106"/>
          </a:xfrm>
        </p:spPr>
        <p:txBody>
          <a:bodyPr/>
          <a:lstStyle/>
          <a:p>
            <a:r>
              <a:rPr lang="en-GB" dirty="0" smtClean="0"/>
              <a:t>Intelligence</a:t>
            </a: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Take a few minutes to quietly reflect and write down a definition of EI?</a:t>
            </a:r>
            <a:endParaRPr lang="en-GB" dirty="0"/>
          </a:p>
        </p:txBody>
      </p:sp>
      <p:sp>
        <p:nvSpPr>
          <p:cNvPr id="2" name="Title 1"/>
          <p:cNvSpPr>
            <a:spLocks noGrp="1"/>
          </p:cNvSpPr>
          <p:nvPr>
            <p:ph type="title"/>
          </p:nvPr>
        </p:nvSpPr>
        <p:spPr/>
        <p:txBody>
          <a:bodyPr>
            <a:normAutofit fontScale="90000"/>
          </a:bodyPr>
          <a:lstStyle/>
          <a:p>
            <a:r>
              <a:rPr lang="en-GB" u="sng" dirty="0" smtClean="0"/>
              <a:t>Q: What is Emotional Intelligence?</a:t>
            </a:r>
            <a:endParaRPr lang="en-GB" u="sng"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b="1" dirty="0" smtClean="0"/>
              <a:t>Intelligence = </a:t>
            </a:r>
            <a:r>
              <a:rPr lang="en-GB" dirty="0" smtClean="0"/>
              <a:t>understanding.</a:t>
            </a:r>
          </a:p>
          <a:p>
            <a:endParaRPr lang="en-GB" dirty="0" smtClean="0"/>
          </a:p>
          <a:p>
            <a:r>
              <a:rPr lang="en-GB" dirty="0" smtClean="0"/>
              <a:t>Intelligence is the </a:t>
            </a:r>
            <a:r>
              <a:rPr lang="en-GB" dirty="0" smtClean="0"/>
              <a:t>ability to understand something</a:t>
            </a:r>
            <a:r>
              <a:rPr lang="en-GB" dirty="0" smtClean="0"/>
              <a:t>.</a:t>
            </a:r>
          </a:p>
          <a:p>
            <a:endParaRPr lang="en-GB" dirty="0" smtClean="0"/>
          </a:p>
          <a:p>
            <a:r>
              <a:rPr lang="en-GB" dirty="0" smtClean="0"/>
              <a:t>Emotional </a:t>
            </a:r>
            <a:r>
              <a:rPr lang="en-GB" dirty="0" smtClean="0"/>
              <a:t>intelligence is the ability to understand </a:t>
            </a:r>
            <a:r>
              <a:rPr lang="en-GB" dirty="0" smtClean="0"/>
              <a:t>emotions.</a:t>
            </a:r>
            <a:endParaRPr lang="en-GB" dirty="0" smtClean="0"/>
          </a:p>
        </p:txBody>
      </p:sp>
      <p:sp>
        <p:nvSpPr>
          <p:cNvPr id="2" name="Title 1"/>
          <p:cNvSpPr>
            <a:spLocks noGrp="1"/>
          </p:cNvSpPr>
          <p:nvPr>
            <p:ph type="title"/>
          </p:nvPr>
        </p:nvSpPr>
        <p:spPr/>
        <p:txBody>
          <a:bodyPr/>
          <a:lstStyle/>
          <a:p>
            <a:r>
              <a:rPr lang="en-GB" u="sng" dirty="0" smtClean="0"/>
              <a:t>Emotional </a:t>
            </a:r>
            <a:r>
              <a:rPr lang="en-GB" u="sng" dirty="0" smtClean="0"/>
              <a:t>intelligence</a:t>
            </a:r>
            <a:endParaRPr lang="en-GB" u="sng"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Emotional intelligence (EI) is the ability to be aware, understand and regulate our emotions to support personal growth in ourselves and others. </a:t>
            </a:r>
          </a:p>
          <a:p>
            <a:endParaRPr lang="en-GB" dirty="0"/>
          </a:p>
        </p:txBody>
      </p:sp>
      <p:sp>
        <p:nvSpPr>
          <p:cNvPr id="3" name="Title 2"/>
          <p:cNvSpPr>
            <a:spLocks noGrp="1"/>
          </p:cNvSpPr>
          <p:nvPr>
            <p:ph type="title"/>
          </p:nvPr>
        </p:nvSpPr>
        <p:spPr/>
        <p:txBody>
          <a:bodyPr/>
          <a:lstStyle/>
          <a:p>
            <a:r>
              <a:rPr lang="en-GB" u="sng" dirty="0" smtClean="0"/>
              <a:t>Emotional </a:t>
            </a:r>
            <a:r>
              <a:rPr lang="en-GB" u="sng" dirty="0" smtClean="0"/>
              <a:t>intelligence</a:t>
            </a: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5325"/>
            <a:ext cx="8229600" cy="4525963"/>
          </a:xfrm>
        </p:spPr>
        <p:txBody>
          <a:bodyPr>
            <a:normAutofit lnSpcReduction="10000"/>
          </a:bodyPr>
          <a:lstStyle/>
          <a:p>
            <a:r>
              <a:rPr lang="en-GB" dirty="0" smtClean="0"/>
              <a:t>There is widespread concern about many young people’s lack of Emotional Intelligence</a:t>
            </a:r>
          </a:p>
          <a:p>
            <a:r>
              <a:rPr lang="en-GB" dirty="0" smtClean="0"/>
              <a:t>Research reports suggest that schools can play a greater role in people EI education.</a:t>
            </a:r>
          </a:p>
          <a:p>
            <a:r>
              <a:rPr lang="en-GB" dirty="0" smtClean="0"/>
              <a:t>Schools are now including taking on a role in building Emotional Literacy.</a:t>
            </a:r>
          </a:p>
          <a:p>
            <a:r>
              <a:rPr lang="en-GB" dirty="0" smtClean="0"/>
              <a:t>Teaching Emotional Literacy will improve pupils’ learning working and future parenting skills.</a:t>
            </a:r>
          </a:p>
          <a:p>
            <a:r>
              <a:rPr lang="en-GB" dirty="0" smtClean="0"/>
              <a:t>Emotionally healthy children are happier, more cooperative and learn more effectively.</a:t>
            </a:r>
          </a:p>
          <a:p>
            <a:endParaRPr lang="en-GB" dirty="0"/>
          </a:p>
        </p:txBody>
      </p:sp>
      <p:sp>
        <p:nvSpPr>
          <p:cNvPr id="2" name="Title 1"/>
          <p:cNvSpPr>
            <a:spLocks noGrp="1"/>
          </p:cNvSpPr>
          <p:nvPr>
            <p:ph type="title"/>
          </p:nvPr>
        </p:nvSpPr>
        <p:spPr/>
        <p:txBody>
          <a:bodyPr>
            <a:normAutofit/>
          </a:bodyPr>
          <a:lstStyle/>
          <a:p>
            <a:r>
              <a:rPr lang="en-GB" u="sng" dirty="0" smtClean="0"/>
              <a:t>EI &amp; Education</a:t>
            </a:r>
            <a:endParaRPr lang="en-GB" u="sng" dirty="0"/>
          </a:p>
        </p:txBody>
      </p:sp>
      <p:sp>
        <p:nvSpPr>
          <p:cNvPr id="5" name="TextBox 4"/>
          <p:cNvSpPr txBox="1"/>
          <p:nvPr/>
        </p:nvSpPr>
        <p:spPr>
          <a:xfrm>
            <a:off x="0" y="6381908"/>
            <a:ext cx="6804248" cy="338554"/>
          </a:xfrm>
          <a:prstGeom prst="rect">
            <a:avLst/>
          </a:prstGeom>
          <a:noFill/>
        </p:spPr>
        <p:txBody>
          <a:bodyPr wrap="square" rtlCol="0">
            <a:spAutoFit/>
          </a:bodyPr>
          <a:lstStyle/>
          <a:p>
            <a:r>
              <a:rPr lang="en-GB" sz="800" dirty="0" smtClean="0">
                <a:hlinkClick r:id="rId2"/>
              </a:rPr>
              <a:t>http://www.highlandschools-virtualib.org.uk/ltt/whole_learner/emotional.htm</a:t>
            </a:r>
            <a:endParaRPr lang="en-GB" sz="800" dirty="0" smtClean="0">
              <a:hlinkClick r:id="rId3"/>
            </a:endParaRPr>
          </a:p>
          <a:p>
            <a:r>
              <a:rPr lang="en-GB" sz="800" dirty="0" smtClean="0">
                <a:hlinkClick r:id="rId3"/>
              </a:rPr>
              <a:t>http://www.investigacion-psicopedagogica.org/revista/articulos/15/english/Art_15_256.pdf</a:t>
            </a:r>
            <a:endParaRPr lang="en-GB" sz="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ref.jpg"/>
          <p:cNvPicPr>
            <a:picLocks noGrp="1" noChangeAspect="1"/>
          </p:cNvPicPr>
          <p:nvPr>
            <p:ph idx="1"/>
          </p:nvPr>
        </p:nvPicPr>
        <p:blipFill>
          <a:blip r:embed="rId2" cstate="print"/>
          <a:stretch>
            <a:fillRect/>
          </a:stretch>
        </p:blipFill>
        <p:spPr>
          <a:xfrm>
            <a:off x="35496" y="6525344"/>
            <a:ext cx="4791075" cy="209550"/>
          </a:xfrm>
        </p:spPr>
      </p:pic>
      <p:sp>
        <p:nvSpPr>
          <p:cNvPr id="5" name="TextBox 4"/>
          <p:cNvSpPr txBox="1"/>
          <p:nvPr/>
        </p:nvSpPr>
        <p:spPr>
          <a:xfrm>
            <a:off x="0" y="6546830"/>
            <a:ext cx="6804248" cy="338554"/>
          </a:xfrm>
          <a:prstGeom prst="rect">
            <a:avLst/>
          </a:prstGeom>
          <a:noFill/>
        </p:spPr>
        <p:txBody>
          <a:bodyPr wrap="square" rtlCol="0">
            <a:spAutoFit/>
          </a:bodyPr>
          <a:lstStyle/>
          <a:p>
            <a:endParaRPr lang="en-GB" sz="800" dirty="0" smtClean="0">
              <a:hlinkClick r:id="rId3"/>
            </a:endParaRPr>
          </a:p>
          <a:p>
            <a:r>
              <a:rPr lang="en-GB" sz="800" dirty="0" smtClean="0">
                <a:hlinkClick r:id="rId3"/>
              </a:rPr>
              <a:t>http://www.investigacion-psicopedagogica.org/revista/articulos/15/english/Art_15_256.pdf</a:t>
            </a:r>
            <a:endParaRPr lang="en-GB" sz="800" dirty="0"/>
          </a:p>
        </p:txBody>
      </p:sp>
      <p:pic>
        <p:nvPicPr>
          <p:cNvPr id="10" name="Picture 9" descr="ref2.jpg"/>
          <p:cNvPicPr>
            <a:picLocks noChangeAspect="1"/>
          </p:cNvPicPr>
          <p:nvPr/>
        </p:nvPicPr>
        <p:blipFill>
          <a:blip r:embed="rId4" cstate="print"/>
          <a:stretch>
            <a:fillRect/>
          </a:stretch>
        </p:blipFill>
        <p:spPr>
          <a:xfrm>
            <a:off x="395537" y="476672"/>
            <a:ext cx="7992888" cy="1327809"/>
          </a:xfrm>
          <a:prstGeom prst="rect">
            <a:avLst/>
          </a:prstGeom>
        </p:spPr>
      </p:pic>
      <p:pic>
        <p:nvPicPr>
          <p:cNvPr id="11" name="Picture 10" descr="ref3.jpg"/>
          <p:cNvPicPr>
            <a:picLocks noChangeAspect="1"/>
          </p:cNvPicPr>
          <p:nvPr/>
        </p:nvPicPr>
        <p:blipFill>
          <a:blip r:embed="rId5" cstate="print"/>
          <a:stretch>
            <a:fillRect/>
          </a:stretch>
        </p:blipFill>
        <p:spPr>
          <a:xfrm>
            <a:off x="395536" y="2132856"/>
            <a:ext cx="8064897" cy="4307388"/>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268760"/>
            <a:ext cx="9144000" cy="5256584"/>
          </a:xfrm>
        </p:spPr>
        <p:txBody>
          <a:bodyPr>
            <a:normAutofit fontScale="85000" lnSpcReduction="20000"/>
          </a:bodyPr>
          <a:lstStyle/>
          <a:p>
            <a:r>
              <a:rPr lang="en-GB" dirty="0"/>
              <a:t>In his groundbreaking book, Emotional Intelligence, researcher Daniel </a:t>
            </a:r>
            <a:r>
              <a:rPr lang="en-GB" dirty="0" err="1"/>
              <a:t>Goleman</a:t>
            </a:r>
            <a:r>
              <a:rPr lang="en-GB" dirty="0"/>
              <a:t> reported on compelling breakthroughs from the fields of neuroscience and business</a:t>
            </a:r>
            <a:r>
              <a:rPr lang="en-GB" dirty="0" smtClean="0"/>
              <a:t>.</a:t>
            </a:r>
          </a:p>
          <a:p>
            <a:r>
              <a:rPr lang="en-GB" dirty="0" smtClean="0"/>
              <a:t>His </a:t>
            </a:r>
            <a:r>
              <a:rPr lang="en-GB" dirty="0"/>
              <a:t>research showed that success in life is based more on our ability to be aware of, and able to manage our emotions, than on our intellectual capabilities. </a:t>
            </a:r>
            <a:endParaRPr lang="en-GB" dirty="0" smtClean="0"/>
          </a:p>
          <a:p>
            <a:r>
              <a:rPr lang="en-GB" dirty="0" smtClean="0"/>
              <a:t>This </a:t>
            </a:r>
            <a:r>
              <a:rPr lang="en-GB" dirty="0"/>
              <a:t>created a mini-revolution in how organizations think about leadership and how people think about success.</a:t>
            </a:r>
            <a:br>
              <a:rPr lang="en-GB" dirty="0"/>
            </a:br>
            <a:r>
              <a:rPr lang="en-GB" b="1" dirty="0"/>
              <a:t>A simple definition of emotional intelligence is the collection of emotional skills we need to manage our relationships and ourselves. </a:t>
            </a:r>
            <a:endParaRPr lang="en-GB" b="1" dirty="0" smtClean="0"/>
          </a:p>
          <a:p>
            <a:r>
              <a:rPr lang="en-GB" dirty="0" err="1" smtClean="0"/>
              <a:t>Goleman</a:t>
            </a:r>
            <a:r>
              <a:rPr lang="en-GB" dirty="0" smtClean="0"/>
              <a:t> </a:t>
            </a:r>
            <a:r>
              <a:rPr lang="en-GB" dirty="0"/>
              <a:t>and other researchers have now demonstrated conclusively that corporate and health care leaders who excel in emotional intelligence skills achieve not only superior business results, but also have higher levels of personal fulfilment and increased well-being.</a:t>
            </a:r>
          </a:p>
          <a:p>
            <a:endParaRPr lang="en-GB" dirty="0"/>
          </a:p>
        </p:txBody>
      </p:sp>
      <p:sp>
        <p:nvSpPr>
          <p:cNvPr id="2" name="Title 1"/>
          <p:cNvSpPr>
            <a:spLocks noGrp="1"/>
          </p:cNvSpPr>
          <p:nvPr>
            <p:ph type="title"/>
          </p:nvPr>
        </p:nvSpPr>
        <p:spPr>
          <a:xfrm>
            <a:off x="457200" y="125760"/>
            <a:ext cx="8229600" cy="1143000"/>
          </a:xfrm>
        </p:spPr>
        <p:txBody>
          <a:bodyPr/>
          <a:lstStyle/>
          <a:p>
            <a:r>
              <a:rPr lang="en-GB" u="sng" dirty="0" smtClean="0"/>
              <a:t>EI in Organisations</a:t>
            </a:r>
            <a:endParaRPr lang="en-GB" u="sng"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496" y="44624"/>
            <a:ext cx="8928992" cy="5112568"/>
          </a:xfrm>
        </p:spPr>
        <p:txBody>
          <a:bodyPr>
            <a:noAutofit/>
          </a:bodyPr>
          <a:lstStyle/>
          <a:p>
            <a:pPr>
              <a:buNone/>
            </a:pPr>
            <a:r>
              <a:rPr lang="en-GB" sz="1800" b="1" dirty="0" smtClean="0"/>
              <a:t>The 5 key elements and domains of EI</a:t>
            </a:r>
            <a:r>
              <a:rPr lang="en-GB" sz="1800" dirty="0" smtClean="0"/>
              <a:t> (</a:t>
            </a:r>
            <a:r>
              <a:rPr lang="en-GB" sz="1800" dirty="0" err="1" smtClean="0"/>
              <a:t>Goleman</a:t>
            </a:r>
            <a:r>
              <a:rPr lang="en-GB" sz="1800" dirty="0" smtClean="0"/>
              <a:t> follows </a:t>
            </a:r>
            <a:r>
              <a:rPr lang="en-GB" sz="1800" dirty="0" err="1" smtClean="0"/>
              <a:t>Salovey</a:t>
            </a:r>
            <a:r>
              <a:rPr lang="en-GB" sz="1800" dirty="0" smtClean="0"/>
              <a:t> and Mayer here)</a:t>
            </a:r>
          </a:p>
          <a:p>
            <a:pPr>
              <a:buFont typeface="+mj-lt"/>
              <a:buAutoNum type="arabicPeriod"/>
            </a:pPr>
            <a:r>
              <a:rPr lang="en-GB" sz="1800" b="1" dirty="0" smtClean="0"/>
              <a:t>Self-awareness</a:t>
            </a:r>
            <a:endParaRPr lang="en-GB" sz="1800" dirty="0" smtClean="0"/>
          </a:p>
          <a:p>
            <a:r>
              <a:rPr lang="en-GB" sz="1800" dirty="0" smtClean="0"/>
              <a:t>Understanding our own emotional responses is the most important factor in EI. This gives us the understanding and potential to manage our emotions and support others.</a:t>
            </a:r>
          </a:p>
          <a:p>
            <a:pPr lvl="0">
              <a:buNone/>
            </a:pPr>
            <a:r>
              <a:rPr lang="en-GB" sz="1800" b="1" dirty="0" smtClean="0"/>
              <a:t>2. Emotional control</a:t>
            </a:r>
            <a:endParaRPr lang="en-GB" sz="1800" dirty="0" smtClean="0"/>
          </a:p>
          <a:p>
            <a:r>
              <a:rPr lang="en-GB" sz="1800" dirty="0" smtClean="0"/>
              <a:t>We can use strategies to control our emotional state ;</a:t>
            </a:r>
          </a:p>
          <a:p>
            <a:r>
              <a:rPr lang="en-GB" sz="1800" dirty="0" smtClean="0"/>
              <a:t>It can be part of the pro-active management of our lives, and in a reactive way in stressful situations.</a:t>
            </a:r>
          </a:p>
          <a:p>
            <a:pPr>
              <a:buNone/>
            </a:pPr>
            <a:r>
              <a:rPr lang="en-GB" sz="1800" b="1" dirty="0" smtClean="0"/>
              <a:t>3. Self-motivation</a:t>
            </a:r>
            <a:endParaRPr lang="en-GB" sz="1800" dirty="0" smtClean="0"/>
          </a:p>
          <a:p>
            <a:r>
              <a:rPr lang="en-GB" sz="1800" dirty="0" smtClean="0"/>
              <a:t>When we have a goal, the control of emotions will assist greatly in achieving it.</a:t>
            </a:r>
          </a:p>
          <a:p>
            <a:r>
              <a:rPr lang="en-GB" sz="1800" dirty="0" smtClean="0"/>
              <a:t>This can lead to a state of “flow” in which intense, productive, creative focus  on tasks is possible  (see </a:t>
            </a:r>
            <a:r>
              <a:rPr lang="en-GB" sz="1800" dirty="0" smtClean="0">
                <a:hlinkClick r:id="rId2"/>
              </a:rPr>
              <a:t>FLOW</a:t>
            </a:r>
            <a:r>
              <a:rPr lang="en-GB" sz="1800" dirty="0" smtClean="0"/>
              <a:t> </a:t>
            </a:r>
            <a:r>
              <a:rPr lang="en-GB" sz="1800" dirty="0" err="1" smtClean="0"/>
              <a:t>Mihaly</a:t>
            </a:r>
            <a:r>
              <a:rPr lang="en-GB" sz="1800" dirty="0" smtClean="0"/>
              <a:t> </a:t>
            </a:r>
            <a:r>
              <a:rPr lang="en-GB" sz="1800" dirty="0" err="1" smtClean="0"/>
              <a:t>Csikszentmihalyi</a:t>
            </a:r>
            <a:r>
              <a:rPr lang="en-GB" sz="1800" dirty="0" smtClean="0"/>
              <a:t>).</a:t>
            </a:r>
          </a:p>
          <a:p>
            <a:pPr>
              <a:buNone/>
            </a:pPr>
            <a:r>
              <a:rPr lang="en-GB" sz="1800" b="1" dirty="0" smtClean="0"/>
              <a:t>4. Empathy</a:t>
            </a:r>
            <a:endParaRPr lang="en-GB" sz="1800" dirty="0" smtClean="0"/>
          </a:p>
          <a:p>
            <a:r>
              <a:rPr lang="en-GB" sz="1800" dirty="0" smtClean="0"/>
              <a:t>The ability to recognise signs in others of how they are feeling is important if we are to establish good relationships with them (essential for effective Team-working and Management support).</a:t>
            </a:r>
          </a:p>
          <a:p>
            <a:r>
              <a:rPr lang="en-GB" sz="1800" dirty="0" smtClean="0"/>
              <a:t>This can lead to more productive work with colleagues. It can also help us to deal with conflict situations</a:t>
            </a:r>
          </a:p>
          <a:p>
            <a:pPr>
              <a:buNone/>
            </a:pPr>
            <a:r>
              <a:rPr lang="en-GB" sz="1800" b="1" dirty="0" smtClean="0"/>
              <a:t>5. Handling relationships</a:t>
            </a:r>
            <a:endParaRPr lang="en-GB" sz="1800" dirty="0" smtClean="0"/>
          </a:p>
          <a:p>
            <a:r>
              <a:rPr lang="en-GB" sz="1800" dirty="0" smtClean="0"/>
              <a:t>Good understanding of emotions can help us to manage the emotions of others.</a:t>
            </a:r>
          </a:p>
          <a:p>
            <a:r>
              <a:rPr lang="en-GB" sz="1800" dirty="0" smtClean="0"/>
              <a:t>It is possible to teach skills of understanding and managing others’ emotional states</a:t>
            </a:r>
          </a:p>
          <a:p>
            <a:endParaRPr lang="en-GB" sz="1800" dirty="0"/>
          </a:p>
        </p:txBody>
      </p:sp>
      <p:sp>
        <p:nvSpPr>
          <p:cNvPr id="4" name="TextBox 3"/>
          <p:cNvSpPr txBox="1"/>
          <p:nvPr/>
        </p:nvSpPr>
        <p:spPr>
          <a:xfrm>
            <a:off x="0" y="6669360"/>
            <a:ext cx="7884368" cy="338554"/>
          </a:xfrm>
          <a:prstGeom prst="rect">
            <a:avLst/>
          </a:prstGeom>
          <a:noFill/>
        </p:spPr>
        <p:txBody>
          <a:bodyPr wrap="square" rtlCol="0">
            <a:spAutoFit/>
          </a:bodyPr>
          <a:lstStyle/>
          <a:p>
            <a:r>
              <a:rPr lang="en-GB" sz="800" dirty="0" smtClean="0"/>
              <a:t>Based on </a:t>
            </a:r>
            <a:r>
              <a:rPr lang="en-GB" sz="800" dirty="0" smtClean="0">
                <a:hlinkClick r:id="rId3"/>
              </a:rPr>
              <a:t>http://www.highlandschools-virtualib.org.uk/ltt/whole_learner/emotional.htm</a:t>
            </a:r>
            <a:r>
              <a:rPr lang="en-GB" sz="800" dirty="0" smtClean="0"/>
              <a:t> </a:t>
            </a:r>
            <a:endParaRPr lang="en-GB" sz="800" dirty="0" smtClean="0">
              <a:hlinkClick r:id="rId4"/>
            </a:endParaRPr>
          </a:p>
          <a:p>
            <a:endParaRPr lang="en-GB" sz="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smtClean="0"/>
              <a:t>Case-study example : </a:t>
            </a:r>
            <a:br>
              <a:rPr lang="en-GB" b="1" u="sng" dirty="0" smtClean="0"/>
            </a:br>
            <a:r>
              <a:rPr lang="en-GB" b="1" u="sng" dirty="0" smtClean="0"/>
              <a:t>IHM emWave Technology</a:t>
            </a:r>
            <a:endParaRPr lang="en-GB" b="1" u="sng" dirty="0"/>
          </a:p>
        </p:txBody>
      </p:sp>
      <p:pic>
        <p:nvPicPr>
          <p:cNvPr id="4" name="Picture 8" descr="http://www.selfempowermentunlimited.com/uploads/3/2/6/5/3265403/2603787_orig.jpg"/>
          <p:cNvPicPr>
            <a:picLocks noChangeAspect="1" noChangeArrowheads="1"/>
          </p:cNvPicPr>
          <p:nvPr/>
        </p:nvPicPr>
        <p:blipFill>
          <a:blip r:embed="rId2" cstate="print"/>
          <a:srcRect/>
          <a:stretch>
            <a:fillRect/>
          </a:stretch>
        </p:blipFill>
        <p:spPr bwMode="auto">
          <a:xfrm>
            <a:off x="0" y="3648074"/>
            <a:ext cx="4295775" cy="3209926"/>
          </a:xfrm>
          <a:prstGeom prst="rect">
            <a:avLst/>
          </a:prstGeom>
          <a:noFill/>
        </p:spPr>
      </p:pic>
      <p:pic>
        <p:nvPicPr>
          <p:cNvPr id="23554" name="Picture 2" descr="http://www.heartmathbenelux.com/pics/emwave_desktop_chart.png"/>
          <p:cNvPicPr>
            <a:picLocks noChangeAspect="1" noChangeArrowheads="1"/>
          </p:cNvPicPr>
          <p:nvPr/>
        </p:nvPicPr>
        <p:blipFill>
          <a:blip r:embed="rId3" cstate="print"/>
          <a:srcRect/>
          <a:stretch>
            <a:fillRect/>
          </a:stretch>
        </p:blipFill>
        <p:spPr bwMode="auto">
          <a:xfrm>
            <a:off x="2195736" y="1628800"/>
            <a:ext cx="5715000" cy="3209926"/>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r>
              <a:rPr lang="en-GB" dirty="0" smtClean="0"/>
              <a:t>The Institute of </a:t>
            </a:r>
            <a:r>
              <a:rPr lang="en-GB" dirty="0" err="1" smtClean="0"/>
              <a:t>HeartMath</a:t>
            </a:r>
            <a:r>
              <a:rPr lang="en-GB" dirty="0" smtClean="0"/>
              <a:t> (IHM) is a research and education organization which through Technology and Training help People and Organisations to improve Performance and Well-being and create optimal environments that improve creativity and productivity.</a:t>
            </a:r>
          </a:p>
          <a:p>
            <a:pPr>
              <a:buNone/>
            </a:pPr>
            <a:endParaRPr lang="en-GB" dirty="0" smtClean="0"/>
          </a:p>
          <a:p>
            <a:r>
              <a:rPr lang="en-GB" dirty="0" smtClean="0"/>
              <a:t>Studies investigating the impact of </a:t>
            </a:r>
            <a:r>
              <a:rPr lang="en-GB" dirty="0" err="1" smtClean="0"/>
              <a:t>HeartMath</a:t>
            </a:r>
            <a:r>
              <a:rPr lang="en-GB" dirty="0" smtClean="0"/>
              <a:t> programs in the workplace have documented a wide range of organizationally relevant outcomes, including increases in productivity, goal clarity, job satisfaction, communication effectiveness, improvement in employee health and reductions in turnover.</a:t>
            </a:r>
          </a:p>
          <a:p>
            <a:pPr>
              <a:buNone/>
            </a:pPr>
            <a:endParaRPr lang="en-GB" dirty="0" smtClean="0"/>
          </a:p>
          <a:p>
            <a:r>
              <a:rPr lang="en-GB" dirty="0" smtClean="0"/>
              <a:t>Studies also have examined the programs' effect in helping organizations through change and meet challenges such as downsizing and restructuring.</a:t>
            </a:r>
            <a:endParaRPr lang="en-GB" dirty="0"/>
          </a:p>
        </p:txBody>
      </p:sp>
      <p:sp>
        <p:nvSpPr>
          <p:cNvPr id="2" name="Title 1"/>
          <p:cNvSpPr>
            <a:spLocks noGrp="1"/>
          </p:cNvSpPr>
          <p:nvPr>
            <p:ph type="title"/>
          </p:nvPr>
        </p:nvSpPr>
        <p:spPr/>
        <p:txBody>
          <a:bodyPr>
            <a:normAutofit fontScale="90000"/>
          </a:bodyPr>
          <a:lstStyle/>
          <a:p>
            <a:r>
              <a:rPr lang="en-GB" u="sng" dirty="0" smtClean="0"/>
              <a:t>The Institute of </a:t>
            </a:r>
            <a:r>
              <a:rPr lang="en-GB" u="sng" dirty="0" err="1" smtClean="0"/>
              <a:t>HeartMath</a:t>
            </a:r>
            <a:r>
              <a:rPr lang="en-GB" u="sng" dirty="0" smtClean="0"/>
              <a:t> (IHM)</a:t>
            </a:r>
            <a:endParaRPr lang="en-GB" u="sng" dirty="0"/>
          </a:p>
        </p:txBody>
      </p:sp>
      <p:sp>
        <p:nvSpPr>
          <p:cNvPr id="4" name="TextBox 3"/>
          <p:cNvSpPr txBox="1"/>
          <p:nvPr/>
        </p:nvSpPr>
        <p:spPr>
          <a:xfrm>
            <a:off x="0" y="6597932"/>
            <a:ext cx="6084168" cy="215444"/>
          </a:xfrm>
          <a:prstGeom prst="rect">
            <a:avLst/>
          </a:prstGeom>
          <a:noFill/>
        </p:spPr>
        <p:txBody>
          <a:bodyPr wrap="square" rtlCol="0">
            <a:spAutoFit/>
          </a:bodyPr>
          <a:lstStyle/>
          <a:p>
            <a:r>
              <a:rPr lang="en-GB" sz="800" dirty="0" smtClean="0"/>
              <a:t>ref: </a:t>
            </a:r>
            <a:r>
              <a:rPr lang="en-GB" sz="800" dirty="0" smtClean="0">
                <a:hlinkClick r:id="rId2"/>
              </a:rPr>
              <a:t>http://www.heartmath.com/about/research-information.html</a:t>
            </a:r>
            <a:endParaRPr lang="en-GB" sz="8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268760"/>
            <a:ext cx="9144000" cy="5112568"/>
          </a:xfrm>
        </p:spPr>
        <p:txBody>
          <a:bodyPr>
            <a:normAutofit fontScale="92500" lnSpcReduction="10000"/>
          </a:bodyPr>
          <a:lstStyle/>
          <a:p>
            <a:r>
              <a:rPr lang="en-GB" dirty="0" smtClean="0"/>
              <a:t>With intention when </a:t>
            </a:r>
            <a:r>
              <a:rPr lang="en-GB" dirty="0"/>
              <a:t>we activate the power of our </a:t>
            </a:r>
            <a:r>
              <a:rPr lang="en-GB" dirty="0" smtClean="0"/>
              <a:t>hearts we experience Positive Empowering and Sincere </a:t>
            </a:r>
            <a:r>
              <a:rPr lang="en-GB" dirty="0"/>
              <a:t>feelings such as appreciation, </a:t>
            </a:r>
            <a:r>
              <a:rPr lang="en-GB" dirty="0" smtClean="0"/>
              <a:t>care and love.</a:t>
            </a:r>
          </a:p>
          <a:p>
            <a:r>
              <a:rPr lang="en-GB" dirty="0" smtClean="0"/>
              <a:t>Consciously </a:t>
            </a:r>
            <a:r>
              <a:rPr lang="en-GB" dirty="0"/>
              <a:t>choosing a core heart feeling over a negative one means instead of the drain and damage stress causes to our bodies’ systems, we are renewed mentally, physically and emotionally... </a:t>
            </a:r>
            <a:endParaRPr lang="en-GB" dirty="0" smtClean="0"/>
          </a:p>
          <a:p>
            <a:r>
              <a:rPr lang="en-GB" dirty="0" smtClean="0"/>
              <a:t>Heartfelt </a:t>
            </a:r>
            <a:r>
              <a:rPr lang="en-GB" dirty="0"/>
              <a:t>positive feelings fortify our energy systems and nourish the body at the cellular level... </a:t>
            </a:r>
            <a:endParaRPr lang="en-GB" dirty="0" smtClean="0"/>
          </a:p>
          <a:p>
            <a:r>
              <a:rPr lang="en-GB" dirty="0" smtClean="0"/>
              <a:t>by </a:t>
            </a:r>
            <a:r>
              <a:rPr lang="en-GB" dirty="0"/>
              <a:t>intentionally thinking positive thoughts and focusing on positive emotions... – a beneficial state of mental, emotional and physical balance and </a:t>
            </a:r>
            <a:r>
              <a:rPr lang="en-GB" dirty="0" smtClean="0"/>
              <a:t>harmony is achieved</a:t>
            </a:r>
            <a:r>
              <a:rPr lang="en-GB" dirty="0" smtClean="0"/>
              <a:t>. (</a:t>
            </a:r>
            <a:r>
              <a:rPr lang="en-GB" dirty="0" smtClean="0"/>
              <a:t>1</a:t>
            </a:r>
            <a:r>
              <a:rPr lang="en-GB" dirty="0"/>
              <a:t>, p3)</a:t>
            </a:r>
          </a:p>
        </p:txBody>
      </p:sp>
      <p:sp>
        <p:nvSpPr>
          <p:cNvPr id="2" name="Title 1"/>
          <p:cNvSpPr>
            <a:spLocks noGrp="1"/>
          </p:cNvSpPr>
          <p:nvPr>
            <p:ph type="title"/>
          </p:nvPr>
        </p:nvSpPr>
        <p:spPr>
          <a:xfrm>
            <a:off x="457200" y="260648"/>
            <a:ext cx="8229600" cy="1143000"/>
          </a:xfrm>
        </p:spPr>
        <p:txBody>
          <a:bodyPr>
            <a:normAutofit/>
          </a:bodyPr>
          <a:lstStyle/>
          <a:p>
            <a:r>
              <a:rPr lang="en-GB" u="sng" dirty="0" smtClean="0"/>
              <a:t>The IHM </a:t>
            </a:r>
            <a:r>
              <a:rPr lang="en-GB" u="sng" dirty="0" smtClean="0"/>
              <a:t>&amp; </a:t>
            </a:r>
            <a:r>
              <a:rPr lang="en-GB" u="sng" dirty="0" smtClean="0"/>
              <a:t>EI</a:t>
            </a:r>
            <a:endParaRPr lang="en-GB" u="sng" dirty="0"/>
          </a:p>
        </p:txBody>
      </p:sp>
      <p:sp>
        <p:nvSpPr>
          <p:cNvPr id="4" name="TextBox 3"/>
          <p:cNvSpPr txBox="1"/>
          <p:nvPr/>
        </p:nvSpPr>
        <p:spPr>
          <a:xfrm>
            <a:off x="-36512" y="6597352"/>
            <a:ext cx="8172400" cy="230832"/>
          </a:xfrm>
          <a:prstGeom prst="rect">
            <a:avLst/>
          </a:prstGeom>
          <a:noFill/>
        </p:spPr>
        <p:txBody>
          <a:bodyPr wrap="square" rtlCol="0">
            <a:spAutoFit/>
          </a:bodyPr>
          <a:lstStyle/>
          <a:p>
            <a:r>
              <a:rPr lang="en-GB" sz="900" dirty="0" smtClean="0"/>
              <a:t>(1) </a:t>
            </a:r>
            <a:r>
              <a:rPr lang="en-GB" sz="900" dirty="0" smtClean="0">
                <a:hlinkClick r:id="rId2"/>
              </a:rPr>
              <a:t>http</a:t>
            </a:r>
            <a:r>
              <a:rPr lang="en-GB" sz="900" dirty="0">
                <a:hlinkClick r:id="rId2"/>
              </a:rPr>
              <a:t>://</a:t>
            </a:r>
            <a:r>
              <a:rPr lang="en-GB" sz="900" dirty="0" smtClean="0">
                <a:hlinkClick r:id="rId2"/>
              </a:rPr>
              <a:t>www.heartmath.org/templates/ihm/e-newsletter/publication/2011/summer/index.php</a:t>
            </a:r>
            <a:r>
              <a:rPr lang="en-GB" sz="900" dirty="0" smtClean="0"/>
              <a:t> </a:t>
            </a:r>
            <a:endParaRPr lang="en-GB" sz="9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52736"/>
            <a:ext cx="8964488" cy="5256584"/>
          </a:xfrm>
        </p:spPr>
        <p:txBody>
          <a:bodyPr>
            <a:noAutofit/>
          </a:bodyPr>
          <a:lstStyle/>
          <a:p>
            <a:r>
              <a:rPr lang="en-GB" sz="2000" dirty="0" smtClean="0"/>
              <a:t>The </a:t>
            </a:r>
            <a:r>
              <a:rPr lang="en-GB" sz="2000" b="1" dirty="0" smtClean="0"/>
              <a:t>emWave Desktop Technology </a:t>
            </a:r>
            <a:r>
              <a:rPr lang="en-GB" sz="2000" dirty="0" smtClean="0"/>
              <a:t>is a scientifically validated hardware/software system that teaches techniques to help people create an optimal state in which the heart, mind and emotions are operating in-sync and balanced.</a:t>
            </a:r>
          </a:p>
          <a:p>
            <a:r>
              <a:rPr lang="en-GB" sz="2000" dirty="0" smtClean="0"/>
              <a:t>This is achieved through a patented process which displays heart rhythm patterns in real time showing people when they are in this high performance state.</a:t>
            </a:r>
          </a:p>
          <a:p>
            <a:r>
              <a:rPr lang="en-GB" sz="2000" dirty="0" smtClean="0"/>
              <a:t> The Technology assist people to learn how to be aware of and maintain a high performance state called “coherence.” Coherence is a mental and emotional state that people experience when they are in the zone - when the heart, brain and nervous system are working in harmony. </a:t>
            </a:r>
          </a:p>
          <a:p>
            <a:r>
              <a:rPr lang="en-GB" sz="2000" dirty="0" smtClean="0"/>
              <a:t>There are interactive games designed to help increase Emotional Intelligence and transform stress into creative energy.</a:t>
            </a:r>
          </a:p>
          <a:p>
            <a:r>
              <a:rPr lang="en-GB" sz="2000" dirty="0" smtClean="0"/>
              <a:t>The Technology assists people to improve their focus, creativity, intuition and higher-level decision-making. To be more confident, positive, focused and calm.</a:t>
            </a:r>
            <a:endParaRPr lang="en-GB" sz="2000" dirty="0"/>
          </a:p>
        </p:txBody>
      </p:sp>
      <p:sp>
        <p:nvSpPr>
          <p:cNvPr id="2" name="Title 1"/>
          <p:cNvSpPr>
            <a:spLocks noGrp="1"/>
          </p:cNvSpPr>
          <p:nvPr>
            <p:ph type="title"/>
          </p:nvPr>
        </p:nvSpPr>
        <p:spPr>
          <a:xfrm>
            <a:off x="446856" y="116632"/>
            <a:ext cx="8229600" cy="936104"/>
          </a:xfrm>
        </p:spPr>
        <p:txBody>
          <a:bodyPr/>
          <a:lstStyle/>
          <a:p>
            <a:r>
              <a:rPr lang="en-GB" u="sng" dirty="0" smtClean="0"/>
              <a:t>IHM Technology</a:t>
            </a:r>
            <a:endParaRPr lang="en-GB" u="sng"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600200"/>
            <a:ext cx="8640960" cy="4525963"/>
          </a:xfrm>
        </p:spPr>
        <p:txBody>
          <a:bodyPr>
            <a:normAutofit/>
          </a:bodyPr>
          <a:lstStyle/>
          <a:p>
            <a:r>
              <a:rPr lang="en-GB" dirty="0" smtClean="0"/>
              <a:t>4min Intro with emWave Emotion </a:t>
            </a:r>
            <a:r>
              <a:rPr lang="en-GB" dirty="0" err="1" smtClean="0"/>
              <a:t>Visualizer</a:t>
            </a:r>
            <a:r>
              <a:rPr lang="en-GB" dirty="0" smtClean="0"/>
              <a:t>: </a:t>
            </a:r>
            <a:r>
              <a:rPr lang="en-GB" dirty="0" smtClean="0">
                <a:hlinkClick r:id="rId2"/>
              </a:rPr>
              <a:t>http://www.youtube.com/watch?v=PKYqrviclF0</a:t>
            </a:r>
            <a:endParaRPr lang="en-GB" dirty="0" smtClean="0"/>
          </a:p>
          <a:p>
            <a:pPr>
              <a:buNone/>
            </a:pPr>
            <a:endParaRPr lang="en-GB" dirty="0" smtClean="0"/>
          </a:p>
          <a:p>
            <a:pPr>
              <a:buNone/>
            </a:pPr>
            <a:r>
              <a:rPr lang="en-GB" b="1" dirty="0" smtClean="0"/>
              <a:t>More BG info:</a:t>
            </a:r>
          </a:p>
          <a:p>
            <a:r>
              <a:rPr lang="en-GB" dirty="0" smtClean="0"/>
              <a:t>Good 7min emWave demonstration : Emotional Intelligence and Mastery: </a:t>
            </a:r>
            <a:r>
              <a:rPr lang="en-GB" dirty="0" smtClean="0">
                <a:hlinkClick r:id="rId3"/>
              </a:rPr>
              <a:t>http://www.youtube.com/watch?v=l2vUyFdG3wg</a:t>
            </a:r>
            <a:endParaRPr lang="en-GB" dirty="0"/>
          </a:p>
        </p:txBody>
      </p:sp>
      <p:sp>
        <p:nvSpPr>
          <p:cNvPr id="2" name="Title 1"/>
          <p:cNvSpPr>
            <a:spLocks noGrp="1"/>
          </p:cNvSpPr>
          <p:nvPr>
            <p:ph type="title"/>
          </p:nvPr>
        </p:nvSpPr>
        <p:spPr/>
        <p:txBody>
          <a:bodyPr/>
          <a:lstStyle/>
          <a:p>
            <a:r>
              <a:rPr lang="en-GB" u="sng" dirty="0" smtClean="0"/>
              <a:t>Demo</a:t>
            </a:r>
            <a:endParaRPr lang="en-GB" u="sng"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412776"/>
            <a:ext cx="8712968" cy="4824536"/>
          </a:xfrm>
        </p:spPr>
        <p:txBody>
          <a:bodyPr>
            <a:normAutofit fontScale="92500" lnSpcReduction="20000"/>
          </a:bodyPr>
          <a:lstStyle/>
          <a:p>
            <a:r>
              <a:rPr lang="en-GB" dirty="0" smtClean="0"/>
              <a:t>Simply </a:t>
            </a:r>
            <a:r>
              <a:rPr lang="en-GB" dirty="0"/>
              <a:t>put, the level of the emotional intelligence possessed by the </a:t>
            </a:r>
            <a:r>
              <a:rPr lang="en-GB" dirty="0" smtClean="0"/>
              <a:t>Leader of an Organization largely </a:t>
            </a:r>
            <a:r>
              <a:rPr lang="en-GB" dirty="0"/>
              <a:t>determines the emotional environment within the organization. </a:t>
            </a:r>
            <a:endParaRPr lang="en-GB" dirty="0" smtClean="0"/>
          </a:p>
          <a:p>
            <a:r>
              <a:rPr lang="en-GB" dirty="0" smtClean="0"/>
              <a:t>Thus</a:t>
            </a:r>
            <a:r>
              <a:rPr lang="en-GB" dirty="0"/>
              <a:t>, it is critically important that </a:t>
            </a:r>
            <a:r>
              <a:rPr lang="en-GB" dirty="0" smtClean="0"/>
              <a:t>Leaders </a:t>
            </a:r>
            <a:r>
              <a:rPr lang="en-GB" dirty="0"/>
              <a:t>develop skills to manage their emotions, especially emotions such as anxiety, anger, frustration, and depression as these drastically impact the energy, vitality, perspective, and overall effectiveness of a workforce. </a:t>
            </a:r>
            <a:endParaRPr lang="en-GB" dirty="0" smtClean="0"/>
          </a:p>
          <a:p>
            <a:r>
              <a:rPr lang="en-GB" dirty="0" err="1" smtClean="0"/>
              <a:t>HeartMath</a:t>
            </a:r>
            <a:r>
              <a:rPr lang="en-GB" dirty="0" smtClean="0"/>
              <a:t> </a:t>
            </a:r>
            <a:r>
              <a:rPr lang="en-GB" dirty="0"/>
              <a:t>has demonstrated that it is through the coherent development of the intelligence of the heart that emotional intelligence and management skills can be learned and sustained</a:t>
            </a:r>
            <a:r>
              <a:rPr lang="en-GB" dirty="0" smtClean="0"/>
              <a:t>.</a:t>
            </a:r>
            <a:endParaRPr lang="en-GB" dirty="0"/>
          </a:p>
        </p:txBody>
      </p:sp>
      <p:sp>
        <p:nvSpPr>
          <p:cNvPr id="2" name="Title 1"/>
          <p:cNvSpPr>
            <a:spLocks noGrp="1"/>
          </p:cNvSpPr>
          <p:nvPr>
            <p:ph type="title"/>
          </p:nvPr>
        </p:nvSpPr>
        <p:spPr/>
        <p:txBody>
          <a:bodyPr/>
          <a:lstStyle/>
          <a:p>
            <a:r>
              <a:rPr lang="en-GB" u="sng" dirty="0" smtClean="0"/>
              <a:t>IHM &amp; EI cont...</a:t>
            </a:r>
            <a:endParaRPr lang="en-GB" u="sng" dirty="0"/>
          </a:p>
        </p:txBody>
      </p:sp>
      <p:sp>
        <p:nvSpPr>
          <p:cNvPr id="4" name="TextBox 3"/>
          <p:cNvSpPr txBox="1"/>
          <p:nvPr/>
        </p:nvSpPr>
        <p:spPr>
          <a:xfrm>
            <a:off x="0" y="6597352"/>
            <a:ext cx="3788217" cy="246221"/>
          </a:xfrm>
          <a:prstGeom prst="rect">
            <a:avLst/>
          </a:prstGeom>
          <a:noFill/>
        </p:spPr>
        <p:txBody>
          <a:bodyPr wrap="none" rtlCol="0">
            <a:spAutoFit/>
          </a:bodyPr>
          <a:lstStyle/>
          <a:p>
            <a:r>
              <a:rPr lang="en-GB" sz="1000" dirty="0" smtClean="0"/>
              <a:t>ref: The Heart of Success, by Bruce </a:t>
            </a:r>
            <a:r>
              <a:rPr lang="en-GB" sz="1000" dirty="0" err="1" smtClean="0"/>
              <a:t>Cryer</a:t>
            </a:r>
            <a:r>
              <a:rPr lang="en-GB" sz="1000" dirty="0" smtClean="0"/>
              <a:t>, CEO/President, </a:t>
            </a:r>
            <a:r>
              <a:rPr lang="en-GB" sz="1000" dirty="0" err="1" smtClean="0"/>
              <a:t>HeartMath</a:t>
            </a:r>
            <a:r>
              <a:rPr lang="en-GB" sz="1000" dirty="0" smtClean="0"/>
              <a:t>,</a:t>
            </a:r>
            <a:endParaRPr lang="en-GB" sz="1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340768"/>
            <a:ext cx="8892480" cy="4896544"/>
          </a:xfrm>
        </p:spPr>
        <p:txBody>
          <a:bodyPr>
            <a:normAutofit/>
          </a:bodyPr>
          <a:lstStyle/>
          <a:p>
            <a:r>
              <a:rPr lang="en-GB" dirty="0" smtClean="0"/>
              <a:t>In Pairs research </a:t>
            </a:r>
            <a:r>
              <a:rPr lang="en-GB" dirty="0"/>
              <a:t>and </a:t>
            </a:r>
            <a:r>
              <a:rPr lang="en-GB" dirty="0" smtClean="0"/>
              <a:t>simply write </a:t>
            </a:r>
            <a:r>
              <a:rPr lang="en-GB" dirty="0"/>
              <a:t>one </a:t>
            </a:r>
            <a:r>
              <a:rPr lang="en-GB" dirty="0" smtClean="0"/>
              <a:t>side </a:t>
            </a:r>
            <a:r>
              <a:rPr lang="en-GB" dirty="0"/>
              <a:t>of A4 </a:t>
            </a:r>
            <a:r>
              <a:rPr lang="en-GB" dirty="0" smtClean="0"/>
              <a:t>that </a:t>
            </a:r>
            <a:r>
              <a:rPr lang="en-GB" dirty="0" smtClean="0"/>
              <a:t>defines Emotional Intelligence and why it is important to:</a:t>
            </a:r>
          </a:p>
          <a:p>
            <a:pPr lvl="1"/>
            <a:r>
              <a:rPr lang="en-GB" dirty="0" smtClean="0"/>
              <a:t>Personal</a:t>
            </a:r>
            <a:r>
              <a:rPr lang="en-GB" dirty="0"/>
              <a:t> Professional and Organisation </a:t>
            </a:r>
            <a:r>
              <a:rPr lang="en-GB" dirty="0" smtClean="0"/>
              <a:t>Development</a:t>
            </a:r>
            <a:r>
              <a:rPr lang="en-GB" dirty="0" smtClean="0"/>
              <a:t> </a:t>
            </a:r>
            <a:r>
              <a:rPr lang="en-GB" dirty="0" smtClean="0"/>
              <a:t>&amp;</a:t>
            </a:r>
            <a:endParaRPr lang="en-GB" dirty="0" smtClean="0"/>
          </a:p>
          <a:p>
            <a:pPr lvl="1"/>
            <a:r>
              <a:rPr lang="en-GB" dirty="0" smtClean="0"/>
              <a:t>Change Management.</a:t>
            </a:r>
            <a:endParaRPr lang="en-GB" dirty="0" smtClean="0"/>
          </a:p>
          <a:p>
            <a:r>
              <a:rPr lang="en-GB" dirty="0" smtClean="0"/>
              <a:t>Find relevant information online but also reference a </a:t>
            </a:r>
            <a:r>
              <a:rPr lang="en-GB" dirty="0" smtClean="0"/>
              <a:t>Book/Academic </a:t>
            </a:r>
            <a:r>
              <a:rPr lang="en-GB" dirty="0" smtClean="0"/>
              <a:t>Paper</a:t>
            </a:r>
            <a:r>
              <a:rPr lang="en-GB" dirty="0" smtClean="0"/>
              <a:t>.</a:t>
            </a:r>
            <a:endParaRPr lang="en-GB" dirty="0" smtClean="0"/>
          </a:p>
        </p:txBody>
      </p:sp>
      <p:sp>
        <p:nvSpPr>
          <p:cNvPr id="2" name="Title 1"/>
          <p:cNvSpPr>
            <a:spLocks noGrp="1"/>
          </p:cNvSpPr>
          <p:nvPr>
            <p:ph type="title"/>
          </p:nvPr>
        </p:nvSpPr>
        <p:spPr>
          <a:xfrm>
            <a:off x="457200" y="274638"/>
            <a:ext cx="8229600" cy="850106"/>
          </a:xfrm>
        </p:spPr>
        <p:txBody>
          <a:bodyPr/>
          <a:lstStyle/>
          <a:p>
            <a:r>
              <a:rPr lang="en-GB" u="sng" dirty="0" smtClean="0"/>
              <a:t>Tutorial/Library/Lab Activity</a:t>
            </a:r>
            <a:endParaRPr lang="en-GB" u="sng"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GB" dirty="0" smtClean="0"/>
              <a:t>CIPD Report : Using the Head and Heart at Work: </a:t>
            </a:r>
            <a:r>
              <a:rPr lang="en-GB" dirty="0" smtClean="0">
                <a:hlinkClick r:id="rId2"/>
              </a:rPr>
              <a:t>http://www.cipd.co.uk/NR/rdonlyres/18616949-CF66-47F8-A088-7C8FF2D864E0/0/HeadandheartguideFINAL.pdf</a:t>
            </a:r>
            <a:endParaRPr lang="en-GB" dirty="0" smtClean="0"/>
          </a:p>
          <a:p>
            <a:r>
              <a:rPr lang="en-GB" dirty="0" smtClean="0"/>
              <a:t>International Academy of Education : Academic and Social Emotional learning </a:t>
            </a:r>
            <a:r>
              <a:rPr lang="en-GB" dirty="0" smtClean="0">
                <a:hlinkClick r:id="rId3"/>
              </a:rPr>
              <a:t>http://www.ibe.unesco.org/fileadmin/user_upload/archive/publications/EducationalPracticesSeriesPdf/prac11e.pdf</a:t>
            </a:r>
            <a:endParaRPr lang="en-GB" dirty="0"/>
          </a:p>
        </p:txBody>
      </p:sp>
      <p:sp>
        <p:nvSpPr>
          <p:cNvPr id="2" name="Title 1"/>
          <p:cNvSpPr>
            <a:spLocks noGrp="1"/>
          </p:cNvSpPr>
          <p:nvPr>
            <p:ph type="title"/>
          </p:nvPr>
        </p:nvSpPr>
        <p:spPr/>
        <p:txBody>
          <a:bodyPr/>
          <a:lstStyle/>
          <a:p>
            <a:r>
              <a:rPr lang="en-GB" dirty="0" smtClean="0"/>
              <a:t>More information</a:t>
            </a:r>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360</TotalTime>
  <Words>1451</Words>
  <Application>Microsoft Office PowerPoint</Application>
  <PresentationFormat>On-screen Show (4:3)</PresentationFormat>
  <Paragraphs>136</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Concourse</vt:lpstr>
      <vt:lpstr>Emotional Intelligence (EI) </vt:lpstr>
      <vt:lpstr>Emotional response to Change</vt:lpstr>
      <vt:lpstr>Intelligence</vt:lpstr>
      <vt:lpstr>Q: What is Intelligence?</vt:lpstr>
      <vt:lpstr>Intelligence</vt:lpstr>
      <vt:lpstr>IQ</vt:lpstr>
      <vt:lpstr>Emotional vs. Intellectual Intelligence</vt:lpstr>
      <vt:lpstr>Emotional vs. Intellectual Intelligence</vt:lpstr>
      <vt:lpstr>CIPD Report : 2010  Using the head and heart at work </vt:lpstr>
      <vt:lpstr>Intelligence</vt:lpstr>
      <vt:lpstr>Q: What is Emotional Intelligence?</vt:lpstr>
      <vt:lpstr>Emotional intelligence</vt:lpstr>
      <vt:lpstr>Emotional intelligence</vt:lpstr>
      <vt:lpstr>EI &amp; Education</vt:lpstr>
      <vt:lpstr>Slide 15</vt:lpstr>
      <vt:lpstr>EI in Organisations</vt:lpstr>
      <vt:lpstr>Slide 17</vt:lpstr>
      <vt:lpstr>Case-study example :  IHM emWave Technology</vt:lpstr>
      <vt:lpstr>The Institute of HeartMath (IHM)</vt:lpstr>
      <vt:lpstr>The IHM &amp; EI</vt:lpstr>
      <vt:lpstr>IHM Technology</vt:lpstr>
      <vt:lpstr>Demo</vt:lpstr>
      <vt:lpstr>IHM &amp; EI cont...</vt:lpstr>
      <vt:lpstr>Tutorial/Library/Lab Activity</vt:lpstr>
      <vt:lpstr>More information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Emotional Intelligence EI</dc:title>
  <dc:creator>James Williams</dc:creator>
  <cp:lastModifiedBy>James Williams</cp:lastModifiedBy>
  <cp:revision>43</cp:revision>
  <dcterms:created xsi:type="dcterms:W3CDTF">2012-02-05T11:01:38Z</dcterms:created>
  <dcterms:modified xsi:type="dcterms:W3CDTF">2012-10-14T13:53:27Z</dcterms:modified>
</cp:coreProperties>
</file>