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F5DF1C8F-0824-44F1-AF68-EC1D60957CEA}" type="datetimeFigureOut">
              <a:rPr lang="en-GB" smtClean="0"/>
              <a:pPr/>
              <a:t>18/09/2017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13CC1259-BB61-4644-921B-974A615FE3F5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ct val="20000"/>
              </a:spcBef>
              <a:spcAft>
                <a:spcPts val="600"/>
              </a:spcAft>
            </a:pP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err="1" smtClean="0"/>
              <a:t>Profiadau</a:t>
            </a:r>
            <a:r>
              <a:rPr lang="en-GB" sz="2800" dirty="0" smtClean="0"/>
              <a:t> </a:t>
            </a:r>
            <a:r>
              <a:rPr lang="en-GB" sz="2800" dirty="0" err="1" smtClean="0"/>
              <a:t>Addysgu</a:t>
            </a:r>
            <a:r>
              <a:rPr lang="en-GB" sz="2800" dirty="0" smtClean="0"/>
              <a:t> </a:t>
            </a:r>
            <a:r>
              <a:rPr lang="en-GB" sz="2800" dirty="0" err="1" smtClean="0"/>
              <a:t>Proffesiynol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/>
              <a:t>Professional Teaching Experiences</a:t>
            </a:r>
            <a:br>
              <a:rPr lang="en-GB" sz="2800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2000" dirty="0">
                <a:solidFill>
                  <a:srgbClr val="FF9000"/>
                </a:solidFill>
                <a:ea typeface="+mn-ea"/>
                <a:cs typeface="+mn-cs"/>
              </a:rPr>
              <a:t/>
            </a:r>
            <a:br>
              <a:rPr lang="en-GB" sz="2000" dirty="0">
                <a:solidFill>
                  <a:srgbClr val="FF9000"/>
                </a:solidFill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Disgwyliadau</a:t>
            </a:r>
            <a:endParaRPr lang="en-GB" dirty="0" smtClean="0"/>
          </a:p>
          <a:p>
            <a:r>
              <a:rPr lang="en-GB" dirty="0" smtClean="0"/>
              <a:t>Expectations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493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Safonnau</a:t>
            </a:r>
            <a:r>
              <a:rPr lang="en-GB" dirty="0" smtClean="0"/>
              <a:t> SAC</a:t>
            </a:r>
            <a:br>
              <a:rPr lang="en-GB" dirty="0" smtClean="0"/>
            </a:br>
            <a:r>
              <a:rPr lang="en-GB" dirty="0" smtClean="0"/>
              <a:t>QTS Standards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844824"/>
            <a:ext cx="7018939" cy="4608512"/>
          </a:xfrm>
        </p:spPr>
        <p:txBody>
          <a:bodyPr>
            <a:normAutofit/>
          </a:bodyPr>
          <a:lstStyle/>
          <a:p>
            <a:r>
              <a:rPr lang="en-GB" dirty="0" smtClean="0"/>
              <a:t>S1: </a:t>
            </a:r>
            <a:r>
              <a:rPr lang="cy-GB" i="1" dirty="0"/>
              <a:t>Gwerthoedd ac arferion </a:t>
            </a:r>
            <a:r>
              <a:rPr lang="cy-GB" i="1" dirty="0" smtClean="0"/>
              <a:t>proffesiynol </a:t>
            </a:r>
            <a:r>
              <a:rPr lang="en-GB" dirty="0" smtClean="0"/>
              <a:t>Professional </a:t>
            </a:r>
            <a:r>
              <a:rPr lang="en-GB" dirty="0"/>
              <a:t>values and </a:t>
            </a:r>
            <a:r>
              <a:rPr lang="en-GB" dirty="0" smtClean="0"/>
              <a:t>practice</a:t>
            </a:r>
          </a:p>
          <a:p>
            <a:r>
              <a:rPr lang="en-GB" dirty="0" smtClean="0"/>
              <a:t>S2</a:t>
            </a:r>
            <a:r>
              <a:rPr lang="en-GB" dirty="0"/>
              <a:t>: </a:t>
            </a:r>
            <a:r>
              <a:rPr lang="cy-GB" i="1" dirty="0"/>
              <a:t>Gwybodaeth a </a:t>
            </a:r>
            <a:r>
              <a:rPr lang="cy-GB" i="1" dirty="0" smtClean="0"/>
              <a:t>dealltwriaeth/ </a:t>
            </a:r>
            <a:r>
              <a:rPr lang="en-GB" dirty="0" smtClean="0"/>
              <a:t>Knowledge </a:t>
            </a:r>
            <a:r>
              <a:rPr lang="en-GB" dirty="0"/>
              <a:t>and </a:t>
            </a:r>
            <a:r>
              <a:rPr lang="en-GB" dirty="0" smtClean="0"/>
              <a:t>understanding</a:t>
            </a:r>
          </a:p>
          <a:p>
            <a:r>
              <a:rPr lang="en-GB" dirty="0" smtClean="0"/>
              <a:t>S3</a:t>
            </a:r>
            <a:r>
              <a:rPr lang="en-GB" dirty="0"/>
              <a:t>: </a:t>
            </a:r>
            <a:r>
              <a:rPr lang="en-GB" i="1" dirty="0" err="1" smtClean="0"/>
              <a:t>Addysgu</a:t>
            </a:r>
            <a:r>
              <a:rPr lang="en-GB" i="1" dirty="0" smtClean="0"/>
              <a:t>/ </a:t>
            </a:r>
            <a:r>
              <a:rPr lang="en-GB" dirty="0" smtClean="0"/>
              <a:t>Teaching</a:t>
            </a:r>
          </a:p>
          <a:p>
            <a:pPr marL="0" indent="0">
              <a:buNone/>
            </a:pPr>
            <a:r>
              <a:rPr lang="en-GB" b="1" i="1" dirty="0" smtClean="0"/>
              <a:t>S3.1 </a:t>
            </a:r>
            <a:r>
              <a:rPr lang="cy-GB" dirty="0"/>
              <a:t>Cynllunio, disgwyliadau a </a:t>
            </a:r>
            <a:r>
              <a:rPr lang="cy-GB" dirty="0" smtClean="0"/>
              <a:t>thargedau/</a:t>
            </a:r>
            <a:r>
              <a:rPr lang="en-GB" i="1" dirty="0" smtClean="0"/>
              <a:t>Planning</a:t>
            </a:r>
            <a:r>
              <a:rPr lang="en-GB" i="1" dirty="0"/>
              <a:t>, expectations and </a:t>
            </a:r>
            <a:r>
              <a:rPr lang="en-GB" i="1" dirty="0" smtClean="0"/>
              <a:t>targets</a:t>
            </a:r>
          </a:p>
          <a:p>
            <a:pPr marL="0" indent="0">
              <a:buNone/>
            </a:pPr>
            <a:r>
              <a:rPr lang="en-GB" b="1" i="1" dirty="0"/>
              <a:t>S3.2 </a:t>
            </a:r>
            <a:r>
              <a:rPr lang="cy-GB" dirty="0"/>
              <a:t>Monitro ac </a:t>
            </a:r>
            <a:r>
              <a:rPr lang="cy-GB" dirty="0" smtClean="0"/>
              <a:t>Asesu/</a:t>
            </a:r>
            <a:r>
              <a:rPr lang="en-GB" i="1" dirty="0" smtClean="0"/>
              <a:t>Monitoring </a:t>
            </a:r>
            <a:r>
              <a:rPr lang="en-GB" i="1" dirty="0"/>
              <a:t>and assessment</a:t>
            </a:r>
          </a:p>
          <a:p>
            <a:pPr marL="0" indent="0">
              <a:buNone/>
            </a:pPr>
            <a:r>
              <a:rPr lang="en-GB" b="1" i="1" dirty="0"/>
              <a:t>S3.3 </a:t>
            </a:r>
            <a:r>
              <a:rPr lang="cy-GB" dirty="0"/>
              <a:t>Addysgu a rheoli </a:t>
            </a:r>
            <a:r>
              <a:rPr lang="cy-GB" dirty="0" smtClean="0"/>
              <a:t>dosbarth/</a:t>
            </a:r>
            <a:r>
              <a:rPr lang="en-GB" i="1" dirty="0" smtClean="0"/>
              <a:t>Teaching </a:t>
            </a:r>
            <a:r>
              <a:rPr lang="en-GB" i="1" dirty="0"/>
              <a:t>and class management</a:t>
            </a:r>
          </a:p>
          <a:p>
            <a:pPr marL="0" indent="0">
              <a:buNone/>
            </a:pPr>
            <a:endParaRPr lang="en-GB" b="1" i="1" dirty="0" smtClean="0"/>
          </a:p>
          <a:p>
            <a:pPr marL="0" indent="0">
              <a:buNone/>
            </a:pPr>
            <a:endParaRPr lang="en-GB" b="1" i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719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 smtClean="0"/>
              <a:t>Tasgau</a:t>
            </a:r>
            <a:r>
              <a:rPr lang="en-US" sz="4000" dirty="0" smtClean="0"/>
              <a:t> ‘</a:t>
            </a:r>
            <a:r>
              <a:rPr lang="en-US" sz="4000" dirty="0" err="1" smtClean="0"/>
              <a:t>Cyn-raglen</a:t>
            </a:r>
            <a:r>
              <a:rPr lang="en-US" sz="4000" dirty="0" smtClean="0"/>
              <a:t>’</a:t>
            </a:r>
            <a:br>
              <a:rPr lang="en-US" sz="4000" dirty="0" smtClean="0"/>
            </a:br>
            <a:r>
              <a:rPr lang="en-US" sz="4000" dirty="0" smtClean="0"/>
              <a:t>‘Pre </a:t>
            </a:r>
            <a:r>
              <a:rPr lang="en-US" sz="4000" dirty="0" err="1" smtClean="0"/>
              <a:t>Programme</a:t>
            </a:r>
            <a:r>
              <a:rPr lang="en-US" sz="4000" dirty="0" smtClean="0"/>
              <a:t>’ Tasks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132856"/>
            <a:ext cx="8308975" cy="3648634"/>
          </a:xfrm>
        </p:spPr>
        <p:txBody>
          <a:bodyPr>
            <a:noAutofit/>
          </a:bodyPr>
          <a:lstStyle/>
          <a:p>
            <a:r>
              <a:rPr lang="en-US" sz="2400" dirty="0" err="1" smtClean="0"/>
              <a:t>Amrywiaeth</a:t>
            </a:r>
            <a:r>
              <a:rPr lang="en-US" sz="2400" dirty="0" smtClean="0"/>
              <a:t> </a:t>
            </a:r>
            <a:r>
              <a:rPr lang="en-US" sz="2400" dirty="0" smtClean="0"/>
              <a:t>o </a:t>
            </a:r>
            <a:r>
              <a:rPr lang="en-US" sz="2400" dirty="0" err="1" smtClean="0"/>
              <a:t>leoliadau</a:t>
            </a:r>
            <a:r>
              <a:rPr lang="en-US" sz="2400" dirty="0" smtClean="0"/>
              <a:t>/</a:t>
            </a:r>
            <a:r>
              <a:rPr lang="en-US" sz="2400" i="1" dirty="0" smtClean="0"/>
              <a:t>Variety of settings</a:t>
            </a:r>
          </a:p>
          <a:p>
            <a:r>
              <a:rPr lang="en-US" sz="2400" dirty="0" err="1" smtClean="0"/>
              <a:t>Arsylwi</a:t>
            </a:r>
            <a:r>
              <a:rPr lang="en-US" sz="2400" dirty="0" smtClean="0"/>
              <a:t>, </a:t>
            </a:r>
            <a:r>
              <a:rPr lang="en-US" sz="2400" dirty="0" err="1" smtClean="0"/>
              <a:t>cyfraniad</a:t>
            </a:r>
            <a:r>
              <a:rPr lang="en-US" sz="2400" dirty="0" smtClean="0"/>
              <a:t>, </a:t>
            </a:r>
            <a:r>
              <a:rPr lang="en-US" sz="2400" dirty="0" err="1" smtClean="0"/>
              <a:t>gwaith</a:t>
            </a:r>
            <a:r>
              <a:rPr lang="en-US" sz="2400" dirty="0" smtClean="0"/>
              <a:t> </a:t>
            </a:r>
            <a:r>
              <a:rPr lang="en-US" sz="2400" dirty="0" err="1" smtClean="0"/>
              <a:t>darllen</a:t>
            </a:r>
            <a:r>
              <a:rPr lang="en-US" sz="2400" dirty="0" smtClean="0"/>
              <a:t> </a:t>
            </a:r>
            <a:r>
              <a:rPr lang="en-US" sz="2400" dirty="0" err="1" smtClean="0"/>
              <a:t>cefndirol</a:t>
            </a:r>
            <a:r>
              <a:rPr lang="en-US" sz="2400" dirty="0" smtClean="0"/>
              <a:t>/</a:t>
            </a:r>
            <a:r>
              <a:rPr lang="en-US" sz="2400" i="1" dirty="0" smtClean="0"/>
              <a:t>Observation, participation, background reading</a:t>
            </a:r>
            <a:endParaRPr lang="en-US" sz="2400" dirty="0" smtClean="0"/>
          </a:p>
          <a:p>
            <a:r>
              <a:rPr lang="en-US" sz="3200" dirty="0" err="1" smtClean="0"/>
              <a:t>Cyfle</a:t>
            </a:r>
            <a:r>
              <a:rPr lang="en-US" sz="3200" dirty="0" smtClean="0"/>
              <a:t> </a:t>
            </a:r>
            <a:r>
              <a:rPr lang="en-US" sz="3200" dirty="0" err="1" smtClean="0"/>
              <a:t>i</a:t>
            </a:r>
            <a:r>
              <a:rPr lang="en-US" sz="3200" dirty="0" smtClean="0"/>
              <a:t> </a:t>
            </a:r>
            <a:r>
              <a:rPr lang="en-US" sz="3200" dirty="0" err="1" smtClean="0"/>
              <a:t>rannu</a:t>
            </a:r>
            <a:r>
              <a:rPr lang="en-US" sz="3200" dirty="0" smtClean="0"/>
              <a:t>/</a:t>
            </a:r>
            <a:r>
              <a:rPr lang="en-US" sz="3200" i="1" dirty="0" smtClean="0"/>
              <a:t>Opportunity to share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3091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PAP </a:t>
            </a:r>
            <a:r>
              <a:rPr lang="en-US" sz="3600" dirty="0" err="1" smtClean="0"/>
              <a:t>yn</a:t>
            </a:r>
            <a:r>
              <a:rPr lang="en-US" sz="3600" dirty="0" smtClean="0"/>
              <a:t> </a:t>
            </a:r>
            <a:r>
              <a:rPr lang="en-US" sz="3600" dirty="0" err="1" smtClean="0"/>
              <a:t>ystod</a:t>
            </a:r>
            <a:r>
              <a:rPr lang="en-US" sz="3600" dirty="0" smtClean="0"/>
              <a:t> </a:t>
            </a:r>
            <a:r>
              <a:rPr lang="en-US" sz="3600" dirty="0" err="1" smtClean="0"/>
              <a:t>y</a:t>
            </a:r>
            <a:r>
              <a:rPr lang="en-US" sz="3600" dirty="0" smtClean="0"/>
              <a:t> </a:t>
            </a:r>
            <a:r>
              <a:rPr lang="en-US" sz="3600" dirty="0" err="1" smtClean="0"/>
              <a:t>Rhaglen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PTE during the </a:t>
            </a:r>
            <a:r>
              <a:rPr lang="en-US" sz="3600" dirty="0" err="1" smtClean="0"/>
              <a:t>Programme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endParaRPr lang="en-US" sz="2200" b="1" dirty="0" smtClean="0"/>
          </a:p>
          <a:p>
            <a:pPr marL="514350" indent="-514350">
              <a:buAutoNum type="arabicPeriod"/>
            </a:pPr>
            <a:r>
              <a:rPr lang="en-US" sz="2200" b="1" dirty="0" err="1" smtClean="0"/>
              <a:t>Profiadau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Proffesiynol</a:t>
            </a:r>
            <a:r>
              <a:rPr lang="en-US" sz="2200" b="1" dirty="0" smtClean="0"/>
              <a:t> Par (PPP</a:t>
            </a:r>
            <a:r>
              <a:rPr lang="en-US" sz="2200" b="1" dirty="0" smtClean="0"/>
              <a:t>) PONTIO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	Paired Professional Experiences (PPE</a:t>
            </a:r>
            <a:r>
              <a:rPr lang="en-US" sz="2200" b="1" dirty="0" smtClean="0"/>
              <a:t>) 	BRIDGING:</a:t>
            </a:r>
            <a:endParaRPr lang="en-US" sz="2200" b="1" dirty="0" smtClean="0"/>
          </a:p>
          <a:p>
            <a:pPr marL="514350" indent="-514350"/>
            <a:r>
              <a:rPr lang="en-US" sz="2400" dirty="0" err="1" smtClean="0"/>
              <a:t>Ymweliadau</a:t>
            </a:r>
            <a:r>
              <a:rPr lang="en-US" sz="2400" dirty="0" smtClean="0"/>
              <a:t> </a:t>
            </a:r>
            <a:r>
              <a:rPr lang="en-US" sz="2400" dirty="0" err="1" smtClean="0"/>
              <a:t>ysgol</a:t>
            </a:r>
            <a:r>
              <a:rPr lang="en-US" sz="2400" dirty="0" smtClean="0"/>
              <a:t>/</a:t>
            </a:r>
            <a:r>
              <a:rPr lang="en-US" sz="2400" i="1" dirty="0" smtClean="0"/>
              <a:t>School visits </a:t>
            </a:r>
          </a:p>
          <a:p>
            <a:pPr marL="514350" indent="-514350"/>
            <a:r>
              <a:rPr lang="en-US" sz="2400" dirty="0" err="1" smtClean="0"/>
              <a:t>Tasgau</a:t>
            </a:r>
            <a:r>
              <a:rPr lang="en-US" sz="2400" dirty="0" smtClean="0"/>
              <a:t> </a:t>
            </a:r>
            <a:r>
              <a:rPr lang="en-US" sz="2400" dirty="0" err="1" smtClean="0"/>
              <a:t>penodol</a:t>
            </a:r>
            <a:r>
              <a:rPr lang="en-US" sz="2400" dirty="0" smtClean="0"/>
              <a:t>/</a:t>
            </a:r>
            <a:r>
              <a:rPr lang="en-US" sz="2400" i="1" dirty="0" smtClean="0"/>
              <a:t>Specific tasks</a:t>
            </a:r>
            <a:endParaRPr lang="en-US" sz="2400" dirty="0" smtClean="0"/>
          </a:p>
          <a:p>
            <a:pPr marL="514350" indent="-514350"/>
            <a:r>
              <a:rPr lang="en-US" sz="2400" dirty="0" err="1" smtClean="0"/>
              <a:t>Datblygu</a:t>
            </a:r>
            <a:r>
              <a:rPr lang="en-US" sz="2400" dirty="0" smtClean="0"/>
              <a:t> </a:t>
            </a:r>
            <a:r>
              <a:rPr lang="en-US" sz="2400" dirty="0" err="1" smtClean="0"/>
              <a:t>hyder</a:t>
            </a:r>
            <a:r>
              <a:rPr lang="en-US" sz="2400" dirty="0" smtClean="0"/>
              <a:t>/</a:t>
            </a:r>
            <a:r>
              <a:rPr lang="en-US" sz="2400" i="1" dirty="0" smtClean="0"/>
              <a:t>Develop confidence</a:t>
            </a:r>
          </a:p>
          <a:p>
            <a:pPr marL="514350" indent="-514350"/>
            <a:r>
              <a:rPr lang="en-US" sz="2400" dirty="0" err="1" smtClean="0"/>
              <a:t>Cyd-weithio</a:t>
            </a:r>
            <a:r>
              <a:rPr lang="en-US" sz="2400" i="1" dirty="0" smtClean="0"/>
              <a:t> / Working together</a:t>
            </a:r>
          </a:p>
          <a:p>
            <a:pPr marL="514350" indent="-514350"/>
            <a:r>
              <a:rPr lang="en-US" sz="2400" dirty="0" smtClean="0"/>
              <a:t> </a:t>
            </a:r>
            <a:r>
              <a:rPr lang="en-US" sz="2400" dirty="0" err="1" smtClean="0"/>
              <a:t>ysgolion</a:t>
            </a:r>
            <a:r>
              <a:rPr lang="en-US" sz="2400" dirty="0" smtClean="0"/>
              <a:t> </a:t>
            </a:r>
            <a:r>
              <a:rPr lang="en-US" sz="2400" dirty="0" err="1" smtClean="0"/>
              <a:t>arweiniol</a:t>
            </a:r>
            <a:r>
              <a:rPr lang="en-US" sz="2400" dirty="0" smtClean="0"/>
              <a:t> / lead</a:t>
            </a:r>
            <a:r>
              <a:rPr lang="en-US" sz="2400" i="1" dirty="0" smtClean="0"/>
              <a:t> </a:t>
            </a:r>
            <a:r>
              <a:rPr lang="en-US" sz="2400" i="1" dirty="0" smtClean="0"/>
              <a:t>schools</a:t>
            </a:r>
            <a:endParaRPr lang="en-US" sz="2400" dirty="0" smtClean="0"/>
          </a:p>
          <a:p>
            <a:pPr marL="0" indent="0">
              <a:buNone/>
            </a:pP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37979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PAP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Rhaglen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PTE during the </a:t>
            </a:r>
            <a:r>
              <a:rPr lang="en-US" dirty="0" err="1" smtClean="0"/>
              <a:t>Programme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3. </a:t>
            </a:r>
            <a:r>
              <a:rPr lang="en-US" sz="2400" b="1" dirty="0" smtClean="0"/>
              <a:t>PAP1/PTE1:</a:t>
            </a:r>
          </a:p>
          <a:p>
            <a:r>
              <a:rPr lang="en-US" sz="2400" dirty="0" err="1" smtClean="0"/>
              <a:t>Cyfnod</a:t>
            </a:r>
            <a:r>
              <a:rPr lang="en-US" sz="2400" dirty="0" smtClean="0"/>
              <a:t> Sylfaen &amp; </a:t>
            </a:r>
            <a:r>
              <a:rPr lang="en-US" sz="2400" dirty="0" err="1" smtClean="0"/>
              <a:t>Cyfnod</a:t>
            </a:r>
            <a:r>
              <a:rPr lang="en-US" sz="2400" dirty="0" smtClean="0"/>
              <a:t> </a:t>
            </a:r>
            <a:r>
              <a:rPr lang="en-US" sz="2400" dirty="0" err="1" smtClean="0"/>
              <a:t>Allweddol</a:t>
            </a:r>
            <a:r>
              <a:rPr lang="en-US" sz="2400" dirty="0" smtClean="0"/>
              <a:t> 2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Foundation Phase &amp; Key Stage </a:t>
            </a:r>
            <a:r>
              <a:rPr lang="en-US" sz="2400" dirty="0" smtClean="0"/>
              <a:t>2</a:t>
            </a:r>
          </a:p>
          <a:p>
            <a:pPr marL="0" indent="0">
              <a:buNone/>
            </a:pPr>
            <a:r>
              <a:rPr lang="en-US" sz="2400" dirty="0" smtClean="0"/>
              <a:t>(</a:t>
            </a:r>
            <a:r>
              <a:rPr lang="en-US" sz="2400" dirty="0" err="1" smtClean="0"/>
              <a:t>mewn</a:t>
            </a:r>
            <a:r>
              <a:rPr lang="en-US" sz="2400" dirty="0" smtClean="0"/>
              <a:t> </a:t>
            </a:r>
            <a:r>
              <a:rPr lang="en-US" sz="2400" dirty="0" smtClean="0"/>
              <a:t>un </a:t>
            </a:r>
            <a:r>
              <a:rPr lang="en-US" sz="2400" dirty="0" err="1" smtClean="0"/>
              <a:t>ysgol</a:t>
            </a:r>
            <a:r>
              <a:rPr lang="en-US" sz="2400" dirty="0" smtClean="0"/>
              <a:t>/</a:t>
            </a:r>
            <a:r>
              <a:rPr lang="en-US" sz="2400" i="1" dirty="0" smtClean="0"/>
              <a:t>within one school )</a:t>
            </a:r>
          </a:p>
          <a:p>
            <a:r>
              <a:rPr lang="en-US" sz="2400" dirty="0" err="1" smtClean="0"/>
              <a:t>Gweithio</a:t>
            </a:r>
            <a:r>
              <a:rPr lang="en-US" sz="2400" dirty="0" smtClean="0"/>
              <a:t> </a:t>
            </a:r>
            <a:r>
              <a:rPr lang="en-US" sz="2400" dirty="0" err="1" smtClean="0"/>
              <a:t>tuag</a:t>
            </a:r>
            <a:r>
              <a:rPr lang="en-US" sz="2400" dirty="0" smtClean="0"/>
              <a:t> at 50% </a:t>
            </a:r>
            <a:r>
              <a:rPr lang="en-US" sz="2400" dirty="0" err="1" smtClean="0"/>
              <a:t>llwyth</a:t>
            </a:r>
            <a:r>
              <a:rPr lang="en-US" sz="2400" dirty="0" smtClean="0"/>
              <a:t> </a:t>
            </a:r>
            <a:r>
              <a:rPr lang="en-US" sz="2400" dirty="0" err="1" smtClean="0"/>
              <a:t>addysgu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i="1" dirty="0" smtClean="0"/>
              <a:t>	Working </a:t>
            </a:r>
            <a:r>
              <a:rPr lang="en-US" sz="2400" i="1" dirty="0" smtClean="0"/>
              <a:t>towards 50% teaching load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61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PAP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Rhaglen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PTE during the </a:t>
            </a:r>
            <a:r>
              <a:rPr lang="en-US" dirty="0" err="1" smtClean="0"/>
              <a:t>Programme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4. </a:t>
            </a:r>
            <a:r>
              <a:rPr lang="en-US" sz="2400" b="1" dirty="0" smtClean="0"/>
              <a:t>PAP2/PTE2:</a:t>
            </a:r>
          </a:p>
          <a:p>
            <a:r>
              <a:rPr lang="en-US" sz="2400" dirty="0" err="1" smtClean="0"/>
              <a:t>Cyfnod</a:t>
            </a:r>
            <a:r>
              <a:rPr lang="en-US" sz="2400" dirty="0" smtClean="0"/>
              <a:t> </a:t>
            </a:r>
            <a:r>
              <a:rPr lang="en-US" sz="2400" dirty="0" err="1" smtClean="0"/>
              <a:t>dewisol</a:t>
            </a:r>
            <a:r>
              <a:rPr lang="en-US" sz="2400" dirty="0" smtClean="0"/>
              <a:t>/</a:t>
            </a:r>
            <a:r>
              <a:rPr lang="en-US" sz="2400" i="1" dirty="0" smtClean="0"/>
              <a:t>Chosen phase</a:t>
            </a:r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wahanol</a:t>
            </a:r>
            <a:r>
              <a:rPr lang="en-US" sz="2400" dirty="0" smtClean="0"/>
              <a:t>/</a:t>
            </a:r>
            <a:r>
              <a:rPr lang="en-US" sz="2400" i="1" dirty="0" smtClean="0"/>
              <a:t>Different school</a:t>
            </a:r>
            <a:endParaRPr lang="en-US" sz="2400" dirty="0" smtClean="0"/>
          </a:p>
          <a:p>
            <a:r>
              <a:rPr lang="en-US" sz="2400" dirty="0" err="1" smtClean="0"/>
              <a:t>Gweithio</a:t>
            </a:r>
            <a:r>
              <a:rPr lang="en-US" sz="2400" dirty="0" smtClean="0"/>
              <a:t> </a:t>
            </a:r>
            <a:r>
              <a:rPr lang="en-US" sz="2400" dirty="0" err="1" smtClean="0"/>
              <a:t>tuag</a:t>
            </a:r>
            <a:r>
              <a:rPr lang="en-US" sz="2400" dirty="0" smtClean="0"/>
              <a:t> at </a:t>
            </a:r>
            <a:r>
              <a:rPr lang="en-US" sz="2400" dirty="0" err="1" smtClean="0"/>
              <a:t>Safonau</a:t>
            </a:r>
            <a:r>
              <a:rPr lang="en-US" sz="2400" dirty="0" smtClean="0"/>
              <a:t> SAC/</a:t>
            </a:r>
            <a:r>
              <a:rPr lang="en-US" sz="2400" i="1" dirty="0" smtClean="0"/>
              <a:t>Working towards QTS standards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374300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err="1" smtClean="0"/>
              <a:t>Proffil</a:t>
            </a:r>
            <a:r>
              <a:rPr lang="en-US" dirty="0" smtClean="0"/>
              <a:t> </a:t>
            </a:r>
            <a:r>
              <a:rPr lang="en-US" dirty="0" err="1" smtClean="0"/>
              <a:t>Datblygiad</a:t>
            </a:r>
            <a:r>
              <a:rPr lang="en-US" dirty="0" smtClean="0"/>
              <a:t> </a:t>
            </a:r>
            <a:r>
              <a:rPr lang="en-US" dirty="0" err="1" smtClean="0"/>
              <a:t>Proffesiynol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Professional Development Profile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Safonau</a:t>
            </a:r>
            <a:r>
              <a:rPr lang="en-US" sz="2400" dirty="0" smtClean="0"/>
              <a:t> SAC/</a:t>
            </a:r>
            <a:r>
              <a:rPr lang="en-US" sz="2400" i="1" dirty="0" smtClean="0"/>
              <a:t>QTS standards</a:t>
            </a:r>
            <a:endParaRPr lang="en-US" sz="2400" dirty="0" smtClean="0"/>
          </a:p>
          <a:p>
            <a:r>
              <a:rPr lang="en-US" sz="2400" dirty="0" err="1" smtClean="0"/>
              <a:t>Tystiolaeth</a:t>
            </a:r>
            <a:r>
              <a:rPr lang="en-US" sz="2400" dirty="0" smtClean="0"/>
              <a:t>/</a:t>
            </a:r>
            <a:r>
              <a:rPr lang="en-US" sz="2400" i="1" dirty="0" smtClean="0"/>
              <a:t>Evidence</a:t>
            </a:r>
            <a:endParaRPr lang="en-US" sz="2400" dirty="0" smtClean="0"/>
          </a:p>
          <a:p>
            <a:r>
              <a:rPr lang="en-US" sz="2400" dirty="0" err="1" smtClean="0"/>
              <a:t>Gwaith</a:t>
            </a:r>
            <a:r>
              <a:rPr lang="en-US" sz="2400" dirty="0" smtClean="0"/>
              <a:t> </a:t>
            </a:r>
            <a:r>
              <a:rPr lang="en-US" sz="2400" dirty="0" err="1" smtClean="0"/>
              <a:t>ysgol</a:t>
            </a:r>
            <a:r>
              <a:rPr lang="en-US" sz="2400" dirty="0" smtClean="0"/>
              <a:t> a </a:t>
            </a:r>
            <a:r>
              <a:rPr lang="en-US" sz="2400" dirty="0" err="1" smtClean="0"/>
              <a:t>phrifysgol-seiliedig/</a:t>
            </a:r>
            <a:r>
              <a:rPr lang="en-US" sz="2400" i="1" dirty="0" err="1" smtClean="0"/>
              <a:t>School</a:t>
            </a:r>
            <a:r>
              <a:rPr lang="en-US" sz="2400" i="1" dirty="0" smtClean="0"/>
              <a:t>- and university-based activities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51137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TC102455610[[fn=Autumn]]</Template>
  <TotalTime>89</TotalTime>
  <Words>145</Words>
  <Application>Microsoft Office PowerPoint</Application>
  <PresentationFormat>On-screen Show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Autumn</vt:lpstr>
      <vt:lpstr>    Profiadau Addysgu Proffesiynol Professional Teaching Experiences   </vt:lpstr>
      <vt:lpstr>Safonnau SAC QTS Standards</vt:lpstr>
      <vt:lpstr>Tasgau ‘Cyn-raglen’ ‘Pre Programme’ Tasks</vt:lpstr>
      <vt:lpstr>PAP yn ystod y Rhaglen PTE during the Programme</vt:lpstr>
      <vt:lpstr>PAP yn ystod y Rhaglen PTE during the Programme</vt:lpstr>
      <vt:lpstr>PAP yn ystod y Rhaglen PTE during the Programme</vt:lpstr>
      <vt:lpstr>Proffil Datblygiad Proffesiynol Professional Development Profile</vt:lpstr>
    </vt:vector>
  </TitlesOfParts>
  <Company>SMU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Bleasdale, Catharine</dc:creator>
  <cp:lastModifiedBy>Administrator</cp:lastModifiedBy>
  <cp:revision>9</cp:revision>
  <dcterms:created xsi:type="dcterms:W3CDTF">2015-09-16T06:42:32Z</dcterms:created>
  <dcterms:modified xsi:type="dcterms:W3CDTF">2017-09-18T12:11:44Z</dcterms:modified>
</cp:coreProperties>
</file>