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8"/>
  </p:notesMasterIdLst>
  <p:sldIdLst>
    <p:sldId id="299" r:id="rId2"/>
    <p:sldId id="530" r:id="rId3"/>
    <p:sldId id="531" r:id="rId4"/>
    <p:sldId id="532" r:id="rId5"/>
    <p:sldId id="533" r:id="rId6"/>
    <p:sldId id="534" r:id="rId7"/>
    <p:sldId id="535" r:id="rId8"/>
    <p:sldId id="536" r:id="rId9"/>
    <p:sldId id="537" r:id="rId10"/>
    <p:sldId id="538" r:id="rId11"/>
    <p:sldId id="539" r:id="rId12"/>
    <p:sldId id="540" r:id="rId13"/>
    <p:sldId id="541" r:id="rId14"/>
    <p:sldId id="542" r:id="rId15"/>
    <p:sldId id="543" r:id="rId16"/>
    <p:sldId id="544" r:id="rId17"/>
    <p:sldId id="547" r:id="rId18"/>
    <p:sldId id="548" r:id="rId19"/>
    <p:sldId id="546" r:id="rId20"/>
    <p:sldId id="550" r:id="rId21"/>
    <p:sldId id="551" r:id="rId22"/>
    <p:sldId id="549" r:id="rId23"/>
    <p:sldId id="545" r:id="rId24"/>
    <p:sldId id="552" r:id="rId25"/>
    <p:sldId id="334" r:id="rId26"/>
    <p:sldId id="553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6D893F2-160B-42BC-9DBE-31967943AC4C}">
          <p14:sldIdLst>
            <p14:sldId id="299"/>
            <p14:sldId id="530"/>
            <p14:sldId id="531"/>
            <p14:sldId id="532"/>
            <p14:sldId id="533"/>
            <p14:sldId id="534"/>
            <p14:sldId id="535"/>
            <p14:sldId id="536"/>
            <p14:sldId id="537"/>
            <p14:sldId id="538"/>
            <p14:sldId id="539"/>
            <p14:sldId id="540"/>
            <p14:sldId id="541"/>
            <p14:sldId id="542"/>
            <p14:sldId id="543"/>
            <p14:sldId id="544"/>
            <p14:sldId id="547"/>
            <p14:sldId id="548"/>
            <p14:sldId id="546"/>
            <p14:sldId id="550"/>
            <p14:sldId id="551"/>
            <p14:sldId id="549"/>
            <p14:sldId id="545"/>
            <p14:sldId id="552"/>
            <p14:sldId id="334"/>
            <p14:sldId id="553"/>
          </p14:sldIdLst>
        </p14:section>
        <p14:section name="Untitled Section" id="{2519D357-BA92-4A34-B4A5-E23287E3AC64}">
          <p14:sldIdLst/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0" autoAdjust="0"/>
    <p:restoredTop sz="90952" autoAdjust="0"/>
  </p:normalViewPr>
  <p:slideViewPr>
    <p:cSldViewPr snapToGrid="0" snapToObjects="1">
      <p:cViewPr varScale="1">
        <p:scale>
          <a:sx n="100" d="100"/>
          <a:sy n="100" d="100"/>
        </p:scale>
        <p:origin x="99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99" d="100"/>
          <a:sy n="99" d="100"/>
        </p:scale>
        <p:origin x="4272" y="1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057BE9-F6C6-9A47-A37C-48EE9AFC566D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90C6F8-F0DE-D348-A9B6-87F0241C24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979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64E9C2E4-6E4C-4E48-8053-19D7D4BB77D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D559F7EA-D0D2-4883-8F9A-9374B8100F8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F971A8E5-7152-41AE-97AE-1E4843859A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C8723D5-058E-4F95-BC1A-76365AE1AC70}" type="slidenum">
              <a:rPr lang="en-GB" altLang="en-US" smtClean="0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90C6F8-F0DE-D348-A9B6-87F0241C242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611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Front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itl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763" y="0"/>
            <a:ext cx="12188825" cy="69842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4964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ack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nal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048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agement &amp; Leadership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852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50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ket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343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istics &amp; Operation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210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018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1372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9308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866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9572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7159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1340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2687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4666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8333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5925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1039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5700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DED6D8-7A62-43EE-94AE-168AA6F1A2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7DE46C-364C-40A7-B2B6-77FBD3D542D2}" type="datetime5">
              <a:rPr lang="en-GB"/>
              <a:pPr>
                <a:defRPr/>
              </a:pPr>
              <a:t>10-Mar-26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4F8EB1-579B-4314-8361-8DE9A3CB7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r>
              <a:rPr lang="en-GB"/>
              <a:t>BMSK5003 Understanding and engaging in the customer experience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9A4EA4-FAFB-4A63-A0B0-A77DBD215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A723F2-C58A-44F1-9217-590952EDE1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4885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279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truested.com/story/threadless" TargetMode="External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26EDA2BC-495A-4E7E-900A-BB7815D250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201" y="1388125"/>
            <a:ext cx="11909235" cy="5100809"/>
          </a:xfrm>
        </p:spPr>
        <p:txBody>
          <a:bodyPr rtlCol="0">
            <a:normAutofit fontScale="90000"/>
          </a:bodyPr>
          <a:lstStyle/>
          <a:p>
            <a:pPr marL="571500" indent="-571500" algn="ctr">
              <a:lnSpc>
                <a:spcPct val="100000"/>
              </a:lnSpc>
              <a:buFont typeface="Wingdings" panose="05000000000000000000" pitchFamily="2" charset="2"/>
              <a:buChar char="q"/>
            </a:pP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Strategic Management for Business – LCLM 6001</a:t>
            </a: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Week 9 :</a:t>
            </a:r>
            <a:br>
              <a:rPr lang="en-GB" sz="4000" dirty="0"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Gaining strategies overseas.</a:t>
            </a:r>
            <a:br>
              <a:rPr lang="en-GB" sz="4000" b="1" dirty="0">
                <a:latin typeface="Myriad Pro"/>
              </a:rPr>
            </a:br>
            <a:br>
              <a:rPr lang="en-GB" sz="4000" b="1" dirty="0">
                <a:latin typeface="Myriad Pro"/>
              </a:rPr>
            </a:b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</a:br>
            <a:br>
              <a:rPr lang="en-GB" sz="8800" b="1" dirty="0"/>
            </a:br>
            <a:br>
              <a:rPr lang="en-GB" sz="4000" b="1" u="sng" dirty="0"/>
            </a:b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2000" dirty="0"/>
            </a:br>
            <a:br>
              <a:rPr lang="en-GB" altLang="en-US" sz="4000" dirty="0"/>
            </a:br>
            <a:endParaRPr lang="en-GB" altLang="en-US" sz="2800" dirty="0"/>
          </a:p>
        </p:txBody>
      </p:sp>
      <p:pic>
        <p:nvPicPr>
          <p:cNvPr id="8195" name="Picture 1" descr="TSD_logo2010">
            <a:extLst>
              <a:ext uri="{FF2B5EF4-FFF2-40B4-BE49-F238E27FC236}">
                <a16:creationId xmlns:a16="http://schemas.microsoft.com/office/drawing/2014/main" id="{D5577D3E-A39E-4B9D-962B-11810F7A6C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1" y="22860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</a:rPr>
              <a:t>International and Global Strategy</a:t>
            </a:r>
            <a:endParaRPr lang="en-GB" sz="4400" b="1" dirty="0"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198304" y="1101687"/>
            <a:ext cx="11817426" cy="19205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US" b="1" dirty="0">
              <a:solidFill>
                <a:srgbClr val="FF0000"/>
              </a:solidFill>
              <a:latin typeface="Myriad Pro"/>
            </a:endParaRPr>
          </a:p>
          <a:p>
            <a:pPr>
              <a:spcBef>
                <a:spcPct val="40000"/>
              </a:spcBef>
            </a:pPr>
            <a:r>
              <a:rPr lang="en-GB" sz="3600" dirty="0"/>
              <a:t>Gaining Business Strategies Overseas</a:t>
            </a:r>
          </a:p>
          <a:p>
            <a:pPr>
              <a:spcBef>
                <a:spcPct val="40000"/>
              </a:spcBef>
            </a:pPr>
            <a:r>
              <a:rPr lang="en-GB" sz="3600" dirty="0"/>
              <a:t>Expanding Your Business Beyond Borders</a:t>
            </a:r>
            <a:endParaRPr lang="en-GB" altLang="en-US" sz="3600" u="sng" dirty="0">
              <a:latin typeface="Myriad Pr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208F673-3967-C37C-834F-A10E5016A4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3034588"/>
            <a:ext cx="12192000" cy="272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658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E79B2-9ED9-669F-1767-64490855B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Go Global?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3AC3F-728D-59F7-A041-311C7D94DD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Opportunities:</a:t>
            </a:r>
            <a:r>
              <a:rPr lang="en-GB" dirty="0"/>
              <a:t> Access to larger customer base, increased revenue potential</a:t>
            </a:r>
          </a:p>
          <a:p>
            <a:r>
              <a:rPr lang="en-GB" b="1" dirty="0"/>
              <a:t>Risk Diversification:</a:t>
            </a:r>
            <a:r>
              <a:rPr lang="en-GB" dirty="0"/>
              <a:t> Spread dependence across multiple markets</a:t>
            </a:r>
          </a:p>
          <a:p>
            <a:r>
              <a:rPr lang="en-GB" b="1" dirty="0"/>
              <a:t>Innovation:</a:t>
            </a:r>
            <a:r>
              <a:rPr lang="en-GB" dirty="0"/>
              <a:t> Exposure to new technologies, ideas, and consumer trends</a:t>
            </a:r>
          </a:p>
          <a:p>
            <a:r>
              <a:rPr lang="en-GB" b="1" dirty="0"/>
              <a:t>Competitive Advantage:</a:t>
            </a:r>
            <a:r>
              <a:rPr lang="en-GB" dirty="0"/>
              <a:t> Stay ahead of competitors who are local-only</a:t>
            </a:r>
          </a:p>
          <a:p>
            <a:pPr marL="0" indent="0">
              <a:buNone/>
            </a:pPr>
            <a:r>
              <a:rPr lang="en-GB" b="1" dirty="0">
                <a:highlight>
                  <a:srgbClr val="00FFFF"/>
                </a:highlight>
              </a:rPr>
              <a:t>Example:</a:t>
            </a:r>
            <a:r>
              <a:rPr lang="en-GB" dirty="0">
                <a:highlight>
                  <a:srgbClr val="00FFFF"/>
                </a:highlight>
              </a:rPr>
              <a:t> Netflix expanded to 190+ countries, adapting content to local preferences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F05219-677C-6294-D824-24EEBF2A19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311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758AF-5C67-B977-4185-C2CF51DD8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the International Landscape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2799D-8715-0A13-18CB-2CD14A33D3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Political Environment:</a:t>
            </a:r>
            <a:r>
              <a:rPr lang="en-GB" dirty="0"/>
              <a:t> Stability, government support for business, trade relations</a:t>
            </a:r>
          </a:p>
          <a:p>
            <a:r>
              <a:rPr lang="en-GB" b="1" dirty="0"/>
              <a:t>Economic Factors:</a:t>
            </a:r>
            <a:r>
              <a:rPr lang="en-GB" dirty="0"/>
              <a:t> GDP growth, consumer spending power, inflation</a:t>
            </a:r>
          </a:p>
          <a:p>
            <a:r>
              <a:rPr lang="en-GB" b="1" dirty="0"/>
              <a:t>Legal System:</a:t>
            </a:r>
            <a:r>
              <a:rPr lang="en-GB" dirty="0"/>
              <a:t> Contract law, corporate regulations, import/export restrictions</a:t>
            </a:r>
          </a:p>
          <a:p>
            <a:r>
              <a:rPr lang="en-GB" b="1" dirty="0"/>
              <a:t>Cultural Environment:</a:t>
            </a:r>
            <a:r>
              <a:rPr lang="en-GB" dirty="0"/>
              <a:t> Values, traditions, consumer </a:t>
            </a:r>
            <a:r>
              <a:rPr lang="en-GB" dirty="0" err="1"/>
              <a:t>behavior</a:t>
            </a:r>
            <a:r>
              <a:rPr lang="en-GB" dirty="0"/>
              <a:t>, negotiation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C1155C-F466-EB8E-833D-CF45DD57AB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191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9BBC3-26B7-FEA2-7BEF-5F9E7B4C4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Research Essentials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AB555-CCB3-2983-C419-1CB2ACE98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SWOT Analysis for Target Market:</a:t>
            </a:r>
            <a:r>
              <a:rPr lang="en-GB" dirty="0"/>
              <a:t> Strengths, Weaknesses, Opportunities, Threats</a:t>
            </a:r>
          </a:p>
          <a:p>
            <a:r>
              <a:rPr lang="en-GB" b="1" dirty="0"/>
              <a:t>Customer Insights:</a:t>
            </a:r>
            <a:r>
              <a:rPr lang="en-GB" dirty="0"/>
              <a:t> Surveys, focus groups, social media analysis</a:t>
            </a:r>
          </a:p>
          <a:p>
            <a:r>
              <a:rPr lang="en-GB" b="1" dirty="0"/>
              <a:t>Competitor Analysis:</a:t>
            </a:r>
            <a:r>
              <a:rPr lang="en-GB" dirty="0"/>
              <a:t> Local players, multinational competitors, market share</a:t>
            </a:r>
          </a:p>
          <a:p>
            <a:r>
              <a:rPr lang="en-GB" b="1" dirty="0"/>
              <a:t>Market Size &amp; Growth Rate:</a:t>
            </a:r>
            <a:r>
              <a:rPr lang="en-GB" dirty="0"/>
              <a:t> TAM, SAM, SOM (Total, Served, Obtainable Market)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1C8ED3-AE56-526F-13AC-9A90A21F37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585032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671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FCE0D-AEE2-333D-29BE-964FE80B9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TAM</a:t>
            </a:r>
            <a:r>
              <a:rPr lang="en-GB" dirty="0"/>
              <a:t>  – Total Addressable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F63BC-1340-4EDA-4FC8-3BA1B509E0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Definition:</a:t>
            </a:r>
            <a:r>
              <a:rPr lang="en-GB" dirty="0"/>
              <a:t> The total revenue opportunity if your product or service captured 100% of the market.</a:t>
            </a:r>
          </a:p>
          <a:p>
            <a:r>
              <a:rPr lang="en-GB" b="1" dirty="0"/>
              <a:t>Purpose:</a:t>
            </a:r>
            <a:r>
              <a:rPr lang="en-GB" dirty="0"/>
              <a:t> Shows the full potential size of the market.</a:t>
            </a:r>
          </a:p>
          <a:p>
            <a:pPr marL="0" indent="0">
              <a:buNone/>
            </a:pPr>
            <a:r>
              <a:rPr lang="en-GB" b="1" dirty="0"/>
              <a:t>Example:</a:t>
            </a:r>
            <a:endParaRPr lang="en-GB" dirty="0"/>
          </a:p>
          <a:p>
            <a:r>
              <a:rPr lang="en-GB" dirty="0"/>
              <a:t>If you sell </a:t>
            </a:r>
            <a:r>
              <a:rPr lang="en-GB" b="1" dirty="0"/>
              <a:t>premium coffee</a:t>
            </a:r>
            <a:r>
              <a:rPr lang="en-GB" dirty="0"/>
              <a:t> and globally, the coffee market is worth £100 billion, that’s your </a:t>
            </a:r>
            <a:r>
              <a:rPr lang="en-GB" b="1" dirty="0"/>
              <a:t>TAM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19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71D9A-E58C-4437-CAB7-94E410AAB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SAM – Serviceable Available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AED03-789B-C116-822F-57C1E6F49B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Definition:</a:t>
            </a:r>
            <a:r>
              <a:rPr lang="en-GB" dirty="0"/>
              <a:t> The portion of the TAM that you can realistically target with your products/services.</a:t>
            </a:r>
          </a:p>
          <a:p>
            <a:pPr marL="0" indent="0">
              <a:buNone/>
            </a:pPr>
            <a:r>
              <a:rPr lang="en-GB" b="1" dirty="0"/>
              <a:t>Purpose:</a:t>
            </a:r>
            <a:r>
              <a:rPr lang="en-GB" dirty="0"/>
              <a:t> Refines your focus to the markets your company can reach.</a:t>
            </a:r>
          </a:p>
          <a:p>
            <a:pPr marL="0" indent="0">
              <a:buNone/>
            </a:pPr>
            <a:r>
              <a:rPr lang="en-GB" b="1" dirty="0"/>
              <a:t>Example: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You only ship to </a:t>
            </a:r>
            <a:r>
              <a:rPr lang="en-GB" b="1" dirty="0"/>
              <a:t>Europe and Asia</a:t>
            </a:r>
            <a:r>
              <a:rPr lang="en-GB" dirty="0"/>
              <a:t>, and in those regions, premium coffee sales are £40 billion. That’s your </a:t>
            </a:r>
            <a:r>
              <a:rPr lang="en-GB" b="1" dirty="0"/>
              <a:t>SAM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B30094-16D3-D58A-6F8D-19A3795586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5083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57DC3-A9FA-CA8B-E29D-9970B0BB0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SOM</a:t>
            </a:r>
            <a:r>
              <a:rPr lang="en-GB" dirty="0"/>
              <a:t> – </a:t>
            </a:r>
            <a:r>
              <a:rPr lang="en-GB" b="1" dirty="0"/>
              <a:t>Serviceable Obtainable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420F6-8BE5-DAF4-A83A-5818661F8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Definition:</a:t>
            </a:r>
            <a:r>
              <a:rPr lang="en-GB" dirty="0"/>
              <a:t> The portion of the SAM that your business can realistically capture, considering competition and capacity.</a:t>
            </a:r>
          </a:p>
          <a:p>
            <a:pPr marL="0" indent="0">
              <a:buNone/>
            </a:pPr>
            <a:r>
              <a:rPr lang="en-GB" b="1" dirty="0"/>
              <a:t>Purpose:</a:t>
            </a:r>
            <a:r>
              <a:rPr lang="en-GB" dirty="0"/>
              <a:t> Helps set realistic sales goals.</a:t>
            </a:r>
          </a:p>
          <a:p>
            <a:pPr marL="0" indent="0">
              <a:buNone/>
            </a:pPr>
            <a:r>
              <a:rPr lang="en-GB" b="1" dirty="0"/>
              <a:t>Example: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With your marketing, distribution, and brand strength, you realistically expect to capture </a:t>
            </a:r>
            <a:r>
              <a:rPr lang="en-GB" b="1" dirty="0"/>
              <a:t>2% of the $40 billion SAM</a:t>
            </a:r>
            <a:r>
              <a:rPr lang="en-GB" dirty="0"/>
              <a:t>, which is £0.8 billion. That’s your </a:t>
            </a:r>
            <a:r>
              <a:rPr lang="en-GB" b="1" dirty="0"/>
              <a:t>SOM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294167-7CF7-F74F-A161-A95D7A4080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70757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70483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8E16A-E81F-C806-09C5-F2B9D363C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Cultural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D004B-7EAE-87AD-5FDB-860E699AD5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Communication Styles:</a:t>
            </a:r>
            <a:r>
              <a:rPr lang="en-GB" dirty="0"/>
              <a:t> Direct vs indirect, formal vs casual</a:t>
            </a:r>
          </a:p>
          <a:p>
            <a:r>
              <a:rPr lang="en-GB" b="1" dirty="0"/>
              <a:t>Negotiation Tactics:</a:t>
            </a:r>
            <a:r>
              <a:rPr lang="en-GB" dirty="0"/>
              <a:t> Timing, decision-making hierarchy</a:t>
            </a:r>
          </a:p>
          <a:p>
            <a:r>
              <a:rPr lang="en-GB" b="1" dirty="0"/>
              <a:t>Consumer Preferences:</a:t>
            </a:r>
            <a:r>
              <a:rPr lang="en-GB" dirty="0"/>
              <a:t> Local tastes, seasonal variations, packaging norms</a:t>
            </a:r>
          </a:p>
          <a:p>
            <a:pPr marL="0" indent="0">
              <a:buNone/>
            </a:pPr>
            <a:r>
              <a:rPr lang="en-GB" b="1" dirty="0"/>
              <a:t>Example:</a:t>
            </a:r>
            <a:r>
              <a:rPr lang="en-GB" dirty="0"/>
              <a:t> McDonald’s offers Teriyaki Burgers in Japan to match local tastes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246A13-4C19-9013-7915-E4442E5A5D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61232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6462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79E87-63B9-B3EF-72D0-214019210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the Right Entry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B9ECD-E9A2-4FCC-30FF-F5B0C3A71D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Exporting:</a:t>
            </a:r>
            <a:r>
              <a:rPr lang="en-GB" dirty="0"/>
              <a:t> Low investment, less control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Joint Ventures:</a:t>
            </a:r>
            <a:r>
              <a:rPr lang="en-GB" dirty="0"/>
              <a:t> Shared risk, local expertise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Franchising:</a:t>
            </a:r>
            <a:r>
              <a:rPr lang="en-GB" dirty="0"/>
              <a:t> Rapid expansion, brand control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Wholly-Owned Subsidiary:</a:t>
            </a:r>
            <a:r>
              <a:rPr lang="en-GB" dirty="0"/>
              <a:t> Full control, higher investment risk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Strategic Alliances:</a:t>
            </a:r>
            <a:r>
              <a:rPr lang="en-GB" dirty="0"/>
              <a:t> Access to local networks and technology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255D84-9C99-B64D-79E0-9927429874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3607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2280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06FD7-4D42-1FAD-A39D-2575DFAA2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and Regulatory Compliance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E6C74-2A8A-2D3B-3FBC-BF5473E16B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Business Formation:</a:t>
            </a:r>
            <a:r>
              <a:rPr lang="en-GB" dirty="0"/>
              <a:t> Incorporation rules, local licenses</a:t>
            </a:r>
          </a:p>
          <a:p>
            <a:r>
              <a:rPr lang="en-GB" b="1" dirty="0"/>
              <a:t>Taxation:</a:t>
            </a:r>
            <a:r>
              <a:rPr lang="en-GB" dirty="0"/>
              <a:t> Corporate tax, VAT/GST, double taxation treaties</a:t>
            </a:r>
          </a:p>
          <a:p>
            <a:r>
              <a:rPr lang="en-GB" b="1" dirty="0"/>
              <a:t>Labor Laws:</a:t>
            </a:r>
            <a:r>
              <a:rPr lang="en-GB" dirty="0"/>
              <a:t> Hiring practices, employee benefits, termination rules</a:t>
            </a:r>
          </a:p>
          <a:p>
            <a:r>
              <a:rPr lang="en-GB" b="1" dirty="0"/>
              <a:t>Intellectual Property:</a:t>
            </a:r>
            <a:r>
              <a:rPr lang="en-GB" dirty="0"/>
              <a:t> Trademark, patent registration, enforcement</a:t>
            </a:r>
          </a:p>
          <a:p>
            <a:pPr marL="0" indent="0">
              <a:buNone/>
            </a:pPr>
            <a:r>
              <a:rPr lang="en-GB" b="1" dirty="0"/>
              <a:t>Example:</a:t>
            </a:r>
            <a:r>
              <a:rPr lang="en-GB" dirty="0"/>
              <a:t> Uber had to navigate local transport regulations in each country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34847E-F323-CCF6-19CE-67780677F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32657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2716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A23F1-857A-E100-0D7E-2D31FB768F8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b="1" dirty="0"/>
              <a:t>Class Activity 30 Minutes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CC15A-FCF0-E5A5-8736-99A125E7E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highlight>
                  <a:srgbClr val="00FFFF"/>
                </a:highlight>
              </a:rPr>
              <a:t>Open-Ended / Discussion Questions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dirty="0"/>
              <a:t>If you were expanding a </a:t>
            </a:r>
            <a:r>
              <a:rPr lang="en-GB" b="1" dirty="0"/>
              <a:t>fast-food chain to a new country</a:t>
            </a:r>
            <a:r>
              <a:rPr lang="en-GB" dirty="0"/>
              <a:t>, which strategy would you choose and why?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dirty="0"/>
              <a:t>How would your choice differ for a </a:t>
            </a:r>
            <a:r>
              <a:rPr lang="en-GB" b="1" dirty="0"/>
              <a:t>tech startup vs. a retail brand</a:t>
            </a:r>
            <a:r>
              <a:rPr lang="en-GB" dirty="0"/>
              <a:t>?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dirty="0"/>
              <a:t>What are some </a:t>
            </a:r>
            <a:r>
              <a:rPr lang="en-GB" b="1" dirty="0"/>
              <a:t>risks and benefits</a:t>
            </a:r>
            <a:r>
              <a:rPr lang="en-GB" dirty="0"/>
              <a:t> of franchising in a foreign market?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7D8083-18B7-F6B4-C928-3538D66AC5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80282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4110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79907-15BE-9F2D-4E50-E6E48550E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the Economy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82C49-4DDC-E729-84C0-9B80223CF7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Currency Fluctuations:</a:t>
            </a:r>
            <a:r>
              <a:rPr lang="en-GB" dirty="0"/>
              <a:t> Hedging strategies, pricing adjustments</a:t>
            </a:r>
          </a:p>
          <a:p>
            <a:r>
              <a:rPr lang="en-GB" b="1" dirty="0"/>
              <a:t>Inflation &amp; Interest Rates:</a:t>
            </a:r>
            <a:r>
              <a:rPr lang="en-GB" dirty="0"/>
              <a:t> Impact on costs and consumer purchasing power</a:t>
            </a:r>
          </a:p>
          <a:p>
            <a:r>
              <a:rPr lang="en-GB" b="1" dirty="0"/>
              <a:t>Trade Policies:</a:t>
            </a:r>
            <a:r>
              <a:rPr lang="en-GB" dirty="0"/>
              <a:t> Tariffs, import restrictions, free trade agreements</a:t>
            </a:r>
          </a:p>
          <a:p>
            <a:r>
              <a:rPr lang="en-GB" b="1" dirty="0"/>
              <a:t>Economic Stability:</a:t>
            </a:r>
            <a:r>
              <a:rPr lang="en-GB" dirty="0"/>
              <a:t> Political risks, recession likelihood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BC9895-ED0C-593D-13F4-03A2131F55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408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6324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DED659-7FAF-3543-BE9C-0F48503A50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CF609-0826-EDB6-2CE5-3F7DA3306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54AA2-4C01-DE94-22EE-95490627BD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Identify Competitors:</a:t>
            </a:r>
            <a:r>
              <a:rPr lang="en-GB" dirty="0"/>
              <a:t> Local, regional, and global competitors</a:t>
            </a:r>
          </a:p>
          <a:p>
            <a:r>
              <a:rPr lang="en-GB" b="1" dirty="0"/>
              <a:t>Benchmarking:</a:t>
            </a:r>
            <a:r>
              <a:rPr lang="en-GB" dirty="0"/>
              <a:t> Product features, pricing, customer service quality</a:t>
            </a:r>
          </a:p>
          <a:p>
            <a:r>
              <a:rPr lang="en-GB" b="1" dirty="0"/>
              <a:t>Market Gaps:</a:t>
            </a:r>
            <a:r>
              <a:rPr lang="en-GB" dirty="0"/>
              <a:t> Unmet consumer needs</a:t>
            </a:r>
          </a:p>
          <a:p>
            <a:r>
              <a:rPr lang="en-GB" b="1" dirty="0"/>
              <a:t>Tools:</a:t>
            </a:r>
            <a:r>
              <a:rPr lang="en-GB" dirty="0"/>
              <a:t> Porter’s Five Forces, PESTLE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22B327-922A-FC5E-AAED-B9B2205CC3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408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772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53E24-751F-320F-0740-CBA4DFAEB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Adaptation vs Standardization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AE7BF-16C9-A643-327D-8C687E83E1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Standardization:</a:t>
            </a:r>
            <a:r>
              <a:rPr lang="en-GB" dirty="0"/>
              <a:t> Same products/services globally, economies of scale</a:t>
            </a:r>
          </a:p>
          <a:p>
            <a:r>
              <a:rPr lang="en-GB" b="1" dirty="0"/>
              <a:t>Adaptation:</a:t>
            </a:r>
            <a:r>
              <a:rPr lang="en-GB" dirty="0"/>
              <a:t> Tailor to local tastes, regulations, culture</a:t>
            </a:r>
          </a:p>
          <a:p>
            <a:r>
              <a:rPr lang="en-GB" b="1" dirty="0"/>
              <a:t>Hybrid Approach:</a:t>
            </a:r>
            <a:r>
              <a:rPr lang="en-GB" dirty="0"/>
              <a:t> Maintain core brand identity while localizing key elements</a:t>
            </a:r>
          </a:p>
          <a:p>
            <a:pPr marL="0" indent="0">
              <a:buNone/>
            </a:pPr>
            <a:r>
              <a:rPr lang="en-GB" b="1" dirty="0"/>
              <a:t>Example:</a:t>
            </a:r>
            <a:r>
              <a:rPr lang="en-GB" dirty="0"/>
              <a:t> Coca-Cola keeps branding consistent but adapts </a:t>
            </a:r>
            <a:r>
              <a:rPr lang="en-GB" dirty="0" err="1"/>
              <a:t>flavors</a:t>
            </a:r>
            <a:r>
              <a:rPr lang="en-GB" dirty="0"/>
              <a:t> and marketing campaigns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588EED-F253-B01B-D7CF-242E262A87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51707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3774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5A19E-11C4-0CD1-4FCF-4F40181AC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Supply Chain and Logistics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07FA-AB0B-20E9-CDF7-5CFBB6E301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Local Partners:</a:t>
            </a:r>
            <a:r>
              <a:rPr lang="en-GB" dirty="0"/>
              <a:t> Distributors, warehousing providers</a:t>
            </a:r>
          </a:p>
          <a:p>
            <a:r>
              <a:rPr lang="en-GB" b="1" dirty="0"/>
              <a:t>Shipping &amp; Customs:</a:t>
            </a:r>
            <a:r>
              <a:rPr lang="en-GB" dirty="0"/>
              <a:t> Import/export regulations, freight costs</a:t>
            </a:r>
          </a:p>
          <a:p>
            <a:r>
              <a:rPr lang="en-GB" b="1" dirty="0"/>
              <a:t>Inventory Management:</a:t>
            </a:r>
            <a:r>
              <a:rPr lang="en-GB" dirty="0"/>
              <a:t> Local storage vs just-in-time models</a:t>
            </a:r>
          </a:p>
          <a:p>
            <a:r>
              <a:rPr lang="en-GB" b="1" dirty="0"/>
              <a:t>Technology:</a:t>
            </a:r>
            <a:r>
              <a:rPr lang="en-GB" dirty="0"/>
              <a:t> Use ERP systems for efficiency </a:t>
            </a:r>
            <a:r>
              <a:rPr lang="en-GB" sz="1800" dirty="0"/>
              <a:t>( </a:t>
            </a:r>
            <a:r>
              <a:rPr lang="en-GB" sz="1800" b="1" dirty="0"/>
              <a:t>E</a:t>
            </a:r>
            <a:r>
              <a:rPr lang="en-GB" sz="1800" dirty="0"/>
              <a:t>nterprise </a:t>
            </a:r>
            <a:r>
              <a:rPr lang="en-GB" sz="1800" b="1" dirty="0"/>
              <a:t>R</a:t>
            </a:r>
            <a:r>
              <a:rPr lang="en-GB" sz="1800" dirty="0"/>
              <a:t>esource </a:t>
            </a:r>
            <a:r>
              <a:rPr lang="en-GB" sz="1800" b="1" dirty="0"/>
              <a:t>p</a:t>
            </a:r>
            <a:r>
              <a:rPr lang="en-GB" sz="1800" dirty="0"/>
              <a:t>lanning) </a:t>
            </a:r>
          </a:p>
          <a:p>
            <a:pPr marL="0" indent="0">
              <a:buNone/>
            </a:pPr>
            <a:r>
              <a:rPr lang="en-GB" b="1" dirty="0"/>
              <a:t>Example:</a:t>
            </a:r>
            <a:r>
              <a:rPr lang="en-GB" dirty="0"/>
              <a:t> Amazon uses local warehouses and delivery partners in each market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C5ED0CC-B13C-FF11-92A5-7DD1951E72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5251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569F8-AA03-7331-4B7B-A41AC2523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Strategies Overseas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5E9C2-9974-22FD-CDD1-C6FAF21C6C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Localization:</a:t>
            </a:r>
            <a:r>
              <a:rPr lang="en-GB" dirty="0"/>
              <a:t> Language, imagery, and cultural relevance</a:t>
            </a:r>
          </a:p>
          <a:p>
            <a:r>
              <a:rPr lang="en-GB" b="1" dirty="0"/>
              <a:t>Digital Marketing:</a:t>
            </a:r>
            <a:r>
              <a:rPr lang="en-GB" dirty="0"/>
              <a:t> SEO, social media, e-commerce platforms</a:t>
            </a:r>
          </a:p>
          <a:p>
            <a:r>
              <a:rPr lang="en-GB" b="1" dirty="0"/>
              <a:t>Brand Positioning:</a:t>
            </a:r>
            <a:r>
              <a:rPr lang="en-GB" dirty="0"/>
              <a:t> Adjust messaging for local values</a:t>
            </a:r>
          </a:p>
          <a:p>
            <a:pPr marL="0" indent="0">
              <a:buNone/>
            </a:pPr>
            <a:r>
              <a:rPr lang="en-GB" b="1" dirty="0"/>
              <a:t>Example:</a:t>
            </a:r>
            <a:r>
              <a:rPr lang="en-GB" dirty="0"/>
              <a:t> Nike uses different athletes and campaigns in different countries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4CC25F-557E-9EEE-819E-592CB437D4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585032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5667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BD5E7-8B64-A476-15A3-3A0BA91D7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Local Partnerships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2C962-ED47-4E59-AF86-3EF9900F81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Suppliers &amp; Distributors:</a:t>
            </a:r>
            <a:r>
              <a:rPr lang="en-GB" dirty="0"/>
              <a:t> Reduce costs, leverage local networks</a:t>
            </a:r>
          </a:p>
          <a:p>
            <a:r>
              <a:rPr lang="en-GB" b="1" dirty="0"/>
              <a:t>Joint Ventures &amp; Alliances:</a:t>
            </a:r>
            <a:r>
              <a:rPr lang="en-GB" dirty="0"/>
              <a:t> Shared resources, reduced risk</a:t>
            </a:r>
          </a:p>
          <a:p>
            <a:r>
              <a:rPr lang="en-GB" b="1" dirty="0"/>
              <a:t>Industry Associations &amp; Chambers:</a:t>
            </a:r>
            <a:r>
              <a:rPr lang="en-GB" dirty="0"/>
              <a:t> Networking, lobbying</a:t>
            </a:r>
          </a:p>
          <a:p>
            <a:pPr marL="0" indent="0">
              <a:buNone/>
            </a:pPr>
            <a:r>
              <a:rPr lang="en-GB" b="1" dirty="0"/>
              <a:t>Example:</a:t>
            </a:r>
            <a:r>
              <a:rPr lang="en-GB" dirty="0"/>
              <a:t> Starbucks partnered with Tata in India for local insight and supply chain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13834D5-6261-9F53-D65F-FEC64F8CFE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6999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D44F2-E089-6C51-220E-DEF1BBE64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4C3AD-DAC0-7F1B-1E07-D0E119CAB1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Market-Based Pricing:</a:t>
            </a:r>
            <a:r>
              <a:rPr lang="en-GB" dirty="0"/>
              <a:t> Align with local market willingness to pay</a:t>
            </a:r>
          </a:p>
          <a:p>
            <a:r>
              <a:rPr lang="en-GB" b="1" dirty="0"/>
              <a:t>Cost-Plus Pricing:</a:t>
            </a:r>
            <a:r>
              <a:rPr lang="en-GB" dirty="0"/>
              <a:t> Ensure profit margin covers international costs</a:t>
            </a:r>
          </a:p>
          <a:p>
            <a:r>
              <a:rPr lang="en-GB" b="1" dirty="0"/>
              <a:t>Penetration Pricing:</a:t>
            </a:r>
            <a:r>
              <a:rPr lang="en-GB" dirty="0"/>
              <a:t> Gain market share initially</a:t>
            </a:r>
          </a:p>
          <a:p>
            <a:r>
              <a:rPr lang="en-GB" b="1" dirty="0"/>
              <a:t>Premium Pricing:</a:t>
            </a:r>
            <a:r>
              <a:rPr lang="en-GB" dirty="0"/>
              <a:t> Position as high-value product</a:t>
            </a:r>
          </a:p>
          <a:p>
            <a:r>
              <a:rPr lang="en-GB" b="1" dirty="0"/>
              <a:t>Currency Considerations:</a:t>
            </a:r>
            <a:r>
              <a:rPr lang="en-GB" dirty="0"/>
              <a:t> Adjust for exchange rates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B9F1DA1-36A2-88E3-C8DC-FDD23F0457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08857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5781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787F7-5006-D264-7E24-DB1600DB4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 Resource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8AD47-13F1-8AD3-7515-CD13196B38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Local Talent:</a:t>
            </a:r>
            <a:r>
              <a:rPr lang="en-GB" dirty="0"/>
              <a:t> Hiring reduces cultural and operational gaps</a:t>
            </a:r>
          </a:p>
          <a:p>
            <a:r>
              <a:rPr lang="en-GB" b="1" dirty="0"/>
              <a:t>Training:</a:t>
            </a:r>
            <a:r>
              <a:rPr lang="en-GB" dirty="0"/>
              <a:t> Cultural competence, language skills, compliance</a:t>
            </a:r>
          </a:p>
          <a:p>
            <a:r>
              <a:rPr lang="en-GB" b="1" dirty="0"/>
              <a:t>Employee Retention:</a:t>
            </a:r>
            <a:r>
              <a:rPr lang="en-GB" dirty="0"/>
              <a:t> Competitive benefits and work environment</a:t>
            </a:r>
          </a:p>
          <a:p>
            <a:r>
              <a:rPr lang="en-GB" b="1" dirty="0"/>
              <a:t>Diversity &amp; Inclusion:</a:t>
            </a:r>
            <a:r>
              <a:rPr lang="en-GB" dirty="0"/>
              <a:t> Leverage different perspectives for innovation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7D1F0B-DDC6-0D8B-158D-9E713A7A2F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9754" y="5699332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4993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AB094-7864-511D-84E9-1A9548A2F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298E3-81B9-41D7-64FC-57D0005F63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Political Risks:</a:t>
            </a:r>
            <a:r>
              <a:rPr lang="en-GB" dirty="0"/>
              <a:t> Regulatory changes, instability, expropriation</a:t>
            </a:r>
          </a:p>
          <a:p>
            <a:r>
              <a:rPr lang="en-GB" b="1" dirty="0"/>
              <a:t>Economic Risks:</a:t>
            </a:r>
            <a:r>
              <a:rPr lang="en-GB" dirty="0"/>
              <a:t> Inflation, currency devaluation, recession</a:t>
            </a:r>
          </a:p>
          <a:p>
            <a:r>
              <a:rPr lang="en-GB" b="1" dirty="0"/>
              <a:t>Operational Risks:</a:t>
            </a:r>
            <a:r>
              <a:rPr lang="en-GB" dirty="0"/>
              <a:t> Supply chain disruptions, logistics issues</a:t>
            </a:r>
          </a:p>
          <a:p>
            <a:r>
              <a:rPr lang="en-GB" b="1" dirty="0"/>
              <a:t>Mitigation Strategies:</a:t>
            </a:r>
            <a:r>
              <a:rPr lang="en-GB" dirty="0"/>
              <a:t> Insurance, diversification, local advisory boards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DEF051-949A-938E-9D7C-8C592F2A4C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408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2607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0199-CB90-81B9-5058-21F67C5A5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and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6ABDB-67B8-6BA9-70B9-246031FA38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Digital Tools:</a:t>
            </a:r>
            <a:r>
              <a:rPr lang="en-GB" dirty="0"/>
              <a:t> ERP, CRM, analytics for global operations</a:t>
            </a:r>
          </a:p>
          <a:p>
            <a:r>
              <a:rPr lang="en-GB" b="1" dirty="0"/>
              <a:t>Product Innovation:</a:t>
            </a:r>
            <a:r>
              <a:rPr lang="en-GB" dirty="0"/>
              <a:t> Adapt products to local needs</a:t>
            </a:r>
          </a:p>
          <a:p>
            <a:r>
              <a:rPr lang="en-GB" b="1" dirty="0"/>
              <a:t>Automation &amp; AI:</a:t>
            </a:r>
            <a:r>
              <a:rPr lang="en-GB" dirty="0"/>
              <a:t> Reduce costs and increase efficiency</a:t>
            </a:r>
          </a:p>
          <a:p>
            <a:pPr marL="0" indent="0">
              <a:buNone/>
            </a:pPr>
            <a:r>
              <a:rPr lang="en-GB" b="1" dirty="0"/>
              <a:t>Example:</a:t>
            </a:r>
            <a:r>
              <a:rPr lang="en-GB" dirty="0"/>
              <a:t> Xiaomi adapts products to local specifications in India and Southeast Asia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440624-5635-942C-464A-7EADBC5A60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9409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5B83D-3EBF-FDDA-AE45-0DC8AD7CE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Monitoring and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64B8E-2A26-5532-60DC-E7D8001090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KPIs:</a:t>
            </a:r>
            <a:r>
              <a:rPr lang="en-GB" dirty="0"/>
              <a:t> Market share, customer acquisition, revenue growth</a:t>
            </a:r>
          </a:p>
          <a:p>
            <a:r>
              <a:rPr lang="en-GB" b="1" dirty="0"/>
              <a:t>Feedback Loops:</a:t>
            </a:r>
            <a:r>
              <a:rPr lang="en-GB" dirty="0"/>
              <a:t> Surveys, reviews, local market insights</a:t>
            </a:r>
          </a:p>
          <a:p>
            <a:r>
              <a:rPr lang="en-GB" b="1" dirty="0"/>
              <a:t>Continuous Improvement:</a:t>
            </a:r>
            <a:r>
              <a:rPr lang="en-GB" dirty="0"/>
              <a:t> Adjust strategy based on performance</a:t>
            </a:r>
          </a:p>
          <a:p>
            <a:r>
              <a:rPr lang="en-GB" b="1" dirty="0"/>
              <a:t>Tools:</a:t>
            </a:r>
            <a:r>
              <a:rPr lang="en-GB" dirty="0"/>
              <a:t> Analytics dashboards, reporting systems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C2C5CF-4515-E16D-571C-3964F0163B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3245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CD6C4-7657-7CC4-D8C4-34AD5C552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&amp; Key Takeaways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15D05-CCF2-C185-D5D4-975D5DE726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deeply before entering any market</a:t>
            </a:r>
          </a:p>
          <a:p>
            <a:r>
              <a:rPr lang="en-GB" dirty="0"/>
              <a:t>Balance global strategy with local adaptation</a:t>
            </a:r>
          </a:p>
          <a:p>
            <a:r>
              <a:rPr lang="en-GB" dirty="0"/>
              <a:t>Build partnerships and hire local expertise</a:t>
            </a:r>
          </a:p>
          <a:p>
            <a:r>
              <a:rPr lang="en-GB" dirty="0"/>
              <a:t>Continuously evaluate performance and adjust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F12C58-CEE6-DB7E-DF4E-F921671494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4384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117513" y="212633"/>
            <a:ext cx="118982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 eaLnBrk="1" hangingPunct="1">
              <a:buNone/>
            </a:pPr>
            <a:r>
              <a:rPr lang="en-GB" sz="4400" b="1" dirty="0">
                <a:latin typeface="Myriad Pro"/>
              </a:rPr>
              <a:t>References</a:t>
            </a:r>
            <a:endParaRPr lang="en-GB" altLang="en-US" sz="4400" b="1" dirty="0">
              <a:solidFill>
                <a:srgbClr val="FF0000"/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117513" y="793214"/>
            <a:ext cx="11898217" cy="4462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GB" sz="3200" dirty="0">
                <a:latin typeface="Myriad Pro"/>
              </a:rPr>
              <a:t>Johnson, G., Whittington, R., Scholes, K., Angwin, D. and </a:t>
            </a:r>
            <a:r>
              <a:rPr lang="en-GB" sz="3200" dirty="0" err="1">
                <a:latin typeface="Myriad Pro"/>
              </a:rPr>
              <a:t>Regnér</a:t>
            </a:r>
            <a:r>
              <a:rPr lang="en-GB" sz="3200" dirty="0">
                <a:latin typeface="Myriad Pro"/>
              </a:rPr>
              <a:t>, P. (2017),  Exploring strategy, Pearson, London.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GB" sz="3200" dirty="0">
              <a:latin typeface="Myriad Pro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GB" sz="3200" dirty="0">
                <a:latin typeface="Myriad Pro"/>
              </a:rPr>
              <a:t>Lynch, R. (2021), Strategic Management, 7th ed., Pearson.</a:t>
            </a:r>
            <a:endParaRPr lang="en-GB" sz="3200" dirty="0">
              <a:latin typeface="Myriad Pro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GB" sz="3200" dirty="0">
              <a:latin typeface="Myriad Pro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GB" sz="3200" dirty="0" err="1">
                <a:latin typeface="Myriad Pro"/>
              </a:rPr>
              <a:t>Truested</a:t>
            </a:r>
            <a:r>
              <a:rPr lang="en-GB" sz="3200" dirty="0">
                <a:latin typeface="Myriad Pro"/>
              </a:rPr>
              <a:t> (2019). How Threadless Gives Every Customer A Voice and Style, available @: </a:t>
            </a:r>
            <a:r>
              <a:rPr lang="en-GB" sz="3200" u="sng" dirty="0">
                <a:latin typeface="Myriad Pro"/>
                <a:hlinkClick r:id="rId2"/>
              </a:rPr>
              <a:t>https://truested.com/story/threadless</a:t>
            </a:r>
            <a:r>
              <a:rPr lang="en-GB" sz="3200" dirty="0">
                <a:latin typeface="Myriad Pro"/>
              </a:rPr>
              <a:t>, (Accessed 30/08/2024).</a:t>
            </a:r>
          </a:p>
          <a:p>
            <a:endParaRPr lang="en-GB" sz="2800" dirty="0">
              <a:latin typeface="Myriad Pr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474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9F985-6212-E953-846B-88EC92C4344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b="1" dirty="0"/>
              <a:t>Academic Interview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7A642-53E4-3118-6CD9-ECE2D9B739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 fontAlgn="base">
              <a:buFont typeface="Wingdings" panose="05000000000000000000" pitchFamily="2" charset="2"/>
              <a:buChar char="Ø"/>
            </a:pPr>
            <a:r>
              <a:rPr lang="en-GB" sz="2600" dirty="0"/>
              <a:t>Which strategic models best help organisations understand where Innocent stands in the market right now?  </a:t>
            </a:r>
          </a:p>
          <a:p>
            <a:pPr lvl="0" fontAlgn="base">
              <a:buFont typeface="Wingdings" panose="05000000000000000000" pitchFamily="2" charset="2"/>
              <a:buChar char="Ø"/>
            </a:pPr>
            <a:r>
              <a:rPr lang="en-GB" sz="2600" dirty="0"/>
              <a:t>How do mission and values translate into measurable strategic goals ?</a:t>
            </a:r>
          </a:p>
          <a:p>
            <a:pPr lvl="0" fontAlgn="base">
              <a:buFont typeface="Wingdings" panose="05000000000000000000" pitchFamily="2" charset="2"/>
              <a:buChar char="Ø"/>
            </a:pPr>
            <a:r>
              <a:rPr lang="en-GB" sz="2600" dirty="0"/>
              <a:t>What external factors regulatory, environmental, or consumer trends should be most concerned about in shaping strategic directions?  </a:t>
            </a:r>
          </a:p>
          <a:p>
            <a:pPr lvl="0" fontAlgn="base">
              <a:buFont typeface="Wingdings" panose="05000000000000000000" pitchFamily="2" charset="2"/>
              <a:buChar char="Ø"/>
            </a:pPr>
            <a:r>
              <a:rPr lang="en-GB" sz="2600" dirty="0"/>
              <a:t>What assumptions can companies make about consumer behaviour or sustainability and how confident they are?  </a:t>
            </a:r>
          </a:p>
          <a:p>
            <a:pPr lvl="0" fontAlgn="base">
              <a:buFont typeface="Wingdings" panose="05000000000000000000" pitchFamily="2" charset="2"/>
              <a:buChar char="Ø"/>
            </a:pPr>
            <a:r>
              <a:rPr lang="en-GB" sz="2600" dirty="0"/>
              <a:t>What does current research or competitor activity suggest about the risks of a company’s growth strategy?  </a:t>
            </a:r>
          </a:p>
          <a:p>
            <a:pPr lvl="0" fontAlgn="base">
              <a:buFont typeface="Wingdings" panose="05000000000000000000" pitchFamily="2" charset="2"/>
              <a:buChar char="Ø"/>
            </a:pPr>
            <a:r>
              <a:rPr lang="en-GB" sz="2600" dirty="0"/>
              <a:t>How can a company present their strategic recommendations in a way that’s clear and persuasive to both internal teams and external stakeholders?  </a:t>
            </a:r>
          </a:p>
          <a:p>
            <a:pPr lvl="0" fontAlgn="base">
              <a:buFont typeface="Wingdings" panose="05000000000000000000" pitchFamily="2" charset="2"/>
              <a:buChar char="Ø"/>
            </a:pPr>
            <a:r>
              <a:rPr lang="en-GB" sz="2600" dirty="0"/>
              <a:t>What skills or capabilities does managers need to strengthen either individually or across teams to deliver on the strategies mentioned above?  </a:t>
            </a:r>
          </a:p>
          <a:p>
            <a:pPr lvl="0" fontAlgn="base">
              <a:buFont typeface="Wingdings" panose="05000000000000000000" pitchFamily="2" charset="2"/>
              <a:buChar char="Ø"/>
            </a:pPr>
            <a:endParaRPr lang="en-GB" sz="2600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49E925-D4B7-C044-D45A-80D4C6F9B7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03899"/>
            <a:ext cx="2883658" cy="964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543967"/>
      </p:ext>
    </p:extLst>
  </p:cSld>
  <p:clrMapOvr>
    <a:masterClrMapping/>
  </p:clrMapOvr>
</p:sld>
</file>

<file path=ppt/theme/theme1.xml><?xml version="1.0" encoding="utf-8"?>
<a:theme xmlns:a="http://schemas.openxmlformats.org/drawingml/2006/main" name="Kogan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25422</TotalTime>
  <Words>1300</Words>
  <Application>Microsoft Office PowerPoint</Application>
  <PresentationFormat>Widescreen</PresentationFormat>
  <Paragraphs>137</Paragraphs>
  <Slides>26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Calibri Light</vt:lpstr>
      <vt:lpstr>Myriad Pro</vt:lpstr>
      <vt:lpstr>Wingdings</vt:lpstr>
      <vt:lpstr>Kogan Page</vt:lpstr>
      <vt:lpstr>        Strategic Management for Business – LCLM 6001 Week 9 : Gaining strategies overseas.        </vt:lpstr>
      <vt:lpstr>PowerPoint Presentation</vt:lpstr>
      <vt:lpstr>Why Go Global?</vt:lpstr>
      <vt:lpstr>Understanding the International Landscape</vt:lpstr>
      <vt:lpstr>Market Research Essentials</vt:lpstr>
      <vt:lpstr>TAM  – Total Addressable Market</vt:lpstr>
      <vt:lpstr>SAM – Serviceable Available Market</vt:lpstr>
      <vt:lpstr>SOM – Serviceable Obtainable Market</vt:lpstr>
      <vt:lpstr>Cultural Intelligence</vt:lpstr>
      <vt:lpstr>Choosing the Right Entry Strategy</vt:lpstr>
      <vt:lpstr>Legal and Regulatory Compliance</vt:lpstr>
      <vt:lpstr>Class Activity 30 Minutes </vt:lpstr>
      <vt:lpstr>Understanding the Economy</vt:lpstr>
      <vt:lpstr>Competitive Analysis</vt:lpstr>
      <vt:lpstr>Adaptation vs Standardization</vt:lpstr>
      <vt:lpstr>Supply Chain and Logistics</vt:lpstr>
      <vt:lpstr>Marketing Strategies Overseas</vt:lpstr>
      <vt:lpstr>Building Local Partnerships</vt:lpstr>
      <vt:lpstr>Pricing Strategies</vt:lpstr>
      <vt:lpstr>Human Resource Strategies</vt:lpstr>
      <vt:lpstr>Risk Management</vt:lpstr>
      <vt:lpstr>Technology and Innovation</vt:lpstr>
      <vt:lpstr>Monitoring and Evaluation</vt:lpstr>
      <vt:lpstr>Conclusion &amp; Key Takeaways</vt:lpstr>
      <vt:lpstr>PowerPoint Presentation</vt:lpstr>
      <vt:lpstr>Academic Interview practice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  FUNDAMENTALS OF PERFORMANCE MANAGEMENT</dc:title>
  <dc:creator>Michael Armstrong Armstrong</dc:creator>
  <cp:lastModifiedBy>Nishi Ramsurrun</cp:lastModifiedBy>
  <cp:revision>452</cp:revision>
  <dcterms:created xsi:type="dcterms:W3CDTF">2021-05-12T10:15:20Z</dcterms:created>
  <dcterms:modified xsi:type="dcterms:W3CDTF">2026-03-10T12:01:23Z</dcterms:modified>
</cp:coreProperties>
</file>