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72"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7" r:id="rId22"/>
    <p:sldId id="276" r:id="rId23"/>
    <p:sldId id="278" r:id="rId24"/>
    <p:sldId id="279" r:id="rId25"/>
    <p:sldId id="280" r:id="rId26"/>
    <p:sldId id="281" r:id="rId27"/>
    <p:sldId id="282" r:id="rId28"/>
    <p:sldId id="283"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F7F76-60ED-49B0-AAAE-52DF23B69842}" v="2182" dt="2020-10-14T14:50:38.6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7060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2841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9674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269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324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1943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7571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2970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173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8136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4506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82456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8887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7647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4063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0272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5518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62790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222786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075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10598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292810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74717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12/11/2020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2736232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12/11/2020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948681844"/>
      </p:ext>
    </p:extLst>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3" r:id="rId11"/>
    <p:sldLayoutId id="214748367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justice-ni.gov.uk/publications/pace-code-g-statutory-power-arrest-by-police-officers" TargetMode="External"/><Relationship Id="rId3" Type="http://schemas.openxmlformats.org/officeDocument/2006/relationships/hyperlink" Target="https://www.justice-ni.gov.uk/publications/pace-code-b-searches-premises-by-police-officers-and-seizure-property-found-by-police" TargetMode="External"/><Relationship Id="rId7" Type="http://schemas.openxmlformats.org/officeDocument/2006/relationships/hyperlink" Target="https://www.justice-ni.gov.uk/publications/pace-code-f-visual-recording-sound-interviews-suspects" TargetMode="External"/><Relationship Id="rId2" Type="http://schemas.openxmlformats.org/officeDocument/2006/relationships/hyperlink" Target="https://www.justice-ni.gov.uk/publications/pace-code-exercise-by-police-officers-statutory-powers-stop-and-search" TargetMode="External"/><Relationship Id="rId1" Type="http://schemas.openxmlformats.org/officeDocument/2006/relationships/slideLayout" Target="../slideLayouts/slideLayout2.xml"/><Relationship Id="rId6" Type="http://schemas.openxmlformats.org/officeDocument/2006/relationships/hyperlink" Target="https://www.justice-ni.gov.uk/publications/pace-code-e-audio-recording-interviews-suspects" TargetMode="External"/><Relationship Id="rId5" Type="http://schemas.openxmlformats.org/officeDocument/2006/relationships/hyperlink" Target="https://www.justice-ni.gov.uk/publications/pace-code-d-identification-persons-by-police-officers" TargetMode="External"/><Relationship Id="rId4" Type="http://schemas.openxmlformats.org/officeDocument/2006/relationships/hyperlink" Target="https://www.justice-ni.gov.uk/publications/pace-code-c-detention-treatment-and-questioning-persons-by-police-officers" TargetMode="External"/><Relationship Id="rId9" Type="http://schemas.openxmlformats.org/officeDocument/2006/relationships/hyperlink" Target="https://www.justice-ni.gov.uk/publications/pace-code-h-detention-treatment-and-questioning-persons-under-s41-schedule-8-terroris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5A8D6A-B5AC-474C-B58C-B8515672FC3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56855"/>
            <a:ext cx="12282965" cy="6960348"/>
          </a:xfrm>
          <a:prstGeom prst="rect">
            <a:avLst/>
          </a:prstGeom>
        </p:spPr>
      </p:pic>
      <p:sp>
        <p:nvSpPr>
          <p:cNvPr id="2" name="Title 1"/>
          <p:cNvSpPr>
            <a:spLocks noGrp="1"/>
          </p:cNvSpPr>
          <p:nvPr>
            <p:ph type="ctrTitle"/>
          </p:nvPr>
        </p:nvSpPr>
        <p:spPr>
          <a:xfrm>
            <a:off x="477981" y="50799"/>
            <a:ext cx="4023360" cy="2802219"/>
          </a:xfrm>
        </p:spPr>
        <p:txBody>
          <a:bodyPr anchor="b">
            <a:normAutofit/>
          </a:bodyPr>
          <a:lstStyle/>
          <a:p>
            <a:pPr algn="l"/>
            <a:r>
              <a:rPr lang="en-GB" sz="3200" b="1" dirty="0">
                <a:solidFill>
                  <a:schemeClr val="bg1"/>
                </a:solidFill>
                <a:ea typeface="+mj-lt"/>
                <a:cs typeface="+mj-lt"/>
              </a:rPr>
              <a:t>Public Protection – </a:t>
            </a:r>
            <a:br>
              <a:rPr lang="en-GB" sz="3200" b="1" dirty="0">
                <a:solidFill>
                  <a:schemeClr val="bg1"/>
                </a:solidFill>
                <a:ea typeface="+mj-lt"/>
                <a:cs typeface="+mj-lt"/>
              </a:rPr>
            </a:br>
            <a:br>
              <a:rPr lang="en-GB" sz="3200" b="1" dirty="0">
                <a:solidFill>
                  <a:schemeClr val="bg1"/>
                </a:solidFill>
                <a:ea typeface="+mj-lt"/>
                <a:cs typeface="+mj-lt"/>
              </a:rPr>
            </a:br>
            <a:r>
              <a:rPr lang="en-GB" sz="3200" b="1" dirty="0">
                <a:solidFill>
                  <a:schemeClr val="bg1"/>
                </a:solidFill>
                <a:ea typeface="+mj-lt"/>
                <a:cs typeface="+mj-lt"/>
              </a:rPr>
              <a:t>The role of the Police as a Public Authority</a:t>
            </a:r>
            <a:endParaRPr lang="en-GB" sz="3200">
              <a:solidFill>
                <a:schemeClr val="bg1"/>
              </a:solidFill>
              <a:ea typeface="+mj-lt"/>
              <a:cs typeface="+mj-lt"/>
            </a:endParaRPr>
          </a:p>
        </p:txBody>
      </p:sp>
      <p:sp>
        <p:nvSpPr>
          <p:cNvPr id="3" name="Subtitle 2"/>
          <p:cNvSpPr>
            <a:spLocks noGrp="1"/>
          </p:cNvSpPr>
          <p:nvPr>
            <p:ph type="subTitle" idx="1"/>
          </p:nvPr>
        </p:nvSpPr>
        <p:spPr>
          <a:xfrm>
            <a:off x="477980" y="3969352"/>
            <a:ext cx="4023359" cy="1208141"/>
          </a:xfrm>
        </p:spPr>
        <p:txBody>
          <a:bodyPr vert="horz" lIns="91440" tIns="45720" rIns="91440" bIns="45720" rtlCol="0" anchor="t">
            <a:normAutofit/>
          </a:bodyPr>
          <a:lstStyle/>
          <a:p>
            <a:pPr algn="l"/>
            <a:r>
              <a:rPr lang="en-GB" sz="1600" b="1" dirty="0">
                <a:solidFill>
                  <a:schemeClr val="bg1"/>
                </a:solidFill>
              </a:rPr>
              <a:t>P.A Doyle M.A.</a:t>
            </a:r>
            <a:endParaRPr lang="en-GB" sz="1600" b="1" dirty="0">
              <a:solidFill>
                <a:schemeClr val="bg1"/>
              </a:solidFill>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B1099-DF04-4A62-B783-46335F44FD9C}"/>
              </a:ext>
            </a:extLst>
          </p:cNvPr>
          <p:cNvSpPr>
            <a:spLocks noGrp="1"/>
          </p:cNvSpPr>
          <p:nvPr>
            <p:ph type="title"/>
          </p:nvPr>
        </p:nvSpPr>
        <p:spPr/>
        <p:txBody>
          <a:bodyPr/>
          <a:lstStyle/>
          <a:p>
            <a:r>
              <a:rPr lang="en-GB" dirty="0">
                <a:cs typeface="Calibri Light"/>
              </a:rPr>
              <a:t>Introduction</a:t>
            </a:r>
          </a:p>
        </p:txBody>
      </p:sp>
      <p:sp>
        <p:nvSpPr>
          <p:cNvPr id="3" name="Content Placeholder 2">
            <a:extLst>
              <a:ext uri="{FF2B5EF4-FFF2-40B4-BE49-F238E27FC236}">
                <a16:creationId xmlns:a16="http://schemas.microsoft.com/office/drawing/2014/main" id="{58D77539-D153-4405-BC66-BEF96A917ADF}"/>
              </a:ext>
            </a:extLst>
          </p:cNvPr>
          <p:cNvSpPr>
            <a:spLocks noGrp="1"/>
          </p:cNvSpPr>
          <p:nvPr>
            <p:ph idx="1"/>
          </p:nvPr>
        </p:nvSpPr>
        <p:spPr/>
        <p:txBody>
          <a:bodyPr vert="horz" lIns="91440" tIns="45720" rIns="91440" bIns="45720" rtlCol="0" anchor="t">
            <a:normAutofit/>
          </a:bodyPr>
          <a:lstStyle/>
          <a:p>
            <a:r>
              <a:rPr lang="en-GB" dirty="0">
                <a:ea typeface="+mn-lt"/>
                <a:cs typeface="+mn-lt"/>
              </a:rPr>
              <a:t>The introduction of the Policing Education Qualifications Framework (PEQF) in England and Wales, has once again drawn attention to the relationship between public authorities exercising power under the direction of the executive government and the people residing in the governed state.  </a:t>
            </a:r>
          </a:p>
          <a:p>
            <a:endParaRPr lang="en-GB" dirty="0">
              <a:ea typeface="+mn-lt"/>
              <a:cs typeface="+mn-lt"/>
            </a:endParaRPr>
          </a:p>
          <a:p>
            <a:r>
              <a:rPr lang="en-GB" dirty="0">
                <a:ea typeface="+mn-lt"/>
                <a:cs typeface="+mn-lt"/>
              </a:rPr>
              <a:t>We will of the important issues which underpin the relationship between the citizen and the state and the role of the police as a public authority, in ensuring a balance between state security and the protection of fundamental human rights.</a:t>
            </a:r>
            <a:endParaRPr lang="en-GB"/>
          </a:p>
          <a:p>
            <a:endParaRPr lang="en-GB" dirty="0">
              <a:cs typeface="Calibri"/>
            </a:endParaRPr>
          </a:p>
          <a:p>
            <a:endParaRPr lang="en-GB" dirty="0">
              <a:cs typeface="Calibri"/>
            </a:endParaRPr>
          </a:p>
        </p:txBody>
      </p:sp>
    </p:spTree>
    <p:extLst>
      <p:ext uri="{BB962C8B-B14F-4D97-AF65-F5344CB8AC3E}">
        <p14:creationId xmlns:p14="http://schemas.microsoft.com/office/powerpoint/2010/main" val="374826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CF4C4-13E2-4B22-BBB2-DA0E43CB1A40}"/>
              </a:ext>
            </a:extLst>
          </p:cNvPr>
          <p:cNvSpPr>
            <a:spLocks noGrp="1"/>
          </p:cNvSpPr>
          <p:nvPr>
            <p:ph type="title"/>
          </p:nvPr>
        </p:nvSpPr>
        <p:spPr/>
        <p:txBody>
          <a:bodyPr/>
          <a:lstStyle/>
          <a:p>
            <a:r>
              <a:rPr lang="en-GB" dirty="0">
                <a:cs typeface="Calibri Light"/>
              </a:rPr>
              <a:t>The Focus</a:t>
            </a:r>
            <a:endParaRPr lang="en-GB" dirty="0"/>
          </a:p>
        </p:txBody>
      </p:sp>
      <p:sp>
        <p:nvSpPr>
          <p:cNvPr id="3" name="Content Placeholder 2">
            <a:extLst>
              <a:ext uri="{FF2B5EF4-FFF2-40B4-BE49-F238E27FC236}">
                <a16:creationId xmlns:a16="http://schemas.microsoft.com/office/drawing/2014/main" id="{4498F6E5-85E9-4EB1-AC6E-C9AE225EE124}"/>
              </a:ext>
            </a:extLst>
          </p:cNvPr>
          <p:cNvSpPr>
            <a:spLocks noGrp="1"/>
          </p:cNvSpPr>
          <p:nvPr>
            <p:ph idx="1"/>
          </p:nvPr>
        </p:nvSpPr>
        <p:spPr/>
        <p:txBody>
          <a:bodyPr vert="horz" lIns="91440" tIns="45720" rIns="91440" bIns="45720" rtlCol="0" anchor="t">
            <a:normAutofit/>
          </a:bodyPr>
          <a:lstStyle/>
          <a:p>
            <a:r>
              <a:rPr lang="en-GB" dirty="0">
                <a:ea typeface="+mn-lt"/>
                <a:cs typeface="+mn-lt"/>
              </a:rPr>
              <a:t>The European Convention on Human Rights and Fundamental Freedoms of 1950 (ECHR) and the Human Rights Act of 1998 (HRA).</a:t>
            </a:r>
          </a:p>
          <a:p>
            <a:pPr marL="0" indent="0">
              <a:buNone/>
            </a:pPr>
            <a:endParaRPr lang="en-GB" dirty="0">
              <a:ea typeface="+mn-lt"/>
              <a:cs typeface="+mn-lt"/>
            </a:endParaRPr>
          </a:p>
          <a:p>
            <a:r>
              <a:rPr lang="en-GB" dirty="0">
                <a:ea typeface="+mn-lt"/>
                <a:cs typeface="+mn-lt"/>
              </a:rPr>
              <a:t>The Police and Criminal Evidence Act of 1984 (PACE) and its corresponding Codes of Practice.</a:t>
            </a:r>
            <a:endParaRPr lang="en-GB" dirty="0">
              <a:cs typeface="Calibri"/>
            </a:endParaRPr>
          </a:p>
          <a:p>
            <a:endParaRPr lang="en-GB" dirty="0">
              <a:cs typeface="Calibri"/>
            </a:endParaRPr>
          </a:p>
        </p:txBody>
      </p:sp>
    </p:spTree>
    <p:extLst>
      <p:ext uri="{BB962C8B-B14F-4D97-AF65-F5344CB8AC3E}">
        <p14:creationId xmlns:p14="http://schemas.microsoft.com/office/powerpoint/2010/main" val="272451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09C6A-F8EE-4C2D-86B1-29C966C91BF9}"/>
              </a:ext>
            </a:extLst>
          </p:cNvPr>
          <p:cNvSpPr>
            <a:spLocks noGrp="1"/>
          </p:cNvSpPr>
          <p:nvPr>
            <p:ph type="title"/>
          </p:nvPr>
        </p:nvSpPr>
        <p:spPr/>
        <p:txBody>
          <a:bodyPr/>
          <a:lstStyle/>
          <a:p>
            <a:r>
              <a:rPr lang="en-GB" dirty="0">
                <a:cs typeface="Calibri Light"/>
              </a:rPr>
              <a:t>A Fragile Scene</a:t>
            </a:r>
            <a:endParaRPr lang="en-GB" dirty="0"/>
          </a:p>
        </p:txBody>
      </p:sp>
      <p:sp>
        <p:nvSpPr>
          <p:cNvPr id="3" name="Content Placeholder 2">
            <a:extLst>
              <a:ext uri="{FF2B5EF4-FFF2-40B4-BE49-F238E27FC236}">
                <a16:creationId xmlns:a16="http://schemas.microsoft.com/office/drawing/2014/main" id="{40807218-B191-48EE-B3A9-547880AEB5E3}"/>
              </a:ext>
            </a:extLst>
          </p:cNvPr>
          <p:cNvSpPr>
            <a:spLocks noGrp="1"/>
          </p:cNvSpPr>
          <p:nvPr>
            <p:ph idx="1"/>
          </p:nvPr>
        </p:nvSpPr>
        <p:spPr/>
        <p:txBody>
          <a:bodyPr vert="horz" lIns="91440" tIns="45720" rIns="91440" bIns="45720" rtlCol="0" anchor="t">
            <a:normAutofit/>
          </a:bodyPr>
          <a:lstStyle/>
          <a:p>
            <a:r>
              <a:rPr lang="en-GB" dirty="0">
                <a:ea typeface="+mn-lt"/>
                <a:cs typeface="+mn-lt"/>
              </a:rPr>
              <a:t>Events, most notably the Brixton riots and miner’s strikes in the 1980s and the riots of 2011, have demonstrated the fragility and often fragmented relationship between the police and members of society.  </a:t>
            </a:r>
            <a:endParaRPr lang="en-US" dirty="0"/>
          </a:p>
          <a:p>
            <a:endParaRPr lang="en-GB" dirty="0">
              <a:ea typeface="+mn-lt"/>
              <a:cs typeface="+mn-lt"/>
            </a:endParaRPr>
          </a:p>
          <a:p>
            <a:r>
              <a:rPr lang="en-GB" dirty="0">
                <a:ea typeface="+mn-lt"/>
                <a:cs typeface="+mn-lt"/>
              </a:rPr>
              <a:t>We will explore police officers legal obligation to act proportionately when exercising powers, so as not to unnecessarily interfere with the rights of the citizens involved.</a:t>
            </a:r>
            <a:endParaRPr lang="en-GB" dirty="0">
              <a:cs typeface="Calibri"/>
            </a:endParaRPr>
          </a:p>
        </p:txBody>
      </p:sp>
    </p:spTree>
    <p:extLst>
      <p:ext uri="{BB962C8B-B14F-4D97-AF65-F5344CB8AC3E}">
        <p14:creationId xmlns:p14="http://schemas.microsoft.com/office/powerpoint/2010/main" val="375497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3F1E-A79E-4CE2-95E3-671372C80995}"/>
              </a:ext>
            </a:extLst>
          </p:cNvPr>
          <p:cNvSpPr>
            <a:spLocks noGrp="1"/>
          </p:cNvSpPr>
          <p:nvPr>
            <p:ph type="title"/>
          </p:nvPr>
        </p:nvSpPr>
        <p:spPr/>
        <p:txBody>
          <a:bodyPr/>
          <a:lstStyle/>
          <a:p>
            <a:r>
              <a:rPr lang="en-GB" dirty="0">
                <a:cs typeface="Calibri Light"/>
              </a:rPr>
              <a:t>The Historical Context</a:t>
            </a:r>
            <a:endParaRPr lang="en-GB" dirty="0"/>
          </a:p>
        </p:txBody>
      </p:sp>
      <p:sp>
        <p:nvSpPr>
          <p:cNvPr id="3" name="Content Placeholder 2">
            <a:extLst>
              <a:ext uri="{FF2B5EF4-FFF2-40B4-BE49-F238E27FC236}">
                <a16:creationId xmlns:a16="http://schemas.microsoft.com/office/drawing/2014/main" id="{A87218FA-3C15-4628-B4B2-E532D7E4E927}"/>
              </a:ext>
            </a:extLst>
          </p:cNvPr>
          <p:cNvSpPr>
            <a:spLocks noGrp="1"/>
          </p:cNvSpPr>
          <p:nvPr>
            <p:ph idx="1"/>
          </p:nvPr>
        </p:nvSpPr>
        <p:spPr/>
        <p:txBody>
          <a:bodyPr vert="horz" lIns="91440" tIns="45720" rIns="91440" bIns="45720" rtlCol="0" anchor="t">
            <a:normAutofit/>
          </a:bodyPr>
          <a:lstStyle/>
          <a:p>
            <a:r>
              <a:rPr lang="en-GB" dirty="0">
                <a:ea typeface="+mn-lt"/>
                <a:cs typeface="+mn-lt"/>
              </a:rPr>
              <a:t>The exercise of power in the United Kingdom (UK) is unlike that in most recognised democratic states.</a:t>
            </a:r>
          </a:p>
          <a:p>
            <a:endParaRPr lang="en-GB" dirty="0">
              <a:cs typeface="Calibri"/>
            </a:endParaRPr>
          </a:p>
          <a:p>
            <a:r>
              <a:rPr lang="en-GB" dirty="0">
                <a:ea typeface="+mn-lt"/>
                <a:cs typeface="+mn-lt"/>
              </a:rPr>
              <a:t>The UK does not have a written constitution meaning that there is no complete codified document listing the powers available to the different arms of the state. </a:t>
            </a:r>
          </a:p>
          <a:p>
            <a:endParaRPr lang="en-GB" dirty="0">
              <a:cs typeface="Calibri"/>
            </a:endParaRPr>
          </a:p>
          <a:p>
            <a:r>
              <a:rPr lang="en-GB" dirty="0">
                <a:cs typeface="Calibri"/>
              </a:rPr>
              <a:t>There are 3 main elements of power in the UK</a:t>
            </a:r>
          </a:p>
        </p:txBody>
      </p:sp>
    </p:spTree>
    <p:extLst>
      <p:ext uri="{BB962C8B-B14F-4D97-AF65-F5344CB8AC3E}">
        <p14:creationId xmlns:p14="http://schemas.microsoft.com/office/powerpoint/2010/main" val="111692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19A2-E04D-4BCF-A640-72541A312960}"/>
              </a:ext>
            </a:extLst>
          </p:cNvPr>
          <p:cNvSpPr>
            <a:spLocks noGrp="1"/>
          </p:cNvSpPr>
          <p:nvPr>
            <p:ph type="title"/>
          </p:nvPr>
        </p:nvSpPr>
        <p:spPr>
          <a:xfrm>
            <a:off x="826827" y="365125"/>
            <a:ext cx="10526973" cy="1336936"/>
          </a:xfrm>
        </p:spPr>
        <p:txBody>
          <a:bodyPr/>
          <a:lstStyle/>
          <a:p>
            <a:r>
              <a:rPr lang="en-GB" dirty="0">
                <a:cs typeface="Calibri Light"/>
              </a:rPr>
              <a:t>The 3 </a:t>
            </a:r>
            <a:r>
              <a:rPr lang="en-GB">
                <a:cs typeface="Calibri Light"/>
              </a:rPr>
              <a:t>Elements of State Power</a:t>
            </a:r>
            <a:endParaRPr lang="en-GB"/>
          </a:p>
        </p:txBody>
      </p:sp>
      <p:sp>
        <p:nvSpPr>
          <p:cNvPr id="3" name="Content Placeholder 2">
            <a:extLst>
              <a:ext uri="{FF2B5EF4-FFF2-40B4-BE49-F238E27FC236}">
                <a16:creationId xmlns:a16="http://schemas.microsoft.com/office/drawing/2014/main" id="{6D73CA35-9ABF-4EAD-B20C-EE258FC9BCB2}"/>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ea typeface="+mn-lt"/>
                <a:cs typeface="+mn-lt"/>
              </a:rPr>
              <a:t>The Government</a:t>
            </a:r>
            <a:endParaRPr lang="en-GB" dirty="0">
              <a:solidFill>
                <a:srgbClr val="FF0000"/>
              </a:solidFill>
              <a:ea typeface="+mn-lt"/>
              <a:cs typeface="+mn-lt"/>
            </a:endParaRPr>
          </a:p>
          <a:p>
            <a:endParaRPr lang="en-GB" dirty="0">
              <a:ea typeface="+mn-lt"/>
              <a:cs typeface="+mn-lt"/>
            </a:endParaRPr>
          </a:p>
          <a:p>
            <a:r>
              <a:rPr lang="en-GB">
                <a:ea typeface="+mn-lt"/>
                <a:cs typeface="+mn-lt"/>
              </a:rPr>
              <a:t>The Government are responsible for the day-to-day management of the state, implementing policies and national security.</a:t>
            </a:r>
            <a:endParaRPr lang="en-GB">
              <a:cs typeface="Calibri"/>
            </a:endParaRPr>
          </a:p>
          <a:p>
            <a:endParaRPr lang="en-GB" dirty="0">
              <a:cs typeface="Calibri"/>
            </a:endParaRPr>
          </a:p>
          <a:p>
            <a:r>
              <a:rPr lang="en-GB">
                <a:ea typeface="+mn-lt"/>
                <a:cs typeface="+mn-lt"/>
              </a:rPr>
              <a:t>This branch is headed by the Prime Minister and elected by the people via the process of general election (now governed by the Fixed Term Parliament Act 2011).</a:t>
            </a:r>
            <a:endParaRPr lang="en-GB" dirty="0">
              <a:cs typeface="Calibri"/>
            </a:endParaRPr>
          </a:p>
        </p:txBody>
      </p:sp>
    </p:spTree>
    <p:extLst>
      <p:ext uri="{BB962C8B-B14F-4D97-AF65-F5344CB8AC3E}">
        <p14:creationId xmlns:p14="http://schemas.microsoft.com/office/powerpoint/2010/main" val="322551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EE3FB-66BE-4144-A030-43B4C90586B3}"/>
              </a:ext>
            </a:extLst>
          </p:cNvPr>
          <p:cNvSpPr>
            <a:spLocks noGrp="1"/>
          </p:cNvSpPr>
          <p:nvPr>
            <p:ph type="title"/>
          </p:nvPr>
        </p:nvSpPr>
        <p:spPr/>
        <p:txBody>
          <a:bodyPr/>
          <a:lstStyle/>
          <a:p>
            <a:r>
              <a:rPr lang="en-GB">
                <a:ea typeface="+mj-lt"/>
                <a:cs typeface="+mj-lt"/>
              </a:rPr>
              <a:t>The 3 Elements of State Power</a:t>
            </a:r>
          </a:p>
          <a:p>
            <a:endParaRPr lang="en-GB" dirty="0">
              <a:cs typeface="Calibri Light"/>
            </a:endParaRPr>
          </a:p>
        </p:txBody>
      </p:sp>
      <p:sp>
        <p:nvSpPr>
          <p:cNvPr id="3" name="Content Placeholder 2">
            <a:extLst>
              <a:ext uri="{FF2B5EF4-FFF2-40B4-BE49-F238E27FC236}">
                <a16:creationId xmlns:a16="http://schemas.microsoft.com/office/drawing/2014/main" id="{38089CB4-8052-4C21-B951-B5A8D348E560}"/>
              </a:ext>
            </a:extLst>
          </p:cNvPr>
          <p:cNvSpPr>
            <a:spLocks noGrp="1"/>
          </p:cNvSpPr>
          <p:nvPr>
            <p:ph idx="1"/>
          </p:nvPr>
        </p:nvSpPr>
        <p:spPr>
          <a:xfrm>
            <a:off x="735842" y="1518550"/>
            <a:ext cx="10515600" cy="4351338"/>
          </a:xfrm>
        </p:spPr>
        <p:txBody>
          <a:bodyPr vert="horz" lIns="91440" tIns="45720" rIns="91440" bIns="45720" rtlCol="0" anchor="t">
            <a:normAutofit/>
          </a:bodyPr>
          <a:lstStyle/>
          <a:p>
            <a:pPr marL="0" indent="0">
              <a:buNone/>
            </a:pPr>
            <a:r>
              <a:rPr lang="en-GB">
                <a:solidFill>
                  <a:srgbClr val="FF0000"/>
                </a:solidFill>
                <a:cs typeface="Calibri"/>
              </a:rPr>
              <a:t>Parliament</a:t>
            </a:r>
          </a:p>
          <a:p>
            <a:pPr marL="0" indent="0">
              <a:buNone/>
            </a:pPr>
            <a:endParaRPr lang="en-GB" dirty="0">
              <a:solidFill>
                <a:srgbClr val="FF0000"/>
              </a:solidFill>
              <a:cs typeface="Calibri"/>
            </a:endParaRPr>
          </a:p>
          <a:p>
            <a:r>
              <a:rPr lang="en-GB">
                <a:ea typeface="+mn-lt"/>
                <a:cs typeface="+mn-lt"/>
              </a:rPr>
              <a:t>Parliament is responsible for making the law and includes the House of Commons, House of Lords and The Queen.</a:t>
            </a:r>
          </a:p>
          <a:p>
            <a:endParaRPr lang="en-GB" dirty="0">
              <a:solidFill>
                <a:srgbClr val="000000"/>
              </a:solidFill>
              <a:cs typeface="Calibri"/>
            </a:endParaRPr>
          </a:p>
          <a:p>
            <a:r>
              <a:rPr lang="en-GB">
                <a:ea typeface="+mn-lt"/>
                <a:cs typeface="+mn-lt"/>
              </a:rPr>
              <a:t>Through the enactment of legislation (Acts of Parliament) they hold supreme law making power, the validity of which has rarely been questioned (Pickin v British Railways Board, </a:t>
            </a:r>
            <a:r>
              <a:rPr lang="en-US">
                <a:ea typeface="+mn-lt"/>
                <a:cs typeface="+mn-lt"/>
              </a:rPr>
              <a:t>1974; Jackson v Attorney General, 2005</a:t>
            </a:r>
            <a:r>
              <a:rPr lang="en-GB">
                <a:ea typeface="+mn-lt"/>
                <a:cs typeface="+mn-lt"/>
              </a:rPr>
              <a:t>).  </a:t>
            </a:r>
          </a:p>
        </p:txBody>
      </p:sp>
    </p:spTree>
    <p:extLst>
      <p:ext uri="{BB962C8B-B14F-4D97-AF65-F5344CB8AC3E}">
        <p14:creationId xmlns:p14="http://schemas.microsoft.com/office/powerpoint/2010/main" val="72405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EAD6-111C-494A-A075-5C2C8F1A1764}"/>
              </a:ext>
            </a:extLst>
          </p:cNvPr>
          <p:cNvSpPr>
            <a:spLocks noGrp="1"/>
          </p:cNvSpPr>
          <p:nvPr>
            <p:ph type="title"/>
          </p:nvPr>
        </p:nvSpPr>
        <p:spPr/>
        <p:txBody>
          <a:bodyPr/>
          <a:lstStyle/>
          <a:p>
            <a:r>
              <a:rPr lang="en-GB">
                <a:cs typeface="Calibri Light"/>
              </a:rPr>
              <a:t>The 3 Elements of State Power</a:t>
            </a:r>
            <a:endParaRPr lang="en-GB">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5CA7BB8A-0FEE-4AF4-AEB6-A615AC4233CB}"/>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cs typeface="Calibri"/>
              </a:rPr>
              <a:t>The Judiciary</a:t>
            </a:r>
          </a:p>
          <a:p>
            <a:pPr marL="0" indent="0">
              <a:buNone/>
            </a:pPr>
            <a:endParaRPr lang="en-GB" dirty="0">
              <a:solidFill>
                <a:srgbClr val="FF0000"/>
              </a:solidFill>
              <a:cs typeface="Calibri"/>
            </a:endParaRPr>
          </a:p>
          <a:p>
            <a:r>
              <a:rPr lang="en-GB">
                <a:ea typeface="+mn-lt"/>
                <a:cs typeface="+mn-lt"/>
              </a:rPr>
              <a:t>The body of courts and judges responsible for the interpretation and application of the law.  In addition, they offer a mechanism for dispute resolution and upholding the wishes of Parliament.  </a:t>
            </a:r>
          </a:p>
          <a:p>
            <a:endParaRPr lang="en-GB" dirty="0">
              <a:ea typeface="+mn-lt"/>
              <a:cs typeface="+mn-lt"/>
            </a:endParaRPr>
          </a:p>
          <a:p>
            <a:r>
              <a:rPr lang="en-GB">
                <a:ea typeface="+mn-lt"/>
                <a:cs typeface="+mn-lt"/>
              </a:rPr>
              <a:t>It has been argued that it is the responsibility of all three branches to ensure that people’s rights are protected (Lord Goldsmith, 2006). </a:t>
            </a:r>
            <a:endParaRPr lang="en-GB" dirty="0">
              <a:ea typeface="+mn-lt"/>
              <a:cs typeface="+mn-lt"/>
            </a:endParaRPr>
          </a:p>
        </p:txBody>
      </p:sp>
    </p:spTree>
    <p:extLst>
      <p:ext uri="{BB962C8B-B14F-4D97-AF65-F5344CB8AC3E}">
        <p14:creationId xmlns:p14="http://schemas.microsoft.com/office/powerpoint/2010/main" val="265375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559BB-418D-4563-9980-38C2CB7ECD88}"/>
              </a:ext>
            </a:extLst>
          </p:cNvPr>
          <p:cNvSpPr>
            <a:spLocks noGrp="1"/>
          </p:cNvSpPr>
          <p:nvPr>
            <p:ph type="title"/>
          </p:nvPr>
        </p:nvSpPr>
        <p:spPr>
          <a:xfrm>
            <a:off x="565245" y="58050"/>
            <a:ext cx="10515600" cy="1109474"/>
          </a:xfrm>
        </p:spPr>
        <p:txBody>
          <a:bodyPr/>
          <a:lstStyle/>
          <a:p>
            <a:r>
              <a:rPr lang="en-GB">
                <a:cs typeface="Calibri Light"/>
              </a:rPr>
              <a:t>A Social Contract</a:t>
            </a:r>
            <a:endParaRPr lang="en-GB"/>
          </a:p>
        </p:txBody>
      </p:sp>
      <p:sp>
        <p:nvSpPr>
          <p:cNvPr id="3" name="Content Placeholder 2">
            <a:extLst>
              <a:ext uri="{FF2B5EF4-FFF2-40B4-BE49-F238E27FC236}">
                <a16:creationId xmlns:a16="http://schemas.microsoft.com/office/drawing/2014/main" id="{A8054BF1-5C95-49A6-9EDA-F4F7708E48B1}"/>
              </a:ext>
            </a:extLst>
          </p:cNvPr>
          <p:cNvSpPr>
            <a:spLocks noGrp="1"/>
          </p:cNvSpPr>
          <p:nvPr>
            <p:ph idx="1"/>
          </p:nvPr>
        </p:nvSpPr>
        <p:spPr>
          <a:xfrm>
            <a:off x="565245" y="1552670"/>
            <a:ext cx="11186614" cy="4624293"/>
          </a:xfrm>
        </p:spPr>
        <p:txBody>
          <a:bodyPr vert="horz" lIns="91440" tIns="45720" rIns="91440" bIns="45720" rtlCol="0" anchor="t">
            <a:normAutofit fontScale="70000" lnSpcReduction="20000"/>
          </a:bodyPr>
          <a:lstStyle/>
          <a:p>
            <a:r>
              <a:rPr lang="en-GB">
                <a:ea typeface="+mn-lt"/>
                <a:cs typeface="+mn-lt"/>
              </a:rPr>
              <a:t>This requirement is often considered in relation to the work of Thomas Hobbes. </a:t>
            </a:r>
            <a:endParaRPr lang="en-US"/>
          </a:p>
          <a:p>
            <a:endParaRPr lang="en-GB" dirty="0">
              <a:ea typeface="+mn-lt"/>
              <a:cs typeface="+mn-lt"/>
            </a:endParaRPr>
          </a:p>
          <a:p>
            <a:r>
              <a:rPr lang="en-GB">
                <a:ea typeface="+mn-lt"/>
                <a:cs typeface="+mn-lt"/>
              </a:rPr>
              <a:t>Writing in the 1600s Thomas Hobbes suggested that a social contract, between the state and its citizens, was beneficial in ensuring individual needs were met, for the good of society as a whole</a:t>
            </a:r>
            <a:r>
              <a:rPr lang="en-GB" dirty="0">
                <a:ea typeface="+mn-lt"/>
                <a:cs typeface="+mn-lt"/>
              </a:rPr>
              <a:t>.</a:t>
            </a:r>
            <a:endParaRPr lang="en-GB" dirty="0"/>
          </a:p>
          <a:p>
            <a:endParaRPr lang="en-GB" dirty="0">
              <a:ea typeface="+mn-lt"/>
              <a:cs typeface="+mn-lt"/>
            </a:endParaRPr>
          </a:p>
          <a:p>
            <a:r>
              <a:rPr lang="en-GB">
                <a:ea typeface="+mn-lt"/>
                <a:cs typeface="+mn-lt"/>
              </a:rPr>
              <a:t>Hobbes proposed that it was expedient to give up some rights to the state in order for them to be better protected (Hobbes, 1651) </a:t>
            </a:r>
            <a:endParaRPr lang="en-GB"/>
          </a:p>
          <a:p>
            <a:endParaRPr lang="en-GB" dirty="0">
              <a:ea typeface="+mn-lt"/>
              <a:cs typeface="+mn-lt"/>
            </a:endParaRPr>
          </a:p>
          <a:p>
            <a:r>
              <a:rPr lang="en-GB">
                <a:ea typeface="+mn-lt"/>
                <a:cs typeface="+mn-lt"/>
              </a:rPr>
              <a:t>However, for this theory to work, it is essential that the exercise of such power is regulated and that there are mechanisms for ensuring accountability.  </a:t>
            </a:r>
          </a:p>
          <a:p>
            <a:endParaRPr lang="en-GB" dirty="0">
              <a:ea typeface="+mn-lt"/>
              <a:cs typeface="+mn-lt"/>
            </a:endParaRPr>
          </a:p>
          <a:p>
            <a:r>
              <a:rPr lang="en-GB">
                <a:ea typeface="+mn-lt"/>
                <a:cs typeface="+mn-lt"/>
              </a:rPr>
              <a:t>The distribution of power between the 3 branches facilitates this legitimacy, however it could also be argued that the introduction of the Police and Criminal Evidence Act (1984) (PACE) and the Human Rights Act (1998) (HRA) represent more contemporary examples of this, relevant to police officers in practice.</a:t>
            </a:r>
            <a:endParaRPr lang="en-GB">
              <a:cs typeface="Calibri"/>
            </a:endParaRPr>
          </a:p>
        </p:txBody>
      </p:sp>
    </p:spTree>
    <p:extLst>
      <p:ext uri="{BB962C8B-B14F-4D97-AF65-F5344CB8AC3E}">
        <p14:creationId xmlns:p14="http://schemas.microsoft.com/office/powerpoint/2010/main" val="167067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9E3A-D097-4C77-9D73-6A3224EEFA88}"/>
              </a:ext>
            </a:extLst>
          </p:cNvPr>
          <p:cNvSpPr>
            <a:spLocks noGrp="1"/>
          </p:cNvSpPr>
          <p:nvPr>
            <p:ph type="title"/>
          </p:nvPr>
        </p:nvSpPr>
        <p:spPr/>
        <p:txBody>
          <a:bodyPr/>
          <a:lstStyle/>
          <a:p>
            <a:r>
              <a:rPr lang="en-GB">
                <a:cs typeface="Calibri Light"/>
              </a:rPr>
              <a:t>PACE – Big Changes</a:t>
            </a:r>
            <a:endParaRPr lang="en-GB"/>
          </a:p>
        </p:txBody>
      </p:sp>
      <p:sp>
        <p:nvSpPr>
          <p:cNvPr id="3" name="Content Placeholder 2">
            <a:extLst>
              <a:ext uri="{FF2B5EF4-FFF2-40B4-BE49-F238E27FC236}">
                <a16:creationId xmlns:a16="http://schemas.microsoft.com/office/drawing/2014/main" id="{DEE08D91-751C-4BDA-A579-51C9DBBF5284}"/>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Prior to the enactment of PACE, the general police powers were less clearly regulated which, it was felt, led to abuse and disruption of the social contract.</a:t>
            </a:r>
          </a:p>
          <a:p>
            <a:endParaRPr lang="en-GB" dirty="0">
              <a:cs typeface="Calibri"/>
            </a:endParaRPr>
          </a:p>
          <a:p>
            <a:r>
              <a:rPr lang="en-GB" dirty="0">
                <a:ea typeface="+mn-lt"/>
                <a:cs typeface="+mn-lt"/>
              </a:rPr>
              <a:t> </a:t>
            </a:r>
            <a:r>
              <a:rPr lang="en-GB">
                <a:ea typeface="+mn-lt"/>
                <a:cs typeface="+mn-lt"/>
              </a:rPr>
              <a:t>As a result of the Brixton Riots in 1981, the Home Office instructed a review of the exercise of the powers amidst allegations of bias and institutional racism.</a:t>
            </a:r>
            <a:endParaRPr lang="en-GB" dirty="0">
              <a:ea typeface="+mn-lt"/>
              <a:cs typeface="+mn-lt"/>
            </a:endParaRPr>
          </a:p>
          <a:p>
            <a:endParaRPr lang="en-GB" dirty="0">
              <a:ea typeface="+mn-lt"/>
              <a:cs typeface="+mn-lt"/>
            </a:endParaRPr>
          </a:p>
          <a:p>
            <a:r>
              <a:rPr lang="en-GB">
                <a:ea typeface="+mn-lt"/>
                <a:cs typeface="+mn-lt"/>
              </a:rPr>
              <a:t>The findings of the investigation concluded that the stop and search powers adopted by the Police during Operation Swamp 81, were prejudicial towards, in particular, the Afro-Caribbean members of the community and that they had been carried out without any reasonable grounds for suspicion (Scarman, 1982).</a:t>
            </a:r>
            <a:endParaRPr lang="en-GB" dirty="0">
              <a:ea typeface="+mn-lt"/>
              <a:cs typeface="+mn-lt"/>
            </a:endParaRPr>
          </a:p>
        </p:txBody>
      </p:sp>
    </p:spTree>
    <p:extLst>
      <p:ext uri="{BB962C8B-B14F-4D97-AF65-F5344CB8AC3E}">
        <p14:creationId xmlns:p14="http://schemas.microsoft.com/office/powerpoint/2010/main" val="195924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E70F-48B4-4256-896E-A0F051405EFC}"/>
              </a:ext>
            </a:extLst>
          </p:cNvPr>
          <p:cNvSpPr>
            <a:spLocks noGrp="1"/>
          </p:cNvSpPr>
          <p:nvPr>
            <p:ph type="title"/>
          </p:nvPr>
        </p:nvSpPr>
        <p:spPr/>
        <p:txBody>
          <a:bodyPr/>
          <a:lstStyle/>
          <a:p>
            <a:r>
              <a:rPr lang="en-GB">
                <a:cs typeface="Calibri Light"/>
              </a:rPr>
              <a:t>PACE....</a:t>
            </a:r>
            <a:endParaRPr lang="en-GB"/>
          </a:p>
        </p:txBody>
      </p:sp>
      <p:sp>
        <p:nvSpPr>
          <p:cNvPr id="3" name="Content Placeholder 2">
            <a:extLst>
              <a:ext uri="{FF2B5EF4-FFF2-40B4-BE49-F238E27FC236}">
                <a16:creationId xmlns:a16="http://schemas.microsoft.com/office/drawing/2014/main" id="{B755F53D-CC7F-4521-A760-16B27F2F87DB}"/>
              </a:ext>
            </a:extLst>
          </p:cNvPr>
          <p:cNvSpPr>
            <a:spLocks noGrp="1"/>
          </p:cNvSpPr>
          <p:nvPr>
            <p:ph idx="1"/>
          </p:nvPr>
        </p:nvSpPr>
        <p:spPr/>
        <p:txBody>
          <a:bodyPr vert="horz" lIns="91440" tIns="45720" rIns="91440" bIns="45720" rtlCol="0" anchor="t">
            <a:normAutofit/>
          </a:bodyPr>
          <a:lstStyle/>
          <a:p>
            <a:r>
              <a:rPr lang="en-GB">
                <a:ea typeface="+mn-lt"/>
                <a:cs typeface="+mn-lt"/>
              </a:rPr>
              <a:t>The concluding report resulted in the statutory codification of police powers without, prejudice or discrimination based on subjective criteria such as stereotyping, age, race, gender or previous criminal convictions (PACE Act 1984, Code of Practice A, at paragraph 2:2).</a:t>
            </a:r>
          </a:p>
          <a:p>
            <a:endParaRPr lang="en-GB" dirty="0">
              <a:ea typeface="+mn-lt"/>
              <a:cs typeface="+mn-lt"/>
            </a:endParaRPr>
          </a:p>
          <a:p>
            <a:r>
              <a:rPr lang="en-GB">
                <a:ea typeface="+mn-lt"/>
                <a:cs typeface="+mn-lt"/>
              </a:rPr>
              <a:t>The requirement for reasonable grounds for suspicion is now an important and essential component for maintaining the public’s confidence </a:t>
            </a:r>
            <a:endParaRPr lang="en-GB" dirty="0">
              <a:ea typeface="+mn-lt"/>
              <a:cs typeface="+mn-lt"/>
            </a:endParaRPr>
          </a:p>
        </p:txBody>
      </p:sp>
    </p:spTree>
    <p:extLst>
      <p:ext uri="{BB962C8B-B14F-4D97-AF65-F5344CB8AC3E}">
        <p14:creationId xmlns:p14="http://schemas.microsoft.com/office/powerpoint/2010/main" val="338996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B5B96-5B8F-4E19-9302-A65A4B7183C1}"/>
              </a:ext>
            </a:extLst>
          </p:cNvPr>
          <p:cNvSpPr>
            <a:spLocks noGrp="1"/>
          </p:cNvSpPr>
          <p:nvPr>
            <p:ph type="title"/>
          </p:nvPr>
        </p:nvSpPr>
        <p:spPr>
          <a:xfrm>
            <a:off x="622110" y="-55681"/>
            <a:ext cx="10515600" cy="1325563"/>
          </a:xfrm>
        </p:spPr>
        <p:txBody>
          <a:bodyPr/>
          <a:lstStyle/>
          <a:p>
            <a:r>
              <a:rPr lang="en-GB">
                <a:cs typeface="Calibri Light"/>
              </a:rPr>
              <a:t>Human Rights Act 1998</a:t>
            </a:r>
            <a:endParaRPr lang="en-GB"/>
          </a:p>
        </p:txBody>
      </p:sp>
      <p:sp>
        <p:nvSpPr>
          <p:cNvPr id="3" name="Content Placeholder 2">
            <a:extLst>
              <a:ext uri="{FF2B5EF4-FFF2-40B4-BE49-F238E27FC236}">
                <a16:creationId xmlns:a16="http://schemas.microsoft.com/office/drawing/2014/main" id="{A8C1F2D9-AC65-41C5-B62B-1006DF582FA7}"/>
              </a:ext>
            </a:extLst>
          </p:cNvPr>
          <p:cNvSpPr>
            <a:spLocks noGrp="1"/>
          </p:cNvSpPr>
          <p:nvPr>
            <p:ph idx="1"/>
          </p:nvPr>
        </p:nvSpPr>
        <p:spPr>
          <a:xfrm>
            <a:off x="246798" y="1154612"/>
            <a:ext cx="11721151" cy="5454530"/>
          </a:xfrm>
        </p:spPr>
        <p:txBody>
          <a:bodyPr vert="horz" lIns="91440" tIns="45720" rIns="91440" bIns="45720" rtlCol="0" anchor="t">
            <a:normAutofit fontScale="85000" lnSpcReduction="20000"/>
          </a:bodyPr>
          <a:lstStyle/>
          <a:p>
            <a:r>
              <a:rPr lang="en-GB">
                <a:ea typeface="+mn-lt"/>
                <a:cs typeface="+mn-lt"/>
              </a:rPr>
              <a:t>Prior to this Act coming into force on 2</a:t>
            </a:r>
            <a:r>
              <a:rPr lang="en-GB" baseline="30000">
                <a:ea typeface="+mn-lt"/>
                <a:cs typeface="+mn-lt"/>
              </a:rPr>
              <a:t>nd</a:t>
            </a:r>
            <a:r>
              <a:rPr lang="en-GB">
                <a:ea typeface="+mn-lt"/>
                <a:cs typeface="+mn-lt"/>
              </a:rPr>
              <a:t> October 2000, human rights in the UK were not guaranteed.</a:t>
            </a:r>
          </a:p>
          <a:p>
            <a:endParaRPr lang="en-GB" dirty="0">
              <a:cs typeface="Calibri"/>
            </a:endParaRPr>
          </a:p>
          <a:p>
            <a:pPr marL="0" indent="0">
              <a:buNone/>
            </a:pPr>
            <a:r>
              <a:rPr lang="en-GB">
                <a:ea typeface="+mn-lt"/>
                <a:cs typeface="+mn-lt"/>
              </a:rPr>
              <a:t>The following rights should be noted</a:t>
            </a:r>
            <a:r>
              <a:rPr lang="en-GB" u="sng" dirty="0">
                <a:ea typeface="+mn-lt"/>
                <a:cs typeface="+mn-lt"/>
              </a:rPr>
              <a:t>:</a:t>
            </a:r>
            <a:r>
              <a:rPr lang="en-GB" dirty="0">
                <a:ea typeface="+mn-lt"/>
                <a:cs typeface="+mn-lt"/>
              </a:rPr>
              <a:t> </a:t>
            </a:r>
          </a:p>
          <a:p>
            <a:r>
              <a:rPr lang="en-GB">
                <a:ea typeface="+mn-lt"/>
                <a:cs typeface="+mn-lt"/>
              </a:rPr>
              <a:t>The Right to Life;</a:t>
            </a:r>
          </a:p>
          <a:p>
            <a:r>
              <a:rPr lang="en-GB">
                <a:ea typeface="+mn-lt"/>
                <a:cs typeface="+mn-lt"/>
              </a:rPr>
              <a:t>A.3 – The Prohibition of Torture;</a:t>
            </a:r>
          </a:p>
          <a:p>
            <a:r>
              <a:rPr lang="en-GB">
                <a:ea typeface="+mn-lt"/>
                <a:cs typeface="+mn-lt"/>
              </a:rPr>
              <a:t>A.4 – Prohibition of Slavery and Forced Labour;</a:t>
            </a:r>
          </a:p>
          <a:p>
            <a:r>
              <a:rPr lang="en-GB">
                <a:ea typeface="+mn-lt"/>
                <a:cs typeface="+mn-lt"/>
              </a:rPr>
              <a:t>A.5 – The Right to Liberty and Security;</a:t>
            </a:r>
          </a:p>
          <a:p>
            <a:r>
              <a:rPr lang="en-GB">
                <a:ea typeface="+mn-lt"/>
                <a:cs typeface="+mn-lt"/>
              </a:rPr>
              <a:t>A.6 – The Right to a Fair Trial;</a:t>
            </a:r>
          </a:p>
          <a:p>
            <a:r>
              <a:rPr lang="en-GB">
                <a:ea typeface="+mn-lt"/>
                <a:cs typeface="+mn-lt"/>
              </a:rPr>
              <a:t>A.8 – The Right to respect for a Private and Family Life;</a:t>
            </a:r>
          </a:p>
          <a:p>
            <a:r>
              <a:rPr lang="en-GB">
                <a:ea typeface="+mn-lt"/>
                <a:cs typeface="+mn-lt"/>
              </a:rPr>
              <a:t>A.10 – Freedom of Expression;</a:t>
            </a:r>
          </a:p>
          <a:p>
            <a:r>
              <a:rPr lang="en-GB">
                <a:ea typeface="+mn-lt"/>
                <a:cs typeface="+mn-lt"/>
              </a:rPr>
              <a:t>A.11 – Freedom of Assembly and Association; and</a:t>
            </a:r>
          </a:p>
          <a:p>
            <a:r>
              <a:rPr lang="en-GB">
                <a:ea typeface="+mn-lt"/>
                <a:cs typeface="+mn-lt"/>
              </a:rPr>
              <a:t>A.14 – Prohibition of Discrimination.</a:t>
            </a:r>
          </a:p>
          <a:p>
            <a:pPr marL="0" indent="0">
              <a:buNone/>
            </a:pPr>
            <a:r>
              <a:rPr lang="en" u="sng">
                <a:solidFill>
                  <a:srgbClr val="FF0000"/>
                </a:solidFill>
                <a:ea typeface="+mn-lt"/>
                <a:cs typeface="+mn-lt"/>
              </a:rPr>
              <a:t>(Human Rights Act 1998)</a:t>
            </a:r>
            <a:endParaRPr lang="en-GB">
              <a:solidFill>
                <a:srgbClr val="FF0000"/>
              </a:solidFill>
              <a:ea typeface="+mn-lt"/>
              <a:cs typeface="+mn-lt"/>
            </a:endParaRPr>
          </a:p>
          <a:p>
            <a:endParaRPr lang="en-GB" dirty="0">
              <a:ea typeface="+mn-lt"/>
              <a:cs typeface="+mn-lt"/>
            </a:endParaRPr>
          </a:p>
        </p:txBody>
      </p:sp>
    </p:spTree>
    <p:extLst>
      <p:ext uri="{BB962C8B-B14F-4D97-AF65-F5344CB8AC3E}">
        <p14:creationId xmlns:p14="http://schemas.microsoft.com/office/powerpoint/2010/main" val="400766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F8146-0B09-4369-B345-C8A58A7A38D7}"/>
              </a:ext>
            </a:extLst>
          </p:cNvPr>
          <p:cNvSpPr>
            <a:spLocks noGrp="1"/>
          </p:cNvSpPr>
          <p:nvPr>
            <p:ph type="title"/>
          </p:nvPr>
        </p:nvSpPr>
        <p:spPr/>
        <p:txBody>
          <a:bodyPr/>
          <a:lstStyle/>
          <a:p>
            <a:r>
              <a:rPr lang="en-GB">
                <a:cs typeface="Calibri Light"/>
              </a:rPr>
              <a:t>Human Rights Act 1998</a:t>
            </a:r>
            <a:endParaRPr lang="en-GB"/>
          </a:p>
        </p:txBody>
      </p:sp>
      <p:sp>
        <p:nvSpPr>
          <p:cNvPr id="3" name="Content Placeholder 2">
            <a:extLst>
              <a:ext uri="{FF2B5EF4-FFF2-40B4-BE49-F238E27FC236}">
                <a16:creationId xmlns:a16="http://schemas.microsoft.com/office/drawing/2014/main" id="{2B53076F-0EA0-4782-AFAD-91F1070EC820}"/>
              </a:ext>
            </a:extLst>
          </p:cNvPr>
          <p:cNvSpPr>
            <a:spLocks noGrp="1"/>
          </p:cNvSpPr>
          <p:nvPr>
            <p:ph idx="1"/>
          </p:nvPr>
        </p:nvSpPr>
        <p:spPr/>
        <p:txBody>
          <a:bodyPr vert="horz" lIns="91440" tIns="45720" rIns="91440" bIns="45720" rtlCol="0" anchor="t">
            <a:normAutofit/>
          </a:bodyPr>
          <a:lstStyle/>
          <a:p>
            <a:r>
              <a:rPr lang="en-GB">
                <a:ea typeface="+mn-lt"/>
                <a:cs typeface="+mn-lt"/>
              </a:rPr>
              <a:t>The delay between the Act being passed in 1998 and it entering into force in October 2000 was deliberate to allow the courts, police and other public authorities the time to understand their new obligations.</a:t>
            </a:r>
          </a:p>
          <a:p>
            <a:endParaRPr lang="en-GB" dirty="0">
              <a:cs typeface="Calibri"/>
            </a:endParaRPr>
          </a:p>
          <a:p>
            <a:r>
              <a:rPr lang="en-GB">
                <a:ea typeface="+mn-lt"/>
                <a:cs typeface="+mn-lt"/>
              </a:rPr>
              <a:t>So what are the provisions of the Act?</a:t>
            </a:r>
          </a:p>
          <a:p>
            <a:endParaRPr lang="en-GB" dirty="0">
              <a:cs typeface="Calibri"/>
            </a:endParaRPr>
          </a:p>
        </p:txBody>
      </p:sp>
    </p:spTree>
    <p:extLst>
      <p:ext uri="{BB962C8B-B14F-4D97-AF65-F5344CB8AC3E}">
        <p14:creationId xmlns:p14="http://schemas.microsoft.com/office/powerpoint/2010/main" val="3836626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8FA81-4A91-4834-88B1-0EBBDE0679C3}"/>
              </a:ext>
            </a:extLst>
          </p:cNvPr>
          <p:cNvSpPr>
            <a:spLocks noGrp="1"/>
          </p:cNvSpPr>
          <p:nvPr>
            <p:ph type="title"/>
          </p:nvPr>
        </p:nvSpPr>
        <p:spPr/>
        <p:txBody>
          <a:bodyPr/>
          <a:lstStyle/>
          <a:p>
            <a:r>
              <a:rPr lang="en-GB">
                <a:cs typeface="Calibri Light"/>
              </a:rPr>
              <a:t>The HRA Provisions</a:t>
            </a:r>
            <a:endParaRPr lang="en-GB"/>
          </a:p>
        </p:txBody>
      </p:sp>
      <p:sp>
        <p:nvSpPr>
          <p:cNvPr id="3" name="Content Placeholder 2">
            <a:extLst>
              <a:ext uri="{FF2B5EF4-FFF2-40B4-BE49-F238E27FC236}">
                <a16:creationId xmlns:a16="http://schemas.microsoft.com/office/drawing/2014/main" id="{16704A79-D340-4B70-9ABA-016E262D437D}"/>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
                <a:ea typeface="+mn-lt"/>
                <a:cs typeface="+mn-lt"/>
              </a:rPr>
              <a:t>1. It is unlawful for a public authority to act in a way which is incompatible with a </a:t>
            </a:r>
            <a:r>
              <a:rPr lang="en" dirty="0">
                <a:ea typeface="+mn-lt"/>
                <a:cs typeface="+mn-lt"/>
              </a:rPr>
              <a:t>Convention right.</a:t>
            </a:r>
            <a:endParaRPr lang="en-GB" dirty="0">
              <a:ea typeface="+mn-lt"/>
              <a:cs typeface="+mn-lt"/>
            </a:endParaRPr>
          </a:p>
          <a:p>
            <a:pPr marL="0" indent="0">
              <a:buNone/>
            </a:pPr>
            <a:r>
              <a:rPr lang="en">
                <a:ea typeface="+mn-lt"/>
                <a:cs typeface="+mn-lt"/>
              </a:rPr>
              <a:t>2. Subsection (1) does not apply to an act if:</a:t>
            </a:r>
            <a:endParaRPr lang="en-GB">
              <a:ea typeface="+mn-lt"/>
              <a:cs typeface="+mn-lt"/>
            </a:endParaRPr>
          </a:p>
          <a:p>
            <a:r>
              <a:rPr lang="en">
                <a:solidFill>
                  <a:srgbClr val="FF0000"/>
                </a:solidFill>
                <a:ea typeface="+mn-lt"/>
                <a:cs typeface="+mn-lt"/>
              </a:rPr>
              <a:t>as the result of one or more provisions of primary legislation, the authority could not have acted differently; or</a:t>
            </a:r>
            <a:endParaRPr lang="en-GB">
              <a:solidFill>
                <a:srgbClr val="FF0000"/>
              </a:solidFill>
              <a:ea typeface="+mn-lt"/>
              <a:cs typeface="+mn-lt"/>
            </a:endParaRPr>
          </a:p>
          <a:p>
            <a:r>
              <a:rPr lang="en">
                <a:solidFill>
                  <a:srgbClr val="FF0000"/>
                </a:solidFill>
                <a:ea typeface="+mn-lt"/>
                <a:cs typeface="+mn-lt"/>
              </a:rPr>
              <a:t>in the case of one or more provisions of, or made under, primary legislation which cannot be read or given effect in a way which is compatible with the Convention rights, the authority was acting so as to give effect to or enforce those provisions.</a:t>
            </a:r>
            <a:endParaRPr lang="en-GB">
              <a:solidFill>
                <a:srgbClr val="FF0000"/>
              </a:solidFill>
              <a:ea typeface="+mn-lt"/>
              <a:cs typeface="+mn-lt"/>
            </a:endParaRPr>
          </a:p>
          <a:p>
            <a:pPr marL="0" indent="0">
              <a:buNone/>
            </a:pPr>
            <a:r>
              <a:rPr lang="en">
                <a:ea typeface="+mn-lt"/>
                <a:cs typeface="+mn-lt"/>
              </a:rPr>
              <a:t>3. In this section “public authority” includes:</a:t>
            </a:r>
            <a:endParaRPr lang="en-GB">
              <a:ea typeface="+mn-lt"/>
              <a:cs typeface="+mn-lt"/>
            </a:endParaRPr>
          </a:p>
          <a:p>
            <a:r>
              <a:rPr lang="en">
                <a:solidFill>
                  <a:srgbClr val="FF0000"/>
                </a:solidFill>
                <a:ea typeface="+mn-lt"/>
                <a:cs typeface="+mn-lt"/>
              </a:rPr>
              <a:t>a court or tribunal, and</a:t>
            </a:r>
            <a:endParaRPr lang="en-GB">
              <a:solidFill>
                <a:srgbClr val="FF0000"/>
              </a:solidFill>
              <a:ea typeface="+mn-lt"/>
              <a:cs typeface="+mn-lt"/>
            </a:endParaRPr>
          </a:p>
          <a:p>
            <a:r>
              <a:rPr lang="en">
                <a:solidFill>
                  <a:srgbClr val="FF0000"/>
                </a:solidFill>
                <a:ea typeface="+mn-lt"/>
                <a:cs typeface="+mn-lt"/>
              </a:rPr>
              <a:t>any person certain of whose functions are functions of a public nature,</a:t>
            </a:r>
            <a:endParaRPr lang="en-GB">
              <a:solidFill>
                <a:srgbClr val="FF0000"/>
              </a:solidFill>
              <a:ea typeface="+mn-lt"/>
              <a:cs typeface="+mn-lt"/>
            </a:endParaRPr>
          </a:p>
          <a:p>
            <a:r>
              <a:rPr lang="en">
                <a:solidFill>
                  <a:srgbClr val="FF0000"/>
                </a:solidFill>
                <a:ea typeface="+mn-lt"/>
                <a:cs typeface="+mn-lt"/>
              </a:rPr>
              <a:t>but does not include either House of Parliament or a person exercising functions in connection with proceedings in Parliament. </a:t>
            </a:r>
            <a:endParaRPr lang="en-GB">
              <a:solidFill>
                <a:srgbClr val="FF0000"/>
              </a:solidFill>
              <a:ea typeface="+mn-lt"/>
              <a:cs typeface="+mn-lt"/>
            </a:endParaRPr>
          </a:p>
          <a:p>
            <a:endParaRPr lang="en" dirty="0">
              <a:solidFill>
                <a:srgbClr val="FF0000"/>
              </a:solidFill>
              <a:cs typeface="Calibri"/>
            </a:endParaRPr>
          </a:p>
          <a:p>
            <a:pPr marL="0" indent="0" algn="ctr">
              <a:buNone/>
            </a:pPr>
            <a:r>
              <a:rPr lang="en" sz="3400" b="1">
                <a:solidFill>
                  <a:schemeClr val="accent1"/>
                </a:solidFill>
                <a:cs typeface="Calibri"/>
              </a:rPr>
              <a:t>Why do you think Parliament was excluded?</a:t>
            </a:r>
            <a:endParaRPr lang="en" sz="2600" b="1" dirty="0">
              <a:solidFill>
                <a:schemeClr val="accent1"/>
              </a:solidFill>
              <a:cs typeface="Calibri"/>
            </a:endParaRPr>
          </a:p>
          <a:p>
            <a:endParaRPr lang="en-GB" dirty="0">
              <a:cs typeface="Calibri"/>
            </a:endParaRPr>
          </a:p>
        </p:txBody>
      </p:sp>
    </p:spTree>
    <p:extLst>
      <p:ext uri="{BB962C8B-B14F-4D97-AF65-F5344CB8AC3E}">
        <p14:creationId xmlns:p14="http://schemas.microsoft.com/office/powerpoint/2010/main" val="455188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2EF6D-1606-49B6-B410-018AF648272C}"/>
              </a:ext>
            </a:extLst>
          </p:cNvPr>
          <p:cNvSpPr>
            <a:spLocks noGrp="1"/>
          </p:cNvSpPr>
          <p:nvPr>
            <p:ph type="title"/>
          </p:nvPr>
        </p:nvSpPr>
        <p:spPr>
          <a:xfrm>
            <a:off x="838200" y="1081632"/>
            <a:ext cx="10515600" cy="620429"/>
          </a:xfrm>
        </p:spPr>
        <p:txBody>
          <a:bodyPr>
            <a:normAutofit fontScale="90000"/>
          </a:bodyPr>
          <a:lstStyle/>
          <a:p>
            <a:r>
              <a:rPr lang="en">
                <a:ea typeface="+mj-lt"/>
                <a:cs typeface="+mj-lt"/>
              </a:rPr>
              <a:t>The Doctrine of Proportionality</a:t>
            </a:r>
            <a:endParaRPr lang="en-GB" dirty="0">
              <a:ea typeface="+mj-lt"/>
              <a:cs typeface="+mj-lt"/>
            </a:endParaRPr>
          </a:p>
          <a:p>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E5F8B551-79DC-42E5-A7F6-94C484FEE900}"/>
              </a:ext>
            </a:extLst>
          </p:cNvPr>
          <p:cNvSpPr>
            <a:spLocks noGrp="1"/>
          </p:cNvSpPr>
          <p:nvPr>
            <p:ph idx="1"/>
          </p:nvPr>
        </p:nvSpPr>
        <p:spPr>
          <a:xfrm>
            <a:off x="246798" y="1507178"/>
            <a:ext cx="11687031" cy="4999605"/>
          </a:xfrm>
        </p:spPr>
        <p:txBody>
          <a:bodyPr vert="horz" lIns="91440" tIns="45720" rIns="91440" bIns="45720" rtlCol="0" anchor="t">
            <a:normAutofit fontScale="92500" lnSpcReduction="10000"/>
          </a:bodyPr>
          <a:lstStyle/>
          <a:p>
            <a:r>
              <a:rPr lang="en">
                <a:ea typeface="+mn-lt"/>
                <a:cs typeface="+mn-lt"/>
              </a:rPr>
              <a:t>The European Court of Human Rights (ECtHR) have recognised, using the doctrine of proportionality, that limited and qualified rights can be subject to interference, provided the aims are legitimate and </a:t>
            </a:r>
            <a:r>
              <a:rPr lang="en" dirty="0">
                <a:ea typeface="+mn-lt"/>
                <a:cs typeface="+mn-lt"/>
              </a:rPr>
              <a:t>necessary.</a:t>
            </a:r>
          </a:p>
          <a:p>
            <a:endParaRPr lang="en" dirty="0">
              <a:cs typeface="Calibri"/>
            </a:endParaRPr>
          </a:p>
          <a:p>
            <a:r>
              <a:rPr lang="en">
                <a:ea typeface="+mn-lt"/>
                <a:cs typeface="+mn-lt"/>
              </a:rPr>
              <a:t>The issue of proportionality must be considered in the context of police officers exercising powers on a daily basis.</a:t>
            </a:r>
            <a:endParaRPr lang="en" dirty="0">
              <a:ea typeface="+mn-lt"/>
              <a:cs typeface="+mn-lt"/>
            </a:endParaRPr>
          </a:p>
          <a:p>
            <a:endParaRPr lang="en" dirty="0">
              <a:cs typeface="Calibri"/>
            </a:endParaRPr>
          </a:p>
          <a:p>
            <a:r>
              <a:rPr lang="en">
                <a:ea typeface="+mn-lt"/>
                <a:cs typeface="+mn-lt"/>
              </a:rPr>
              <a:t>For example, when a police officer exercises their powers of arrest under s.24 PACE the right to liberty and security is automatically interfered with.</a:t>
            </a:r>
          </a:p>
          <a:p>
            <a:endParaRPr lang="en" dirty="0">
              <a:cs typeface="Calibri"/>
            </a:endParaRPr>
          </a:p>
          <a:p>
            <a:r>
              <a:rPr lang="en">
                <a:ea typeface="+mn-lt"/>
                <a:cs typeface="+mn-lt"/>
              </a:rPr>
              <a:t>Upon this basis, the police must now not only satisfy the statutory requirements for a lawful arrest under s.24 and s.28 of PACE, but also be certain that the investigation requires an interference with the suspects fundamental human rights.</a:t>
            </a:r>
            <a:endParaRPr lang="en" dirty="0">
              <a:cs typeface="Calibri"/>
            </a:endParaRPr>
          </a:p>
        </p:txBody>
      </p:sp>
    </p:spTree>
    <p:extLst>
      <p:ext uri="{BB962C8B-B14F-4D97-AF65-F5344CB8AC3E}">
        <p14:creationId xmlns:p14="http://schemas.microsoft.com/office/powerpoint/2010/main" val="208599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A0F5-B174-4503-A309-0B5C3EEAF268}"/>
              </a:ext>
            </a:extLst>
          </p:cNvPr>
          <p:cNvSpPr>
            <a:spLocks noGrp="1"/>
          </p:cNvSpPr>
          <p:nvPr>
            <p:ph type="title"/>
          </p:nvPr>
        </p:nvSpPr>
        <p:spPr/>
        <p:txBody>
          <a:bodyPr/>
          <a:lstStyle/>
          <a:p>
            <a:r>
              <a:rPr lang="en-GB">
                <a:cs typeface="Calibri Light"/>
              </a:rPr>
              <a:t>PACE &amp; Proportionality</a:t>
            </a:r>
            <a:endParaRPr lang="en-GB"/>
          </a:p>
        </p:txBody>
      </p:sp>
      <p:sp>
        <p:nvSpPr>
          <p:cNvPr id="3" name="Content Placeholder 2">
            <a:extLst>
              <a:ext uri="{FF2B5EF4-FFF2-40B4-BE49-F238E27FC236}">
                <a16:creationId xmlns:a16="http://schemas.microsoft.com/office/drawing/2014/main" id="{AE4FCBA6-2D68-48CD-9AE0-1843B2DB0E78}"/>
              </a:ext>
            </a:extLst>
          </p:cNvPr>
          <p:cNvSpPr>
            <a:spLocks noGrp="1"/>
          </p:cNvSpPr>
          <p:nvPr>
            <p:ph idx="1"/>
          </p:nvPr>
        </p:nvSpPr>
        <p:spPr/>
        <p:txBody>
          <a:bodyPr vert="horz" lIns="91440" tIns="45720" rIns="91440" bIns="45720" rtlCol="0" anchor="t">
            <a:normAutofit/>
          </a:bodyPr>
          <a:lstStyle/>
          <a:p>
            <a:r>
              <a:rPr lang="en">
                <a:ea typeface="+mn-lt"/>
                <a:cs typeface="+mn-lt"/>
              </a:rPr>
              <a:t>If it is possible to investigate the offence effectively without making an arrest, A.5 and now PACE Code of Practice G, require this to take place. (necessity test)</a:t>
            </a:r>
          </a:p>
          <a:p>
            <a:endParaRPr lang="en" dirty="0">
              <a:cs typeface="Calibri"/>
            </a:endParaRPr>
          </a:p>
          <a:p>
            <a:r>
              <a:rPr lang="en">
                <a:ea typeface="+mn-lt"/>
                <a:cs typeface="+mn-lt"/>
              </a:rPr>
              <a:t>A decision or action deemed to be disproportionate could result in the police, as a public authority, being subject to a challenge under S.7 HRA or A.34 ECHR and the ‘victim’ being awarded compensation.</a:t>
            </a:r>
          </a:p>
        </p:txBody>
      </p:sp>
    </p:spTree>
    <p:extLst>
      <p:ext uri="{BB962C8B-B14F-4D97-AF65-F5344CB8AC3E}">
        <p14:creationId xmlns:p14="http://schemas.microsoft.com/office/powerpoint/2010/main" val="196409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C15FC-7981-4E38-BD62-631A44711B7A}"/>
              </a:ext>
            </a:extLst>
          </p:cNvPr>
          <p:cNvSpPr>
            <a:spLocks noGrp="1"/>
          </p:cNvSpPr>
          <p:nvPr>
            <p:ph type="title"/>
          </p:nvPr>
        </p:nvSpPr>
        <p:spPr/>
        <p:txBody>
          <a:bodyPr/>
          <a:lstStyle/>
          <a:p>
            <a:r>
              <a:rPr lang="en-GB">
                <a:cs typeface="Calibri Light"/>
              </a:rPr>
              <a:t>Rights to Liberty (A5 – HRA)</a:t>
            </a:r>
            <a:endParaRPr lang="en-GB"/>
          </a:p>
        </p:txBody>
      </p:sp>
      <p:sp>
        <p:nvSpPr>
          <p:cNvPr id="3" name="Content Placeholder 2">
            <a:extLst>
              <a:ext uri="{FF2B5EF4-FFF2-40B4-BE49-F238E27FC236}">
                <a16:creationId xmlns:a16="http://schemas.microsoft.com/office/drawing/2014/main" id="{2D534DFA-6335-4305-9D69-62FC03044ABE}"/>
              </a:ext>
            </a:extLst>
          </p:cNvPr>
          <p:cNvSpPr>
            <a:spLocks noGrp="1"/>
          </p:cNvSpPr>
          <p:nvPr>
            <p:ph idx="1"/>
          </p:nvPr>
        </p:nvSpPr>
        <p:spPr/>
        <p:txBody>
          <a:bodyPr vert="horz" lIns="91440" tIns="45720" rIns="91440" bIns="45720" rtlCol="0" anchor="t">
            <a:normAutofit/>
          </a:bodyPr>
          <a:lstStyle/>
          <a:p>
            <a:r>
              <a:rPr lang="en">
                <a:ea typeface="+mn-lt"/>
                <a:cs typeface="+mn-lt"/>
              </a:rPr>
              <a:t>The right to liberty is deemed to be one of the hallmarks of a free society.</a:t>
            </a:r>
          </a:p>
          <a:p>
            <a:endParaRPr lang="en" dirty="0">
              <a:cs typeface="Calibri"/>
            </a:endParaRPr>
          </a:p>
          <a:p>
            <a:r>
              <a:rPr lang="en">
                <a:cs typeface="Calibri"/>
              </a:rPr>
              <a:t>PACE &amp; The HRA can easily clash, however there are exemptions.</a:t>
            </a:r>
            <a:endParaRPr lang="en" dirty="0">
              <a:cs typeface="Calibri"/>
            </a:endParaRPr>
          </a:p>
          <a:p>
            <a:endParaRPr lang="en" dirty="0">
              <a:cs typeface="Calibri"/>
            </a:endParaRPr>
          </a:p>
          <a:p>
            <a:r>
              <a:rPr lang="en">
                <a:cs typeface="Calibri"/>
              </a:rPr>
              <a:t>As we will now examine</a:t>
            </a:r>
            <a:endParaRPr lang="en" dirty="0">
              <a:cs typeface="Calibri"/>
            </a:endParaRPr>
          </a:p>
          <a:p>
            <a:endParaRPr lang="en" dirty="0">
              <a:cs typeface="Calibri"/>
            </a:endParaRPr>
          </a:p>
          <a:p>
            <a:endParaRPr lang="en" dirty="0">
              <a:cs typeface="Calibri"/>
            </a:endParaRPr>
          </a:p>
        </p:txBody>
      </p:sp>
    </p:spTree>
    <p:extLst>
      <p:ext uri="{BB962C8B-B14F-4D97-AF65-F5344CB8AC3E}">
        <p14:creationId xmlns:p14="http://schemas.microsoft.com/office/powerpoint/2010/main" val="252972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4681B-295C-4294-B151-F8C9D0E7BAF4}"/>
              </a:ext>
            </a:extLst>
          </p:cNvPr>
          <p:cNvSpPr>
            <a:spLocks noGrp="1"/>
          </p:cNvSpPr>
          <p:nvPr>
            <p:ph type="title"/>
          </p:nvPr>
        </p:nvSpPr>
        <p:spPr>
          <a:xfrm>
            <a:off x="440141" y="365125"/>
            <a:ext cx="10913659" cy="1336936"/>
          </a:xfrm>
        </p:spPr>
        <p:txBody>
          <a:bodyPr/>
          <a:lstStyle/>
          <a:p>
            <a:r>
              <a:rPr lang="en-GB">
                <a:cs typeface="Calibri Light"/>
              </a:rPr>
              <a:t>Exemptions</a:t>
            </a:r>
            <a:endParaRPr lang="en-GB"/>
          </a:p>
        </p:txBody>
      </p:sp>
      <p:sp>
        <p:nvSpPr>
          <p:cNvPr id="3" name="Content Placeholder 2">
            <a:extLst>
              <a:ext uri="{FF2B5EF4-FFF2-40B4-BE49-F238E27FC236}">
                <a16:creationId xmlns:a16="http://schemas.microsoft.com/office/drawing/2014/main" id="{36C7BC49-DFC4-4A81-9E38-C40EC5C4B6E3}"/>
              </a:ext>
            </a:extLst>
          </p:cNvPr>
          <p:cNvSpPr>
            <a:spLocks noGrp="1"/>
          </p:cNvSpPr>
          <p:nvPr>
            <p:ph idx="1"/>
          </p:nvPr>
        </p:nvSpPr>
        <p:spPr>
          <a:xfrm>
            <a:off x="258171" y="1825625"/>
            <a:ext cx="11652912" cy="4817636"/>
          </a:xfrm>
        </p:spPr>
        <p:txBody>
          <a:bodyPr vert="horz" lIns="91440" tIns="45720" rIns="91440" bIns="45720" rtlCol="0" anchor="t">
            <a:normAutofit fontScale="77500" lnSpcReduction="20000"/>
          </a:bodyPr>
          <a:lstStyle/>
          <a:p>
            <a:pPr marL="0" indent="0">
              <a:buNone/>
            </a:pPr>
            <a:r>
              <a:rPr lang="en-GB">
                <a:cs typeface="Calibri"/>
              </a:rPr>
              <a:t>No one shall be deprived of his liberty save in the following cases and in accordance with a procedure prescribed by law: </a:t>
            </a:r>
            <a:endParaRPr lang="en">
              <a:ea typeface="+mn-lt"/>
              <a:cs typeface="+mn-lt"/>
            </a:endParaRPr>
          </a:p>
          <a:p>
            <a:r>
              <a:rPr lang="en-GB">
                <a:cs typeface="Calibri"/>
              </a:rPr>
              <a:t>the lawful detention of a person after conviction by a competent court; </a:t>
            </a:r>
            <a:endParaRPr lang="en">
              <a:ea typeface="+mn-lt"/>
              <a:cs typeface="+mn-lt"/>
            </a:endParaRPr>
          </a:p>
          <a:p>
            <a:r>
              <a:rPr lang="en-GB">
                <a:cs typeface="Calibri"/>
              </a:rPr>
              <a:t>the lawful arrest or detention of a person for non- compliance with the lawful order of a court or in order to secure the fulfilment of any obligation prescribed by law; </a:t>
            </a:r>
            <a:endParaRPr lang="en">
              <a:ea typeface="+mn-lt"/>
              <a:cs typeface="+mn-lt"/>
            </a:endParaRPr>
          </a:p>
          <a:p>
            <a:r>
              <a:rPr lang="en-GB">
                <a:cs typeface="Calibri"/>
              </a:rPr>
              <a:t>the lawful arrest or detention of a person effected for the purpose of bringing him before the competent legal authority on reasonable suspicion of having committed an offence or when it is reasonably considered necessary to prevent his committing an offence or fleeing after having done so; </a:t>
            </a:r>
            <a:endParaRPr lang="en">
              <a:ea typeface="+mn-lt"/>
              <a:cs typeface="+mn-lt"/>
            </a:endParaRPr>
          </a:p>
          <a:p>
            <a:r>
              <a:rPr lang="en-GB">
                <a:cs typeface="Calibri"/>
              </a:rPr>
              <a:t>the detention of a minor by lawful order for the purpose of educational supervision or his lawful detention for the purpose of bringing him before the competent legal authority; </a:t>
            </a:r>
            <a:endParaRPr lang="en">
              <a:ea typeface="+mn-lt"/>
              <a:cs typeface="+mn-lt"/>
            </a:endParaRPr>
          </a:p>
          <a:p>
            <a:r>
              <a:rPr lang="en-GB">
                <a:cs typeface="Calibri"/>
              </a:rPr>
              <a:t>the lawful detention of persons for the prevention of the spreading of infectious diseases, of persons of unsound mind, alcoholics or drug addicts or vagrants; </a:t>
            </a:r>
            <a:endParaRPr lang="en">
              <a:ea typeface="+mn-lt"/>
              <a:cs typeface="+mn-lt"/>
            </a:endParaRPr>
          </a:p>
          <a:p>
            <a:r>
              <a:rPr lang="en-GB">
                <a:cs typeface="Calibri"/>
              </a:rPr>
              <a:t>the lawful arrest or detention of a person to prevent his effecting an unauthorised entry into the country or of a person against whom action is being taken with a view to deportation or extradition. </a:t>
            </a:r>
            <a:endParaRPr lang="en">
              <a:ea typeface="+mn-lt"/>
              <a:cs typeface="+mn-lt"/>
            </a:endParaRPr>
          </a:p>
          <a:p>
            <a:endParaRPr lang="en-GB" dirty="0">
              <a:cs typeface="Calibri"/>
            </a:endParaRPr>
          </a:p>
        </p:txBody>
      </p:sp>
    </p:spTree>
    <p:extLst>
      <p:ext uri="{BB962C8B-B14F-4D97-AF65-F5344CB8AC3E}">
        <p14:creationId xmlns:p14="http://schemas.microsoft.com/office/powerpoint/2010/main" val="367556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0B98-38D3-4BE0-AD0B-415C3A2AFC37}"/>
              </a:ext>
            </a:extLst>
          </p:cNvPr>
          <p:cNvSpPr>
            <a:spLocks noGrp="1"/>
          </p:cNvSpPr>
          <p:nvPr>
            <p:ph type="title"/>
          </p:nvPr>
        </p:nvSpPr>
        <p:spPr/>
        <p:txBody>
          <a:bodyPr/>
          <a:lstStyle/>
          <a:p>
            <a:r>
              <a:rPr lang="en-GB">
                <a:cs typeface="Calibri Light"/>
              </a:rPr>
              <a:t>Cont....</a:t>
            </a:r>
            <a:endParaRPr lang="en-GB"/>
          </a:p>
        </p:txBody>
      </p:sp>
      <p:sp>
        <p:nvSpPr>
          <p:cNvPr id="3" name="Content Placeholder 2">
            <a:extLst>
              <a:ext uri="{FF2B5EF4-FFF2-40B4-BE49-F238E27FC236}">
                <a16:creationId xmlns:a16="http://schemas.microsoft.com/office/drawing/2014/main" id="{CB1CD51F-A71D-49D1-9C0E-FD9542C70C8B}"/>
              </a:ext>
            </a:extLst>
          </p:cNvPr>
          <p:cNvSpPr>
            <a:spLocks noGrp="1"/>
          </p:cNvSpPr>
          <p:nvPr>
            <p:ph idx="1"/>
          </p:nvPr>
        </p:nvSpPr>
        <p:spPr>
          <a:xfrm>
            <a:off x="394648" y="1552670"/>
            <a:ext cx="11561928" cy="4954113"/>
          </a:xfrm>
        </p:spPr>
        <p:txBody>
          <a:bodyPr vert="horz" lIns="91440" tIns="45720" rIns="91440" bIns="45720" rtlCol="0" anchor="t">
            <a:normAutofit fontScale="85000" lnSpcReduction="20000"/>
          </a:bodyPr>
          <a:lstStyle/>
          <a:p>
            <a:pPr marL="0" indent="0">
              <a:buNone/>
            </a:pPr>
            <a:r>
              <a:rPr lang="en-GB">
                <a:ea typeface="+mn-lt"/>
                <a:cs typeface="+mn-lt"/>
              </a:rPr>
              <a:t>Everyone who is arrested shall be informed promptly, in a language which he understands, of the reasons for his arrest and of any charge against him. </a:t>
            </a:r>
            <a:endParaRPr lang="en-US"/>
          </a:p>
          <a:p>
            <a:r>
              <a:rPr lang="en-GB">
                <a:ea typeface="+mn-lt"/>
                <a:cs typeface="+mn-lt"/>
              </a:rPr>
              <a:t>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 </a:t>
            </a:r>
          </a:p>
          <a:p>
            <a:r>
              <a:rPr lang="en-GB">
                <a:ea typeface="+mn-lt"/>
                <a:cs typeface="+mn-lt"/>
              </a:rPr>
              <a:t>Everyone who is deprived of his liberty by arrest or detention shall be entitled to take proceedings by which the lawfulness of his detention shall be decided speedily by a court and his release ordered if the detention is not lawful. </a:t>
            </a:r>
          </a:p>
          <a:p>
            <a:r>
              <a:rPr lang="en-GB">
                <a:ea typeface="+mn-lt"/>
                <a:cs typeface="+mn-lt"/>
              </a:rPr>
              <a:t>Everyone who has been the victim of arrest or detention in contravention of the provisions of this Article shall have an enforceable right to compensation.</a:t>
            </a:r>
          </a:p>
          <a:p>
            <a:r>
              <a:rPr lang="en-GB">
                <a:ea typeface="+mn-lt"/>
                <a:cs typeface="+mn-lt"/>
              </a:rPr>
              <a:t>As can be seen, A.5 does provide some exceptions to the right relevant to the exercise of police powers, allowing depravation of liberty in accordance with a procedure prescribed by law (such as the provisions under PACE or the Criminal Justice and Public Order Act), some of which will now be discussed in more detail.</a:t>
            </a:r>
          </a:p>
          <a:p>
            <a:endParaRPr lang="en-GB" dirty="0">
              <a:cs typeface="Calibri"/>
            </a:endParaRPr>
          </a:p>
        </p:txBody>
      </p:sp>
    </p:spTree>
    <p:extLst>
      <p:ext uri="{BB962C8B-B14F-4D97-AF65-F5344CB8AC3E}">
        <p14:creationId xmlns:p14="http://schemas.microsoft.com/office/powerpoint/2010/main" val="79072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27FD-3D3C-44ED-B3E0-FA904EAD332B}"/>
              </a:ext>
            </a:extLst>
          </p:cNvPr>
          <p:cNvSpPr>
            <a:spLocks noGrp="1"/>
          </p:cNvSpPr>
          <p:nvPr>
            <p:ph type="title"/>
          </p:nvPr>
        </p:nvSpPr>
        <p:spPr/>
        <p:txBody>
          <a:bodyPr/>
          <a:lstStyle/>
          <a:p>
            <a:r>
              <a:rPr lang="en-GB">
                <a:cs typeface="Calibri Light"/>
              </a:rPr>
              <a:t>The Codes</a:t>
            </a:r>
            <a:endParaRPr lang="en-GB"/>
          </a:p>
        </p:txBody>
      </p:sp>
      <p:sp>
        <p:nvSpPr>
          <p:cNvPr id="3" name="Content Placeholder 2">
            <a:extLst>
              <a:ext uri="{FF2B5EF4-FFF2-40B4-BE49-F238E27FC236}">
                <a16:creationId xmlns:a16="http://schemas.microsoft.com/office/drawing/2014/main" id="{E32B2017-CFE9-4467-9B37-8850099B4F97}"/>
              </a:ext>
            </a:extLst>
          </p:cNvPr>
          <p:cNvSpPr>
            <a:spLocks noGrp="1"/>
          </p:cNvSpPr>
          <p:nvPr>
            <p:ph idx="1"/>
          </p:nvPr>
        </p:nvSpPr>
        <p:spPr/>
        <p:txBody>
          <a:bodyPr vert="horz" lIns="91440" tIns="45720" rIns="91440" bIns="45720" rtlCol="0" anchor="t">
            <a:normAutofit/>
          </a:bodyPr>
          <a:lstStyle/>
          <a:p>
            <a:r>
              <a:rPr lang="en-GB">
                <a:cs typeface="Calibri"/>
              </a:rPr>
              <a:t>Look at the codes on the following slide.</a:t>
            </a:r>
          </a:p>
          <a:p>
            <a:endParaRPr lang="en-GB" dirty="0">
              <a:cs typeface="Calibri"/>
            </a:endParaRPr>
          </a:p>
          <a:p>
            <a:endParaRPr lang="en-GB" dirty="0">
              <a:cs typeface="Calibri"/>
            </a:endParaRPr>
          </a:p>
          <a:p>
            <a:r>
              <a:rPr lang="en-GB">
                <a:cs typeface="Calibri"/>
              </a:rPr>
              <a:t>You can use the hyperlink to explore more detail</a:t>
            </a:r>
            <a:endParaRPr lang="en-GB" dirty="0">
              <a:cs typeface="Calibri"/>
            </a:endParaRPr>
          </a:p>
        </p:txBody>
      </p:sp>
    </p:spTree>
    <p:extLst>
      <p:ext uri="{BB962C8B-B14F-4D97-AF65-F5344CB8AC3E}">
        <p14:creationId xmlns:p14="http://schemas.microsoft.com/office/powerpoint/2010/main" val="1018147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783B-C627-4745-B5E9-4AAE0E9812B7}"/>
              </a:ext>
            </a:extLst>
          </p:cNvPr>
          <p:cNvSpPr>
            <a:spLocks noGrp="1"/>
          </p:cNvSpPr>
          <p:nvPr>
            <p:ph type="title"/>
          </p:nvPr>
        </p:nvSpPr>
        <p:spPr>
          <a:xfrm>
            <a:off x="576262" y="-182562"/>
            <a:ext cx="10515600" cy="1325563"/>
          </a:xfrm>
        </p:spPr>
        <p:txBody>
          <a:bodyPr/>
          <a:lstStyle/>
          <a:p>
            <a:r>
              <a:rPr lang="en-GB">
                <a:cs typeface="Calibri Light"/>
              </a:rPr>
              <a:t>The PACE Codes</a:t>
            </a:r>
            <a:endParaRPr lang="en-GB"/>
          </a:p>
        </p:txBody>
      </p:sp>
      <p:sp>
        <p:nvSpPr>
          <p:cNvPr id="3" name="Content Placeholder 2">
            <a:extLst>
              <a:ext uri="{FF2B5EF4-FFF2-40B4-BE49-F238E27FC236}">
                <a16:creationId xmlns:a16="http://schemas.microsoft.com/office/drawing/2014/main" id="{6C8A7519-4481-40D9-BF66-015316163994}"/>
              </a:ext>
            </a:extLst>
          </p:cNvPr>
          <p:cNvSpPr>
            <a:spLocks noGrp="1"/>
          </p:cNvSpPr>
          <p:nvPr>
            <p:ph idx="1"/>
          </p:nvPr>
        </p:nvSpPr>
        <p:spPr>
          <a:xfrm>
            <a:off x="254794" y="1027907"/>
            <a:ext cx="11730037" cy="5149056"/>
          </a:xfrm>
        </p:spPr>
        <p:txBody>
          <a:bodyPr vert="horz" lIns="91440" tIns="45720" rIns="91440" bIns="45720" rtlCol="0" anchor="t">
            <a:normAutofit fontScale="25000" lnSpcReduction="20000"/>
          </a:bodyPr>
          <a:lstStyle/>
          <a:p>
            <a:pPr>
              <a:buFont typeface="Arial"/>
              <a:buChar char="•"/>
            </a:pPr>
            <a:r>
              <a:rPr lang="en-GB" sz="8000" dirty="0">
                <a:ea typeface="+mn-lt"/>
                <a:cs typeface="+mn-lt"/>
                <a:hlinkClick r:id="rId2"/>
              </a:rPr>
              <a:t>Code A - the exercise by police officers of statutory powers to stop and search</a:t>
            </a:r>
            <a:endParaRPr lang="en-US"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3"/>
              </a:rPr>
              <a:t>Code B - searches of premises by police officers and seizure of property found by police officers on persons or premises</a:t>
            </a:r>
            <a:endParaRPr lang="en-GB"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4"/>
              </a:rPr>
              <a:t>Code C - the detention, treatment and questioning of persons by police officers</a:t>
            </a:r>
            <a:endParaRPr lang="en-GB"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5"/>
              </a:rPr>
              <a:t>Code D - the identification of persons by police officers</a:t>
            </a:r>
            <a:endParaRPr lang="en-GB" sz="8000">
              <a:cs typeface="Calibri"/>
            </a:endParaRPr>
          </a:p>
          <a:p>
            <a:pPr>
              <a:buFont typeface="Arial"/>
              <a:buChar char="•"/>
            </a:pPr>
            <a:endParaRPr lang="en-GB" sz="8000" u="sng" dirty="0">
              <a:ea typeface="+mn-lt"/>
              <a:cs typeface="+mn-lt"/>
            </a:endParaRPr>
          </a:p>
          <a:p>
            <a:pPr>
              <a:buFont typeface="Arial"/>
              <a:buChar char="•"/>
            </a:pPr>
            <a:r>
              <a:rPr lang="en-GB" sz="8000" u="sng" dirty="0">
                <a:ea typeface="+mn-lt"/>
                <a:cs typeface="+mn-lt"/>
                <a:hlinkClick r:id="rId6"/>
              </a:rPr>
              <a:t>Code E - the audio recording of interviews with suspects at police stations</a:t>
            </a:r>
            <a:endParaRPr lang="en-GB"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7"/>
              </a:rPr>
              <a:t>Code F - the visual recording of interviews with suspects at police stations</a:t>
            </a:r>
            <a:endParaRPr lang="en-GB"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8"/>
              </a:rPr>
              <a:t>Code G - the statutory power of arrest by police officers</a:t>
            </a:r>
            <a:endParaRPr lang="en-GB" sz="8000">
              <a:cs typeface="Calibri"/>
            </a:endParaRPr>
          </a:p>
          <a:p>
            <a:pPr>
              <a:buFont typeface="Arial"/>
              <a:buChar char="•"/>
            </a:pPr>
            <a:endParaRPr lang="en-GB" sz="8000" dirty="0">
              <a:ea typeface="+mn-lt"/>
              <a:cs typeface="+mn-lt"/>
            </a:endParaRPr>
          </a:p>
          <a:p>
            <a:pPr>
              <a:buFont typeface="Arial"/>
              <a:buChar char="•"/>
            </a:pPr>
            <a:r>
              <a:rPr lang="en-GB" sz="8000" dirty="0">
                <a:ea typeface="+mn-lt"/>
                <a:cs typeface="+mn-lt"/>
                <a:hlinkClick r:id="rId9"/>
              </a:rPr>
              <a:t>Code H - the detention, treatment and questioning of persons under Section 41</a:t>
            </a:r>
            <a:endParaRPr lang="en-GB" sz="8000">
              <a:cs typeface="Calibri"/>
            </a:endParaRPr>
          </a:p>
          <a:p>
            <a:pPr marL="0" indent="0">
              <a:buNone/>
            </a:pPr>
            <a:endParaRPr lang="en-GB" sz="80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endParaRPr lang="en-GB" sz="1200" dirty="0">
              <a:ea typeface="+mn-lt"/>
              <a:cs typeface="+mn-lt"/>
            </a:endParaRPr>
          </a:p>
          <a:p>
            <a:pPr marL="0" indent="0">
              <a:buNone/>
            </a:pPr>
            <a:r>
              <a:rPr lang="en-GB" sz="1200" dirty="0">
                <a:ea typeface="+mn-lt"/>
                <a:cs typeface="+mn-lt"/>
              </a:rPr>
              <a:t>https://www.legislation.gov.uk/ukpga/1984/60/contents</a:t>
            </a:r>
            <a:endParaRPr lang="en-GB" sz="1200">
              <a:cs typeface="Calibri"/>
            </a:endParaRPr>
          </a:p>
        </p:txBody>
      </p:sp>
    </p:spTree>
    <p:extLst>
      <p:ext uri="{BB962C8B-B14F-4D97-AF65-F5344CB8AC3E}">
        <p14:creationId xmlns:p14="http://schemas.microsoft.com/office/powerpoint/2010/main" val="178812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23" end="2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8BD0-B308-41AA-AF02-456CE6D10115}"/>
              </a:ext>
            </a:extLst>
          </p:cNvPr>
          <p:cNvSpPr>
            <a:spLocks noGrp="1"/>
          </p:cNvSpPr>
          <p:nvPr>
            <p:ph type="title"/>
          </p:nvPr>
        </p:nvSpPr>
        <p:spPr/>
        <p:txBody>
          <a:bodyPr/>
          <a:lstStyle/>
          <a:p>
            <a:r>
              <a:rPr lang="en">
                <a:ea typeface="+mj-lt"/>
                <a:cs typeface="+mj-lt"/>
              </a:rPr>
              <a:t>The Right to a Fair Trial</a:t>
            </a:r>
            <a:endParaRPr lang="en-GB">
              <a:ea typeface="+mj-lt"/>
              <a:cs typeface="+mj-lt"/>
            </a:endParaRPr>
          </a:p>
        </p:txBody>
      </p:sp>
      <p:sp>
        <p:nvSpPr>
          <p:cNvPr id="3" name="Content Placeholder 2">
            <a:extLst>
              <a:ext uri="{FF2B5EF4-FFF2-40B4-BE49-F238E27FC236}">
                <a16:creationId xmlns:a16="http://schemas.microsoft.com/office/drawing/2014/main" id="{73DDB041-C444-4212-8D17-B2F103F3DB20}"/>
              </a:ext>
            </a:extLst>
          </p:cNvPr>
          <p:cNvSpPr>
            <a:spLocks noGrp="1"/>
          </p:cNvSpPr>
          <p:nvPr>
            <p:ph idx="1"/>
          </p:nvPr>
        </p:nvSpPr>
        <p:spPr/>
        <p:txBody>
          <a:bodyPr vert="horz" lIns="91440" tIns="45720" rIns="91440" bIns="45720" rtlCol="0" anchor="t">
            <a:normAutofit/>
          </a:bodyPr>
          <a:lstStyle/>
          <a:p>
            <a:r>
              <a:rPr lang="en-GB">
                <a:ea typeface="+mn-lt"/>
                <a:cs typeface="+mn-lt"/>
              </a:rPr>
              <a:t>The right to a fair trial under A.6 ECHR is another principle relevant to the exercise of police powers.</a:t>
            </a:r>
          </a:p>
          <a:p>
            <a:endParaRPr lang="en-GB" dirty="0">
              <a:cs typeface="Calibri"/>
            </a:endParaRPr>
          </a:p>
          <a:p>
            <a:r>
              <a:rPr lang="en-GB">
                <a:ea typeface="+mn-lt"/>
                <a:cs typeface="+mn-lt"/>
              </a:rPr>
              <a:t>In order for evidence obtained by the Police to be admissible in court it is important to ensure that it is obtained correctly.</a:t>
            </a:r>
          </a:p>
          <a:p>
            <a:endParaRPr lang="en-GB" dirty="0">
              <a:cs typeface="Calibri"/>
            </a:endParaRPr>
          </a:p>
          <a:p>
            <a:r>
              <a:rPr lang="en-GB">
                <a:ea typeface="+mn-lt"/>
                <a:cs typeface="+mn-lt"/>
              </a:rPr>
              <a:t>Everyone charged with a criminal offence shall be presumed innocent until proved guilty according to law.</a:t>
            </a:r>
          </a:p>
        </p:txBody>
      </p:sp>
    </p:spTree>
    <p:extLst>
      <p:ext uri="{BB962C8B-B14F-4D97-AF65-F5344CB8AC3E}">
        <p14:creationId xmlns:p14="http://schemas.microsoft.com/office/powerpoint/2010/main" val="330871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99572-3F01-4948-8F60-B174F83E4F66}"/>
              </a:ext>
            </a:extLst>
          </p:cNvPr>
          <p:cNvSpPr>
            <a:spLocks noGrp="1"/>
          </p:cNvSpPr>
          <p:nvPr>
            <p:ph type="title"/>
          </p:nvPr>
        </p:nvSpPr>
        <p:spPr>
          <a:xfrm>
            <a:off x="838200" y="865187"/>
            <a:ext cx="10515600" cy="849313"/>
          </a:xfrm>
        </p:spPr>
        <p:txBody>
          <a:bodyPr/>
          <a:lstStyle/>
          <a:p>
            <a:r>
              <a:rPr lang="en">
                <a:ea typeface="+mj-lt"/>
                <a:cs typeface="+mj-lt"/>
              </a:rPr>
              <a:t>The Right to Silence and Police Caution</a:t>
            </a:r>
            <a:endParaRPr lang="en-GB" dirty="0">
              <a:ea typeface="+mj-lt"/>
              <a:cs typeface="+mj-lt"/>
            </a:endParaRPr>
          </a:p>
          <a:p>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D2F5A371-09FB-47F7-878F-11D185360EA7}"/>
              </a:ext>
            </a:extLst>
          </p:cNvPr>
          <p:cNvSpPr>
            <a:spLocks noGrp="1"/>
          </p:cNvSpPr>
          <p:nvPr>
            <p:ph idx="1"/>
          </p:nvPr>
        </p:nvSpPr>
        <p:spPr/>
        <p:txBody>
          <a:bodyPr vert="horz" lIns="91440" tIns="45720" rIns="91440" bIns="45720" rtlCol="0" anchor="t">
            <a:normAutofit/>
          </a:bodyPr>
          <a:lstStyle/>
          <a:p>
            <a:r>
              <a:rPr lang="en">
                <a:ea typeface="+mn-lt"/>
                <a:cs typeface="+mn-lt"/>
              </a:rPr>
              <a:t>The purpose of the right to silence is to prevent the admissibility of evidence obtained through oppression.</a:t>
            </a:r>
            <a:endParaRPr lang="en-GB">
              <a:ea typeface="+mn-lt"/>
              <a:cs typeface="+mn-lt"/>
            </a:endParaRPr>
          </a:p>
          <a:p>
            <a:endParaRPr lang="en" dirty="0">
              <a:ea typeface="+mn-lt"/>
              <a:cs typeface="+mn-lt"/>
            </a:endParaRPr>
          </a:p>
          <a:p>
            <a:r>
              <a:rPr lang="en">
                <a:ea typeface="+mn-lt"/>
                <a:cs typeface="+mn-lt"/>
              </a:rPr>
              <a:t>However it is not absolute and it is generally accepted that it cannot be used to protect a suspect from answering questions which it is reasonable to expect answered. </a:t>
            </a:r>
          </a:p>
          <a:p>
            <a:endParaRPr lang="en" dirty="0">
              <a:cs typeface="Calibri"/>
            </a:endParaRPr>
          </a:p>
          <a:p>
            <a:r>
              <a:rPr lang="en">
                <a:cs typeface="Calibri"/>
              </a:rPr>
              <a:t>Failing to answer raesonable questions can be used against a person in court.</a:t>
            </a:r>
            <a:endParaRPr lang="en" dirty="0">
              <a:cs typeface="Calibri"/>
            </a:endParaRPr>
          </a:p>
        </p:txBody>
      </p:sp>
    </p:spTree>
    <p:extLst>
      <p:ext uri="{BB962C8B-B14F-4D97-AF65-F5344CB8AC3E}">
        <p14:creationId xmlns:p14="http://schemas.microsoft.com/office/powerpoint/2010/main" val="631738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47B72-3D28-4C32-9BF8-5BC692572F89}"/>
              </a:ext>
            </a:extLst>
          </p:cNvPr>
          <p:cNvSpPr>
            <a:spLocks noGrp="1"/>
          </p:cNvSpPr>
          <p:nvPr>
            <p:ph type="title"/>
          </p:nvPr>
        </p:nvSpPr>
        <p:spPr/>
        <p:txBody>
          <a:bodyPr/>
          <a:lstStyle/>
          <a:p>
            <a:r>
              <a:rPr lang="en-GB">
                <a:cs typeface="Calibri Light"/>
              </a:rPr>
              <a:t>The Caution....</a:t>
            </a:r>
            <a:endParaRPr lang="en-GB"/>
          </a:p>
        </p:txBody>
      </p:sp>
      <p:sp>
        <p:nvSpPr>
          <p:cNvPr id="3" name="Content Placeholder 2">
            <a:extLst>
              <a:ext uri="{FF2B5EF4-FFF2-40B4-BE49-F238E27FC236}">
                <a16:creationId xmlns:a16="http://schemas.microsoft.com/office/drawing/2014/main" id="{1781E624-72EB-4DA3-B6C8-38824D86781F}"/>
              </a:ext>
            </a:extLst>
          </p:cNvPr>
          <p:cNvSpPr>
            <a:spLocks noGrp="1"/>
          </p:cNvSpPr>
          <p:nvPr>
            <p:ph idx="1"/>
          </p:nvPr>
        </p:nvSpPr>
        <p:spPr/>
        <p:txBody>
          <a:bodyPr vert="horz" lIns="91440" tIns="45720" rIns="91440" bIns="45720" rtlCol="0" anchor="t">
            <a:normAutofit/>
          </a:bodyPr>
          <a:lstStyle/>
          <a:p>
            <a:endParaRPr lang="en" i="1" dirty="0">
              <a:ea typeface="+mn-lt"/>
              <a:cs typeface="+mn-lt"/>
            </a:endParaRPr>
          </a:p>
          <a:p>
            <a:pPr marL="0" indent="0" algn="ctr">
              <a:buNone/>
            </a:pPr>
            <a:endParaRPr lang="en" i="1" dirty="0">
              <a:solidFill>
                <a:schemeClr val="accent1"/>
              </a:solidFill>
              <a:ea typeface="+mn-lt"/>
              <a:cs typeface="+mn-lt"/>
            </a:endParaRPr>
          </a:p>
          <a:p>
            <a:pPr marL="0" indent="0" algn="ctr">
              <a:buNone/>
            </a:pPr>
            <a:r>
              <a:rPr lang="en" b="1" i="1">
                <a:solidFill>
                  <a:schemeClr val="accent1"/>
                </a:solidFill>
                <a:ea typeface="+mn-lt"/>
                <a:cs typeface="+mn-lt"/>
              </a:rPr>
              <a:t>You do not have to say anything.  But it may harm your defence if you do not mention when questioned something which you later rely on in court.  Anything you do say may be given in evidence.</a:t>
            </a:r>
            <a:endParaRPr lang="en-GB" b="1">
              <a:solidFill>
                <a:schemeClr val="accent1"/>
              </a:solidFill>
              <a:ea typeface="+mn-lt"/>
              <a:cs typeface="+mn-lt"/>
            </a:endParaRPr>
          </a:p>
        </p:txBody>
      </p:sp>
    </p:spTree>
    <p:extLst>
      <p:ext uri="{BB962C8B-B14F-4D97-AF65-F5344CB8AC3E}">
        <p14:creationId xmlns:p14="http://schemas.microsoft.com/office/powerpoint/2010/main" val="89492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BD2C-50A9-42AB-AB38-2FFC3E6254E6}"/>
              </a:ext>
            </a:extLst>
          </p:cNvPr>
          <p:cNvSpPr>
            <a:spLocks noGrp="1"/>
          </p:cNvSpPr>
          <p:nvPr>
            <p:ph type="title"/>
          </p:nvPr>
        </p:nvSpPr>
        <p:spPr/>
        <p:txBody>
          <a:bodyPr/>
          <a:lstStyle/>
          <a:p>
            <a:r>
              <a:rPr lang="en-GB">
                <a:cs typeface="Calibri Light"/>
              </a:rPr>
              <a:t>The Future</a:t>
            </a:r>
            <a:endParaRPr lang="en-GB"/>
          </a:p>
        </p:txBody>
      </p:sp>
      <p:sp>
        <p:nvSpPr>
          <p:cNvPr id="3" name="Content Placeholder 2">
            <a:extLst>
              <a:ext uri="{FF2B5EF4-FFF2-40B4-BE49-F238E27FC236}">
                <a16:creationId xmlns:a16="http://schemas.microsoft.com/office/drawing/2014/main" id="{DF3901DB-9C35-4B4C-AD5B-3E467FE03718}"/>
              </a:ext>
            </a:extLst>
          </p:cNvPr>
          <p:cNvSpPr>
            <a:spLocks noGrp="1"/>
          </p:cNvSpPr>
          <p:nvPr>
            <p:ph idx="1"/>
          </p:nvPr>
        </p:nvSpPr>
        <p:spPr/>
        <p:txBody>
          <a:bodyPr vert="horz" lIns="91440" tIns="45720" rIns="91440" bIns="45720" rtlCol="0" anchor="t">
            <a:normAutofit/>
          </a:bodyPr>
          <a:lstStyle/>
          <a:p>
            <a:r>
              <a:rPr lang="en-GB">
                <a:ea typeface="+mn-lt"/>
                <a:cs typeface="+mn-lt"/>
              </a:rPr>
              <a:t>The powers available to police officers in England and Wales are in a continuous state of review.</a:t>
            </a:r>
          </a:p>
          <a:p>
            <a:endParaRPr lang="en-GB" dirty="0">
              <a:cs typeface="Calibri"/>
            </a:endParaRPr>
          </a:p>
          <a:p>
            <a:r>
              <a:rPr lang="en-GB">
                <a:ea typeface="+mn-lt"/>
                <a:cs typeface="+mn-lt"/>
              </a:rPr>
              <a:t>In November 2018 the Police Chief’s in England and Wales released plans to lower the ‘reasonable grounds for suspicion’ requirement for the exercise of the stop and search powers under PACE amid a rise in knife crime.</a:t>
            </a:r>
          </a:p>
          <a:p>
            <a:endParaRPr lang="en-GB" dirty="0">
              <a:cs typeface="Calibri"/>
            </a:endParaRPr>
          </a:p>
          <a:p>
            <a:pPr marL="0" indent="0" algn="ctr">
              <a:buNone/>
            </a:pPr>
            <a:r>
              <a:rPr lang="en-GB" b="1">
                <a:solidFill>
                  <a:schemeClr val="accent1"/>
                </a:solidFill>
                <a:cs typeface="Calibri"/>
              </a:rPr>
              <a:t>This has not yet been enacted</a:t>
            </a:r>
          </a:p>
        </p:txBody>
      </p:sp>
    </p:spTree>
    <p:extLst>
      <p:ext uri="{BB962C8B-B14F-4D97-AF65-F5344CB8AC3E}">
        <p14:creationId xmlns:p14="http://schemas.microsoft.com/office/powerpoint/2010/main" val="181087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FF4A0-BB14-469C-BDEF-D10DB3D97E0F}"/>
              </a:ext>
            </a:extLst>
          </p:cNvPr>
          <p:cNvSpPr>
            <a:spLocks noGrp="1"/>
          </p:cNvSpPr>
          <p:nvPr>
            <p:ph type="title"/>
          </p:nvPr>
        </p:nvSpPr>
        <p:spPr/>
        <p:txBody>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E8F8CBAD-5BE2-46EE-8F1F-8CADC6B1DE80}"/>
              </a:ext>
            </a:extLst>
          </p:cNvPr>
          <p:cNvSpPr>
            <a:spLocks noGrp="1"/>
          </p:cNvSpPr>
          <p:nvPr>
            <p:ph idx="1"/>
          </p:nvPr>
        </p:nvSpPr>
        <p:spPr/>
        <p:txBody>
          <a:bodyPr vert="horz" lIns="91440" tIns="45720" rIns="91440" bIns="45720" rtlCol="0" anchor="t">
            <a:normAutofit/>
          </a:bodyPr>
          <a:lstStyle/>
          <a:p>
            <a:r>
              <a:rPr lang="en-GB">
                <a:ea typeface="+mn-lt"/>
                <a:cs typeface="+mn-lt"/>
              </a:rPr>
              <a:t>Whilst the right to liberty continues to be of fundamental importance in a democratic society, the need to balance it against the broader needs of public policy cannot be ignored.</a:t>
            </a:r>
          </a:p>
          <a:p>
            <a:endParaRPr lang="en-GB" dirty="0">
              <a:cs typeface="Calibri"/>
            </a:endParaRPr>
          </a:p>
          <a:p>
            <a:r>
              <a:rPr lang="en-GB">
                <a:ea typeface="+mn-lt"/>
                <a:cs typeface="+mn-lt"/>
              </a:rPr>
              <a:t>The responsibility for ensuring this balance is proportionate must, inevitable, be the responsibility of all of all three arms of the state.</a:t>
            </a:r>
          </a:p>
          <a:p>
            <a:endParaRPr lang="en-GB" dirty="0">
              <a:cs typeface="Calibri"/>
            </a:endParaRPr>
          </a:p>
          <a:p>
            <a:r>
              <a:rPr lang="en-GB">
                <a:cs typeface="Calibri"/>
              </a:rPr>
              <a:t>The Police have a major responsibility</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92525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10EBE-F65C-4EBB-A741-E02938A76180}"/>
              </a:ext>
            </a:extLst>
          </p:cNvPr>
          <p:cNvSpPr>
            <a:spLocks noGrp="1"/>
          </p:cNvSpPr>
          <p:nvPr>
            <p:ph type="title"/>
          </p:nvPr>
        </p:nvSpPr>
        <p:spPr/>
        <p:txBody>
          <a:bodyPr/>
          <a:lstStyle/>
          <a:p>
            <a:r>
              <a:rPr lang="en-GB">
                <a:cs typeface="Calibri Light"/>
              </a:rPr>
              <a:t>Thank You</a:t>
            </a:r>
            <a:endParaRPr lang="en-GB"/>
          </a:p>
        </p:txBody>
      </p:sp>
      <p:sp>
        <p:nvSpPr>
          <p:cNvPr id="3" name="Content Placeholder 2">
            <a:extLst>
              <a:ext uri="{FF2B5EF4-FFF2-40B4-BE49-F238E27FC236}">
                <a16:creationId xmlns:a16="http://schemas.microsoft.com/office/drawing/2014/main" id="{278F54E7-5F2F-4A60-877E-FFD3B82D3201}"/>
              </a:ext>
            </a:extLst>
          </p:cNvPr>
          <p:cNvSpPr>
            <a:spLocks noGrp="1"/>
          </p:cNvSpPr>
          <p:nvPr>
            <p:ph idx="1"/>
          </p:nvPr>
        </p:nvSpPr>
        <p:spPr/>
        <p:txBody>
          <a:bodyPr vert="horz" lIns="91440" tIns="45720" rIns="91440" bIns="45720" rtlCol="0" anchor="t">
            <a:normAutofit/>
          </a:bodyPr>
          <a:lstStyle/>
          <a:p>
            <a:pPr marL="0" indent="0" algn="ctr">
              <a:buNone/>
            </a:pPr>
            <a:endParaRPr lang="en-GB" dirty="0">
              <a:cs typeface="Calibri"/>
            </a:endParaRPr>
          </a:p>
          <a:p>
            <a:pPr marL="0" indent="0" algn="ctr">
              <a:buNone/>
            </a:pPr>
            <a:endParaRPr lang="en-GB" dirty="0">
              <a:cs typeface="Calibri"/>
            </a:endParaRPr>
          </a:p>
          <a:p>
            <a:pPr marL="0" indent="0" algn="ctr">
              <a:buNone/>
            </a:pPr>
            <a:endParaRPr lang="en-GB" dirty="0">
              <a:cs typeface="Calibri"/>
            </a:endParaRPr>
          </a:p>
          <a:p>
            <a:pPr marL="0" indent="0" algn="ctr">
              <a:buNone/>
            </a:pPr>
            <a:r>
              <a:rPr lang="en-GB">
                <a:cs typeface="Calibri"/>
              </a:rPr>
              <a:t>Any Questions Please?</a:t>
            </a:r>
            <a:endParaRPr lang="en-US">
              <a:cs typeface="Calibri"/>
            </a:endParaRPr>
          </a:p>
        </p:txBody>
      </p:sp>
    </p:spTree>
    <p:extLst>
      <p:ext uri="{BB962C8B-B14F-4D97-AF65-F5344CB8AC3E}">
        <p14:creationId xmlns:p14="http://schemas.microsoft.com/office/powerpoint/2010/main" val="8643162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1B2F2D"/>
      </a:dk2>
      <a:lt2>
        <a:srgbClr val="F2F3F0"/>
      </a:lt2>
      <a:accent1>
        <a:srgbClr val="8229E7"/>
      </a:accent1>
      <a:accent2>
        <a:srgbClr val="473FDC"/>
      </a:accent2>
      <a:accent3>
        <a:srgbClr val="296FE7"/>
      </a:accent3>
      <a:accent4>
        <a:srgbClr val="17ACD5"/>
      </a:accent4>
      <a:accent5>
        <a:srgbClr val="22C2A2"/>
      </a:accent5>
      <a:accent6>
        <a:srgbClr val="16C659"/>
      </a:accent6>
      <a:hlink>
        <a:srgbClr val="339A97"/>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BrushVTI</vt:lpstr>
      <vt:lpstr>Public Protection –   The role of the Police as a Public Authority</vt:lpstr>
      <vt:lpstr>Introduction</vt:lpstr>
      <vt:lpstr>The Focus</vt:lpstr>
      <vt:lpstr>A Fragile Scene</vt:lpstr>
      <vt:lpstr>The Historical Context</vt:lpstr>
      <vt:lpstr>The 3 Elements of State Power</vt:lpstr>
      <vt:lpstr>The 3 Elements of State Power </vt:lpstr>
      <vt:lpstr>The 3 Elements of State Power </vt:lpstr>
      <vt:lpstr>A Social Contract</vt:lpstr>
      <vt:lpstr>PACE – Big Changes</vt:lpstr>
      <vt:lpstr>PACE....</vt:lpstr>
      <vt:lpstr>Human Rights Act 1998</vt:lpstr>
      <vt:lpstr>Human Rights Act 1998</vt:lpstr>
      <vt:lpstr>The HRA Provisions</vt:lpstr>
      <vt:lpstr>The Doctrine of Proportionality  </vt:lpstr>
      <vt:lpstr>PACE &amp; Proportionality</vt:lpstr>
      <vt:lpstr>Rights to Liberty (A5 – HRA)</vt:lpstr>
      <vt:lpstr>Exemptions</vt:lpstr>
      <vt:lpstr>Cont....</vt:lpstr>
      <vt:lpstr>The Codes</vt:lpstr>
      <vt:lpstr>The PACE Codes</vt:lpstr>
      <vt:lpstr>The Right to a Fair Trial</vt:lpstr>
      <vt:lpstr>The Right to Silence and Police Caution  </vt:lpstr>
      <vt:lpstr>The Caution....</vt:lpstr>
      <vt:lpstr>The Future</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467</cp:revision>
  <dcterms:created xsi:type="dcterms:W3CDTF">2020-10-14T11:29:12Z</dcterms:created>
  <dcterms:modified xsi:type="dcterms:W3CDTF">2020-12-11T13:13:24Z</dcterms:modified>
</cp:coreProperties>
</file>