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4630400" cy="82296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8" d="100"/>
          <a:sy n="68" d="100"/>
        </p:scale>
        <p:origin x="42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080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/>
          <p:cNvSpPr/>
          <p:nvPr/>
        </p:nvSpPr>
        <p:spPr>
          <a:xfrm>
            <a:off x="11247120" y="-1097280"/>
            <a:ext cx="5029200" cy="5029200"/>
          </a:xfrm>
          <a:prstGeom prst="ellipse">
            <a:avLst/>
          </a:prstGeom>
          <a:solidFill>
            <a:srgbClr val="260A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09728" cy="8229600"/>
          </a:xfrm>
          <a:prstGeom prst="rect">
            <a:avLst/>
          </a:prstGeom>
          <a:solidFill>
            <a:srgbClr val="7E2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0" y="8092440"/>
            <a:ext cx="14630400" cy="45720"/>
          </a:xfrm>
          <a:prstGeom prst="rect">
            <a:avLst/>
          </a:prstGeom>
          <a:solidFill>
            <a:srgbClr val="F4BA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77240" y="548640"/>
            <a:ext cx="8046720" cy="4114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500" b="1">
                <a:solidFill>
                  <a:srgbClr val="F4BA44"/>
                </a:solidFill>
              </a:defRPr>
            </a:pPr>
            <a:r>
              <a:t>BMBS4003 DIGITAL SKILLS FOR BUSINESS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77240" y="1143000"/>
            <a:ext cx="8595360" cy="11430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4600" b="1">
                <a:solidFill>
                  <a:srgbClr val="F5F5FA"/>
                </a:solidFill>
              </a:defRPr>
            </a:pPr>
            <a:r>
              <a:t>My Digital Skills</a:t>
            </a:r>
            <a:br/>
            <a:r>
              <a:t>Learning Journey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2743200"/>
            <a:ext cx="7863840" cy="73152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2000" b="0">
                <a:solidFill>
                  <a:srgbClr val="B9B4CD"/>
                </a:solidFill>
              </a:defRPr>
            </a:pPr>
            <a:r>
              <a:t>A reflective presentation on how my digital capability developed during the module and how I have applied the learning in university work and business.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822960" y="3886200"/>
            <a:ext cx="5303520" cy="1143000"/>
          </a:xfrm>
          <a:prstGeom prst="roundRect">
            <a:avLst/>
          </a:prstGeom>
          <a:solidFill>
            <a:srgbClr val="0E0C18"/>
          </a:solidFill>
          <a:ln w="15240">
            <a:solidFill>
              <a:srgbClr val="7E2D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1024128" y="4050791"/>
            <a:ext cx="4901183" cy="34747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600" b="1">
                <a:solidFill>
                  <a:srgbClr val="7E2DFF"/>
                </a:solidFill>
              </a:defRPr>
            </a:pPr>
            <a:r>
              <a:t>Prepared by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24128" y="4453128"/>
            <a:ext cx="4901183" cy="4572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400" b="0">
                <a:solidFill>
                  <a:srgbClr val="F5F5FA"/>
                </a:solidFill>
              </a:defRPr>
            </a:pPr>
            <a:r>
              <a:t>Robert Eley | Student ID: 2543406</a:t>
            </a:r>
            <a:br/>
            <a:r>
              <a:t>University of Wales Trinity Saint David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822960" y="5257800"/>
            <a:ext cx="5303520" cy="1143000"/>
          </a:xfrm>
          <a:prstGeom prst="roundRect">
            <a:avLst/>
          </a:prstGeom>
          <a:solidFill>
            <a:srgbClr val="0E0C18"/>
          </a:solidFill>
          <a:ln w="15240">
            <a:solidFill>
              <a:srgbClr val="7E2D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1024128" y="5422392"/>
            <a:ext cx="4901183" cy="34747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600" b="1">
                <a:solidFill>
                  <a:srgbClr val="7E2DFF"/>
                </a:solidFill>
              </a:defRPr>
            </a:pPr>
            <a:r>
              <a:t>Core evidence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24128" y="5824728"/>
            <a:ext cx="4901183" cy="4572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400" b="0">
                <a:solidFill>
                  <a:srgbClr val="F5F5FA"/>
                </a:solidFill>
              </a:defRPr>
            </a:pPr>
            <a:r>
              <a:t>Jisc Digital Capability Report 1 and 2</a:t>
            </a:r>
            <a:br/>
            <a:r>
              <a:t>Microsoft 365 learning | Assessment 1 and 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2710160" y="7726679"/>
            <a:ext cx="1371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B9B4CD"/>
                </a:solidFill>
              </a:defRPr>
            </a:pPr>
            <a:r>
              <a:t>1</a:t>
            </a:r>
          </a:p>
        </p:txBody>
      </p:sp>
      <p:pic>
        <p:nvPicPr>
          <p:cNvPr id="17" name="Picture 16" descr="a_clean_professional_studio_portrait_with_a_solid_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1040" y="822960"/>
            <a:ext cx="4171151" cy="521208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080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/>
          <p:cNvSpPr/>
          <p:nvPr/>
        </p:nvSpPr>
        <p:spPr>
          <a:xfrm>
            <a:off x="11247120" y="-1097280"/>
            <a:ext cx="5029200" cy="5029200"/>
          </a:xfrm>
          <a:prstGeom prst="ellipse">
            <a:avLst/>
          </a:prstGeom>
          <a:solidFill>
            <a:srgbClr val="260A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09728" cy="8229600"/>
          </a:xfrm>
          <a:prstGeom prst="rect">
            <a:avLst/>
          </a:prstGeom>
          <a:solidFill>
            <a:srgbClr val="7E2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0" y="8092440"/>
            <a:ext cx="14630400" cy="45720"/>
          </a:xfrm>
          <a:prstGeom prst="rect">
            <a:avLst/>
          </a:prstGeom>
          <a:solidFill>
            <a:srgbClr val="F4BA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320040"/>
            <a:ext cx="135331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F5F5FA"/>
                </a:solidFill>
              </a:defRPr>
            </a:pPr>
            <a:r>
              <a:t>What this presentation covers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1792" y="978408"/>
            <a:ext cx="12801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>
                <a:solidFill>
                  <a:srgbClr val="B9B4CD"/>
                </a:solidFill>
              </a:defRPr>
            </a:pPr>
            <a:r>
              <a:t>Learning journey first — BrightWave Café is used only as evidence from the assessments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868680" y="1965960"/>
            <a:ext cx="2971800" cy="3840480"/>
          </a:xfrm>
          <a:prstGeom prst="roundRect">
            <a:avLst/>
          </a:prstGeom>
          <a:solidFill>
            <a:srgbClr val="0E0C18"/>
          </a:solidFill>
          <a:ln>
            <a:solidFill>
              <a:srgbClr val="7E2D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033271" y="2148840"/>
            <a:ext cx="548640" cy="50292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ctr">
              <a:defRPr sz="2400" b="1">
                <a:solidFill>
                  <a:srgbClr val="F4BA44"/>
                </a:solidFill>
              </a:defRPr>
            </a:pPr>
            <a:r>
              <a:t>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33271" y="2788920"/>
            <a:ext cx="2606040" cy="4114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ctr">
              <a:defRPr sz="1800" b="1">
                <a:solidFill>
                  <a:srgbClr val="F5F5FA"/>
                </a:solidFill>
              </a:defRPr>
            </a:pPr>
            <a:r>
              <a:t>Starting point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7280" y="3429000"/>
            <a:ext cx="2468880" cy="146304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ctr">
              <a:defRPr sz="1500" b="0">
                <a:solidFill>
                  <a:srgbClr val="B9B4CD"/>
                </a:solidFill>
              </a:defRPr>
            </a:pPr>
            <a:r>
              <a:t>My first Jisc report showed a mixed profile: Developing, Capable and Proficient areas.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297680" y="1965960"/>
            <a:ext cx="2971800" cy="3840480"/>
          </a:xfrm>
          <a:prstGeom prst="roundRect">
            <a:avLst/>
          </a:prstGeom>
          <a:solidFill>
            <a:srgbClr val="0E0C18"/>
          </a:solidFill>
          <a:ln>
            <a:solidFill>
              <a:srgbClr val="7E2D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462272" y="2148840"/>
            <a:ext cx="548640" cy="50292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ctr">
              <a:defRPr sz="2400" b="1">
                <a:solidFill>
                  <a:srgbClr val="F4BA44"/>
                </a:solidFill>
              </a:defRPr>
            </a:pPr>
            <a:r>
              <a:t>2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462272" y="2788920"/>
            <a:ext cx="2606040" cy="4114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ctr">
              <a:defRPr sz="1800" b="1">
                <a:solidFill>
                  <a:srgbClr val="F5F5FA"/>
                </a:solidFill>
              </a:defRPr>
            </a:pPr>
            <a:r>
              <a:t>Skills developed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26280" y="3429000"/>
            <a:ext cx="2468880" cy="146304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ctr">
              <a:defRPr sz="1500" b="0">
                <a:solidFill>
                  <a:srgbClr val="B9B4CD"/>
                </a:solidFill>
              </a:defRPr>
            </a:pPr>
            <a:r>
              <a:t>Microsoft 365, Excel analysis, Word report writing, Outlook productivity, PowerPoint design and AI-supported working.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7726679" y="1965960"/>
            <a:ext cx="2971800" cy="3840480"/>
          </a:xfrm>
          <a:prstGeom prst="roundRect">
            <a:avLst/>
          </a:prstGeom>
          <a:solidFill>
            <a:srgbClr val="0E0C18"/>
          </a:solidFill>
          <a:ln>
            <a:solidFill>
              <a:srgbClr val="7E2D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7891271" y="2148840"/>
            <a:ext cx="548640" cy="50292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ctr">
              <a:defRPr sz="2400" b="1">
                <a:solidFill>
                  <a:srgbClr val="F4BA44"/>
                </a:solidFill>
              </a:defRPr>
            </a:pPr>
            <a:r>
              <a:t>3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891271" y="2788920"/>
            <a:ext cx="2606040" cy="4114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ctr">
              <a:defRPr sz="1800" b="1">
                <a:solidFill>
                  <a:srgbClr val="F5F5FA"/>
                </a:solidFill>
              </a:defRPr>
            </a:pPr>
            <a:r>
              <a:t>Evidence of progress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955279" y="3429000"/>
            <a:ext cx="2468880" cy="146304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ctr">
              <a:defRPr sz="1500" b="0">
                <a:solidFill>
                  <a:srgbClr val="B9B4CD"/>
                </a:solidFill>
              </a:defRPr>
            </a:pPr>
            <a:r>
              <a:t>Report 2 shows Proficient across all 16 Jisc capability areas.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11155680" y="1965960"/>
            <a:ext cx="2971800" cy="3840480"/>
          </a:xfrm>
          <a:prstGeom prst="roundRect">
            <a:avLst/>
          </a:prstGeom>
          <a:solidFill>
            <a:srgbClr val="0E0C18"/>
          </a:solidFill>
          <a:ln>
            <a:solidFill>
              <a:srgbClr val="7E2D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11320272" y="2148840"/>
            <a:ext cx="548640" cy="50292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ctr">
              <a:defRPr sz="2400" b="1">
                <a:solidFill>
                  <a:srgbClr val="F4BA44"/>
                </a:solidFill>
              </a:defRPr>
            </a:pPr>
            <a:r>
              <a:t>4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1320272" y="2788920"/>
            <a:ext cx="2606040" cy="4114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ctr">
              <a:defRPr sz="1800" b="1">
                <a:solidFill>
                  <a:srgbClr val="F5F5FA"/>
                </a:solidFill>
              </a:defRPr>
            </a:pPr>
            <a:r>
              <a:t>Reflection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1384280" y="3429000"/>
            <a:ext cx="2468880" cy="146304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ctr">
              <a:defRPr sz="1500" b="0">
                <a:solidFill>
                  <a:srgbClr val="B9B4CD"/>
                </a:solidFill>
              </a:defRPr>
            </a:pPr>
            <a:r>
              <a:t>What helped, what was challenging, and what I still need to practise next.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914400" y="6629400"/>
            <a:ext cx="12527280" cy="4572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300" b="0">
                <a:solidFill>
                  <a:srgbClr val="D2B2FF"/>
                </a:solidFill>
              </a:defRPr>
            </a:pPr>
            <a:r>
              <a:t>Note: I could not identify a detailed Assessment 3 marking grid inside the uploaded handbook, so this deck is aligned to the learning journey, evidence, reflection and presentation skills brief you described.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2710160" y="7726679"/>
            <a:ext cx="1371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B9B4CD"/>
                </a:solidFill>
              </a:defRPr>
            </a:pPr>
            <a:r>
              <a:t>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080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/>
          <p:cNvSpPr/>
          <p:nvPr/>
        </p:nvSpPr>
        <p:spPr>
          <a:xfrm>
            <a:off x="11247120" y="-1097280"/>
            <a:ext cx="5029200" cy="5029200"/>
          </a:xfrm>
          <a:prstGeom prst="ellipse">
            <a:avLst/>
          </a:prstGeom>
          <a:solidFill>
            <a:srgbClr val="260A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09728" cy="8229600"/>
          </a:xfrm>
          <a:prstGeom prst="rect">
            <a:avLst/>
          </a:prstGeom>
          <a:solidFill>
            <a:srgbClr val="7E2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0" y="8092440"/>
            <a:ext cx="14630400" cy="45720"/>
          </a:xfrm>
          <a:prstGeom prst="rect">
            <a:avLst/>
          </a:prstGeom>
          <a:solidFill>
            <a:srgbClr val="F4BA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320040"/>
            <a:ext cx="135331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F5F5FA"/>
                </a:solidFill>
              </a:defRPr>
            </a:pPr>
            <a:r>
              <a:t>My starting point: Jisc Report 1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1792" y="978408"/>
            <a:ext cx="12801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>
                <a:solidFill>
                  <a:srgbClr val="B9B4CD"/>
                </a:solidFill>
              </a:defRPr>
            </a:pPr>
            <a:r>
              <a:t>Completed 28 April 2026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822960" y="1554480"/>
            <a:ext cx="4160520" cy="1353312"/>
          </a:xfrm>
          <a:prstGeom prst="roundRect">
            <a:avLst/>
          </a:prstGeom>
          <a:solidFill>
            <a:srgbClr val="0E0C18"/>
          </a:solidFill>
          <a:ln w="15240">
            <a:solidFill>
              <a:srgbClr val="F4BA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051560" y="1755648"/>
            <a:ext cx="3749039" cy="292608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algn="l">
              <a:defRPr sz="1600" b="1">
                <a:solidFill>
                  <a:srgbClr val="F4BA44"/>
                </a:solidFill>
              </a:defRPr>
            </a:pPr>
            <a:r>
              <a:rPr sz="1650" b="1"/>
              <a:t>Developing areas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51560" y="2148840"/>
            <a:ext cx="3749039" cy="640080"/>
          </a:xfrm>
          <a:prstGeom prst="rect">
            <a:avLst/>
          </a:prstGeom>
          <a:noFill/>
        </p:spPr>
        <p:txBody>
          <a:bodyPr wrap="square" anchor="t">
            <a:noAutofit/>
          </a:bodyPr>
          <a:lstStyle/>
          <a:p>
            <a:pPr algn="l">
              <a:defRPr sz="1400" b="0">
                <a:solidFill>
                  <a:srgbClr val="F5F5FA"/>
                </a:solidFill>
              </a:defRPr>
            </a:pPr>
            <a:r>
              <a:rPr sz="1150" b="0">
                <a:solidFill>
                  <a:srgbClr val="CDC6DB"/>
                </a:solidFill>
              </a:rPr>
              <a:t>Digital productivity</a:t>
            </a:r>
            <a:br/>
            <a:r>
              <a:rPr sz="1150" b="0">
                <a:solidFill>
                  <a:srgbClr val="CDC6DB"/>
                </a:solidFill>
              </a:rPr>
              <a:t>Data literacy</a:t>
            </a:r>
            <a:br/>
            <a:r>
              <a:rPr sz="1150" b="0">
                <a:solidFill>
                  <a:srgbClr val="CDC6DB"/>
                </a:solidFill>
              </a:rPr>
              <a:t>Problem solving</a:t>
            </a:r>
            <a:br/>
            <a:r>
              <a:rPr sz="1150" b="0">
                <a:solidFill>
                  <a:srgbClr val="CDC6DB"/>
                </a:solidFill>
              </a:rPr>
              <a:t>Digital learning activities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937760" y="1554480"/>
            <a:ext cx="4160520" cy="1353312"/>
          </a:xfrm>
          <a:prstGeom prst="roundRect">
            <a:avLst/>
          </a:prstGeom>
          <a:solidFill>
            <a:srgbClr val="0E0C18"/>
          </a:solidFill>
          <a:ln w="15240">
            <a:solidFill>
              <a:srgbClr val="D2B2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5166360" y="1755648"/>
            <a:ext cx="3749039" cy="292608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algn="l">
              <a:defRPr sz="1600" b="1">
                <a:solidFill>
                  <a:srgbClr val="D2B2FF"/>
                </a:solidFill>
              </a:defRPr>
            </a:pPr>
            <a:r>
              <a:rPr sz="1650" b="1"/>
              <a:t>Capable areas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166360" y="2148840"/>
            <a:ext cx="3749039" cy="640080"/>
          </a:xfrm>
          <a:prstGeom prst="rect">
            <a:avLst/>
          </a:prstGeom>
          <a:noFill/>
        </p:spPr>
        <p:txBody>
          <a:bodyPr wrap="square" anchor="t">
            <a:noAutofit/>
          </a:bodyPr>
          <a:lstStyle/>
          <a:p>
            <a:pPr algn="l">
              <a:defRPr sz="1400" b="0">
                <a:solidFill>
                  <a:srgbClr val="F5F5FA"/>
                </a:solidFill>
              </a:defRPr>
            </a:pPr>
            <a:r>
              <a:rPr sz="1150" b="0">
                <a:solidFill>
                  <a:srgbClr val="CDC6DB"/>
                </a:solidFill>
              </a:rPr>
              <a:t>Digital proficiency, information literacy, media literacy, communication, collaboration, creation and preparing for digital learning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9052560" y="1554480"/>
            <a:ext cx="4251960" cy="1353312"/>
          </a:xfrm>
          <a:prstGeom prst="roundRect">
            <a:avLst/>
          </a:prstGeom>
          <a:solidFill>
            <a:srgbClr val="0E0C18"/>
          </a:solidFill>
          <a:ln w="15240">
            <a:solidFill>
              <a:srgbClr val="3FDA9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9281160" y="1755648"/>
            <a:ext cx="3840480" cy="292608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algn="l">
              <a:defRPr sz="1600" b="1">
                <a:solidFill>
                  <a:srgbClr val="3FDA92"/>
                </a:solidFill>
              </a:defRPr>
            </a:pPr>
            <a:r>
              <a:rPr sz="1650" b="1"/>
              <a:t>Already proficient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281160" y="2148840"/>
            <a:ext cx="3840480" cy="640080"/>
          </a:xfrm>
          <a:prstGeom prst="rect">
            <a:avLst/>
          </a:prstGeom>
          <a:noFill/>
        </p:spPr>
        <p:txBody>
          <a:bodyPr wrap="square" anchor="t">
            <a:noAutofit/>
          </a:bodyPr>
          <a:lstStyle/>
          <a:p>
            <a:pPr algn="l">
              <a:defRPr sz="1400" b="0">
                <a:solidFill>
                  <a:srgbClr val="F5F5FA"/>
                </a:solidFill>
              </a:defRPr>
            </a:pPr>
            <a:r>
              <a:rPr sz="1150" b="0">
                <a:solidFill>
                  <a:srgbClr val="CDC6DB"/>
                </a:solidFill>
              </a:rPr>
              <a:t>Digital participation, innovation, identity management, wellbeing and digital skills for work</a:t>
            </a:r>
          </a:p>
        </p:txBody>
      </p:sp>
      <p:sp>
        <p:nvSpPr>
          <p:cNvPr id="16" name="Oval 15"/>
          <p:cNvSpPr/>
          <p:nvPr/>
        </p:nvSpPr>
        <p:spPr>
          <a:xfrm>
            <a:off x="1828800" y="3657600"/>
            <a:ext cx="1645920" cy="1645920"/>
          </a:xfrm>
          <a:prstGeom prst="ellipse">
            <a:avLst/>
          </a:prstGeom>
          <a:solidFill>
            <a:srgbClr val="F4BA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1828800" y="4050791"/>
            <a:ext cx="1645920" cy="4114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ctr">
              <a:defRPr sz="3400" b="1">
                <a:solidFill>
                  <a:srgbClr val="08080E"/>
                </a:solidFill>
              </a:defRPr>
            </a:pPr>
            <a:r>
              <a:t>4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508760" y="5532120"/>
            <a:ext cx="2286000" cy="32004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ctr">
              <a:defRPr sz="1700" b="1">
                <a:solidFill>
                  <a:srgbClr val="F5F5FA"/>
                </a:solidFill>
              </a:defRPr>
            </a:pPr>
            <a:r>
              <a:t>Developing</a:t>
            </a:r>
          </a:p>
        </p:txBody>
      </p:sp>
      <p:sp>
        <p:nvSpPr>
          <p:cNvPr id="19" name="Oval 18"/>
          <p:cNvSpPr/>
          <p:nvPr/>
        </p:nvSpPr>
        <p:spPr>
          <a:xfrm>
            <a:off x="5989320" y="3657600"/>
            <a:ext cx="1645920" cy="1645920"/>
          </a:xfrm>
          <a:prstGeom prst="ellipse">
            <a:avLst/>
          </a:prstGeom>
          <a:solidFill>
            <a:srgbClr val="D2B2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5989320" y="4050791"/>
            <a:ext cx="1645920" cy="4114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ctr">
              <a:defRPr sz="3400" b="1">
                <a:solidFill>
                  <a:srgbClr val="08080E"/>
                </a:solidFill>
              </a:defRPr>
            </a:pPr>
            <a:r>
              <a:t>7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5669280" y="5532120"/>
            <a:ext cx="2286000" cy="32004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ctr">
              <a:defRPr sz="1700" b="1">
                <a:solidFill>
                  <a:srgbClr val="F5F5FA"/>
                </a:solidFill>
              </a:defRPr>
            </a:pPr>
            <a:r>
              <a:t>Capable</a:t>
            </a:r>
          </a:p>
        </p:txBody>
      </p:sp>
      <p:sp>
        <p:nvSpPr>
          <p:cNvPr id="22" name="Oval 21"/>
          <p:cNvSpPr/>
          <p:nvPr/>
        </p:nvSpPr>
        <p:spPr>
          <a:xfrm>
            <a:off x="10149840" y="3657600"/>
            <a:ext cx="1645920" cy="1645920"/>
          </a:xfrm>
          <a:prstGeom prst="ellipse">
            <a:avLst/>
          </a:prstGeom>
          <a:solidFill>
            <a:srgbClr val="3FDA9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10149840" y="4050791"/>
            <a:ext cx="1645920" cy="4114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ctr">
              <a:defRPr sz="3400" b="1">
                <a:solidFill>
                  <a:srgbClr val="08080E"/>
                </a:solidFill>
              </a:defRPr>
            </a:pPr>
            <a:r>
              <a:t>5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9829800" y="5532120"/>
            <a:ext cx="2286000" cy="32004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ctr">
              <a:defRPr sz="1700" b="1">
                <a:solidFill>
                  <a:srgbClr val="F5F5FA"/>
                </a:solidFill>
              </a:defRPr>
            </a:pPr>
            <a:r>
              <a:t>Proficient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914400" y="6327648"/>
            <a:ext cx="12435840" cy="54864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algn="ctr">
              <a:defRPr sz="1800" b="0">
                <a:solidFill>
                  <a:srgbClr val="B9B4CD"/>
                </a:solidFill>
              </a:defRPr>
            </a:pPr>
            <a:r>
              <a:rPr sz="1650" b="0">
                <a:solidFill>
                  <a:srgbClr val="CDC6DB"/>
                </a:solidFill>
              </a:rPr>
              <a:t>This was a useful baseline because it showed I already had some digital experience, but there were clear gaps in productivity, data handling and structured online learning.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2710160" y="7726679"/>
            <a:ext cx="1371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B9B4CD"/>
                </a:solidFill>
              </a:defRPr>
            </a:pPr>
            <a:r>
              <a:t>3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080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/>
          <p:cNvSpPr/>
          <p:nvPr/>
        </p:nvSpPr>
        <p:spPr>
          <a:xfrm>
            <a:off x="11201400" y="-1097280"/>
            <a:ext cx="4937760" cy="4937760"/>
          </a:xfrm>
          <a:prstGeom prst="ellipse">
            <a:avLst/>
          </a:prstGeom>
          <a:solidFill>
            <a:srgbClr val="260A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09728" cy="8229600"/>
          </a:xfrm>
          <a:prstGeom prst="rect">
            <a:avLst/>
          </a:prstGeom>
          <a:solidFill>
            <a:srgbClr val="7E2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0" y="8092440"/>
            <a:ext cx="14630400" cy="45720"/>
          </a:xfrm>
          <a:prstGeom prst="rect">
            <a:avLst/>
          </a:prstGeom>
          <a:solidFill>
            <a:srgbClr val="F4BA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320040"/>
            <a:ext cx="13441680" cy="59436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3200" b="1">
                <a:solidFill>
                  <a:srgbClr val="F5F5FA"/>
                </a:solidFill>
              </a:defRPr>
            </a:pPr>
            <a:r>
              <a:t>Report 1 vs Report 2: Jisc capability comparison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1792" y="941832"/>
            <a:ext cx="12618720" cy="310896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500" b="0">
                <a:solidFill>
                  <a:srgbClr val="B9B4CD"/>
                </a:solidFill>
              </a:defRPr>
            </a:pPr>
            <a:r>
              <a:t>Using the original Jisc comparison chart to evidence my development across the module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502920" y="1353312"/>
            <a:ext cx="9692640" cy="5440680"/>
          </a:xfrm>
          <a:prstGeom prst="roundRect">
            <a:avLst/>
          </a:prstGeom>
          <a:solidFill>
            <a:srgbClr val="0E0C18"/>
          </a:solidFill>
          <a:ln w="15240">
            <a:solidFill>
              <a:srgbClr val="7E2D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368" y="1517904"/>
            <a:ext cx="9372600" cy="5157216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0561320" y="1572768"/>
            <a:ext cx="3429000" cy="36576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2100" b="1">
                <a:solidFill>
                  <a:srgbClr val="F4BA44"/>
                </a:solidFill>
              </a:defRPr>
            </a:pPr>
            <a:r>
              <a:t>What the chart shows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588752" y="2084831"/>
            <a:ext cx="3429000" cy="210312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ctr">
              <a:spcAft>
                <a:spcPts val="700"/>
              </a:spcAft>
              <a:defRPr sz="1500">
                <a:solidFill>
                  <a:srgbClr val="F5F5FA"/>
                </a:solidFill>
              </a:defRPr>
            </a:pPr>
            <a:r>
              <a:t>Report 2 shows wider and stronger capability across the chart.</a:t>
            </a:r>
          </a:p>
          <a:p>
            <a:pPr algn="ctr">
              <a:spcAft>
                <a:spcPts val="700"/>
              </a:spcAft>
              <a:defRPr sz="1500">
                <a:solidFill>
                  <a:srgbClr val="F5F5FA"/>
                </a:solidFill>
              </a:defRPr>
            </a:pPr>
            <a:r>
              <a:t>All 16 Jisc areas reached Proficient by June 2026.</a:t>
            </a:r>
          </a:p>
          <a:p>
            <a:pPr algn="ctr">
              <a:spcAft>
                <a:spcPts val="700"/>
              </a:spcAft>
              <a:defRPr sz="1500">
                <a:solidFill>
                  <a:srgbClr val="F5F5FA"/>
                </a:solidFill>
              </a:defRPr>
            </a:pPr>
            <a:r>
              <a:t>The biggest movement came from productivity, data, problem solving and digital learning activities.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10469880" y="4572000"/>
            <a:ext cx="3566160" cy="1417320"/>
          </a:xfrm>
          <a:prstGeom prst="roundRect">
            <a:avLst/>
          </a:prstGeom>
          <a:solidFill>
            <a:srgbClr val="0E0C18"/>
          </a:solidFill>
          <a:ln w="15240">
            <a:solidFill>
              <a:srgbClr val="7E2D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10634472" y="4700016"/>
            <a:ext cx="3236976" cy="310896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500" b="1">
                <a:solidFill>
                  <a:srgbClr val="7E2DFF"/>
                </a:solidFill>
              </a:defRPr>
            </a:pPr>
            <a:r>
              <a:t>My interpretation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34472" y="5074920"/>
            <a:ext cx="3236976" cy="79552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300" b="0">
                <a:solidFill>
                  <a:srgbClr val="F5F5FA"/>
                </a:solidFill>
              </a:defRPr>
            </a:pPr>
            <a:r>
              <a:t>The chart shows that the course turned existing informal digital knowledge into clearer, structured and evidence-based skills.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22960" y="6903720"/>
            <a:ext cx="4114800" cy="731520"/>
          </a:xfrm>
          <a:prstGeom prst="roundRect">
            <a:avLst/>
          </a:prstGeom>
          <a:solidFill>
            <a:srgbClr val="0E0C18"/>
          </a:solidFill>
          <a:ln w="15240">
            <a:solidFill>
              <a:srgbClr val="F4BA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960120" y="7013448"/>
            <a:ext cx="1417320" cy="4572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ctr">
              <a:defRPr sz="2200" b="1">
                <a:solidFill>
                  <a:srgbClr val="F4BA44"/>
                </a:solidFill>
              </a:defRPr>
            </a:pPr>
            <a:r>
              <a:t>Mixed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468880" y="7040880"/>
            <a:ext cx="2331720" cy="219456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300" b="1">
                <a:solidFill>
                  <a:srgbClr val="F5F5FA"/>
                </a:solidFill>
              </a:defRPr>
            </a:pPr>
            <a:r>
              <a:t>Report 1 starting point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2468880" y="7287768"/>
            <a:ext cx="2331720" cy="20116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000" b="0">
                <a:solidFill>
                  <a:srgbClr val="B9B4CD"/>
                </a:solidFill>
              </a:defRPr>
            </a:pPr>
            <a:r>
              <a:t>Developing, Capable and Proficient areas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5257800" y="6903720"/>
            <a:ext cx="4114800" cy="731520"/>
          </a:xfrm>
          <a:prstGeom prst="roundRect">
            <a:avLst/>
          </a:prstGeom>
          <a:solidFill>
            <a:srgbClr val="0E0C18"/>
          </a:solidFill>
          <a:ln w="15240">
            <a:solidFill>
              <a:srgbClr val="7E2D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5394960" y="7013448"/>
            <a:ext cx="1417320" cy="4572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ctr">
              <a:defRPr sz="2200" b="1">
                <a:solidFill>
                  <a:srgbClr val="7E2DFF"/>
                </a:solidFill>
              </a:defRPr>
            </a:pPr>
            <a:r>
              <a:t>16/16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903720" y="7040880"/>
            <a:ext cx="2331720" cy="219456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300" b="1">
                <a:solidFill>
                  <a:srgbClr val="F5F5FA"/>
                </a:solidFill>
              </a:defRPr>
            </a:pPr>
            <a:r>
              <a:t>Report 2 final position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903720" y="7287768"/>
            <a:ext cx="2331720" cy="20116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000" b="0">
                <a:solidFill>
                  <a:srgbClr val="B9B4CD"/>
                </a:solidFill>
              </a:defRPr>
            </a:pPr>
            <a:r>
              <a:t>All listed Jisc areas were Proficient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9692640" y="6903720"/>
            <a:ext cx="4114800" cy="731520"/>
          </a:xfrm>
          <a:prstGeom prst="roundRect">
            <a:avLst/>
          </a:prstGeom>
          <a:solidFill>
            <a:srgbClr val="0E0C18"/>
          </a:solidFill>
          <a:ln w="15240">
            <a:solidFill>
              <a:srgbClr val="F4BA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9829800" y="7013448"/>
            <a:ext cx="1417320" cy="4572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ctr">
              <a:defRPr sz="2200" b="1">
                <a:solidFill>
                  <a:srgbClr val="F4BA44"/>
                </a:solidFill>
              </a:defRPr>
            </a:pPr>
            <a:r>
              <a:t>365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1338560" y="7040880"/>
            <a:ext cx="2331720" cy="219456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300" b="1">
                <a:solidFill>
                  <a:srgbClr val="F5F5FA"/>
                </a:solidFill>
              </a:defRPr>
            </a:pPr>
            <a:r>
              <a:t>Business application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1338560" y="7287768"/>
            <a:ext cx="2331720" cy="20116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000" b="0">
                <a:solidFill>
                  <a:srgbClr val="B9B4CD"/>
                </a:solidFill>
              </a:defRPr>
            </a:pPr>
            <a:r>
              <a:t>Excel, Outlook and operational tasks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2710160" y="7726679"/>
            <a:ext cx="1371600" cy="27432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r">
              <a:defRPr sz="1200" b="0">
                <a:solidFill>
                  <a:srgbClr val="B9B4CD"/>
                </a:solidFill>
              </a:defRPr>
            </a:pPr>
            <a:r>
              <a:t>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080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/>
          <p:cNvSpPr/>
          <p:nvPr/>
        </p:nvSpPr>
        <p:spPr>
          <a:xfrm>
            <a:off x="11247120" y="-1097280"/>
            <a:ext cx="5029200" cy="5029200"/>
          </a:xfrm>
          <a:prstGeom prst="ellipse">
            <a:avLst/>
          </a:prstGeom>
          <a:solidFill>
            <a:srgbClr val="260A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09728" cy="8229600"/>
          </a:xfrm>
          <a:prstGeom prst="rect">
            <a:avLst/>
          </a:prstGeom>
          <a:solidFill>
            <a:srgbClr val="7E2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0" y="8092440"/>
            <a:ext cx="14630400" cy="45720"/>
          </a:xfrm>
          <a:prstGeom prst="rect">
            <a:avLst/>
          </a:prstGeom>
          <a:solidFill>
            <a:srgbClr val="F4BA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320040"/>
            <a:ext cx="135331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F5F5FA"/>
                </a:solidFill>
              </a:defRPr>
            </a:pPr>
            <a:r>
              <a:t>Which skills improved the most?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1792" y="978408"/>
            <a:ext cx="12801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>
                <a:solidFill>
                  <a:srgbClr val="B9B4CD"/>
                </a:solidFill>
              </a:defRPr>
            </a:pPr>
            <a:r>
              <a:t>The biggest movement came from areas that were Developing in Report 1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914400" y="1417320"/>
            <a:ext cx="12847320" cy="1005840"/>
          </a:xfrm>
          <a:prstGeom prst="roundRect">
            <a:avLst/>
          </a:prstGeom>
          <a:solidFill>
            <a:srgbClr val="0E0C18"/>
          </a:solidFill>
          <a:ln w="15240">
            <a:solidFill>
              <a:srgbClr val="F4BA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143000" y="1581912"/>
            <a:ext cx="12390120" cy="292608"/>
          </a:xfrm>
          <a:prstGeom prst="rect">
            <a:avLst/>
          </a:prstGeom>
          <a:noFill/>
        </p:spPr>
        <p:txBody>
          <a:bodyPr wrap="square" anchor="t">
            <a:noAutofit/>
          </a:bodyPr>
          <a:lstStyle/>
          <a:p>
            <a:pPr algn="l">
              <a:defRPr sz="1600" b="1">
                <a:solidFill>
                  <a:srgbClr val="F4BA44"/>
                </a:solidFill>
              </a:defRPr>
            </a:pPr>
            <a:r>
              <a:rPr sz="1650" b="1"/>
              <a:t>Digital productivity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43000" y="1938528"/>
            <a:ext cx="12390120" cy="384048"/>
          </a:xfrm>
          <a:prstGeom prst="rect">
            <a:avLst/>
          </a:prstGeom>
          <a:noFill/>
        </p:spPr>
        <p:txBody>
          <a:bodyPr wrap="square" anchor="t">
            <a:noAutofit/>
          </a:bodyPr>
          <a:lstStyle/>
          <a:p>
            <a:pPr algn="l">
              <a:defRPr sz="1400" b="0">
                <a:solidFill>
                  <a:srgbClr val="F5F5FA"/>
                </a:solidFill>
              </a:defRPr>
            </a:pPr>
            <a:r>
              <a:rPr sz="1150" b="0">
                <a:solidFill>
                  <a:srgbClr val="CDC6DB"/>
                </a:solidFill>
              </a:rPr>
              <a:t>Developing → Proficient</a:t>
            </a:r>
            <a:br/>
            <a:r>
              <a:rPr sz="1150" b="0">
                <a:solidFill>
                  <a:srgbClr val="CDC6DB"/>
                </a:solidFill>
              </a:rPr>
              <a:t>Better use of Microsoft 365, Outlook, file organisation and choosing the right tool.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914400" y="2697480"/>
            <a:ext cx="12847320" cy="1005840"/>
          </a:xfrm>
          <a:prstGeom prst="roundRect">
            <a:avLst/>
          </a:prstGeom>
          <a:solidFill>
            <a:srgbClr val="0E0C18"/>
          </a:solidFill>
          <a:ln w="15240">
            <a:solidFill>
              <a:srgbClr val="7E2D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143000" y="2862072"/>
            <a:ext cx="12390120" cy="292608"/>
          </a:xfrm>
          <a:prstGeom prst="rect">
            <a:avLst/>
          </a:prstGeom>
          <a:noFill/>
        </p:spPr>
        <p:txBody>
          <a:bodyPr wrap="square" anchor="t">
            <a:noAutofit/>
          </a:bodyPr>
          <a:lstStyle/>
          <a:p>
            <a:pPr algn="l">
              <a:defRPr sz="1600" b="1">
                <a:solidFill>
                  <a:srgbClr val="7E2DFF"/>
                </a:solidFill>
              </a:defRPr>
            </a:pPr>
            <a:r>
              <a:rPr sz="1650" b="1"/>
              <a:t>Data literacy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143000" y="3218688"/>
            <a:ext cx="12390120" cy="384048"/>
          </a:xfrm>
          <a:prstGeom prst="rect">
            <a:avLst/>
          </a:prstGeom>
          <a:noFill/>
        </p:spPr>
        <p:txBody>
          <a:bodyPr wrap="square" anchor="t">
            <a:noAutofit/>
          </a:bodyPr>
          <a:lstStyle/>
          <a:p>
            <a:pPr algn="l">
              <a:defRPr sz="1400" b="0">
                <a:solidFill>
                  <a:srgbClr val="F5F5FA"/>
                </a:solidFill>
              </a:defRPr>
            </a:pPr>
            <a:r>
              <a:rPr sz="1150" b="0">
                <a:solidFill>
                  <a:srgbClr val="CDC6DB"/>
                </a:solidFill>
              </a:rPr>
              <a:t>Developing → Proficient</a:t>
            </a:r>
            <a:br/>
            <a:r>
              <a:rPr sz="1150" b="0">
                <a:solidFill>
                  <a:srgbClr val="CDC6DB"/>
                </a:solidFill>
              </a:rPr>
              <a:t>Improved confidence with Excel formulas, sorting, filtering and reading business data.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914400" y="3977639"/>
            <a:ext cx="12847320" cy="1005840"/>
          </a:xfrm>
          <a:prstGeom prst="roundRect">
            <a:avLst/>
          </a:prstGeom>
          <a:solidFill>
            <a:srgbClr val="0E0C18"/>
          </a:solidFill>
          <a:ln w="15240">
            <a:solidFill>
              <a:srgbClr val="F4BA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1143000" y="4142231"/>
            <a:ext cx="12390120" cy="292608"/>
          </a:xfrm>
          <a:prstGeom prst="rect">
            <a:avLst/>
          </a:prstGeom>
          <a:noFill/>
        </p:spPr>
        <p:txBody>
          <a:bodyPr wrap="square" anchor="t">
            <a:noAutofit/>
          </a:bodyPr>
          <a:lstStyle/>
          <a:p>
            <a:pPr algn="l">
              <a:defRPr sz="1600" b="1">
                <a:solidFill>
                  <a:srgbClr val="F4BA44"/>
                </a:solidFill>
              </a:defRPr>
            </a:pPr>
            <a:r>
              <a:rPr sz="1650" b="1"/>
              <a:t>Problem solving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43000" y="4498848"/>
            <a:ext cx="12390120" cy="384048"/>
          </a:xfrm>
          <a:prstGeom prst="rect">
            <a:avLst/>
          </a:prstGeom>
          <a:noFill/>
        </p:spPr>
        <p:txBody>
          <a:bodyPr wrap="square" anchor="t">
            <a:noAutofit/>
          </a:bodyPr>
          <a:lstStyle/>
          <a:p>
            <a:pPr algn="l">
              <a:defRPr sz="1400" b="0">
                <a:solidFill>
                  <a:srgbClr val="F5F5FA"/>
                </a:solidFill>
              </a:defRPr>
            </a:pPr>
            <a:r>
              <a:rPr sz="1150" b="0">
                <a:solidFill>
                  <a:srgbClr val="CDC6DB"/>
                </a:solidFill>
              </a:rPr>
              <a:t>Developing → Proficient</a:t>
            </a:r>
            <a:br/>
            <a:r>
              <a:rPr sz="1150" b="0">
                <a:solidFill>
                  <a:srgbClr val="CDC6DB"/>
                </a:solidFill>
              </a:rPr>
              <a:t>More confident testing outputs, checking errors and using AI as support rather than accepting it blindly.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914400" y="5257800"/>
            <a:ext cx="12847320" cy="1005840"/>
          </a:xfrm>
          <a:prstGeom prst="roundRect">
            <a:avLst/>
          </a:prstGeom>
          <a:solidFill>
            <a:srgbClr val="0E0C18"/>
          </a:solidFill>
          <a:ln w="15240">
            <a:solidFill>
              <a:srgbClr val="7E2D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1143000" y="5422392"/>
            <a:ext cx="12390120" cy="292608"/>
          </a:xfrm>
          <a:prstGeom prst="rect">
            <a:avLst/>
          </a:prstGeom>
          <a:noFill/>
        </p:spPr>
        <p:txBody>
          <a:bodyPr wrap="square" anchor="t">
            <a:noAutofit/>
          </a:bodyPr>
          <a:lstStyle/>
          <a:p>
            <a:pPr algn="l">
              <a:defRPr sz="1600" b="1">
                <a:solidFill>
                  <a:srgbClr val="7E2DFF"/>
                </a:solidFill>
              </a:defRPr>
            </a:pPr>
            <a:r>
              <a:rPr sz="1650" b="1"/>
              <a:t>Digital learning activities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43000" y="5779008"/>
            <a:ext cx="12390120" cy="384048"/>
          </a:xfrm>
          <a:prstGeom prst="rect">
            <a:avLst/>
          </a:prstGeom>
          <a:noFill/>
        </p:spPr>
        <p:txBody>
          <a:bodyPr wrap="square" anchor="t">
            <a:noAutofit/>
          </a:bodyPr>
          <a:lstStyle/>
          <a:p>
            <a:pPr algn="l">
              <a:defRPr sz="1400" b="0">
                <a:solidFill>
                  <a:srgbClr val="F5F5FA"/>
                </a:solidFill>
              </a:defRPr>
            </a:pPr>
            <a:r>
              <a:rPr sz="1150" b="0">
                <a:solidFill>
                  <a:srgbClr val="CDC6DB"/>
                </a:solidFill>
              </a:rPr>
              <a:t>Developing → Proficient</a:t>
            </a:r>
            <a:br/>
            <a:r>
              <a:rPr sz="1150" b="0">
                <a:solidFill>
                  <a:srgbClr val="CDC6DB"/>
                </a:solidFill>
              </a:rPr>
              <a:t>Improved ability to complete online tasks, use training resources and evidence learning through assessments.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2710160" y="7726679"/>
            <a:ext cx="1371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B9B4CD"/>
                </a:solidFill>
              </a:defRPr>
            </a:pPr>
            <a:r>
              <a:t>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080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/>
          <p:cNvSpPr/>
          <p:nvPr/>
        </p:nvSpPr>
        <p:spPr>
          <a:xfrm>
            <a:off x="11247120" y="-1097280"/>
            <a:ext cx="5029200" cy="5029200"/>
          </a:xfrm>
          <a:prstGeom prst="ellipse">
            <a:avLst/>
          </a:prstGeom>
          <a:solidFill>
            <a:srgbClr val="260A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09728" cy="8229600"/>
          </a:xfrm>
          <a:prstGeom prst="rect">
            <a:avLst/>
          </a:prstGeom>
          <a:solidFill>
            <a:srgbClr val="7E2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0" y="8092440"/>
            <a:ext cx="14630400" cy="45720"/>
          </a:xfrm>
          <a:prstGeom prst="rect">
            <a:avLst/>
          </a:prstGeom>
          <a:solidFill>
            <a:srgbClr val="F4BA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320040"/>
            <a:ext cx="135331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F5F5FA"/>
                </a:solidFill>
              </a:defRPr>
            </a:pPr>
            <a:r>
              <a:t>Microsoft 365 became more valuable to me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1792" y="978408"/>
            <a:ext cx="12801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>
                <a:solidFill>
                  <a:srgbClr val="B9B4CD"/>
                </a:solidFill>
              </a:defRPr>
            </a:pPr>
            <a:r>
              <a:t>The course helped me compare tools and choose what fits my business needs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68680" y="1645920"/>
            <a:ext cx="6583680" cy="33832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marL="228600" indent="-228600">
              <a:spcAft>
                <a:spcPts val="800"/>
              </a:spcAft>
              <a:defRPr sz="1800">
                <a:solidFill>
                  <a:srgbClr val="F5F5FA"/>
                </a:solidFill>
              </a:defRPr>
            </a:pPr>
            <a:r>
              <a:t>I already knew some digital tools, but the course helped me understand the 365 suite as a connected business system.</a:t>
            </a:r>
          </a:p>
          <a:p>
            <a:pPr marL="228600" indent="-228600">
              <a:spcAft>
                <a:spcPts val="800"/>
              </a:spcAft>
              <a:defRPr sz="1800">
                <a:solidFill>
                  <a:srgbClr val="F5F5FA"/>
                </a:solidFill>
              </a:defRPr>
            </a:pPr>
            <a:r>
              <a:t>Word helped with professional report writing and formatting.</a:t>
            </a:r>
          </a:p>
          <a:p>
            <a:pPr marL="228600" indent="-228600">
              <a:spcAft>
                <a:spcPts val="800"/>
              </a:spcAft>
              <a:defRPr sz="1800">
                <a:solidFill>
                  <a:srgbClr val="F5F5FA"/>
                </a:solidFill>
              </a:defRPr>
            </a:pPr>
            <a:r>
              <a:t>Outlook helped with email organisation, diary management and day-to-day communication.</a:t>
            </a:r>
          </a:p>
          <a:p>
            <a:pPr marL="228600" indent="-228600">
              <a:spcAft>
                <a:spcPts val="800"/>
              </a:spcAft>
              <a:defRPr sz="1800">
                <a:solidFill>
                  <a:srgbClr val="F5F5FA"/>
                </a:solidFill>
              </a:defRPr>
            </a:pPr>
            <a:r>
              <a:t>PowerPoint helped turn evidence into a clear presentation story.</a:t>
            </a:r>
          </a:p>
          <a:p>
            <a:pPr marL="228600" indent="-228600">
              <a:spcAft>
                <a:spcPts val="800"/>
              </a:spcAft>
              <a:defRPr sz="1800">
                <a:solidFill>
                  <a:srgbClr val="F5F5FA"/>
                </a:solidFill>
              </a:defRPr>
            </a:pPr>
            <a:r>
              <a:t>Excel was one of the most useful areas, but I still need much more practice.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863840" y="1691640"/>
            <a:ext cx="5394960" cy="1280160"/>
          </a:xfrm>
          <a:prstGeom prst="roundRect">
            <a:avLst/>
          </a:prstGeom>
          <a:solidFill>
            <a:srgbClr val="0E0C18"/>
          </a:solidFill>
          <a:ln w="15240">
            <a:solidFill>
              <a:srgbClr val="7E2D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065008" y="1856232"/>
            <a:ext cx="4992624" cy="34747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600" b="1">
                <a:solidFill>
                  <a:srgbClr val="7E2DFF"/>
                </a:solidFill>
              </a:defRPr>
            </a:pPr>
            <a:r>
              <a:t>Business decision impact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065008" y="2258568"/>
            <a:ext cx="4992624" cy="594359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400" b="0">
                <a:solidFill>
                  <a:srgbClr val="F5F5FA"/>
                </a:solidFill>
              </a:defRPr>
            </a:pPr>
            <a:r>
              <a:t>The learning helped me lean towards Microsoft 365 over Google Workspace because of the wider tools, Outlook, Office apps, OneDrive/SharePoint and business integration potential.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7955279" y="3749039"/>
            <a:ext cx="2377440" cy="594360"/>
          </a:xfrm>
          <a:prstGeom prst="roundRect">
            <a:avLst/>
          </a:prstGeom>
          <a:solidFill>
            <a:srgbClr val="7E2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001000" y="3886200"/>
            <a:ext cx="2286000" cy="2286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ctr">
              <a:defRPr sz="1300" b="1">
                <a:solidFill>
                  <a:srgbClr val="F5F5FA"/>
                </a:solidFill>
              </a:defRPr>
            </a:pPr>
            <a:r>
              <a:t>Word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10698480" y="3749039"/>
            <a:ext cx="2377440" cy="594360"/>
          </a:xfrm>
          <a:prstGeom prst="roundRect">
            <a:avLst/>
          </a:prstGeom>
          <a:solidFill>
            <a:srgbClr val="7E2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10744200" y="3886200"/>
            <a:ext cx="2286000" cy="2286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ctr">
              <a:defRPr sz="1300" b="1">
                <a:solidFill>
                  <a:srgbClr val="F5F5FA"/>
                </a:solidFill>
              </a:defRPr>
            </a:pPr>
            <a:r>
              <a:t>Outlook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7955279" y="4663440"/>
            <a:ext cx="2377440" cy="594360"/>
          </a:xfrm>
          <a:prstGeom prst="roundRect">
            <a:avLst/>
          </a:prstGeom>
          <a:solidFill>
            <a:srgbClr val="7E2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001000" y="4800600"/>
            <a:ext cx="2286000" cy="2286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ctr">
              <a:defRPr sz="1300" b="1">
                <a:solidFill>
                  <a:srgbClr val="F5F5FA"/>
                </a:solidFill>
              </a:defRPr>
            </a:pPr>
            <a:r>
              <a:t>Excel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10698480" y="4663440"/>
            <a:ext cx="2377440" cy="594360"/>
          </a:xfrm>
          <a:prstGeom prst="roundRect">
            <a:avLst/>
          </a:prstGeom>
          <a:solidFill>
            <a:srgbClr val="7E2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10744200" y="4800600"/>
            <a:ext cx="2286000" cy="2286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ctr">
              <a:defRPr sz="1300" b="1">
                <a:solidFill>
                  <a:srgbClr val="F5F5FA"/>
                </a:solidFill>
              </a:defRPr>
            </a:pPr>
            <a:r>
              <a:t>PowerPoint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7955279" y="5577840"/>
            <a:ext cx="2377440" cy="594360"/>
          </a:xfrm>
          <a:prstGeom prst="roundRect">
            <a:avLst/>
          </a:prstGeom>
          <a:solidFill>
            <a:srgbClr val="F4BA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8001000" y="5715000"/>
            <a:ext cx="2286000" cy="2286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ctr">
              <a:defRPr sz="1300" b="1">
                <a:solidFill>
                  <a:srgbClr val="08080E"/>
                </a:solidFill>
              </a:defRPr>
            </a:pPr>
            <a:r>
              <a:t>OneDrive / Teams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2710160" y="7726679"/>
            <a:ext cx="1371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B9B4CD"/>
                </a:solidFill>
              </a:defRPr>
            </a:pPr>
            <a:r>
              <a:t>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080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/>
          <p:cNvSpPr/>
          <p:nvPr/>
        </p:nvSpPr>
        <p:spPr>
          <a:xfrm>
            <a:off x="11247120" y="-1097280"/>
            <a:ext cx="5029200" cy="5029200"/>
          </a:xfrm>
          <a:prstGeom prst="ellipse">
            <a:avLst/>
          </a:prstGeom>
          <a:solidFill>
            <a:srgbClr val="260A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09728" cy="8229600"/>
          </a:xfrm>
          <a:prstGeom prst="rect">
            <a:avLst/>
          </a:prstGeom>
          <a:solidFill>
            <a:srgbClr val="7E2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0" y="8092440"/>
            <a:ext cx="14630400" cy="45720"/>
          </a:xfrm>
          <a:prstGeom prst="rect">
            <a:avLst/>
          </a:prstGeom>
          <a:solidFill>
            <a:srgbClr val="F4BA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320040"/>
            <a:ext cx="135331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F5F5FA"/>
                </a:solidFill>
              </a:defRPr>
            </a:pPr>
            <a:r>
              <a:t>Evidence: Microsoft training completed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1792" y="978408"/>
            <a:ext cx="12801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>
                <a:solidFill>
                  <a:srgbClr val="B9B4CD"/>
                </a:solidFill>
              </a:defRPr>
            </a:pPr>
            <a:r>
              <a:rPr sz="1500">
                <a:solidFill>
                  <a:srgbClr val="D2CDE1"/>
                </a:solidFill>
                <a:latin typeface="Aptos"/>
              </a:rPr>
              <a:t>Four LinkedIn Learning certificates showing practical Microsoft 365 development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2710160" y="7726679"/>
            <a:ext cx="1371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B9B4CD"/>
                </a:solidFill>
              </a:defRPr>
            </a:pPr>
            <a:r>
              <a:t>7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920240" y="6382512"/>
            <a:ext cx="8503920" cy="3108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300">
                <a:solidFill>
                  <a:srgbClr val="D2CDE1"/>
                </a:solidFill>
                <a:latin typeface="Aptos"/>
              </a:rPr>
              <a:t>These certificates evidence practical development across the Microsoft 365 tools used during the module.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658368" y="1481328"/>
            <a:ext cx="4617720" cy="2212848"/>
          </a:xfrm>
          <a:prstGeom prst="roundRect">
            <a:avLst/>
          </a:prstGeom>
          <a:solidFill>
            <a:srgbClr val="0C0914"/>
          </a:solidFill>
          <a:ln w="17780">
            <a:solidFill>
              <a:srgbClr val="822B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7" name="Picture 16" descr="Word_Essential_Training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808" y="1572768"/>
            <a:ext cx="4443984" cy="1764792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749808" y="3337559"/>
            <a:ext cx="4443984" cy="3108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300" b="1">
                <a:solidFill>
                  <a:srgbClr val="F6BC3B"/>
                </a:solidFill>
                <a:latin typeface="Aptos"/>
              </a:rPr>
              <a:t>Word Essential Training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6373368" y="1481328"/>
            <a:ext cx="4617720" cy="2212848"/>
          </a:xfrm>
          <a:prstGeom prst="roundRect">
            <a:avLst/>
          </a:prstGeom>
          <a:solidFill>
            <a:srgbClr val="0C0914"/>
          </a:solidFill>
          <a:ln w="17780">
            <a:solidFill>
              <a:srgbClr val="822B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0" name="Picture 19" descr="Outlook_Essential_Training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4808" y="1572768"/>
            <a:ext cx="4443984" cy="1764792"/>
          </a:xfrm>
          <a:prstGeom prst="rect">
            <a:avLst/>
          </a:prstGeom>
        </p:spPr>
      </p:pic>
      <p:sp>
        <p:nvSpPr>
          <p:cNvPr id="21" name="TextBox 20"/>
          <p:cNvSpPr txBox="1"/>
          <p:nvPr/>
        </p:nvSpPr>
        <p:spPr>
          <a:xfrm>
            <a:off x="6464808" y="3337559"/>
            <a:ext cx="4443984" cy="3108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300" b="1">
                <a:solidFill>
                  <a:srgbClr val="F6BC3B"/>
                </a:solidFill>
                <a:latin typeface="Aptos"/>
              </a:rPr>
              <a:t>Outlook Essential Training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658368" y="3986784"/>
            <a:ext cx="4617720" cy="2212848"/>
          </a:xfrm>
          <a:prstGeom prst="roundRect">
            <a:avLst/>
          </a:prstGeom>
          <a:solidFill>
            <a:srgbClr val="0C0914"/>
          </a:solidFill>
          <a:ln w="17780">
            <a:solidFill>
              <a:srgbClr val="822B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3" name="Picture 22" descr="PowerPoint_Essential_Training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808" y="4078224"/>
            <a:ext cx="4443984" cy="1764792"/>
          </a:xfrm>
          <a:prstGeom prst="rect">
            <a:avLst/>
          </a:prstGeom>
        </p:spPr>
      </p:pic>
      <p:sp>
        <p:nvSpPr>
          <p:cNvPr id="24" name="TextBox 23"/>
          <p:cNvSpPr txBox="1"/>
          <p:nvPr/>
        </p:nvSpPr>
        <p:spPr>
          <a:xfrm>
            <a:off x="749808" y="5843015"/>
            <a:ext cx="4443984" cy="3108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300" b="1">
                <a:solidFill>
                  <a:srgbClr val="F6BC3B"/>
                </a:solidFill>
                <a:latin typeface="Aptos"/>
              </a:rPr>
              <a:t>PowerPoint Essential Training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6373368" y="3986784"/>
            <a:ext cx="4617720" cy="2212848"/>
          </a:xfrm>
          <a:prstGeom prst="roundRect">
            <a:avLst/>
          </a:prstGeom>
          <a:solidFill>
            <a:srgbClr val="0C0914"/>
          </a:solidFill>
          <a:ln w="17780">
            <a:solidFill>
              <a:srgbClr val="822B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6" name="Picture 25" descr="Excel_Essential_Training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4808" y="4078224"/>
            <a:ext cx="4443984" cy="1764792"/>
          </a:xfrm>
          <a:prstGeom prst="rect">
            <a:avLst/>
          </a:prstGeom>
        </p:spPr>
      </p:pic>
      <p:sp>
        <p:nvSpPr>
          <p:cNvPr id="27" name="TextBox 26"/>
          <p:cNvSpPr txBox="1"/>
          <p:nvPr/>
        </p:nvSpPr>
        <p:spPr>
          <a:xfrm>
            <a:off x="6464808" y="5843015"/>
            <a:ext cx="4443984" cy="3108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300" b="1">
                <a:solidFill>
                  <a:srgbClr val="F6BC3B"/>
                </a:solidFill>
                <a:latin typeface="Aptos"/>
              </a:rPr>
              <a:t>Excel Essential Training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080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/>
          <p:cNvSpPr/>
          <p:nvPr/>
        </p:nvSpPr>
        <p:spPr>
          <a:xfrm>
            <a:off x="11247120" y="-1097280"/>
            <a:ext cx="5029200" cy="5029200"/>
          </a:xfrm>
          <a:prstGeom prst="ellipse">
            <a:avLst/>
          </a:prstGeom>
          <a:solidFill>
            <a:srgbClr val="260A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09728" cy="8229600"/>
          </a:xfrm>
          <a:prstGeom prst="rect">
            <a:avLst/>
          </a:prstGeom>
          <a:solidFill>
            <a:srgbClr val="7E2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0" y="8092440"/>
            <a:ext cx="14630400" cy="45720"/>
          </a:xfrm>
          <a:prstGeom prst="rect">
            <a:avLst/>
          </a:prstGeom>
          <a:solidFill>
            <a:srgbClr val="F4BA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320040"/>
            <a:ext cx="135331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F5F5FA"/>
                </a:solidFill>
              </a:defRPr>
            </a:pPr>
            <a:r>
              <a:t>Excel was the biggest practical learning area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1792" y="978408"/>
            <a:ext cx="12801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>
                <a:solidFill>
                  <a:srgbClr val="B9B4CD"/>
                </a:solidFill>
              </a:defRPr>
            </a:pPr>
            <a:r>
              <a:t>Assessment 2 showed how spreadsheet skills support business decisions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822960" y="1325880"/>
            <a:ext cx="3931920" cy="1572768"/>
          </a:xfrm>
          <a:prstGeom prst="roundRect">
            <a:avLst/>
          </a:prstGeom>
          <a:solidFill>
            <a:srgbClr val="0E0C18"/>
          </a:solidFill>
          <a:ln w="15240">
            <a:solidFill>
              <a:srgbClr val="7E2D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078992" y="1536192"/>
            <a:ext cx="3429000" cy="310896"/>
          </a:xfrm>
          <a:prstGeom prst="rect">
            <a:avLst/>
          </a:prstGeom>
          <a:noFill/>
        </p:spPr>
        <p:txBody>
          <a:bodyPr wrap="square" anchor="t">
            <a:noAutofit/>
          </a:bodyPr>
          <a:lstStyle/>
          <a:p>
            <a:pPr algn="l">
              <a:spcAft>
                <a:spcPts val="0"/>
              </a:spcAft>
              <a:defRPr sz="1600" b="1">
                <a:solidFill>
                  <a:srgbClr val="7E2DFF"/>
                </a:solidFill>
              </a:defRPr>
            </a:pPr>
            <a:r>
              <a:rPr sz="1550" b="1"/>
              <a:t>Skills practised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78992" y="1975104"/>
            <a:ext cx="3429000" cy="841248"/>
          </a:xfrm>
          <a:prstGeom prst="rect">
            <a:avLst/>
          </a:prstGeom>
          <a:noFill/>
        </p:spPr>
        <p:txBody>
          <a:bodyPr wrap="square" anchor="t">
            <a:noAutofit/>
          </a:bodyPr>
          <a:lstStyle/>
          <a:p>
            <a:pPr algn="l">
              <a:spcAft>
                <a:spcPts val="0"/>
              </a:spcAft>
              <a:defRPr sz="1400" b="0">
                <a:solidFill>
                  <a:srgbClr val="F5F5FA"/>
                </a:solidFill>
              </a:defRPr>
            </a:pPr>
            <a:r>
              <a:rPr sz="1150" b="0">
                <a:solidFill>
                  <a:srgbClr val="F2F2F7"/>
                </a:solidFill>
              </a:rPr>
              <a:t>Formulas</a:t>
            </a:r>
            <a:br/>
            <a:r>
              <a:rPr sz="1150" b="0">
                <a:solidFill>
                  <a:srgbClr val="F2F2F7"/>
                </a:solidFill>
              </a:rPr>
              <a:t>Totals and averages</a:t>
            </a:r>
            <a:br/>
            <a:r>
              <a:rPr sz="1150" b="0">
                <a:solidFill>
                  <a:srgbClr val="F2F2F7"/>
                </a:solidFill>
              </a:rPr>
              <a:t>Sorting and filtering</a:t>
            </a:r>
            <a:br/>
            <a:r>
              <a:rPr sz="1150" b="0">
                <a:solidFill>
                  <a:srgbClr val="F2F2F7"/>
                </a:solidFill>
              </a:rPr>
              <a:t>Checking AI-generated insights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892040" y="1325880"/>
            <a:ext cx="3977639" cy="1572768"/>
          </a:xfrm>
          <a:prstGeom prst="roundRect">
            <a:avLst/>
          </a:prstGeom>
          <a:solidFill>
            <a:srgbClr val="0E0C18"/>
          </a:solidFill>
          <a:ln w="15240">
            <a:solidFill>
              <a:srgbClr val="F4BA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5148072" y="1536192"/>
            <a:ext cx="3474720" cy="310896"/>
          </a:xfrm>
          <a:prstGeom prst="rect">
            <a:avLst/>
          </a:prstGeom>
          <a:noFill/>
        </p:spPr>
        <p:txBody>
          <a:bodyPr wrap="square" anchor="t">
            <a:noAutofit/>
          </a:bodyPr>
          <a:lstStyle/>
          <a:p>
            <a:pPr algn="l">
              <a:spcAft>
                <a:spcPts val="0"/>
              </a:spcAft>
              <a:defRPr sz="1600" b="1">
                <a:solidFill>
                  <a:srgbClr val="F4BA44"/>
                </a:solidFill>
              </a:defRPr>
            </a:pPr>
            <a:r>
              <a:rPr sz="1550" b="1"/>
              <a:t>Business findings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148072" y="1975104"/>
            <a:ext cx="3474720" cy="841248"/>
          </a:xfrm>
          <a:prstGeom prst="rect">
            <a:avLst/>
          </a:prstGeom>
          <a:noFill/>
        </p:spPr>
        <p:txBody>
          <a:bodyPr wrap="square" anchor="t">
            <a:noAutofit/>
          </a:bodyPr>
          <a:lstStyle/>
          <a:p>
            <a:pPr>
              <a:spcAft>
                <a:spcPts val="0"/>
              </a:spcAft>
            </a:pPr>
            <a:r>
              <a:rPr sz="1150" b="0">
                <a:solidFill>
                  <a:srgbClr val="F2F2F7"/>
                </a:solidFill>
              </a:rPr>
              <a:t>Coffee was the strongest sales and revenue driver.</a:t>
            </a:r>
          </a:p>
          <a:p>
            <a:pPr>
              <a:spcAft>
                <a:spcPts val="0"/>
              </a:spcAft>
            </a:pPr>
            <a:r>
              <a:rPr sz="1150" b="0">
                <a:solidFill>
                  <a:srgbClr val="F2F2F7"/>
                </a:solidFill>
              </a:rPr>
              <a:t>Satisfaction stayed high at 4.0–4.6 out of 5.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9006840" y="1325880"/>
            <a:ext cx="3977639" cy="1572768"/>
          </a:xfrm>
          <a:prstGeom prst="roundRect">
            <a:avLst/>
          </a:prstGeom>
          <a:solidFill>
            <a:srgbClr val="0E0C18"/>
          </a:solidFill>
          <a:ln w="15240">
            <a:solidFill>
              <a:srgbClr val="3FDA9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9262872" y="1536192"/>
            <a:ext cx="3474720" cy="310896"/>
          </a:xfrm>
          <a:prstGeom prst="rect">
            <a:avLst/>
          </a:prstGeom>
          <a:noFill/>
        </p:spPr>
        <p:txBody>
          <a:bodyPr wrap="square" anchor="t">
            <a:noAutofit/>
          </a:bodyPr>
          <a:lstStyle/>
          <a:p>
            <a:pPr algn="l">
              <a:spcAft>
                <a:spcPts val="0"/>
              </a:spcAft>
              <a:defRPr sz="1600" b="1">
                <a:solidFill>
                  <a:srgbClr val="3FDA92"/>
                </a:solidFill>
              </a:defRPr>
            </a:pPr>
            <a:r>
              <a:rPr sz="1550" b="1"/>
              <a:t>Recommendations made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262872" y="1975104"/>
            <a:ext cx="3474720" cy="841248"/>
          </a:xfrm>
          <a:prstGeom prst="rect">
            <a:avLst/>
          </a:prstGeom>
          <a:noFill/>
        </p:spPr>
        <p:txBody>
          <a:bodyPr wrap="square" anchor="t">
            <a:noAutofit/>
          </a:bodyPr>
          <a:lstStyle/>
          <a:p>
            <a:pPr algn="l">
              <a:spcAft>
                <a:spcPts val="0"/>
              </a:spcAft>
              <a:defRPr sz="1400" b="0">
                <a:solidFill>
                  <a:srgbClr val="F5F5FA"/>
                </a:solidFill>
              </a:defRPr>
            </a:pPr>
            <a:r>
              <a:rPr sz="1150" b="0">
                <a:solidFill>
                  <a:srgbClr val="F2F2F7"/>
                </a:solidFill>
              </a:rPr>
              <a:t>More staff on Fridays/Saturdays.</a:t>
            </a:r>
            <a:br/>
            <a:r>
              <a:rPr sz="1150" b="0">
                <a:solidFill>
                  <a:srgbClr val="F2F2F7"/>
                </a:solidFill>
              </a:rPr>
              <a:t>Prioritise coffee stock.</a:t>
            </a:r>
            <a:br/>
            <a:r>
              <a:rPr sz="1150" b="0">
                <a:solidFill>
                  <a:srgbClr val="F2F2F7"/>
                </a:solidFill>
              </a:rPr>
              <a:t>Use coffee-and-pastry offers and loyalty rewards.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14400" y="3657600"/>
            <a:ext cx="12801600" cy="36576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algn="ctr">
              <a:spcAft>
                <a:spcPts val="0"/>
              </a:spcAft>
              <a:defRPr sz="2400" b="1">
                <a:solidFill>
                  <a:srgbClr val="F4BA44"/>
                </a:solidFill>
              </a:defRPr>
            </a:pPr>
            <a:r>
              <a:rPr sz="1900" b="1">
                <a:solidFill>
                  <a:srgbClr val="FABF40"/>
                </a:solidFill>
              </a:rPr>
              <a:t>My honest reflection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600200" y="4462272"/>
            <a:ext cx="11430000" cy="128016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marL="228600" indent="-228600" algn="ctr">
              <a:spcAft>
                <a:spcPts val="0"/>
              </a:spcAft>
              <a:defRPr sz="2000">
                <a:solidFill>
                  <a:srgbClr val="F5F5FA"/>
                </a:solidFill>
              </a:defRPr>
            </a:pPr>
            <a:r>
              <a:rPr sz="1820" b="0">
                <a:solidFill>
                  <a:srgbClr val="F2F2F7"/>
                </a:solidFill>
              </a:rPr>
              <a:t>I learned useful Excel functions, but I still need repeated practice so formulas and analysis become quicker and more natural.</a:t>
            </a:r>
          </a:p>
          <a:p>
            <a:pPr marL="228600" indent="-228600" algn="ctr">
              <a:spcAft>
                <a:spcPts val="0"/>
              </a:spcAft>
              <a:defRPr sz="2000">
                <a:solidFill>
                  <a:srgbClr val="F5F5FA"/>
                </a:solidFill>
              </a:defRPr>
            </a:pPr>
            <a:r>
              <a:rPr sz="1820" b="0">
                <a:solidFill>
                  <a:srgbClr val="F2F2F7"/>
                </a:solidFill>
              </a:rPr>
              <a:t>The assessment showed me that data skills are not just academic — they can directly support staffing, stock and promotion decisions.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2710160" y="7726679"/>
            <a:ext cx="1371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B9B4CD"/>
                </a:solidFill>
              </a:defRPr>
            </a:pPr>
            <a:r>
              <a:t>8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080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/>
          <p:cNvSpPr/>
          <p:nvPr/>
        </p:nvSpPr>
        <p:spPr>
          <a:xfrm>
            <a:off x="11247120" y="-1097280"/>
            <a:ext cx="5029200" cy="5029200"/>
          </a:xfrm>
          <a:prstGeom prst="ellipse">
            <a:avLst/>
          </a:prstGeom>
          <a:solidFill>
            <a:srgbClr val="260A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09728" cy="8229600"/>
          </a:xfrm>
          <a:prstGeom prst="rect">
            <a:avLst/>
          </a:prstGeom>
          <a:solidFill>
            <a:srgbClr val="7E2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0" y="8092440"/>
            <a:ext cx="14630400" cy="45720"/>
          </a:xfrm>
          <a:prstGeom prst="rect">
            <a:avLst/>
          </a:prstGeom>
          <a:solidFill>
            <a:srgbClr val="F4BA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320040"/>
            <a:ext cx="135331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F5F5FA"/>
                </a:solidFill>
              </a:defRPr>
            </a:pPr>
            <a:r>
              <a:t>AI and BrightWave Café: evidence from the assessments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1792" y="978408"/>
            <a:ext cx="12801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>
                <a:solidFill>
                  <a:srgbClr val="B9B4CD"/>
                </a:solidFill>
              </a:defRPr>
            </a:pPr>
            <a:r>
              <a:t>BrightWave is supporting evidence — not the main topic of the presentation</a:t>
            </a:r>
          </a:p>
        </p:txBody>
      </p:sp>
      <p:pic>
        <p:nvPicPr>
          <p:cNvPr id="7" name="Picture 6" descr="brightwave_café_promotion_poste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60" y="1417320"/>
            <a:ext cx="2971800" cy="4206240"/>
          </a:xfrm>
          <a:prstGeom prst="rect">
            <a:avLst/>
          </a:prstGeom>
        </p:spPr>
      </p:pic>
      <p:pic>
        <p:nvPicPr>
          <p:cNvPr id="8" name="Picture 7" descr="brightwave_café_logo_desig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080" y="1508760"/>
            <a:ext cx="2103120" cy="210312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583680" y="1508760"/>
            <a:ext cx="6766560" cy="54864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2500" b="1">
                <a:solidFill>
                  <a:srgbClr val="F4BA44"/>
                </a:solidFill>
              </a:defRPr>
            </a:pPr>
            <a:r>
              <a:t>What I learned from the BrightWave tasks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629400" y="2286000"/>
            <a:ext cx="6675120" cy="29260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marL="228600" indent="-228600">
              <a:spcAft>
                <a:spcPts val="800"/>
              </a:spcAft>
              <a:defRPr sz="1800">
                <a:solidFill>
                  <a:srgbClr val="F5F5FA"/>
                </a:solidFill>
              </a:defRPr>
            </a:pPr>
            <a:r>
              <a:t>AI can help create structure, ideas and first drafts, but it still needs human checking.</a:t>
            </a:r>
          </a:p>
          <a:p>
            <a:pPr marL="228600" indent="-228600">
              <a:spcAft>
                <a:spcPts val="800"/>
              </a:spcAft>
              <a:defRPr sz="1800">
                <a:solidFill>
                  <a:srgbClr val="F5F5FA"/>
                </a:solidFill>
              </a:defRPr>
            </a:pPr>
            <a:r>
              <a:t>Generic AI content can sound too broad, so I learned to edit it into more realistic small-business ideas.</a:t>
            </a:r>
          </a:p>
          <a:p>
            <a:pPr marL="228600" indent="-228600">
              <a:spcAft>
                <a:spcPts val="800"/>
              </a:spcAft>
              <a:defRPr sz="1800">
                <a:solidFill>
                  <a:srgbClr val="F5F5FA"/>
                </a:solidFill>
              </a:defRPr>
            </a:pPr>
            <a:r>
              <a:t>Responsible AI use means checking accuracy, protecting customer data and keeping communication human.</a:t>
            </a:r>
          </a:p>
          <a:p>
            <a:pPr marL="228600" indent="-228600">
              <a:spcAft>
                <a:spcPts val="800"/>
              </a:spcAft>
              <a:defRPr sz="1800">
                <a:solidFill>
                  <a:srgbClr val="F5F5FA"/>
                </a:solidFill>
              </a:defRPr>
            </a:pPr>
            <a:r>
              <a:t>Digital tools such as QR codes, Google reviews, email offers and loyalty rewards can create practical value.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2710160" y="7726679"/>
            <a:ext cx="1371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B9B4CD"/>
                </a:solidFill>
              </a:defRPr>
            </a:pPr>
            <a:r>
              <a:t>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080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/>
          <p:cNvSpPr/>
          <p:nvPr/>
        </p:nvSpPr>
        <p:spPr>
          <a:xfrm>
            <a:off x="11247120" y="-1097280"/>
            <a:ext cx="5029200" cy="5029200"/>
          </a:xfrm>
          <a:prstGeom prst="ellipse">
            <a:avLst/>
          </a:prstGeom>
          <a:solidFill>
            <a:srgbClr val="260A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09728" cy="8229600"/>
          </a:xfrm>
          <a:prstGeom prst="rect">
            <a:avLst/>
          </a:prstGeom>
          <a:solidFill>
            <a:srgbClr val="7E2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0" y="8092440"/>
            <a:ext cx="14630400" cy="45720"/>
          </a:xfrm>
          <a:prstGeom prst="rect">
            <a:avLst/>
          </a:prstGeom>
          <a:solidFill>
            <a:srgbClr val="F4BA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320040"/>
            <a:ext cx="135331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F5F5FA"/>
                </a:solidFill>
              </a:defRPr>
            </a:pPr>
            <a:r>
              <a:t>How the course has helped in my day-to-day business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1792" y="978408"/>
            <a:ext cx="12801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>
                <a:solidFill>
                  <a:srgbClr val="B9B4CD"/>
                </a:solidFill>
              </a:defRPr>
            </a:pPr>
            <a:r>
              <a:t>The value is in applying simple tools properly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868680" y="1508760"/>
            <a:ext cx="3977639" cy="1417320"/>
          </a:xfrm>
          <a:prstGeom prst="roundRect">
            <a:avLst/>
          </a:prstGeom>
          <a:solidFill>
            <a:srgbClr val="0E0C18"/>
          </a:solidFill>
          <a:ln w="15240">
            <a:solidFill>
              <a:srgbClr val="7E2D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069848" y="1673351"/>
            <a:ext cx="3575303" cy="34747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600" b="1">
                <a:solidFill>
                  <a:srgbClr val="7E2DFF"/>
                </a:solidFill>
              </a:defRPr>
            </a:pPr>
            <a:r>
              <a:t>Communication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69848" y="2075688"/>
            <a:ext cx="3575303" cy="73152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400" b="0">
                <a:solidFill>
                  <a:srgbClr val="F5F5FA"/>
                </a:solidFill>
              </a:defRPr>
            </a:pPr>
            <a:r>
              <a:t>Using Outlook and clearer digital systems to manage communication more professionally.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5349240" y="1508760"/>
            <a:ext cx="3977639" cy="1417320"/>
          </a:xfrm>
          <a:prstGeom prst="roundRect">
            <a:avLst/>
          </a:prstGeom>
          <a:solidFill>
            <a:srgbClr val="0E0C18"/>
          </a:solidFill>
          <a:ln w="15240">
            <a:solidFill>
              <a:srgbClr val="F4BA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5550408" y="1673351"/>
            <a:ext cx="3575303" cy="34747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600" b="1">
                <a:solidFill>
                  <a:srgbClr val="F4BA44"/>
                </a:solidFill>
              </a:defRPr>
            </a:pPr>
            <a:r>
              <a:t>Productivity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550408" y="2075688"/>
            <a:ext cx="3575303" cy="73152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400" b="0">
                <a:solidFill>
                  <a:srgbClr val="F5F5FA"/>
                </a:solidFill>
              </a:defRPr>
            </a:pPr>
            <a:r>
              <a:t>Using Microsoft 365 tools together rather than treating each app separately.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9829800" y="1508760"/>
            <a:ext cx="3977639" cy="1417320"/>
          </a:xfrm>
          <a:prstGeom prst="roundRect">
            <a:avLst/>
          </a:prstGeom>
          <a:solidFill>
            <a:srgbClr val="0E0C18"/>
          </a:solidFill>
          <a:ln w="15240">
            <a:solidFill>
              <a:srgbClr val="7E2D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10030968" y="1673351"/>
            <a:ext cx="3575303" cy="34747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600" b="1">
                <a:solidFill>
                  <a:srgbClr val="7E2DFF"/>
                </a:solidFill>
              </a:defRPr>
            </a:pPr>
            <a:r>
              <a:t>Decision making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030968" y="2075688"/>
            <a:ext cx="3575303" cy="73152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400" b="0">
                <a:solidFill>
                  <a:srgbClr val="F5F5FA"/>
                </a:solidFill>
              </a:defRPr>
            </a:pPr>
            <a:r>
              <a:t>Using data to support decisions instead of relying only on instinct.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868680" y="3474720"/>
            <a:ext cx="3977639" cy="1417320"/>
          </a:xfrm>
          <a:prstGeom prst="roundRect">
            <a:avLst/>
          </a:prstGeom>
          <a:solidFill>
            <a:srgbClr val="0E0C18"/>
          </a:solidFill>
          <a:ln w="15240">
            <a:solidFill>
              <a:srgbClr val="F4BA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1069848" y="3639312"/>
            <a:ext cx="3575303" cy="34747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600" b="1">
                <a:solidFill>
                  <a:srgbClr val="F4BA44"/>
                </a:solidFill>
              </a:defRPr>
            </a:pPr>
            <a:r>
              <a:t>Marketing ideas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069848" y="4041648"/>
            <a:ext cx="3575303" cy="73152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400" b="0">
                <a:solidFill>
                  <a:srgbClr val="F5F5FA"/>
                </a:solidFill>
              </a:defRPr>
            </a:pPr>
            <a:r>
              <a:t>Using AI and digital tools to produce ideas quicker while still reviewing the content myself.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5349240" y="3474720"/>
            <a:ext cx="3977639" cy="1417320"/>
          </a:xfrm>
          <a:prstGeom prst="roundRect">
            <a:avLst/>
          </a:prstGeom>
          <a:solidFill>
            <a:srgbClr val="0E0C18"/>
          </a:solidFill>
          <a:ln w="15240">
            <a:solidFill>
              <a:srgbClr val="7E2D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5550408" y="3639312"/>
            <a:ext cx="3575303" cy="34747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600" b="1">
                <a:solidFill>
                  <a:srgbClr val="7E2DFF"/>
                </a:solidFill>
              </a:defRPr>
            </a:pPr>
            <a:r>
              <a:t>Future systems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5550408" y="4041648"/>
            <a:ext cx="3575303" cy="73152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400" b="0">
                <a:solidFill>
                  <a:srgbClr val="F5F5FA"/>
                </a:solidFill>
              </a:defRPr>
            </a:pPr>
            <a:r>
              <a:t>Seeing how 365 could support file sharing, collaboration, calendars, automations and structured workflows.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2194560" y="6172200"/>
            <a:ext cx="10241280" cy="6858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ctr">
              <a:defRPr sz="2200" b="1">
                <a:solidFill>
                  <a:srgbClr val="F5F5FA"/>
                </a:solidFill>
              </a:defRPr>
            </a:pPr>
            <a:r>
              <a:t>This links directly to my business life because I need tools that reduce admin, improve organisation and make communication easier.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2710160" y="7726679"/>
            <a:ext cx="1371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B9B4CD"/>
                </a:solidFill>
              </a:defRPr>
            </a:pPr>
            <a:r>
              <a:t>10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080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/>
          <p:cNvSpPr/>
          <p:nvPr/>
        </p:nvSpPr>
        <p:spPr>
          <a:xfrm>
            <a:off x="11247120" y="-1097280"/>
            <a:ext cx="5029200" cy="5029200"/>
          </a:xfrm>
          <a:prstGeom prst="ellipse">
            <a:avLst/>
          </a:prstGeom>
          <a:solidFill>
            <a:srgbClr val="260A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09728" cy="8229600"/>
          </a:xfrm>
          <a:prstGeom prst="rect">
            <a:avLst/>
          </a:prstGeom>
          <a:solidFill>
            <a:srgbClr val="7E2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0" y="8092440"/>
            <a:ext cx="14630400" cy="45720"/>
          </a:xfrm>
          <a:prstGeom prst="rect">
            <a:avLst/>
          </a:prstGeom>
          <a:solidFill>
            <a:srgbClr val="F4BA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320040"/>
            <a:ext cx="135331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F5F5FA"/>
                </a:solidFill>
              </a:defRPr>
            </a:pPr>
            <a:r>
              <a:t>Challenges during the module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1792" y="978408"/>
            <a:ext cx="12801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>
                <a:solidFill>
                  <a:srgbClr val="B9B4CD"/>
                </a:solidFill>
              </a:defRPr>
            </a:pPr>
            <a:r>
              <a:t>A realistic reflection on what made the learning difficult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868680" y="1417320"/>
            <a:ext cx="4114800" cy="4251960"/>
          </a:xfrm>
          <a:prstGeom prst="roundRect">
            <a:avLst/>
          </a:prstGeom>
          <a:solidFill>
            <a:srgbClr val="0E0C18"/>
          </a:solidFill>
          <a:ln w="15240">
            <a:solidFill>
              <a:srgbClr val="FF646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069848" y="1581912"/>
            <a:ext cx="3712463" cy="34747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600" b="1">
                <a:solidFill>
                  <a:srgbClr val="FF6464"/>
                </a:solidFill>
              </a:defRPr>
            </a:pPr>
            <a:r>
              <a:t>Main challenge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69848" y="1984248"/>
            <a:ext cx="3712463" cy="356616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400" b="0">
                <a:solidFill>
                  <a:srgbClr val="F5F5FA"/>
                </a:solidFill>
              </a:defRPr>
            </a:pPr>
            <a:r>
              <a:t>The course felt very fast paced. I struggled at times to keep up with online learning, assessment preparation and work outside university because of a busy life and limited preparation time.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5349240" y="1417320"/>
            <a:ext cx="4114800" cy="4251960"/>
          </a:xfrm>
          <a:prstGeom prst="roundRect">
            <a:avLst/>
          </a:prstGeom>
          <a:solidFill>
            <a:srgbClr val="0E0C18"/>
          </a:solidFill>
          <a:ln w="15240">
            <a:solidFill>
              <a:srgbClr val="7E2D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5550407" y="1581912"/>
            <a:ext cx="3712463" cy="34747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600" b="1">
                <a:solidFill>
                  <a:srgbClr val="7E2DFF"/>
                </a:solidFill>
              </a:defRPr>
            </a:pPr>
            <a:r>
              <a:t>What helped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550407" y="1984248"/>
            <a:ext cx="3712463" cy="356616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400" b="0">
                <a:solidFill>
                  <a:srgbClr val="F5F5FA"/>
                </a:solidFill>
              </a:defRPr>
            </a:pPr>
            <a:r>
              <a:t>Having practical assessments made the learning more useful. The Jisc reports gave a clear before-and-after picture, and the Microsoft training gave structured evidence of development.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9829800" y="1417320"/>
            <a:ext cx="4114800" cy="4251960"/>
          </a:xfrm>
          <a:prstGeom prst="roundRect">
            <a:avLst/>
          </a:prstGeom>
          <a:solidFill>
            <a:srgbClr val="0E0C18"/>
          </a:solidFill>
          <a:ln w="15240">
            <a:solidFill>
              <a:srgbClr val="F4BA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10030968" y="1581912"/>
            <a:ext cx="3712463" cy="34747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600" b="1">
                <a:solidFill>
                  <a:srgbClr val="F4BA44"/>
                </a:solidFill>
              </a:defRPr>
            </a:pPr>
            <a:r>
              <a:t>What I would improve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030968" y="1984248"/>
            <a:ext cx="3712463" cy="356616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400" b="0">
                <a:solidFill>
                  <a:srgbClr val="F5F5FA"/>
                </a:solidFill>
              </a:defRPr>
            </a:pPr>
            <a:r>
              <a:t>I need to build more weekly practice time for Excel and PowerPoint, rather than trying to learn everything close to the assessment deadline.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463040" y="6492240"/>
            <a:ext cx="11704320" cy="4572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ctr">
              <a:defRPr sz="1800" b="0">
                <a:solidFill>
                  <a:srgbClr val="D2B2FF"/>
                </a:solidFill>
              </a:defRPr>
            </a:pPr>
            <a:r>
              <a:t>This is not just a weakness — it is an action point for improving how I manage digital learning going forward.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2710160" y="7726679"/>
            <a:ext cx="1371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B9B4CD"/>
                </a:solidFill>
              </a:defRPr>
            </a:pPr>
            <a:r>
              <a:t>11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080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/>
          <p:cNvSpPr/>
          <p:nvPr/>
        </p:nvSpPr>
        <p:spPr>
          <a:xfrm>
            <a:off x="11247120" y="-1097280"/>
            <a:ext cx="5029200" cy="5029200"/>
          </a:xfrm>
          <a:prstGeom prst="ellipse">
            <a:avLst/>
          </a:prstGeom>
          <a:solidFill>
            <a:srgbClr val="260A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09728" cy="8229600"/>
          </a:xfrm>
          <a:prstGeom prst="rect">
            <a:avLst/>
          </a:prstGeom>
          <a:solidFill>
            <a:srgbClr val="7E2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0" y="8092440"/>
            <a:ext cx="14630400" cy="45720"/>
          </a:xfrm>
          <a:prstGeom prst="rect">
            <a:avLst/>
          </a:prstGeom>
          <a:solidFill>
            <a:srgbClr val="F4BA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320040"/>
            <a:ext cx="135331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F5F5FA"/>
                </a:solidFill>
              </a:defRPr>
            </a:pPr>
            <a:r>
              <a:t>My next development plan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1792" y="978408"/>
            <a:ext cx="12801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>
                <a:solidFill>
                  <a:srgbClr val="B9B4CD"/>
                </a:solidFill>
              </a:defRPr>
            </a:pPr>
            <a:r>
              <a:t>Turning the course learning into practical progress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914400" y="1325880"/>
            <a:ext cx="12801600" cy="749808"/>
          </a:xfrm>
          <a:prstGeom prst="roundRect">
            <a:avLst/>
          </a:prstGeom>
          <a:solidFill>
            <a:srgbClr val="0E0C18"/>
          </a:solidFill>
          <a:ln>
            <a:solidFill>
              <a:srgbClr val="7E2D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143000" y="1463039"/>
            <a:ext cx="2743200" cy="32004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700" b="1">
                <a:solidFill>
                  <a:srgbClr val="F4BA44"/>
                </a:solidFill>
              </a:defRPr>
            </a:pPr>
            <a:r>
              <a:t>Excel practice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931920" y="1472184"/>
            <a:ext cx="9326880" cy="32004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600" b="0">
                <a:solidFill>
                  <a:srgbClr val="F5F5FA"/>
                </a:solidFill>
              </a:defRPr>
            </a:pPr>
            <a:r>
              <a:t>Build confidence with formulas, filtering, charts, pivot-style summaries and business dashboards.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914400" y="2441448"/>
            <a:ext cx="12801600" cy="749808"/>
          </a:xfrm>
          <a:prstGeom prst="roundRect">
            <a:avLst/>
          </a:prstGeom>
          <a:solidFill>
            <a:srgbClr val="0E0C18"/>
          </a:solidFill>
          <a:ln>
            <a:solidFill>
              <a:srgbClr val="7E2D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143000" y="2578608"/>
            <a:ext cx="2743200" cy="32004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700" b="1">
                <a:solidFill>
                  <a:srgbClr val="F4BA44"/>
                </a:solidFill>
              </a:defRPr>
            </a:pPr>
            <a:r>
              <a:t>PowerPoint design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931920" y="2587752"/>
            <a:ext cx="9326880" cy="32004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600" b="0">
                <a:solidFill>
                  <a:srgbClr val="F5F5FA"/>
                </a:solidFill>
              </a:defRPr>
            </a:pPr>
            <a:r>
              <a:t>Practise building cleaner slides with fewer words, stronger visuals and clearer storytelling.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914400" y="3557015"/>
            <a:ext cx="12801600" cy="749808"/>
          </a:xfrm>
          <a:prstGeom prst="roundRect">
            <a:avLst/>
          </a:prstGeom>
          <a:solidFill>
            <a:srgbClr val="0E0C18"/>
          </a:solidFill>
          <a:ln>
            <a:solidFill>
              <a:srgbClr val="7E2D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1143000" y="3694176"/>
            <a:ext cx="2743200" cy="32004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700" b="1">
                <a:solidFill>
                  <a:srgbClr val="F4BA44"/>
                </a:solidFill>
              </a:defRPr>
            </a:pPr>
            <a:r>
              <a:t>365 systems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931920" y="3703320"/>
            <a:ext cx="9326880" cy="32004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600" b="0">
                <a:solidFill>
                  <a:srgbClr val="F5F5FA"/>
                </a:solidFill>
              </a:defRPr>
            </a:pPr>
            <a:r>
              <a:t>Use Outlook, OneDrive, Teams and SharePoint more strategically across business admin.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914400" y="4672584"/>
            <a:ext cx="12801600" cy="749808"/>
          </a:xfrm>
          <a:prstGeom prst="roundRect">
            <a:avLst/>
          </a:prstGeom>
          <a:solidFill>
            <a:srgbClr val="0E0C18"/>
          </a:solidFill>
          <a:ln>
            <a:solidFill>
              <a:srgbClr val="7E2D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1143000" y="4809744"/>
            <a:ext cx="2743200" cy="32004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700" b="1">
                <a:solidFill>
                  <a:srgbClr val="F4BA44"/>
                </a:solidFill>
              </a:defRPr>
            </a:pPr>
            <a:r>
              <a:t>AI prompting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931920" y="4818888"/>
            <a:ext cx="9326880" cy="32004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600" b="0">
                <a:solidFill>
                  <a:srgbClr val="F5F5FA"/>
                </a:solidFill>
              </a:defRPr>
            </a:pPr>
            <a:r>
              <a:t>Write clearer prompts, verify outputs and edit content so it fits the purpose and audience.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914400" y="5788152"/>
            <a:ext cx="12801600" cy="749808"/>
          </a:xfrm>
          <a:prstGeom prst="roundRect">
            <a:avLst/>
          </a:prstGeom>
          <a:solidFill>
            <a:srgbClr val="0E0C18"/>
          </a:solidFill>
          <a:ln>
            <a:solidFill>
              <a:srgbClr val="7E2D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1143000" y="5925312"/>
            <a:ext cx="2743200" cy="32004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700" b="1">
                <a:solidFill>
                  <a:srgbClr val="F4BA44"/>
                </a:solidFill>
              </a:defRPr>
            </a:pPr>
            <a:r>
              <a:t>Time management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3931920" y="5934456"/>
            <a:ext cx="9326880" cy="32004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l">
              <a:defRPr sz="1600" b="0">
                <a:solidFill>
                  <a:srgbClr val="F5F5FA"/>
                </a:solidFill>
              </a:defRPr>
            </a:pPr>
            <a:r>
              <a:t>Create better preparation routines for online learning and assessments.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2710160" y="7726679"/>
            <a:ext cx="1371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B9B4CD"/>
                </a:solidFill>
              </a:defRPr>
            </a:pPr>
            <a:r>
              <a:t>12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080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/>
          <p:cNvSpPr/>
          <p:nvPr/>
        </p:nvSpPr>
        <p:spPr>
          <a:xfrm>
            <a:off x="11247120" y="-1097280"/>
            <a:ext cx="5029200" cy="5029200"/>
          </a:xfrm>
          <a:prstGeom prst="ellipse">
            <a:avLst/>
          </a:prstGeom>
          <a:solidFill>
            <a:srgbClr val="260A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09728" cy="8229600"/>
          </a:xfrm>
          <a:prstGeom prst="rect">
            <a:avLst/>
          </a:prstGeom>
          <a:solidFill>
            <a:srgbClr val="7E2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0" y="8092440"/>
            <a:ext cx="14630400" cy="45720"/>
          </a:xfrm>
          <a:prstGeom prst="rect">
            <a:avLst/>
          </a:prstGeom>
          <a:solidFill>
            <a:srgbClr val="F4BA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320040"/>
            <a:ext cx="135331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F5F5FA"/>
                </a:solidFill>
              </a:defRPr>
            </a:pPr>
            <a:r>
              <a:t>Conclusion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1792" y="978408"/>
            <a:ext cx="12801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>
                <a:solidFill>
                  <a:srgbClr val="B9B4CD"/>
                </a:solidFill>
              </a:defRPr>
            </a:pPr>
            <a:r>
              <a:t>My overall learning journey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51560" y="1417320"/>
            <a:ext cx="12618720" cy="100584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ctr">
              <a:defRPr sz="2800" b="1">
                <a:solidFill>
                  <a:srgbClr val="F5F5FA"/>
                </a:solidFill>
              </a:defRPr>
            </a:pPr>
            <a:r>
              <a:t>The main progress I made was moving from informal confidence with technology to a more structured understanding of how digital tools can support learning, business productivity and decision-making.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645920" y="2926080"/>
            <a:ext cx="11338560" cy="192024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marL="228600" indent="-228600">
              <a:spcAft>
                <a:spcPts val="800"/>
              </a:spcAft>
              <a:defRPr sz="1900">
                <a:solidFill>
                  <a:srgbClr val="F5F5FA"/>
                </a:solidFill>
              </a:defRPr>
            </a:pPr>
            <a:r>
              <a:t>Jisc Report 1 gave me a baseline with Developing and Capable areas.</a:t>
            </a:r>
          </a:p>
          <a:p>
            <a:pPr marL="228600" indent="-228600">
              <a:spcAft>
                <a:spcPts val="800"/>
              </a:spcAft>
              <a:defRPr sz="1900">
                <a:solidFill>
                  <a:srgbClr val="F5F5FA"/>
                </a:solidFill>
              </a:defRPr>
            </a:pPr>
            <a:r>
              <a:t>Jisc Report 2 showed Proficient across all 16 areas by 23 June 2026.</a:t>
            </a:r>
          </a:p>
          <a:p>
            <a:pPr marL="228600" indent="-228600">
              <a:spcAft>
                <a:spcPts val="800"/>
              </a:spcAft>
              <a:defRPr sz="1900">
                <a:solidFill>
                  <a:srgbClr val="F5F5FA"/>
                </a:solidFill>
              </a:defRPr>
            </a:pPr>
            <a:r>
              <a:t>Microsoft 365, Excel, Word, Outlook and AI-supported work were the most useful parts for my studies and business.</a:t>
            </a:r>
          </a:p>
          <a:p>
            <a:pPr marL="228600" indent="-228600">
              <a:spcAft>
                <a:spcPts val="800"/>
              </a:spcAft>
              <a:defRPr sz="1900">
                <a:solidFill>
                  <a:srgbClr val="F5F5FA"/>
                </a:solidFill>
              </a:defRPr>
            </a:pPr>
            <a:r>
              <a:t>My next priority is more Excel practice and stronger time management around assessments.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05840" y="5806440"/>
            <a:ext cx="12618720" cy="50292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ctr">
              <a:defRPr sz="2000" b="1">
                <a:solidFill>
                  <a:srgbClr val="F4BA44"/>
                </a:solidFill>
              </a:defRPr>
            </a:pPr>
            <a:r>
              <a:t>Key evidence used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143000" y="6400800"/>
            <a:ext cx="12344400" cy="6858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 algn="ctr">
              <a:defRPr sz="1400" b="0">
                <a:solidFill>
                  <a:srgbClr val="B9B4CD"/>
                </a:solidFill>
              </a:defRPr>
            </a:pPr>
            <a:r>
              <a:t>Jisc Digital Capability Report 1, 28 April 2026 • Jisc Digital Capability Report 2, 23 June 2026 • Word Essential Training certificate • Outlook Essential Training certificate • Assessment 1 BrightWave Café report • Assessment 2 Excel data analysis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2710160" y="7726679"/>
            <a:ext cx="1371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B9B4CD"/>
                </a:solidFill>
              </a:defRPr>
            </a:pPr>
            <a:r>
              <a:t>13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5050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B061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Oval 2"/>
          <p:cNvSpPr/>
          <p:nvPr/>
        </p:nvSpPr>
        <p:spPr>
          <a:xfrm>
            <a:off x="-640080" y="4434840"/>
            <a:ext cx="2148840" cy="2148840"/>
          </a:xfrm>
          <a:prstGeom prst="ellipse">
            <a:avLst/>
          </a:prstGeom>
          <a:solidFill>
            <a:srgbClr val="260A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287000" y="-685800"/>
            <a:ext cx="2240280" cy="2240280"/>
          </a:xfrm>
          <a:prstGeom prst="ellipse">
            <a:avLst/>
          </a:prstGeom>
          <a:solidFill>
            <a:srgbClr val="260A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146304" cy="8229600"/>
          </a:xfrm>
          <a:prstGeom prst="rect">
            <a:avLst/>
          </a:prstGeom>
          <a:solidFill>
            <a:srgbClr val="7E2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146304" y="0"/>
            <a:ext cx="45720" cy="8229600"/>
          </a:xfrm>
          <a:prstGeom prst="rect">
            <a:avLst/>
          </a:prstGeom>
          <a:solidFill>
            <a:srgbClr val="F4BA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594360" y="6236208"/>
            <a:ext cx="10561320" cy="32004"/>
          </a:xfrm>
          <a:prstGeom prst="rect">
            <a:avLst/>
          </a:prstGeom>
          <a:solidFill>
            <a:srgbClr val="F4BA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85800" y="530352"/>
            <a:ext cx="585216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3200" b="1">
                <a:solidFill>
                  <a:srgbClr val="FFFFFF"/>
                </a:solidFill>
              </a:rPr>
              <a:t>Presentation Feedback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3232" y="1170432"/>
            <a:ext cx="54864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1600">
                <a:solidFill>
                  <a:srgbClr val="E2DEEE"/>
                </a:solidFill>
              </a:rPr>
              <a:t>Please scan the QR code to leave feedback on my BMBS4003 Digital Skills learning journey presentation.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85800" y="2057400"/>
            <a:ext cx="4983480" cy="3063240"/>
          </a:xfrm>
          <a:prstGeom prst="roundRect">
            <a:avLst/>
          </a:prstGeom>
          <a:solidFill>
            <a:srgbClr val="0E0C18"/>
          </a:solidFill>
          <a:ln w="15240">
            <a:solidFill>
              <a:srgbClr val="7E2D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005840" y="2304288"/>
            <a:ext cx="43891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800" b="1">
                <a:solidFill>
                  <a:srgbClr val="F4BA44"/>
                </a:solidFill>
              </a:rPr>
              <a:t>Why feedback matters</a:t>
            </a:r>
          </a:p>
        </p:txBody>
      </p:sp>
      <p:sp>
        <p:nvSpPr>
          <p:cNvPr id="12" name="Oval 11"/>
          <p:cNvSpPr/>
          <p:nvPr/>
        </p:nvSpPr>
        <p:spPr>
          <a:xfrm>
            <a:off x="1024128" y="2825496"/>
            <a:ext cx="109728" cy="109728"/>
          </a:xfrm>
          <a:prstGeom prst="ellipse">
            <a:avLst/>
          </a:prstGeom>
          <a:solidFill>
            <a:srgbClr val="F4BA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1234440" y="2761488"/>
            <a:ext cx="3977639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500">
                <a:solidFill>
                  <a:srgbClr val="FFFFFF"/>
                </a:solidFill>
              </a:rPr>
              <a:t>Helps evidence engagement</a:t>
            </a:r>
          </a:p>
        </p:txBody>
      </p:sp>
      <p:sp>
        <p:nvSpPr>
          <p:cNvPr id="14" name="Oval 13"/>
          <p:cNvSpPr/>
          <p:nvPr/>
        </p:nvSpPr>
        <p:spPr>
          <a:xfrm>
            <a:off x="1024128" y="3419856"/>
            <a:ext cx="109728" cy="109728"/>
          </a:xfrm>
          <a:prstGeom prst="ellipse">
            <a:avLst/>
          </a:prstGeom>
          <a:solidFill>
            <a:srgbClr val="F4BA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1234440" y="3355848"/>
            <a:ext cx="3977639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500">
                <a:solidFill>
                  <a:srgbClr val="FFFFFF"/>
                </a:solidFill>
              </a:rPr>
              <a:t>Supports reflection and improvement</a:t>
            </a:r>
          </a:p>
        </p:txBody>
      </p:sp>
      <p:sp>
        <p:nvSpPr>
          <p:cNvPr id="16" name="Oval 15"/>
          <p:cNvSpPr/>
          <p:nvPr/>
        </p:nvSpPr>
        <p:spPr>
          <a:xfrm>
            <a:off x="1024128" y="4014215"/>
            <a:ext cx="109728" cy="109728"/>
          </a:xfrm>
          <a:prstGeom prst="ellipse">
            <a:avLst/>
          </a:prstGeom>
          <a:solidFill>
            <a:srgbClr val="F4BA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1234440" y="3950207"/>
            <a:ext cx="3977639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500">
                <a:solidFill>
                  <a:srgbClr val="FFFFFF"/>
                </a:solidFill>
              </a:rPr>
              <a:t>Connects digital communication with real feedback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6400800" y="1554480"/>
            <a:ext cx="4846320" cy="4709160"/>
          </a:xfrm>
          <a:prstGeom prst="roundRect">
            <a:avLst/>
          </a:prstGeom>
          <a:solidFill>
            <a:srgbClr val="FFFFFF"/>
          </a:solidFill>
          <a:ln w="25400">
            <a:solidFill>
              <a:srgbClr val="F4BA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9" name="Picture 18" descr="robert_feedback_qr_cropp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688" y="1664208"/>
            <a:ext cx="4352544" cy="4352544"/>
          </a:xfrm>
          <a:prstGeom prst="rect">
            <a:avLst/>
          </a:prstGeom>
        </p:spPr>
      </p:pic>
      <p:sp>
        <p:nvSpPr>
          <p:cNvPr id="20" name="Rounded Rectangle 19"/>
          <p:cNvSpPr/>
          <p:nvPr/>
        </p:nvSpPr>
        <p:spPr>
          <a:xfrm>
            <a:off x="7543800" y="5870448"/>
            <a:ext cx="2560320" cy="457200"/>
          </a:xfrm>
          <a:prstGeom prst="roundRect">
            <a:avLst/>
          </a:prstGeom>
          <a:solidFill>
            <a:srgbClr val="7E2DFF"/>
          </a:solidFill>
          <a:ln w="12700">
            <a:solidFill>
              <a:srgbClr val="F4BA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>
                <a:solidFill>
                  <a:srgbClr val="FFFFFF"/>
                </a:solidFill>
              </a:rPr>
              <a:t>SCAN ME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85800" y="6400800"/>
            <a:ext cx="10515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1100">
                <a:solidFill>
                  <a:srgbClr val="E2DEEE"/>
                </a:solidFill>
              </a:rPr>
              <a:t>Robert Eley • BMBS4003 Digital Skills for Business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348</TotalTime>
  <Words>1449</Words>
  <Application>Microsoft Office PowerPoint</Application>
  <PresentationFormat>Custom</PresentationFormat>
  <Paragraphs>168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Robert Eley (2543406)</cp:lastModifiedBy>
  <cp:revision>6</cp:revision>
  <dcterms:created xsi:type="dcterms:W3CDTF">2013-01-27T09:14:16Z</dcterms:created>
  <dcterms:modified xsi:type="dcterms:W3CDTF">2026-06-26T19:28:46Z</dcterms:modified>
  <cp:category/>
</cp:coreProperties>
</file>