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53"/>
  </p:notesMasterIdLst>
  <p:sldIdLst>
    <p:sldId id="257" r:id="rId5"/>
    <p:sldId id="730" r:id="rId6"/>
    <p:sldId id="742" r:id="rId7"/>
    <p:sldId id="506" r:id="rId8"/>
    <p:sldId id="731" r:id="rId9"/>
    <p:sldId id="700" r:id="rId10"/>
    <p:sldId id="702" r:id="rId11"/>
    <p:sldId id="715" r:id="rId12"/>
    <p:sldId id="524" r:id="rId13"/>
    <p:sldId id="525" r:id="rId14"/>
    <p:sldId id="526" r:id="rId15"/>
    <p:sldId id="705" r:id="rId16"/>
    <p:sldId id="709" r:id="rId17"/>
    <p:sldId id="527" r:id="rId18"/>
    <p:sldId id="545" r:id="rId19"/>
    <p:sldId id="708" r:id="rId20"/>
    <p:sldId id="733" r:id="rId21"/>
    <p:sldId id="732" r:id="rId22"/>
    <p:sldId id="724" r:id="rId23"/>
    <p:sldId id="728" r:id="rId24"/>
    <p:sldId id="531" r:id="rId25"/>
    <p:sldId id="743" r:id="rId26"/>
    <p:sldId id="532" r:id="rId27"/>
    <p:sldId id="533" r:id="rId28"/>
    <p:sldId id="534" r:id="rId29"/>
    <p:sldId id="711" r:id="rId30"/>
    <p:sldId id="737" r:id="rId31"/>
    <p:sldId id="738" r:id="rId32"/>
    <p:sldId id="739" r:id="rId33"/>
    <p:sldId id="740" r:id="rId34"/>
    <p:sldId id="535" r:id="rId35"/>
    <p:sldId id="722" r:id="rId36"/>
    <p:sldId id="725" r:id="rId37"/>
    <p:sldId id="723" r:id="rId38"/>
    <p:sldId id="726" r:id="rId39"/>
    <p:sldId id="716" r:id="rId40"/>
    <p:sldId id="718" r:id="rId41"/>
    <p:sldId id="735" r:id="rId42"/>
    <p:sldId id="734" r:id="rId43"/>
    <p:sldId id="721" r:id="rId44"/>
    <p:sldId id="729" r:id="rId45"/>
    <p:sldId id="719" r:id="rId46"/>
    <p:sldId id="736" r:id="rId47"/>
    <p:sldId id="741" r:id="rId48"/>
    <p:sldId id="703" r:id="rId49"/>
    <p:sldId id="710" r:id="rId50"/>
    <p:sldId id="546" r:id="rId51"/>
    <p:sldId id="704"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4" autoAdjust="0"/>
    <p:restoredTop sz="95974" autoAdjust="0"/>
  </p:normalViewPr>
  <p:slideViewPr>
    <p:cSldViewPr snapToGrid="0">
      <p:cViewPr varScale="1">
        <p:scale>
          <a:sx n="94" d="100"/>
          <a:sy n="94" d="100"/>
        </p:scale>
        <p:origin x="114"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02/06/2025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6/2/2025</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6/2/2025</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6/2/2025</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6/2/2025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6/2/2025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6/2/2025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6/2/2025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6/2/2025</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6/2/2025</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6/2/2025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6/2/2025</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6/2/2025</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linkedin.com/pulse/20140908174823-354556068-does-culture-influence-our-consumer-behavior-if-so-how" TargetMode="Externa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cxtoday.com/loyalty-management/behind-the-choices-exploring-the-four-key-drivers-of-consumer-behavior/" TargetMode="Externa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s://youtu.be/45P6JVwvan4"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www.qualtrics.com/uk/experience-management/customer/customer-journey-touchpoints/"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gcs.civilservice.gov.uk/guidance/external-affairs/customer-journey-mapping/#:~:text=A%20customer%20journey%20map%20is,staff%20or%20receiving%20a%20service."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davechaffey.com/digital-marketing-glossary/customer-journey-map/"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2.xml"/><Relationship Id="rId1" Type="http://schemas.openxmlformats.org/officeDocument/2006/relationships/video" Target="https://www.youtube.com/embed/68ZXwI5L4kY?feature=oembed" TargetMode="External"/></Relationships>
</file>

<file path=ppt/slides/_rels/slide42.xml.rels><?xml version="1.0" encoding="UTF-8" standalone="yes"?>
<Relationships xmlns="http://schemas.openxmlformats.org/package/2006/relationships"><Relationship Id="rId2" Type="http://schemas.openxmlformats.org/officeDocument/2006/relationships/hyperlink" Target="https://www.nngroup.com/articles/analyze-customer-journey-map/"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littlehotelier.com/blog/get-more-bookings/what-is-customer-journey-hotel-industry/"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oaky.com/en/blog/guest-journey" TargetMode="External"/><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youtu.be/hMkkVCQdoa4"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hyperlink" Target="http://www.tns-bmrb.co.uk/" TargetMode="External"/><Relationship Id="rId3" Type="http://schemas.openxmlformats.org/officeDocument/2006/relationships/hyperlink" Target="http://www.thearf.org/" TargetMode="External"/><Relationship Id="rId7" Type="http://schemas.openxmlformats.org/officeDocument/2006/relationships/hyperlink" Target="http://www.kantarmedia-tgigb.com/" TargetMode="External"/><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hyperlink" Target="http://www.esomar.org/" TargetMode="External"/><Relationship Id="rId11" Type="http://schemas.openxmlformats.org/officeDocument/2006/relationships/hyperlink" Target="https://www.keynote.co.uk/about-key-note/who-we-are/" TargetMode="External"/><Relationship Id="rId5" Type="http://schemas.openxmlformats.org/officeDocument/2006/relationships/hyperlink" Target="http://www.euromonitor.com/" TargetMode="External"/><Relationship Id="rId10" Type="http://schemas.openxmlformats.org/officeDocument/2006/relationships/hyperlink" Target="http://www.mintel.com/" TargetMode="External"/><Relationship Id="rId4" Type="http://schemas.openxmlformats.org/officeDocument/2006/relationships/hyperlink" Target="http://www.datamonitor.com/" TargetMode="External"/><Relationship Id="rId9" Type="http://schemas.openxmlformats.org/officeDocument/2006/relationships/hyperlink" Target="http://www.marketresearch.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2" name="Rectangle 3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4200" y="1524001"/>
            <a:ext cx="3412067" cy="3478384"/>
          </a:xfrm>
        </p:spPr>
        <p:txBody>
          <a:bodyPr>
            <a:normAutofit/>
          </a:bodyPr>
          <a:lstStyle/>
          <a:p>
            <a:r>
              <a:rPr lang="en-US" dirty="0">
                <a:solidFill>
                  <a:srgbClr val="FFFFFF"/>
                </a:solidFill>
              </a:rPr>
              <a:t>MBA managing Marketing change</a:t>
            </a:r>
            <a:br>
              <a:rPr lang="en-US" dirty="0">
                <a:solidFill>
                  <a:srgbClr val="FFFFFF"/>
                </a:solidFill>
              </a:rPr>
            </a:br>
            <a:r>
              <a:rPr lang="en-GB" b="0" i="0" dirty="0">
                <a:solidFill>
                  <a:srgbClr val="FFFFFF"/>
                </a:solidFill>
                <a:effectLst/>
                <a:latin typeface="Arial" panose="020B0604020202020204" pitchFamily="34" charset="0"/>
              </a:rPr>
              <a:t>BMMB7026</a:t>
            </a:r>
            <a:endParaRPr lang="en-US" dirty="0">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4200" y="5145513"/>
            <a:ext cx="3412067" cy="738820"/>
          </a:xfrm>
        </p:spPr>
        <p:txBody>
          <a:bodyPr>
            <a:normAutofit/>
          </a:bodyPr>
          <a:lstStyle/>
          <a:p>
            <a:r>
              <a:rPr lang="en-US" dirty="0">
                <a:solidFill>
                  <a:srgbClr val="FFFFFF">
                    <a:alpha val="75000"/>
                  </a:srgbClr>
                </a:solidFill>
              </a:rPr>
              <a:t>Gwyneth Jones</a:t>
            </a:r>
          </a:p>
          <a:p>
            <a:r>
              <a:rPr lang="en-US" dirty="0">
                <a:solidFill>
                  <a:srgbClr val="FFFFFF">
                    <a:alpha val="75000"/>
                  </a:srgbClr>
                </a:solidFill>
              </a:rPr>
              <a:t>June 2025</a:t>
            </a:r>
          </a:p>
        </p:txBody>
      </p:sp>
      <p:pic>
        <p:nvPicPr>
          <p:cNvPr id="5" name="Picture 4" descr="White bulbs with a yellow one standing out">
            <a:extLst>
              <a:ext uri="{FF2B5EF4-FFF2-40B4-BE49-F238E27FC236}">
                <a16:creationId xmlns:a16="http://schemas.microsoft.com/office/drawing/2014/main" id="{4667020F-7E64-66F2-1E53-1C5EAA4A0B3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40202" y="704850"/>
            <a:ext cx="8070647" cy="5387156"/>
          </a:xfrm>
          <a:prstGeom prst="rect">
            <a:avLst/>
          </a:prstGeom>
        </p:spPr>
      </p:pic>
      <p:sp>
        <p:nvSpPr>
          <p:cNvPr id="9" name="TextBox 8">
            <a:extLst>
              <a:ext uri="{FF2B5EF4-FFF2-40B4-BE49-F238E27FC236}">
                <a16:creationId xmlns:a16="http://schemas.microsoft.com/office/drawing/2014/main" id="{C80E539C-4C1E-9B9A-5EAD-978A92102920}"/>
              </a:ext>
            </a:extLst>
          </p:cNvPr>
          <p:cNvSpPr txBox="1"/>
          <p:nvPr/>
        </p:nvSpPr>
        <p:spPr>
          <a:xfrm>
            <a:off x="4376056" y="4381442"/>
            <a:ext cx="7455159" cy="954107"/>
          </a:xfrm>
          <a:prstGeom prst="rect">
            <a:avLst/>
          </a:prstGeom>
          <a:noFill/>
        </p:spPr>
        <p:txBody>
          <a:bodyPr wrap="square" rtlCol="0">
            <a:spAutoFit/>
          </a:bodyPr>
          <a:lstStyle/>
          <a:p>
            <a:pPr algn="ctr"/>
            <a:r>
              <a:rPr lang="en-GB" sz="2800" b="1" dirty="0">
                <a:solidFill>
                  <a:srgbClr val="FFC000"/>
                </a:solidFill>
              </a:rPr>
              <a:t>Customer Insight, Buying Behaviour and Customer Journey Planning</a:t>
            </a:r>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DBFEC-3A0B-C0DB-2A52-BFBB0AF2D8A8}"/>
              </a:ext>
            </a:extLst>
          </p:cNvPr>
          <p:cNvSpPr>
            <a:spLocks noGrp="1"/>
          </p:cNvSpPr>
          <p:nvPr>
            <p:ph type="title"/>
          </p:nvPr>
        </p:nvSpPr>
        <p:spPr>
          <a:xfrm>
            <a:off x="581192" y="702156"/>
            <a:ext cx="11029616" cy="873256"/>
          </a:xfrm>
        </p:spPr>
        <p:txBody>
          <a:bodyPr>
            <a:normAutofit/>
          </a:bodyPr>
          <a:lstStyle/>
          <a:p>
            <a:r>
              <a:rPr lang="en-GB" b="1" u="sng" dirty="0">
                <a:latin typeface="Calibri" panose="020F0502020204030204" pitchFamily="34" charset="0"/>
                <a:ea typeface="Calibri" panose="020F0502020204030204" pitchFamily="34" charset="0"/>
                <a:cs typeface="Calibri" panose="020F0502020204030204" pitchFamily="34" charset="0"/>
              </a:rPr>
              <a:t>Today’s Lecture</a:t>
            </a:r>
          </a:p>
        </p:txBody>
      </p:sp>
      <p:sp>
        <p:nvSpPr>
          <p:cNvPr id="18" name="Rectangle 17">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CAF5226-27A3-90C6-EE1C-A612D19BAD64}"/>
              </a:ext>
            </a:extLst>
          </p:cNvPr>
          <p:cNvSpPr>
            <a:spLocks noGrp="1"/>
          </p:cNvSpPr>
          <p:nvPr>
            <p:ph idx="1"/>
          </p:nvPr>
        </p:nvSpPr>
        <p:spPr>
          <a:xfrm>
            <a:off x="6340830" y="2340864"/>
            <a:ext cx="5269977" cy="3634486"/>
          </a:xfrm>
        </p:spPr>
        <p:txBody>
          <a:bodyPr>
            <a:normAutofit lnSpcReduction="10000"/>
          </a:bodyPr>
          <a:lstStyle/>
          <a:p>
            <a:r>
              <a:rPr lang="en-GB" sz="2400" dirty="0">
                <a:latin typeface="Calibri" panose="020F0502020204030204" pitchFamily="34" charset="0"/>
                <a:ea typeface="Calibri" panose="020F0502020204030204" pitchFamily="34" charset="0"/>
                <a:cs typeface="Calibri" panose="020F0502020204030204" pitchFamily="34" charset="0"/>
              </a:rPr>
              <a:t>Customer Categories</a:t>
            </a:r>
          </a:p>
          <a:p>
            <a:r>
              <a:rPr lang="en-GB" sz="2400" dirty="0">
                <a:latin typeface="Calibri" panose="020F0502020204030204" pitchFamily="34" charset="0"/>
                <a:ea typeface="Calibri" panose="020F0502020204030204" pitchFamily="34" charset="0"/>
                <a:cs typeface="Calibri" panose="020F0502020204030204" pitchFamily="34" charset="0"/>
              </a:rPr>
              <a:t>Consumer Decision Making Process (DMP)</a:t>
            </a:r>
          </a:p>
          <a:p>
            <a:r>
              <a:rPr lang="en-GB" sz="2400" dirty="0">
                <a:latin typeface="Calibri" panose="020F0502020204030204" pitchFamily="34" charset="0"/>
                <a:ea typeface="Calibri" panose="020F0502020204030204" pitchFamily="34" charset="0"/>
                <a:cs typeface="Calibri" panose="020F0502020204030204" pitchFamily="34" charset="0"/>
              </a:rPr>
              <a:t>Factors Influencing Buyer Behaviour</a:t>
            </a:r>
          </a:p>
          <a:p>
            <a:r>
              <a:rPr lang="en-GB" sz="2400" dirty="0">
                <a:latin typeface="Calibri" panose="020F0502020204030204" pitchFamily="34" charset="0"/>
                <a:ea typeface="Calibri" panose="020F0502020204030204" pitchFamily="34" charset="0"/>
                <a:cs typeface="Calibri" panose="020F0502020204030204" pitchFamily="34" charset="0"/>
              </a:rPr>
              <a:t>Diffusion of Innovation</a:t>
            </a:r>
          </a:p>
          <a:p>
            <a:r>
              <a:rPr lang="en-GB" sz="2400" dirty="0">
                <a:latin typeface="Calibri" panose="020F0502020204030204" pitchFamily="34" charset="0"/>
                <a:ea typeface="Calibri" panose="020F0502020204030204" pitchFamily="34" charset="0"/>
                <a:cs typeface="Calibri" panose="020F0502020204030204" pitchFamily="34" charset="0"/>
              </a:rPr>
              <a:t>The Marketing Funnel</a:t>
            </a:r>
          </a:p>
          <a:p>
            <a:r>
              <a:rPr lang="en-GB" sz="2400" dirty="0">
                <a:latin typeface="Calibri" panose="020F0502020204030204" pitchFamily="34" charset="0"/>
                <a:ea typeface="Calibri" panose="020F0502020204030204" pitchFamily="34" charset="0"/>
                <a:cs typeface="Calibri" panose="020F0502020204030204" pitchFamily="34" charset="0"/>
              </a:rPr>
              <a:t>Customer Journey Mapping</a:t>
            </a:r>
            <a:endParaRPr lang="en-GB" dirty="0">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GB" dirty="0"/>
          </a:p>
        </p:txBody>
      </p:sp>
      <p:sp>
        <p:nvSpPr>
          <p:cNvPr id="5" name="Slide Number Placeholder 4">
            <a:extLst>
              <a:ext uri="{FF2B5EF4-FFF2-40B4-BE49-F238E27FC236}">
                <a16:creationId xmlns:a16="http://schemas.microsoft.com/office/drawing/2014/main" id="{71BB7F14-B330-FA8F-331C-646AEC401678}"/>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solidFill>
                  <a:srgbClr val="F29B0F"/>
                </a:solidFill>
              </a:rPr>
              <a:pPr>
                <a:spcAft>
                  <a:spcPts val="600"/>
                </a:spcAft>
              </a:pPr>
              <a:t>2</a:t>
            </a:fld>
            <a:endParaRPr lang="en-US">
              <a:solidFill>
                <a:srgbClr val="F29B0F"/>
              </a:solidFill>
            </a:endParaRPr>
          </a:p>
        </p:txBody>
      </p:sp>
      <p:pic>
        <p:nvPicPr>
          <p:cNvPr id="1026" name="Picture 2" descr="Understanding the variables that influence consumer buying behavior helps marketers tailor their messages &amp; strategies to their target audience's need">
            <a:extLst>
              <a:ext uri="{FF2B5EF4-FFF2-40B4-BE49-F238E27FC236}">
                <a16:creationId xmlns:a16="http://schemas.microsoft.com/office/drawing/2014/main" id="{04E42E77-34F6-0C3A-CA51-41A54DCBF5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892" t="2570" r="53192" b="52772"/>
          <a:stretch/>
        </p:blipFill>
        <p:spPr bwMode="auto">
          <a:xfrm>
            <a:off x="1131233" y="2671992"/>
            <a:ext cx="3525397" cy="3062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96849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8D8AB-DC81-00AA-0F71-F41793633F8E}"/>
              </a:ext>
            </a:extLst>
          </p:cNvPr>
          <p:cNvSpPr>
            <a:spLocks noGrp="1"/>
          </p:cNvSpPr>
          <p:nvPr>
            <p:ph type="title"/>
          </p:nvPr>
        </p:nvSpPr>
        <p:spPr>
          <a:xfrm>
            <a:off x="581192" y="702156"/>
            <a:ext cx="11029616" cy="809403"/>
          </a:xfrm>
        </p:spPr>
        <p:txBody>
          <a:bodyPr/>
          <a:lstStyle/>
          <a:p>
            <a:r>
              <a:rPr lang="en-GB" dirty="0"/>
              <a:t>Customer Insight</a:t>
            </a:r>
          </a:p>
        </p:txBody>
      </p:sp>
      <p:sp>
        <p:nvSpPr>
          <p:cNvPr id="3" name="Content Placeholder 2">
            <a:extLst>
              <a:ext uri="{FF2B5EF4-FFF2-40B4-BE49-F238E27FC236}">
                <a16:creationId xmlns:a16="http://schemas.microsoft.com/office/drawing/2014/main" id="{962B0B86-8000-F676-43AB-A557898BC44D}"/>
              </a:ext>
            </a:extLst>
          </p:cNvPr>
          <p:cNvSpPr>
            <a:spLocks noGrp="1"/>
          </p:cNvSpPr>
          <p:nvPr>
            <p:ph idx="1"/>
          </p:nvPr>
        </p:nvSpPr>
        <p:spPr>
          <a:xfrm>
            <a:off x="581192" y="1670180"/>
            <a:ext cx="11029615" cy="4553338"/>
          </a:xfrm>
        </p:spPr>
        <p:txBody>
          <a:bodyPr>
            <a:normAutofit/>
          </a:bodyPr>
          <a:lstStyle/>
          <a:p>
            <a:r>
              <a:rPr lang="en-GB" sz="2000" dirty="0">
                <a:solidFill>
                  <a:schemeClr val="tx1">
                    <a:lumMod val="65000"/>
                    <a:lumOff val="35000"/>
                  </a:schemeClr>
                </a:solidFill>
              </a:rPr>
              <a:t>From a </a:t>
            </a:r>
            <a:r>
              <a:rPr lang="en-GB" sz="2000" b="1" dirty="0">
                <a:solidFill>
                  <a:schemeClr val="tx1">
                    <a:lumMod val="65000"/>
                    <a:lumOff val="35000"/>
                  </a:schemeClr>
                </a:solidFill>
              </a:rPr>
              <a:t>strategic marketing perspective</a:t>
            </a:r>
            <a:r>
              <a:rPr lang="en-GB" sz="2000" dirty="0">
                <a:solidFill>
                  <a:schemeClr val="tx1">
                    <a:lumMod val="65000"/>
                    <a:lumOff val="35000"/>
                  </a:schemeClr>
                </a:solidFill>
              </a:rPr>
              <a:t>, </a:t>
            </a:r>
            <a:r>
              <a:rPr lang="en-GB" sz="2000" b="1" dirty="0">
                <a:solidFill>
                  <a:schemeClr val="tx1">
                    <a:lumMod val="65000"/>
                    <a:lumOff val="35000"/>
                  </a:schemeClr>
                </a:solidFill>
              </a:rPr>
              <a:t>customer insight</a:t>
            </a:r>
            <a:r>
              <a:rPr lang="en-GB" sz="2000" dirty="0">
                <a:solidFill>
                  <a:schemeClr val="tx1">
                    <a:lumMod val="65000"/>
                    <a:lumOff val="35000"/>
                  </a:schemeClr>
                </a:solidFill>
              </a:rPr>
              <a:t> refers to a </a:t>
            </a:r>
            <a:r>
              <a:rPr lang="en-GB" sz="2000" b="1" dirty="0">
                <a:solidFill>
                  <a:schemeClr val="tx1">
                    <a:lumMod val="65000"/>
                    <a:lumOff val="35000"/>
                  </a:schemeClr>
                </a:solidFill>
              </a:rPr>
              <a:t>deep, evidence-based understanding of customer behaviours, motivations, needs, and preferences</a:t>
            </a:r>
            <a:r>
              <a:rPr lang="en-GB" sz="2000" dirty="0">
                <a:solidFill>
                  <a:schemeClr val="tx1">
                    <a:lumMod val="65000"/>
                    <a:lumOff val="35000"/>
                  </a:schemeClr>
                </a:solidFill>
              </a:rPr>
              <a:t>, which informs </a:t>
            </a:r>
            <a:r>
              <a:rPr lang="en-GB" sz="2000" b="1" dirty="0">
                <a:solidFill>
                  <a:schemeClr val="tx1">
                    <a:lumMod val="65000"/>
                    <a:lumOff val="35000"/>
                  </a:schemeClr>
                </a:solidFill>
              </a:rPr>
              <a:t>long-term strategic decisions</a:t>
            </a:r>
            <a:r>
              <a:rPr lang="en-GB" sz="2000" dirty="0">
                <a:solidFill>
                  <a:schemeClr val="tx1">
                    <a:lumMod val="65000"/>
                    <a:lumOff val="35000"/>
                  </a:schemeClr>
                </a:solidFill>
              </a:rPr>
              <a:t> and helps create </a:t>
            </a:r>
            <a:r>
              <a:rPr lang="en-GB" sz="2000" b="1" dirty="0">
                <a:solidFill>
                  <a:schemeClr val="tx1">
                    <a:lumMod val="65000"/>
                    <a:lumOff val="35000"/>
                  </a:schemeClr>
                </a:solidFill>
              </a:rPr>
              <a:t>competitive advantage</a:t>
            </a:r>
            <a:r>
              <a:rPr lang="en-GB" sz="2000" dirty="0">
                <a:solidFill>
                  <a:schemeClr val="tx1">
                    <a:lumMod val="65000"/>
                    <a:lumOff val="35000"/>
                  </a:schemeClr>
                </a:solidFill>
              </a:rPr>
              <a:t>.</a:t>
            </a:r>
          </a:p>
          <a:p>
            <a:endParaRPr lang="en-GB" sz="800" dirty="0">
              <a:solidFill>
                <a:schemeClr val="tx1">
                  <a:lumMod val="65000"/>
                  <a:lumOff val="35000"/>
                </a:schemeClr>
              </a:solidFill>
            </a:endParaRPr>
          </a:p>
          <a:p>
            <a:r>
              <a:rPr lang="en-GB" sz="2000" b="1" dirty="0">
                <a:solidFill>
                  <a:schemeClr val="tx1">
                    <a:lumMod val="65000"/>
                    <a:lumOff val="35000"/>
                  </a:schemeClr>
                </a:solidFill>
              </a:rPr>
              <a:t>“Customer insight is the fresh understanding of customers and the marketplace derived from marketing information that becomes the basis for creating customer value and relationships.”  	</a:t>
            </a:r>
            <a:r>
              <a:rPr lang="en-GB" sz="2000" b="1" dirty="0"/>
              <a:t>																	</a:t>
            </a:r>
            <a:r>
              <a:rPr lang="en-GB" sz="2000" i="1" dirty="0"/>
              <a:t>Kotler &amp; Keller (2016)</a:t>
            </a:r>
          </a:p>
          <a:p>
            <a:endParaRPr lang="en-GB" sz="800" i="1" dirty="0"/>
          </a:p>
          <a:p>
            <a:r>
              <a:rPr lang="en-GB" sz="2000" b="1" i="0" dirty="0">
                <a:solidFill>
                  <a:schemeClr val="tx1">
                    <a:lumMod val="65000"/>
                    <a:lumOff val="35000"/>
                  </a:schemeClr>
                </a:solidFill>
                <a:effectLst/>
              </a:rPr>
              <a:t>“In today’s world of data and analytics, organizations have the opportunity for unprecedented insight into their customers, their decisions, and the way they interact with their brand. Companies that can harness the immense amount of information at their fingertips can hone every aspect of their customer strategy–from product design to customer targeting</a:t>
            </a:r>
            <a:r>
              <a:rPr lang="en-GB" sz="2000" b="0" i="0" dirty="0">
                <a:solidFill>
                  <a:schemeClr val="tx1">
                    <a:lumMod val="65000"/>
                    <a:lumOff val="35000"/>
                  </a:schemeClr>
                </a:solidFill>
                <a:effectLst/>
              </a:rPr>
              <a:t>.” 		</a:t>
            </a:r>
            <a:r>
              <a:rPr lang="en-GB" sz="2000" b="0" i="0" dirty="0">
                <a:solidFill>
                  <a:srgbClr val="000000"/>
                </a:solidFill>
                <a:effectLst/>
              </a:rPr>
              <a:t>McKinsey (2025)</a:t>
            </a:r>
            <a:endParaRPr lang="en-GB" sz="2000" dirty="0"/>
          </a:p>
        </p:txBody>
      </p:sp>
      <p:sp>
        <p:nvSpPr>
          <p:cNvPr id="4" name="Footer Placeholder 3">
            <a:extLst>
              <a:ext uri="{FF2B5EF4-FFF2-40B4-BE49-F238E27FC236}">
                <a16:creationId xmlns:a16="http://schemas.microsoft.com/office/drawing/2014/main" id="{A4D97396-4C56-4617-9463-23AD811433E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354B01BD-8ECE-D9A6-7FED-E741B1917178}"/>
              </a:ext>
            </a:extLst>
          </p:cNvPr>
          <p:cNvSpPr>
            <a:spLocks noGrp="1"/>
          </p:cNvSpPr>
          <p:nvPr>
            <p:ph type="sldNum" sz="quarter" idx="12"/>
          </p:nvPr>
        </p:nvSpPr>
        <p:spPr/>
        <p:txBody>
          <a:bodyPr/>
          <a:lstStyle/>
          <a:p>
            <a:fld id="{3A98EE3D-8CD1-4C3F-BD1C-C98C9596463C}" type="slidenum">
              <a:rPr lang="en-US" smtClean="0"/>
              <a:t>3</a:t>
            </a:fld>
            <a:endParaRPr lang="en-US" dirty="0"/>
          </a:p>
        </p:txBody>
      </p:sp>
    </p:spTree>
    <p:extLst>
      <p:ext uri="{BB962C8B-B14F-4D97-AF65-F5344CB8AC3E}">
        <p14:creationId xmlns:p14="http://schemas.microsoft.com/office/powerpoint/2010/main" val="3839279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601255" y="702155"/>
            <a:ext cx="3409783" cy="1300365"/>
          </a:xfrm>
        </p:spPr>
        <p:txBody>
          <a:bodyPr vert="horz" lIns="91440" tIns="45720" rIns="91440" bIns="45720" rtlCol="0" anchor="b">
            <a:normAutofit/>
          </a:bodyPr>
          <a:lstStyle/>
          <a:p>
            <a:r>
              <a:rPr lang="en-US" b="1" dirty="0">
                <a:solidFill>
                  <a:srgbClr val="FFFFFF"/>
                </a:solidFill>
                <a:latin typeface="Calibri" panose="020F0502020204030204" pitchFamily="34" charset="0"/>
                <a:ea typeface="Calibri" panose="020F0502020204030204" pitchFamily="34" charset="0"/>
                <a:cs typeface="Calibri" panose="020F0502020204030204" pitchFamily="34" charset="0"/>
              </a:rPr>
              <a:t>What is ‘Buyer </a:t>
            </a:r>
            <a:r>
              <a:rPr lang="en-US" b="1" dirty="0" err="1">
                <a:solidFill>
                  <a:srgbClr val="FFFFFF"/>
                </a:solidFill>
                <a:latin typeface="Calibri" panose="020F0502020204030204" pitchFamily="34" charset="0"/>
                <a:ea typeface="Calibri" panose="020F0502020204030204" pitchFamily="34" charset="0"/>
                <a:cs typeface="Calibri" panose="020F0502020204030204" pitchFamily="34" charset="0"/>
              </a:rPr>
              <a:t>Behaviour</a:t>
            </a:r>
            <a:r>
              <a:rPr lang="en-US" b="1" dirty="0">
                <a:solidFill>
                  <a:srgbClr val="FFFFFF"/>
                </a:solidFill>
                <a:latin typeface="Calibri" panose="020F0502020204030204" pitchFamily="34" charset="0"/>
                <a:ea typeface="Calibri" panose="020F0502020204030204" pitchFamily="34" charset="0"/>
                <a:cs typeface="Calibri" panose="020F0502020204030204" pitchFamily="34" charset="0"/>
              </a:rPr>
              <a:t>’?</a:t>
            </a:r>
          </a:p>
        </p:txBody>
      </p:sp>
      <p:sp>
        <p:nvSpPr>
          <p:cNvPr id="3" name="TextBox 2">
            <a:extLst>
              <a:ext uri="{FF2B5EF4-FFF2-40B4-BE49-F238E27FC236}">
                <a16:creationId xmlns:a16="http://schemas.microsoft.com/office/drawing/2014/main" id="{1A63A293-6A4B-481D-8960-BE437C3CF946}"/>
              </a:ext>
            </a:extLst>
          </p:cNvPr>
          <p:cNvSpPr txBox="1"/>
          <p:nvPr/>
        </p:nvSpPr>
        <p:spPr>
          <a:xfrm>
            <a:off x="601255" y="2177142"/>
            <a:ext cx="3409782" cy="3823607"/>
          </a:xfrm>
          <a:prstGeom prst="rect">
            <a:avLst/>
          </a:prstGeom>
        </p:spPr>
        <p:txBody>
          <a:bodyPr vert="horz" lIns="91440" tIns="45720" rIns="91440" bIns="45720" rtlCol="0" anchor="ctr">
            <a:normAutofit/>
          </a:bodyPr>
          <a:lstStyle/>
          <a:p>
            <a:pPr marL="285750"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GB" sz="2400" b="0" i="0" u="none" strike="noStrike" kern="1200" cap="none" spc="0" normalizeH="0" baseline="0" noProof="0" dirty="0">
                <a:ln>
                  <a:noFill/>
                </a:ln>
                <a:solidFill>
                  <a:srgbClr val="00B0F0"/>
                </a:solidFill>
                <a:effectLst/>
                <a:uLnTx/>
                <a:uFillTx/>
                <a:latin typeface="Calibri" panose="020F0502020204030204" pitchFamily="34" charset="0"/>
                <a:ea typeface="Calibri" panose="020F0502020204030204" pitchFamily="34" charset="0"/>
                <a:cs typeface="Calibri" panose="020F0502020204030204" pitchFamily="34" charset="0"/>
              </a:rPr>
              <a:t>Buyer Behaviour </a:t>
            </a:r>
            <a:r>
              <a:rPr kumimoji="0" lang="en-GB" sz="2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refers to the decisions and acts people (customers) undertake to buy products or services for individual or group use.</a:t>
            </a:r>
            <a:endParaRPr kumimoji="0" lang="en-US" sz="24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D06246"/>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00800"/>
            <a:ext cx="1052508"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D06246"/>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4</a:t>
            </a:fld>
            <a:endParaRPr kumimoji="0" lang="en-US" sz="900" b="0" i="0" u="none" strike="noStrike" kern="1200" cap="none" spc="0" normalizeH="0" baseline="0" noProof="0">
              <a:ln>
                <a:noFill/>
              </a:ln>
              <a:solidFill>
                <a:srgbClr val="D06246"/>
              </a:solidFill>
              <a:effectLst/>
              <a:uLnTx/>
              <a:uFillTx/>
              <a:latin typeface="Franklin Gothic Book" panose="020B0502020104020203"/>
              <a:ea typeface="+mn-ea"/>
              <a:cs typeface="+mn-cs"/>
            </a:endParaRPr>
          </a:p>
        </p:txBody>
      </p:sp>
      <p:grpSp>
        <p:nvGrpSpPr>
          <p:cNvPr id="8" name="Group 7">
            <a:extLst>
              <a:ext uri="{FF2B5EF4-FFF2-40B4-BE49-F238E27FC236}">
                <a16:creationId xmlns:a16="http://schemas.microsoft.com/office/drawing/2014/main" id="{7497AE34-3DA3-5378-A54E-9F35F56F51E2}"/>
              </a:ext>
            </a:extLst>
          </p:cNvPr>
          <p:cNvGrpSpPr/>
          <p:nvPr/>
        </p:nvGrpSpPr>
        <p:grpSpPr>
          <a:xfrm>
            <a:off x="4786681" y="1825592"/>
            <a:ext cx="6560271" cy="3614250"/>
            <a:chOff x="1462088" y="1307235"/>
            <a:chExt cx="7339012" cy="4204565"/>
          </a:xfrm>
        </p:grpSpPr>
        <p:sp>
          <p:nvSpPr>
            <p:cNvPr id="9" name="Line 4">
              <a:extLst>
                <a:ext uri="{FF2B5EF4-FFF2-40B4-BE49-F238E27FC236}">
                  <a16:creationId xmlns:a16="http://schemas.microsoft.com/office/drawing/2014/main" id="{3B9EE292-23AA-E27E-74DF-3DC5CE1F2235}"/>
                </a:ext>
              </a:extLst>
            </p:cNvPr>
            <p:cNvSpPr>
              <a:spLocks noChangeShapeType="1"/>
            </p:cNvSpPr>
            <p:nvPr/>
          </p:nvSpPr>
          <p:spPr bwMode="auto">
            <a:xfrm flipV="1">
              <a:off x="2847975" y="4460875"/>
              <a:ext cx="1533525" cy="660400"/>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10" name="Line 5">
              <a:extLst>
                <a:ext uri="{FF2B5EF4-FFF2-40B4-BE49-F238E27FC236}">
                  <a16:creationId xmlns:a16="http://schemas.microsoft.com/office/drawing/2014/main" id="{E8407147-666B-A374-80D1-6830C25EF58E}"/>
                </a:ext>
              </a:extLst>
            </p:cNvPr>
            <p:cNvSpPr>
              <a:spLocks noChangeShapeType="1"/>
            </p:cNvSpPr>
            <p:nvPr/>
          </p:nvSpPr>
          <p:spPr bwMode="auto">
            <a:xfrm>
              <a:off x="3084513" y="3221038"/>
              <a:ext cx="1533525" cy="609600"/>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11" name="Line 6">
              <a:extLst>
                <a:ext uri="{FF2B5EF4-FFF2-40B4-BE49-F238E27FC236}">
                  <a16:creationId xmlns:a16="http://schemas.microsoft.com/office/drawing/2014/main" id="{ABC586B5-07FE-4C4D-B20F-AB96C0261EF1}"/>
                </a:ext>
              </a:extLst>
            </p:cNvPr>
            <p:cNvSpPr>
              <a:spLocks noChangeShapeType="1"/>
            </p:cNvSpPr>
            <p:nvPr/>
          </p:nvSpPr>
          <p:spPr bwMode="auto">
            <a:xfrm flipH="1">
              <a:off x="5718175" y="3321050"/>
              <a:ext cx="1584325" cy="609600"/>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13" name="Line 7">
              <a:extLst>
                <a:ext uri="{FF2B5EF4-FFF2-40B4-BE49-F238E27FC236}">
                  <a16:creationId xmlns:a16="http://schemas.microsoft.com/office/drawing/2014/main" id="{A97CDD23-CDAB-7978-590D-FF3DF51EC072}"/>
                </a:ext>
              </a:extLst>
            </p:cNvPr>
            <p:cNvSpPr>
              <a:spLocks noChangeShapeType="1"/>
            </p:cNvSpPr>
            <p:nvPr/>
          </p:nvSpPr>
          <p:spPr bwMode="auto">
            <a:xfrm flipH="1" flipV="1">
              <a:off x="5862638" y="4354513"/>
              <a:ext cx="1584325" cy="660400"/>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15" name="Rectangle 8">
              <a:extLst>
                <a:ext uri="{FF2B5EF4-FFF2-40B4-BE49-F238E27FC236}">
                  <a16:creationId xmlns:a16="http://schemas.microsoft.com/office/drawing/2014/main" id="{C7644515-380F-7F22-62B2-40C722190EE9}"/>
                </a:ext>
              </a:extLst>
            </p:cNvPr>
            <p:cNvSpPr>
              <a:spLocks noChangeArrowheads="1"/>
            </p:cNvSpPr>
            <p:nvPr/>
          </p:nvSpPr>
          <p:spPr bwMode="auto">
            <a:xfrm>
              <a:off x="7302500" y="2286794"/>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What are</a:t>
              </a:r>
            </a:p>
            <a:p>
              <a:pPr algn="ctr">
                <a:defRPr/>
              </a:pPr>
              <a:r>
                <a:rPr lang="en-US" altLang="en-US" sz="1600" b="1" dirty="0">
                  <a:solidFill>
                    <a:srgbClr val="000090"/>
                  </a:solidFill>
                  <a:latin typeface="Calibri" panose="020F0502020204030204" pitchFamily="34" charset="0"/>
                </a:rPr>
                <a:t>their choice</a:t>
              </a:r>
            </a:p>
            <a:p>
              <a:pPr algn="ctr">
                <a:defRPr/>
              </a:pPr>
              <a:r>
                <a:rPr lang="en-US" altLang="en-US" sz="1600" b="1" dirty="0">
                  <a:solidFill>
                    <a:srgbClr val="000090"/>
                  </a:solidFill>
                  <a:latin typeface="Calibri" panose="020F0502020204030204" pitchFamily="34" charset="0"/>
                </a:rPr>
                <a:t>criteria?</a:t>
              </a:r>
            </a:p>
          </p:txBody>
        </p:sp>
        <p:sp>
          <p:nvSpPr>
            <p:cNvPr id="17" name="Rectangle 9">
              <a:extLst>
                <a:ext uri="{FF2B5EF4-FFF2-40B4-BE49-F238E27FC236}">
                  <a16:creationId xmlns:a16="http://schemas.microsoft.com/office/drawing/2014/main" id="{315E38C8-F969-4302-B88C-996BF20E965E}"/>
                </a:ext>
              </a:extLst>
            </p:cNvPr>
            <p:cNvSpPr>
              <a:spLocks noChangeArrowheads="1"/>
            </p:cNvSpPr>
            <p:nvPr/>
          </p:nvSpPr>
          <p:spPr bwMode="auto">
            <a:xfrm>
              <a:off x="1462088" y="2301588"/>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How </a:t>
              </a:r>
            </a:p>
            <a:p>
              <a:pPr algn="ctr">
                <a:defRPr/>
              </a:pPr>
              <a:r>
                <a:rPr lang="en-US" altLang="en-US" sz="1600" b="1" dirty="0">
                  <a:solidFill>
                    <a:srgbClr val="000090"/>
                  </a:solidFill>
                  <a:latin typeface="Calibri" panose="020F0502020204030204" pitchFamily="34" charset="0"/>
                </a:rPr>
                <a:t>do they buy?</a:t>
              </a:r>
            </a:p>
          </p:txBody>
        </p:sp>
        <p:sp>
          <p:nvSpPr>
            <p:cNvPr id="19" name="Line 10">
              <a:extLst>
                <a:ext uri="{FF2B5EF4-FFF2-40B4-BE49-F238E27FC236}">
                  <a16:creationId xmlns:a16="http://schemas.microsoft.com/office/drawing/2014/main" id="{D106904F-7736-33A5-C4C1-6819508FEAF1}"/>
                </a:ext>
              </a:extLst>
            </p:cNvPr>
            <p:cNvSpPr>
              <a:spLocks noChangeShapeType="1"/>
            </p:cNvSpPr>
            <p:nvPr/>
          </p:nvSpPr>
          <p:spPr bwMode="auto">
            <a:xfrm>
              <a:off x="5089525" y="2508250"/>
              <a:ext cx="0" cy="1173163"/>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25" name="Oval 14">
              <a:extLst>
                <a:ext uri="{FF2B5EF4-FFF2-40B4-BE49-F238E27FC236}">
                  <a16:creationId xmlns:a16="http://schemas.microsoft.com/office/drawing/2014/main" id="{55859E3C-350B-922E-C71D-640FFF0D6F2A}"/>
                </a:ext>
              </a:extLst>
            </p:cNvPr>
            <p:cNvSpPr>
              <a:spLocks noChangeArrowheads="1"/>
            </p:cNvSpPr>
            <p:nvPr/>
          </p:nvSpPr>
          <p:spPr bwMode="auto">
            <a:xfrm>
              <a:off x="4416425" y="3708400"/>
              <a:ext cx="1371600" cy="1371600"/>
            </a:xfrm>
            <a:prstGeom prst="ellipse">
              <a:avLst/>
            </a:prstGeom>
            <a:solidFill>
              <a:schemeClr val="accent1"/>
            </a:solidFill>
            <a:ln w="25400">
              <a:solidFill>
                <a:srgbClr val="33CCFF"/>
              </a:solidFill>
              <a:round/>
              <a:headEnd/>
              <a:tailEnd/>
            </a:ln>
            <a:effectLst>
              <a:outerShdw dist="107763" dir="2700000" algn="ctr" rotWithShape="0">
                <a:schemeClr val="folHlink">
                  <a:alpha val="50000"/>
                </a:schemeClr>
              </a:outerShdw>
            </a:effectLst>
            <a:scene3d>
              <a:camera prst="orthographicFront"/>
              <a:lightRig rig="threePt" dir="t"/>
            </a:scene3d>
            <a:sp3d>
              <a:bevelT/>
            </a:sp3d>
          </p:spPr>
          <p:txBody>
            <a:bodyPr wrap="none" anchor="ctr"/>
            <a:lstStyle/>
            <a:p>
              <a:pPr algn="ctr">
                <a:defRPr/>
              </a:pPr>
              <a:r>
                <a:rPr lang="en-US" altLang="en-US" sz="1600" b="1" dirty="0">
                  <a:solidFill>
                    <a:schemeClr val="bg1"/>
                  </a:solidFill>
                  <a:latin typeface="Calibri" panose="020F0502020204030204" pitchFamily="34" charset="0"/>
                </a:rPr>
                <a:t>Customers</a:t>
              </a:r>
            </a:p>
          </p:txBody>
        </p:sp>
        <p:sp>
          <p:nvSpPr>
            <p:cNvPr id="28" name="Rectangle 16">
              <a:extLst>
                <a:ext uri="{FF2B5EF4-FFF2-40B4-BE49-F238E27FC236}">
                  <a16:creationId xmlns:a16="http://schemas.microsoft.com/office/drawing/2014/main" id="{7683CB8C-92C4-D8F5-2E83-0F1B93ADD8CB}"/>
                </a:ext>
              </a:extLst>
            </p:cNvPr>
            <p:cNvSpPr>
              <a:spLocks noChangeArrowheads="1"/>
            </p:cNvSpPr>
            <p:nvPr/>
          </p:nvSpPr>
          <p:spPr bwMode="auto">
            <a:xfrm>
              <a:off x="7269163" y="4381500"/>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When </a:t>
              </a:r>
            </a:p>
            <a:p>
              <a:pPr algn="ctr">
                <a:defRPr/>
              </a:pPr>
              <a:r>
                <a:rPr lang="en-US" altLang="en-US" sz="1600" b="1" dirty="0">
                  <a:solidFill>
                    <a:srgbClr val="000090"/>
                  </a:solidFill>
                  <a:latin typeface="Calibri" panose="020F0502020204030204" pitchFamily="34" charset="0"/>
                </a:rPr>
                <a:t>do they buy?</a:t>
              </a:r>
            </a:p>
          </p:txBody>
        </p:sp>
        <p:sp>
          <p:nvSpPr>
            <p:cNvPr id="29" name="Rectangle 17">
              <a:extLst>
                <a:ext uri="{FF2B5EF4-FFF2-40B4-BE49-F238E27FC236}">
                  <a16:creationId xmlns:a16="http://schemas.microsoft.com/office/drawing/2014/main" id="{585FB4F1-899D-8201-0147-43F12D3CD702}"/>
                </a:ext>
              </a:extLst>
            </p:cNvPr>
            <p:cNvSpPr>
              <a:spLocks noChangeArrowheads="1"/>
            </p:cNvSpPr>
            <p:nvPr/>
          </p:nvSpPr>
          <p:spPr bwMode="auto">
            <a:xfrm>
              <a:off x="1462088" y="4381500"/>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Where </a:t>
              </a:r>
            </a:p>
            <a:p>
              <a:pPr algn="ctr">
                <a:defRPr/>
              </a:pPr>
              <a:r>
                <a:rPr lang="en-US" altLang="en-US" sz="1600" b="1" dirty="0">
                  <a:solidFill>
                    <a:srgbClr val="000090"/>
                  </a:solidFill>
                  <a:latin typeface="Calibri" panose="020F0502020204030204" pitchFamily="34" charset="0"/>
                </a:rPr>
                <a:t>do they buy?</a:t>
              </a:r>
            </a:p>
          </p:txBody>
        </p:sp>
        <p:sp>
          <p:nvSpPr>
            <p:cNvPr id="30" name="Rectangle 18">
              <a:extLst>
                <a:ext uri="{FF2B5EF4-FFF2-40B4-BE49-F238E27FC236}">
                  <a16:creationId xmlns:a16="http://schemas.microsoft.com/office/drawing/2014/main" id="{34C65D95-E0E9-D6BD-762F-926FAE2C01FA}"/>
                </a:ext>
              </a:extLst>
            </p:cNvPr>
            <p:cNvSpPr>
              <a:spLocks noChangeArrowheads="1"/>
            </p:cNvSpPr>
            <p:nvPr/>
          </p:nvSpPr>
          <p:spPr bwMode="auto">
            <a:xfrm>
              <a:off x="4319588" y="1307235"/>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Who </a:t>
              </a:r>
            </a:p>
            <a:p>
              <a:pPr algn="ctr">
                <a:defRPr/>
              </a:pPr>
              <a:r>
                <a:rPr lang="en-US" altLang="en-US" sz="1600" b="1" dirty="0">
                  <a:solidFill>
                    <a:srgbClr val="000090"/>
                  </a:solidFill>
                  <a:latin typeface="Calibri" panose="020F0502020204030204" pitchFamily="34" charset="0"/>
                </a:rPr>
                <a:t>is important?</a:t>
              </a:r>
            </a:p>
          </p:txBody>
        </p:sp>
      </p:grpSp>
    </p:spTree>
    <p:extLst>
      <p:ext uri="{BB962C8B-B14F-4D97-AF65-F5344CB8AC3E}">
        <p14:creationId xmlns:p14="http://schemas.microsoft.com/office/powerpoint/2010/main" val="1191131560"/>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F67FC-AA67-C390-C1D2-B2FAB3D53395}"/>
              </a:ext>
            </a:extLst>
          </p:cNvPr>
          <p:cNvSpPr>
            <a:spLocks noGrp="1"/>
          </p:cNvSpPr>
          <p:nvPr>
            <p:ph type="title"/>
          </p:nvPr>
        </p:nvSpPr>
        <p:spPr>
          <a:xfrm>
            <a:off x="575894" y="729658"/>
            <a:ext cx="11029616" cy="735248"/>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Strategic Importance of understanding buying behaviour</a:t>
            </a:r>
          </a:p>
        </p:txBody>
      </p:sp>
      <p:sp>
        <p:nvSpPr>
          <p:cNvPr id="3" name="Footer Placeholder 2">
            <a:extLst>
              <a:ext uri="{FF2B5EF4-FFF2-40B4-BE49-F238E27FC236}">
                <a16:creationId xmlns:a16="http://schemas.microsoft.com/office/drawing/2014/main" id="{815E41C3-5C68-3939-E7D1-D65C916FA767}"/>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5864A297-19ED-DB53-557B-CB67501BEDF3}"/>
              </a:ext>
            </a:extLst>
          </p:cNvPr>
          <p:cNvSpPr>
            <a:spLocks noGrp="1"/>
          </p:cNvSpPr>
          <p:nvPr>
            <p:ph type="sldNum" sz="quarter" idx="12"/>
          </p:nvPr>
        </p:nvSpPr>
        <p:spPr/>
        <p:txBody>
          <a:bodyPr/>
          <a:lstStyle/>
          <a:p>
            <a:fld id="{3A98EE3D-8CD1-4C3F-BD1C-C98C9596463C}" type="slidenum">
              <a:rPr lang="en-US" smtClean="0"/>
              <a:t>5</a:t>
            </a:fld>
            <a:endParaRPr lang="en-US" dirty="0"/>
          </a:p>
        </p:txBody>
      </p:sp>
      <p:sp>
        <p:nvSpPr>
          <p:cNvPr id="8" name="TextBox 7">
            <a:extLst>
              <a:ext uri="{FF2B5EF4-FFF2-40B4-BE49-F238E27FC236}">
                <a16:creationId xmlns:a16="http://schemas.microsoft.com/office/drawing/2014/main" id="{80418E31-F931-2EDA-D2DF-DB109B474BDA}"/>
              </a:ext>
            </a:extLst>
          </p:cNvPr>
          <p:cNvSpPr txBox="1"/>
          <p:nvPr/>
        </p:nvSpPr>
        <p:spPr>
          <a:xfrm>
            <a:off x="699796" y="1720839"/>
            <a:ext cx="10273004" cy="2308324"/>
          </a:xfrm>
          <a:prstGeom prst="rect">
            <a:avLst/>
          </a:prstGeom>
          <a:noFill/>
        </p:spPr>
        <p:txBody>
          <a:bodyPr wrap="square">
            <a:spAutoFit/>
          </a:bodyPr>
          <a:lstStyle/>
          <a:p>
            <a:r>
              <a:rPr lang="en-GB" sz="2400" b="0" i="0" dirty="0">
                <a:effectLst/>
                <a:latin typeface="Calibri" panose="020F0502020204030204" pitchFamily="34" charset="0"/>
                <a:ea typeface="Calibri" panose="020F0502020204030204" pitchFamily="34" charset="0"/>
                <a:cs typeface="Calibri" panose="020F0502020204030204" pitchFamily="34" charset="0"/>
              </a:rPr>
              <a:t>The importance of consumer behaviour in marketing is far reaching. </a:t>
            </a:r>
          </a:p>
          <a:p>
            <a:endParaRPr lang="en-GB" sz="24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I</a:t>
            </a:r>
            <a:r>
              <a:rPr lang="en-GB" sz="2400" b="0" i="0" dirty="0">
                <a:effectLst/>
                <a:latin typeface="Calibri" panose="020F0502020204030204" pitchFamily="34" charset="0"/>
                <a:ea typeface="Calibri" panose="020F0502020204030204" pitchFamily="34" charset="0"/>
                <a:cs typeface="Calibri" panose="020F0502020204030204" pitchFamily="34" charset="0"/>
              </a:rPr>
              <a:t>nsights gained will help inform the development of your marketing strategy so that you reach your audience most efficiently</a:t>
            </a:r>
            <a:endParaRPr lang="en-GB" sz="24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It enables optimisation of communications strategies.</a:t>
            </a:r>
          </a:p>
        </p:txBody>
      </p:sp>
      <p:pic>
        <p:nvPicPr>
          <p:cNvPr id="2050" name="Picture 2" descr="Understanding the variables that influence consumer buying behavior helps marketers tailor their messages &amp; strategies to their target audience's need">
            <a:extLst>
              <a:ext uri="{FF2B5EF4-FFF2-40B4-BE49-F238E27FC236}">
                <a16:creationId xmlns:a16="http://schemas.microsoft.com/office/drawing/2014/main" id="{F97D6168-D33E-A308-36AE-5D45A7A83DF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789" t="57726" r="26174" b="-1"/>
          <a:stretch/>
        </p:blipFill>
        <p:spPr bwMode="auto">
          <a:xfrm>
            <a:off x="6096000" y="4175392"/>
            <a:ext cx="6096000" cy="2682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146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D1714-930E-69D7-FB16-968EF8954B8E}"/>
              </a:ext>
            </a:extLst>
          </p:cNvPr>
          <p:cNvSpPr>
            <a:spLocks noGrp="1"/>
          </p:cNvSpPr>
          <p:nvPr>
            <p:ph type="title"/>
          </p:nvPr>
        </p:nvSpPr>
        <p:spPr>
          <a:xfrm>
            <a:off x="581192" y="702156"/>
            <a:ext cx="11029616" cy="760884"/>
          </a:xfrm>
        </p:spPr>
        <p:txBody>
          <a:bodyPr>
            <a:normAutofit/>
          </a:bodyPr>
          <a:lstStyle/>
          <a:p>
            <a:r>
              <a:rPr lang="en-GB" sz="3600" b="1" u="sng" dirty="0">
                <a:latin typeface="Calibri" panose="020F0502020204030204" pitchFamily="34" charset="0"/>
                <a:ea typeface="Calibri" panose="020F0502020204030204" pitchFamily="34" charset="0"/>
                <a:cs typeface="Calibri" panose="020F0502020204030204" pitchFamily="34" charset="0"/>
              </a:rPr>
              <a:t>Customer types</a:t>
            </a:r>
          </a:p>
        </p:txBody>
      </p:sp>
      <p:sp>
        <p:nvSpPr>
          <p:cNvPr id="3" name="Content Placeholder 2">
            <a:extLst>
              <a:ext uri="{FF2B5EF4-FFF2-40B4-BE49-F238E27FC236}">
                <a16:creationId xmlns:a16="http://schemas.microsoft.com/office/drawing/2014/main" id="{C6D7ACCB-6765-92D0-3520-FFF0F9502CCA}"/>
              </a:ext>
            </a:extLst>
          </p:cNvPr>
          <p:cNvSpPr>
            <a:spLocks noGrp="1"/>
          </p:cNvSpPr>
          <p:nvPr>
            <p:ph idx="1"/>
          </p:nvPr>
        </p:nvSpPr>
        <p:spPr>
          <a:xfrm>
            <a:off x="581192" y="2340864"/>
            <a:ext cx="3814345" cy="3634486"/>
          </a:xfrm>
        </p:spPr>
        <p:txBody>
          <a:bodyPr>
            <a:normAutofit fontScale="92500" lnSpcReduction="20000"/>
          </a:bodyPr>
          <a:lstStyle/>
          <a:p>
            <a:r>
              <a:rPr lang="en-GB" sz="2400" b="1" dirty="0">
                <a:latin typeface="Calibri" panose="020F0502020204030204" pitchFamily="34" charset="0"/>
                <a:ea typeface="Calibri" panose="020F0502020204030204" pitchFamily="34" charset="0"/>
                <a:cs typeface="Calibri" panose="020F0502020204030204" pitchFamily="34" charset="0"/>
              </a:rPr>
              <a:t>There are two broad customer types</a:t>
            </a:r>
            <a:r>
              <a:rPr lang="en-GB" sz="2400" dirty="0">
                <a:latin typeface="Calibri" panose="020F0502020204030204" pitchFamily="34" charset="0"/>
                <a:ea typeface="Calibri" panose="020F0502020204030204" pitchFamily="34" charset="0"/>
                <a:cs typeface="Calibri" panose="020F0502020204030204" pitchFamily="34" charset="0"/>
              </a:rPr>
              <a:t>:</a:t>
            </a:r>
          </a:p>
          <a:p>
            <a:pPr lvl="1"/>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Private Consumers - B2C (business to consumer)</a:t>
            </a:r>
          </a:p>
          <a:p>
            <a:pPr lvl="1"/>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Organisational Customers - B2B (business to business)</a:t>
            </a:r>
          </a:p>
          <a:p>
            <a:pPr lvl="1"/>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Other categories include Customer to Customer C2C and Business to Government B2G </a:t>
            </a:r>
          </a:p>
        </p:txBody>
      </p:sp>
      <p:sp>
        <p:nvSpPr>
          <p:cNvPr id="4" name="Footer Placeholder 3">
            <a:extLst>
              <a:ext uri="{FF2B5EF4-FFF2-40B4-BE49-F238E27FC236}">
                <a16:creationId xmlns:a16="http://schemas.microsoft.com/office/drawing/2014/main" id="{3FB33511-2F78-2826-62C8-DDFA186FF474}"/>
              </a:ext>
            </a:extLst>
          </p:cNvPr>
          <p:cNvSpPr>
            <a:spLocks noGrp="1"/>
          </p:cNvSpPr>
          <p:nvPr>
            <p:ph type="ftr" sz="quarter" idx="11"/>
          </p:nvPr>
        </p:nvSpPr>
        <p:spPr/>
        <p:txBody>
          <a:bodyPr/>
          <a:lstStyle/>
          <a:p>
            <a:r>
              <a:rPr lang="en-US" dirty="0"/>
              <a:t>(Fahy and Jobber, 2012)</a:t>
            </a:r>
          </a:p>
        </p:txBody>
      </p:sp>
      <p:sp>
        <p:nvSpPr>
          <p:cNvPr id="5" name="Slide Number Placeholder 4">
            <a:extLst>
              <a:ext uri="{FF2B5EF4-FFF2-40B4-BE49-F238E27FC236}">
                <a16:creationId xmlns:a16="http://schemas.microsoft.com/office/drawing/2014/main" id="{0E06B79A-696E-748B-3E8F-519C4DC5EE76}"/>
              </a:ext>
            </a:extLst>
          </p:cNvPr>
          <p:cNvSpPr>
            <a:spLocks noGrp="1"/>
          </p:cNvSpPr>
          <p:nvPr>
            <p:ph type="sldNum" sz="quarter" idx="12"/>
          </p:nvPr>
        </p:nvSpPr>
        <p:spPr/>
        <p:txBody>
          <a:bodyPr/>
          <a:lstStyle/>
          <a:p>
            <a:fld id="{3A98EE3D-8CD1-4C3F-BD1C-C98C9596463C}" type="slidenum">
              <a:rPr lang="en-US" smtClean="0"/>
              <a:t>6</a:t>
            </a:fld>
            <a:endParaRPr lang="en-US" dirty="0"/>
          </a:p>
        </p:txBody>
      </p:sp>
      <p:pic>
        <p:nvPicPr>
          <p:cNvPr id="6" name="Picture 5">
            <a:extLst>
              <a:ext uri="{FF2B5EF4-FFF2-40B4-BE49-F238E27FC236}">
                <a16:creationId xmlns:a16="http://schemas.microsoft.com/office/drawing/2014/main" id="{47BA5645-3FA3-645B-0D66-9D986EE082FA}"/>
              </a:ext>
            </a:extLst>
          </p:cNvPr>
          <p:cNvPicPr>
            <a:picLocks noChangeAspect="1"/>
          </p:cNvPicPr>
          <p:nvPr/>
        </p:nvPicPr>
        <p:blipFill rotWithShape="1">
          <a:blip r:embed="rId2"/>
          <a:srcRect t="14890" b="12158"/>
          <a:stretch/>
        </p:blipFill>
        <p:spPr>
          <a:xfrm>
            <a:off x="4497137" y="1705204"/>
            <a:ext cx="7617298" cy="4167704"/>
          </a:xfrm>
          <a:prstGeom prst="rect">
            <a:avLst/>
          </a:prstGeom>
        </p:spPr>
      </p:pic>
    </p:spTree>
    <p:extLst>
      <p:ext uri="{BB962C8B-B14F-4D97-AF65-F5344CB8AC3E}">
        <p14:creationId xmlns:p14="http://schemas.microsoft.com/office/powerpoint/2010/main" val="4138143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9" name="Rectangle 18">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1" name="Rectangle 20">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2">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4">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6">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803189" y="1209184"/>
            <a:ext cx="3089189" cy="4734416"/>
          </a:xfrm>
        </p:spPr>
        <p:txBody>
          <a:bodyPr vert="horz" lIns="91440" tIns="45720" rIns="91440" bIns="45720" rtlCol="0" anchor="ctr">
            <a:normAutofit/>
          </a:bodyPr>
          <a:lstStyle/>
          <a:p>
            <a:r>
              <a:rPr lang="en-US" b="1" dirty="0">
                <a:solidFill>
                  <a:srgbClr val="FFFFFF"/>
                </a:solidFill>
                <a:latin typeface="Calibri" panose="020F0502020204030204" pitchFamily="34" charset="0"/>
                <a:ea typeface="Calibri" panose="020F0502020204030204" pitchFamily="34" charset="0"/>
                <a:cs typeface="Calibri" panose="020F0502020204030204" pitchFamily="34" charset="0"/>
              </a:rPr>
              <a:t>Consumer decision-making process</a:t>
            </a:r>
          </a:p>
        </p:txBody>
      </p:sp>
      <p:sp>
        <p:nvSpPr>
          <p:cNvPr id="6" name="TextBox 5">
            <a:extLst>
              <a:ext uri="{FF2B5EF4-FFF2-40B4-BE49-F238E27FC236}">
                <a16:creationId xmlns:a16="http://schemas.microsoft.com/office/drawing/2014/main" id="{7880B9E1-D65B-8AF2-E845-9BD746DF6414}"/>
              </a:ext>
            </a:extLst>
          </p:cNvPr>
          <p:cNvSpPr txBox="1"/>
          <p:nvPr/>
        </p:nvSpPr>
        <p:spPr>
          <a:xfrm>
            <a:off x="4561870" y="723900"/>
            <a:ext cx="7183597" cy="2251830"/>
          </a:xfrm>
          <a:prstGeom prst="rect">
            <a:avLst/>
          </a:prstGeom>
        </p:spPr>
        <p:txBody>
          <a:bodyPr vert="horz" lIns="91440" tIns="45720" rIns="91440" bIns="45720" rtlCol="0" anchor="ctr">
            <a:normAutofit/>
          </a:bodyPr>
          <a:lstStyle/>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This model outlines the steps taken throughout purchasing process</a:t>
            </a:r>
          </a:p>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It is rooted in cognitive psychology; </a:t>
            </a:r>
            <a:r>
              <a:rPr kumimoji="0" lang="en-GB" sz="1800" b="0"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hence, it deals with problem-solving, decision-making, motivation etc.</a:t>
            </a:r>
            <a:r>
              <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 (Fahy and Jobber 2022)</a:t>
            </a:r>
          </a:p>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It assumes that a customer's purchasing decision is rational</a:t>
            </a:r>
          </a:p>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It is a relatively rigid and predictable set of five steps…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solidFill>
                <a:effectLst/>
                <a:uLnTx/>
                <a:uFillTx/>
                <a:latin typeface="Franklin Gothic Book" panose="020B0502020104020203"/>
                <a:ea typeface="+mn-ea"/>
                <a:cs typeface="+mn-cs"/>
              </a:rPr>
              <a:t>(Fahy and Jobber 2022)</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00800"/>
            <a:ext cx="1052508"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DEC097"/>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7</a:t>
            </a:fld>
            <a:endParaRPr kumimoji="0" lang="en-US" sz="900" b="0" i="0" u="none" strike="noStrike" kern="1200" cap="none" spc="0" normalizeH="0" baseline="0" noProof="0">
              <a:ln>
                <a:noFill/>
              </a:ln>
              <a:solidFill>
                <a:srgbClr val="DEC097"/>
              </a:solidFill>
              <a:effectLst/>
              <a:uLnTx/>
              <a:uFillTx/>
              <a:latin typeface="Franklin Gothic Book" panose="020B0502020104020203"/>
              <a:ea typeface="+mn-ea"/>
              <a:cs typeface="+mn-cs"/>
            </a:endParaRPr>
          </a:p>
        </p:txBody>
      </p:sp>
      <p:pic>
        <p:nvPicPr>
          <p:cNvPr id="3" name="Picture 2" descr="Marketing Theories – Explaining the Consumer Decision Making Process">
            <a:extLst>
              <a:ext uri="{FF2B5EF4-FFF2-40B4-BE49-F238E27FC236}">
                <a16:creationId xmlns:a16="http://schemas.microsoft.com/office/drawing/2014/main" id="{D0A55CB6-2D82-ED9A-A64F-2F2F480728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7954" y="2841921"/>
            <a:ext cx="4431379" cy="3903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7369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9" name="Rectangle 18">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1" name="Rectangle 20">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2">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4">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6">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803189" y="1209184"/>
            <a:ext cx="3089189" cy="4734416"/>
          </a:xfrm>
        </p:spPr>
        <p:txBody>
          <a:bodyPr vert="horz" lIns="91440" tIns="45720" rIns="91440" bIns="45720" rtlCol="0" anchor="ctr">
            <a:normAutofit/>
          </a:bodyPr>
          <a:lstStyle/>
          <a:p>
            <a:r>
              <a:rPr lang="en-US" dirty="0" err="1">
                <a:solidFill>
                  <a:srgbClr val="FFFFFF"/>
                </a:solidFill>
              </a:rPr>
              <a:t>organisational</a:t>
            </a:r>
            <a:r>
              <a:rPr lang="en-US" dirty="0">
                <a:solidFill>
                  <a:srgbClr val="FFFFFF"/>
                </a:solidFill>
              </a:rPr>
              <a:t> decision-making process (B2B)</a:t>
            </a:r>
          </a:p>
        </p:txBody>
      </p:sp>
      <p:sp>
        <p:nvSpPr>
          <p:cNvPr id="6" name="TextBox 5">
            <a:extLst>
              <a:ext uri="{FF2B5EF4-FFF2-40B4-BE49-F238E27FC236}">
                <a16:creationId xmlns:a16="http://schemas.microsoft.com/office/drawing/2014/main" id="{7880B9E1-D65B-8AF2-E845-9BD746DF6414}"/>
              </a:ext>
            </a:extLst>
          </p:cNvPr>
          <p:cNvSpPr txBox="1"/>
          <p:nvPr/>
        </p:nvSpPr>
        <p:spPr>
          <a:xfrm>
            <a:off x="4561871" y="723900"/>
            <a:ext cx="2448530" cy="365125"/>
          </a:xfrm>
          <a:prstGeom prst="rect">
            <a:avLst/>
          </a:prstGeom>
        </p:spPr>
        <p:txBody>
          <a:bodyPr vert="horz" lIns="91440" tIns="45720" rIns="91440" bIns="45720" rtlCol="0" anchor="ctr">
            <a:normAutofit lnSpcReduction="10000"/>
          </a:bodyPr>
          <a:lstStyle/>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endParaRPr kumimoji="0" lang="en-US" sz="18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solidFill>
                <a:effectLst/>
                <a:uLnTx/>
                <a:uFillTx/>
                <a:latin typeface="Franklin Gothic Book" panose="020B0502020104020203"/>
                <a:ea typeface="+mn-ea"/>
                <a:cs typeface="+mn-cs"/>
              </a:rPr>
              <a:t>(Fahy and Jobber 2022)</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00800"/>
            <a:ext cx="1052508"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DEC097"/>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8</a:t>
            </a:fld>
            <a:endParaRPr kumimoji="0" lang="en-US" sz="900" b="0" i="0" u="none" strike="noStrike" kern="1200" cap="none" spc="0" normalizeH="0" baseline="0" noProof="0">
              <a:ln>
                <a:noFill/>
              </a:ln>
              <a:solidFill>
                <a:srgbClr val="DEC097"/>
              </a:solidFill>
              <a:effectLst/>
              <a:uLnTx/>
              <a:uFillTx/>
              <a:latin typeface="Franklin Gothic Book" panose="020B0502020104020203"/>
              <a:ea typeface="+mn-ea"/>
              <a:cs typeface="+mn-cs"/>
            </a:endParaRPr>
          </a:p>
        </p:txBody>
      </p:sp>
      <p:pic>
        <p:nvPicPr>
          <p:cNvPr id="1026" name="Picture 2">
            <a:extLst>
              <a:ext uri="{FF2B5EF4-FFF2-40B4-BE49-F238E27FC236}">
                <a16:creationId xmlns:a16="http://schemas.microsoft.com/office/drawing/2014/main" id="{07F031D1-8140-73CE-4D90-9053135960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1651" y="714187"/>
            <a:ext cx="3232150" cy="594060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Organisational Buying Behaviour | Marketing Journal">
            <a:extLst>
              <a:ext uri="{FF2B5EF4-FFF2-40B4-BE49-F238E27FC236}">
                <a16:creationId xmlns:a16="http://schemas.microsoft.com/office/drawing/2014/main" id="{91AB73EC-DB67-663F-ACB0-3AD19471689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046" r="10442"/>
          <a:stretch/>
        </p:blipFill>
        <p:spPr bwMode="auto">
          <a:xfrm>
            <a:off x="4467166" y="438825"/>
            <a:ext cx="6658034" cy="6277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610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normAutofit/>
          </a:bodyPr>
          <a:lstStyle/>
          <a:p>
            <a:r>
              <a:rPr lang="en-GB" dirty="0"/>
              <a:t>Step 1: recognition of need</a:t>
            </a:r>
          </a:p>
        </p:txBody>
      </p:sp>
      <p:sp>
        <p:nvSpPr>
          <p:cNvPr id="3" name="TextBox 2">
            <a:extLst>
              <a:ext uri="{FF2B5EF4-FFF2-40B4-BE49-F238E27FC236}">
                <a16:creationId xmlns:a16="http://schemas.microsoft.com/office/drawing/2014/main" id="{1A63A293-6A4B-481D-8960-BE437C3CF946}"/>
              </a:ext>
            </a:extLst>
          </p:cNvPr>
          <p:cNvSpPr txBox="1"/>
          <p:nvPr/>
        </p:nvSpPr>
        <p:spPr>
          <a:xfrm>
            <a:off x="764959" y="1570208"/>
            <a:ext cx="10662081" cy="64633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Also called: ‘problem awareness stage’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Needs can be grouped into three groups: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6" name="Rectangle: Rounded Corners 5">
            <a:extLst>
              <a:ext uri="{FF2B5EF4-FFF2-40B4-BE49-F238E27FC236}">
                <a16:creationId xmlns:a16="http://schemas.microsoft.com/office/drawing/2014/main" id="{7A8FC47F-265E-A649-7D64-72683B98DC16}"/>
              </a:ext>
            </a:extLst>
          </p:cNvPr>
          <p:cNvSpPr/>
          <p:nvPr/>
        </p:nvSpPr>
        <p:spPr>
          <a:xfrm>
            <a:off x="781235" y="2416466"/>
            <a:ext cx="3089429" cy="646332"/>
          </a:xfrm>
          <a:prstGeom prst="round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Franklin Gothic Book" panose="020B0502020104020203"/>
                <a:ea typeface="+mn-ea"/>
                <a:cs typeface="+mn-cs"/>
              </a:rPr>
              <a:t>Functional</a:t>
            </a:r>
          </a:p>
        </p:txBody>
      </p:sp>
      <p:sp>
        <p:nvSpPr>
          <p:cNvPr id="7" name="Rectangle: Rounded Corners 6">
            <a:extLst>
              <a:ext uri="{FF2B5EF4-FFF2-40B4-BE49-F238E27FC236}">
                <a16:creationId xmlns:a16="http://schemas.microsoft.com/office/drawing/2014/main" id="{2021FE63-056E-AE1C-1285-7C0D6BBCFD01}"/>
              </a:ext>
            </a:extLst>
          </p:cNvPr>
          <p:cNvSpPr/>
          <p:nvPr/>
        </p:nvSpPr>
        <p:spPr>
          <a:xfrm>
            <a:off x="4175464" y="2416466"/>
            <a:ext cx="3089429" cy="646332"/>
          </a:xfrm>
          <a:prstGeom prst="round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Franklin Gothic Book" panose="020B0502020104020203"/>
                <a:ea typeface="+mn-ea"/>
                <a:cs typeface="+mn-cs"/>
              </a:rPr>
              <a:t>Unpredictable</a:t>
            </a:r>
          </a:p>
        </p:txBody>
      </p:sp>
      <p:sp>
        <p:nvSpPr>
          <p:cNvPr id="8" name="Rectangle: Rounded Corners 7">
            <a:extLst>
              <a:ext uri="{FF2B5EF4-FFF2-40B4-BE49-F238E27FC236}">
                <a16:creationId xmlns:a16="http://schemas.microsoft.com/office/drawing/2014/main" id="{441A53AF-CDF5-EAF9-851C-2D095CCA4D53}"/>
              </a:ext>
            </a:extLst>
          </p:cNvPr>
          <p:cNvSpPr/>
          <p:nvPr/>
        </p:nvSpPr>
        <p:spPr>
          <a:xfrm>
            <a:off x="7569693" y="2416466"/>
            <a:ext cx="3089429" cy="646332"/>
          </a:xfrm>
          <a:prstGeom prst="round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Franklin Gothic Book" panose="020B0502020104020203"/>
                <a:ea typeface="+mn-ea"/>
                <a:cs typeface="+mn-cs"/>
              </a:rPr>
              <a:t>Emotional</a:t>
            </a:r>
          </a:p>
        </p:txBody>
      </p:sp>
      <p:sp>
        <p:nvSpPr>
          <p:cNvPr id="9" name="TextBox 8">
            <a:extLst>
              <a:ext uri="{FF2B5EF4-FFF2-40B4-BE49-F238E27FC236}">
                <a16:creationId xmlns:a16="http://schemas.microsoft.com/office/drawing/2014/main" id="{5A23C775-30BA-9F4E-B1BD-B7A0497B1594}"/>
              </a:ext>
            </a:extLst>
          </p:cNvPr>
          <p:cNvSpPr txBox="1"/>
          <p:nvPr/>
        </p:nvSpPr>
        <p:spPr>
          <a:xfrm>
            <a:off x="852256" y="3301637"/>
            <a:ext cx="3018408" cy="120032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Needs are predictable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Examples: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Buying petrol, food, or heating</a:t>
            </a:r>
          </a:p>
        </p:txBody>
      </p:sp>
      <p:sp>
        <p:nvSpPr>
          <p:cNvPr id="10" name="TextBox 9">
            <a:extLst>
              <a:ext uri="{FF2B5EF4-FFF2-40B4-BE49-F238E27FC236}">
                <a16:creationId xmlns:a16="http://schemas.microsoft.com/office/drawing/2014/main" id="{169CBB21-3667-A6A5-F3EE-345BD34D7724}"/>
              </a:ext>
            </a:extLst>
          </p:cNvPr>
          <p:cNvSpPr txBox="1"/>
          <p:nvPr/>
        </p:nvSpPr>
        <p:spPr>
          <a:xfrm>
            <a:off x="4175464" y="3301637"/>
            <a:ext cx="3018408" cy="203132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Due to situations beyond customer's control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Examples include:</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Dishwasher breaking down</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Car tyre deflating</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Twisting your ankle</a:t>
            </a:r>
          </a:p>
        </p:txBody>
      </p:sp>
      <p:sp>
        <p:nvSpPr>
          <p:cNvPr id="11" name="TextBox 10">
            <a:extLst>
              <a:ext uri="{FF2B5EF4-FFF2-40B4-BE49-F238E27FC236}">
                <a16:creationId xmlns:a16="http://schemas.microsoft.com/office/drawing/2014/main" id="{1632FA68-FF4B-81F9-1CBC-DF0EF580AABB}"/>
              </a:ext>
            </a:extLst>
          </p:cNvPr>
          <p:cNvSpPr txBox="1"/>
          <p:nvPr/>
        </p:nvSpPr>
        <p:spPr>
          <a:xfrm>
            <a:off x="7640714" y="3301637"/>
            <a:ext cx="3018408" cy="313932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Needs can also be referred to as experiential needs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Examples include:</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Urge for ice cream when you’re feeling down</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Buying expensive perfume to increase your status and sense of self</a:t>
            </a:r>
          </a:p>
        </p:txBody>
      </p:sp>
    </p:spTree>
    <p:extLst>
      <p:ext uri="{BB962C8B-B14F-4D97-AF65-F5344CB8AC3E}">
        <p14:creationId xmlns:p14="http://schemas.microsoft.com/office/powerpoint/2010/main" val="4153274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dirty="0"/>
              <a:t>Step 2: information search</a:t>
            </a:r>
          </a:p>
        </p:txBody>
      </p:sp>
      <p:sp>
        <p:nvSpPr>
          <p:cNvPr id="3" name="TextBox 2">
            <a:extLst>
              <a:ext uri="{FF2B5EF4-FFF2-40B4-BE49-F238E27FC236}">
                <a16:creationId xmlns:a16="http://schemas.microsoft.com/office/drawing/2014/main" id="{1A63A293-6A4B-481D-8960-BE437C3CF946}"/>
              </a:ext>
            </a:extLst>
          </p:cNvPr>
          <p:cNvSpPr txBox="1"/>
          <p:nvPr/>
        </p:nvSpPr>
        <p:spPr>
          <a:xfrm>
            <a:off x="381587" y="1642707"/>
            <a:ext cx="6684961" cy="452431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Once the customer has identified a need, they will search for information.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Purpose: to build up enough knowledge to feel secure in making a reasoned decision.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First: </a:t>
            </a: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internal information search </a:t>
            </a: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whereby the customer attempts to make a decision based on their existing knowledge.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Then: </a:t>
            </a: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external information search</a:t>
            </a: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 including talking to friends or experts, reading relevant sales material, or searching the internet for reviews.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Customer set’s his/her expectations, particularly around core needs and non-essential attributes.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Varies considerably for different product categories.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9" name="Picture 8" descr="Workspace table with tablet eyeglasses schedule calendar and cup">
            <a:extLst>
              <a:ext uri="{FF2B5EF4-FFF2-40B4-BE49-F238E27FC236}">
                <a16:creationId xmlns:a16="http://schemas.microsoft.com/office/drawing/2014/main" id="{F369CDF5-3EBF-A877-E735-C145A979F38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191885" y="2053388"/>
            <a:ext cx="4538318" cy="3025545"/>
          </a:xfrm>
          <a:prstGeom prst="rect">
            <a:avLst/>
          </a:prstGeom>
        </p:spPr>
      </p:pic>
    </p:spTree>
    <p:extLst>
      <p:ext uri="{BB962C8B-B14F-4D97-AF65-F5344CB8AC3E}">
        <p14:creationId xmlns:p14="http://schemas.microsoft.com/office/powerpoint/2010/main" val="1197851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a:t>Step 3: evaluation of alternatives</a:t>
            </a:r>
            <a:endParaRPr lang="en-GB" dirty="0"/>
          </a:p>
        </p:txBody>
      </p:sp>
      <p:sp>
        <p:nvSpPr>
          <p:cNvPr id="3" name="TextBox 2">
            <a:extLst>
              <a:ext uri="{FF2B5EF4-FFF2-40B4-BE49-F238E27FC236}">
                <a16:creationId xmlns:a16="http://schemas.microsoft.com/office/drawing/2014/main" id="{1A63A293-6A4B-481D-8960-BE437C3CF946}"/>
              </a:ext>
            </a:extLst>
          </p:cNvPr>
          <p:cNvSpPr txBox="1"/>
          <p:nvPr/>
        </p:nvSpPr>
        <p:spPr>
          <a:xfrm>
            <a:off x="759661" y="1734218"/>
            <a:ext cx="10662081" cy="92333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The customer compares alternatives based on criteria derived from their needs and product knowledge.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There are four key factors that cause a ‘higher customer involvement’ (a higher level of activity with regards to evaluating alternatives):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Laurent and </a:t>
            </a:r>
            <a:r>
              <a:rPr kumimoji="0" lang="en-US" sz="900" b="0" i="0" u="none" strike="noStrike" kern="1200" cap="all" spc="0" normalizeH="0" baseline="0" noProof="0" dirty="0" err="1">
                <a:ln>
                  <a:noFill/>
                </a:ln>
                <a:solidFill>
                  <a:prstClr val="black">
                    <a:lumMod val="75000"/>
                    <a:lumOff val="25000"/>
                  </a:prstClr>
                </a:solidFill>
                <a:effectLst/>
                <a:uLnTx/>
                <a:uFillTx/>
                <a:latin typeface="Franklin Gothic Book" panose="020B0502020104020203"/>
                <a:ea typeface="+mn-ea"/>
                <a:cs typeface="+mn-cs"/>
              </a:rPr>
              <a:t>Kapferer</a:t>
            </a: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 (1985) </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603B8D96-AB90-D859-CC05-F31FC577B097}"/>
              </a:ext>
            </a:extLst>
          </p:cNvPr>
          <p:cNvPicPr>
            <a:picLocks noChangeAspect="1"/>
          </p:cNvPicPr>
          <p:nvPr/>
        </p:nvPicPr>
        <p:blipFill>
          <a:blip r:embed="rId2"/>
          <a:stretch>
            <a:fillRect/>
          </a:stretch>
        </p:blipFill>
        <p:spPr>
          <a:xfrm>
            <a:off x="898573" y="2954486"/>
            <a:ext cx="10023427" cy="3254982"/>
          </a:xfrm>
          <a:prstGeom prst="rect">
            <a:avLst/>
          </a:prstGeom>
        </p:spPr>
      </p:pic>
    </p:spTree>
    <p:extLst>
      <p:ext uri="{BB962C8B-B14F-4D97-AF65-F5344CB8AC3E}">
        <p14:creationId xmlns:p14="http://schemas.microsoft.com/office/powerpoint/2010/main" val="1804056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6" name="Rectangle 25">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4382724" y="702156"/>
            <a:ext cx="7225075" cy="1013800"/>
          </a:xfrm>
        </p:spPr>
        <p:txBody>
          <a:bodyPr vert="horz" lIns="91440" tIns="45720" rIns="91440" bIns="45720" rtlCol="0" anchor="b">
            <a:normAutofit/>
          </a:bodyPr>
          <a:lstStyle/>
          <a:p>
            <a:r>
              <a:rPr lang="en-US" b="0" kern="1200" cap="all">
                <a:solidFill>
                  <a:schemeClr val="tx2"/>
                </a:solidFill>
                <a:latin typeface="+mj-lt"/>
                <a:ea typeface="+mj-ea"/>
                <a:cs typeface="+mj-cs"/>
              </a:rPr>
              <a:t>Importance of perceived value and satisfaction</a:t>
            </a:r>
          </a:p>
        </p:txBody>
      </p:sp>
      <p:sp>
        <p:nvSpPr>
          <p:cNvPr id="28" name="Rectangle 27">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72603"/>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32" name="Rectangle 31">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 name="Picture 5" descr="Close-up of panellets">
            <a:extLst>
              <a:ext uri="{FF2B5EF4-FFF2-40B4-BE49-F238E27FC236}">
                <a16:creationId xmlns:a16="http://schemas.microsoft.com/office/drawing/2014/main" id="{D512F0DA-7C8C-DC5D-64AB-A90A8EE0BDB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446534" y="601201"/>
            <a:ext cx="3703320" cy="5774200"/>
          </a:xfrm>
          <a:prstGeom prst="rect">
            <a:avLst/>
          </a:prstGeom>
        </p:spPr>
      </p:pic>
      <p:sp>
        <p:nvSpPr>
          <p:cNvPr id="15" name="TextBox 14">
            <a:extLst>
              <a:ext uri="{FF2B5EF4-FFF2-40B4-BE49-F238E27FC236}">
                <a16:creationId xmlns:a16="http://schemas.microsoft.com/office/drawing/2014/main" id="{C3F2D5C9-6EE2-7028-CE08-AFC038384D88}"/>
              </a:ext>
            </a:extLst>
          </p:cNvPr>
          <p:cNvSpPr txBox="1"/>
          <p:nvPr/>
        </p:nvSpPr>
        <p:spPr>
          <a:xfrm>
            <a:off x="4382726" y="1896533"/>
            <a:ext cx="6878108" cy="3962266"/>
          </a:xfrm>
          <a:prstGeom prst="rect">
            <a:avLst/>
          </a:prstGeom>
        </p:spPr>
        <p:txBody>
          <a:bodyPr vert="horz" lIns="91440" tIns="45720" rIns="91440" bIns="45720" rtlCol="0" anchor="ctr">
            <a:normAutofit/>
          </a:bodyPr>
          <a:lstStyle/>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1" i="0" u="none" strike="noStrike" cap="none" spc="0" normalizeH="0" baseline="0" noProof="0" dirty="0">
                <a:ln>
                  <a:noFill/>
                </a:ln>
                <a:solidFill>
                  <a:schemeClr val="tx1">
                    <a:lumMod val="75000"/>
                    <a:lumOff val="25000"/>
                  </a:schemeClr>
                </a:solidFill>
                <a:effectLst/>
                <a:uLnTx/>
                <a:uFillTx/>
              </a:rPr>
              <a:t>Before purchasing, customers set expectations and </a:t>
            </a:r>
            <a:r>
              <a:rPr kumimoji="0" lang="en-US" b="1" i="0" u="none" strike="noStrike" cap="none" spc="0" normalizeH="0" baseline="0" noProof="0">
                <a:ln>
                  <a:noFill/>
                </a:ln>
                <a:solidFill>
                  <a:schemeClr val="tx1">
                    <a:lumMod val="75000"/>
                    <a:lumOff val="25000"/>
                  </a:schemeClr>
                </a:solidFill>
                <a:effectLst/>
                <a:uLnTx/>
                <a:uFillTx/>
              </a:rPr>
              <a:t>make </a:t>
            </a:r>
            <a:r>
              <a:rPr kumimoji="0" lang="en-US" b="1" i="0" u="none" strike="noStrike" cap="none" spc="0" normalizeH="0" baseline="0" noProof="0">
                <a:ln>
                  <a:noFill/>
                </a:ln>
                <a:solidFill>
                  <a:srgbClr val="0070C0"/>
                </a:solidFill>
                <a:effectLst/>
                <a:uLnTx/>
                <a:uFillTx/>
              </a:rPr>
              <a:t>assumptions</a:t>
            </a:r>
            <a:r>
              <a:rPr kumimoji="0" lang="en-US" b="1" i="0" u="none" strike="noStrike" cap="none" spc="0" normalizeH="0" baseline="0" noProof="0">
                <a:ln>
                  <a:noFill/>
                </a:ln>
                <a:solidFill>
                  <a:schemeClr val="tx1">
                    <a:lumMod val="75000"/>
                    <a:lumOff val="25000"/>
                  </a:schemeClr>
                </a:solidFill>
                <a:effectLst/>
                <a:uLnTx/>
                <a:uFillTx/>
              </a:rPr>
              <a:t> </a:t>
            </a:r>
            <a:r>
              <a:rPr kumimoji="0" lang="en-US" b="1" i="0" u="none" strike="noStrike" cap="none" spc="0" normalizeH="0" baseline="0" noProof="0" dirty="0">
                <a:ln>
                  <a:noFill/>
                </a:ln>
                <a:solidFill>
                  <a:schemeClr val="tx1">
                    <a:lumMod val="75000"/>
                    <a:lumOff val="25000"/>
                  </a:schemeClr>
                </a:solidFill>
                <a:effectLst/>
                <a:uLnTx/>
                <a:uFillTx/>
              </a:rPr>
              <a:t>on how </a:t>
            </a:r>
            <a:r>
              <a:rPr kumimoji="0" lang="en-US" b="1" i="0" u="none" strike="noStrike" cap="none" spc="0" normalizeH="0" baseline="0" noProof="0">
                <a:ln>
                  <a:noFill/>
                </a:ln>
                <a:solidFill>
                  <a:schemeClr val="tx1">
                    <a:lumMod val="75000"/>
                    <a:lumOff val="25000"/>
                  </a:schemeClr>
                </a:solidFill>
                <a:effectLst/>
                <a:uLnTx/>
                <a:uFillTx/>
              </a:rPr>
              <a:t>much </a:t>
            </a:r>
            <a:r>
              <a:rPr kumimoji="0" lang="en-US" b="1" i="0" u="none" strike="noStrike" cap="none" spc="0" normalizeH="0" baseline="0" noProof="0">
                <a:ln>
                  <a:noFill/>
                </a:ln>
                <a:solidFill>
                  <a:srgbClr val="0070C0"/>
                </a:solidFill>
                <a:effectLst/>
                <a:uLnTx/>
                <a:uFillTx/>
              </a:rPr>
              <a:t>value and satisfaction they expect </a:t>
            </a:r>
            <a:r>
              <a:rPr kumimoji="0" lang="en-US" b="1" i="0" u="none" strike="noStrike" cap="none" spc="0" normalizeH="0" baseline="0" noProof="0">
                <a:ln>
                  <a:noFill/>
                </a:ln>
                <a:solidFill>
                  <a:schemeClr val="tx1">
                    <a:lumMod val="75000"/>
                    <a:lumOff val="25000"/>
                  </a:schemeClr>
                </a:solidFill>
                <a:effectLst/>
                <a:uLnTx/>
                <a:uFillTx/>
              </a:rPr>
              <a:t>to </a:t>
            </a:r>
            <a:r>
              <a:rPr kumimoji="0" lang="en-US" b="1" i="0" u="none" strike="noStrike" cap="none" spc="0" normalizeH="0" baseline="0" noProof="0" dirty="0">
                <a:ln>
                  <a:noFill/>
                </a:ln>
                <a:solidFill>
                  <a:schemeClr val="tx1">
                    <a:lumMod val="75000"/>
                    <a:lumOff val="25000"/>
                  </a:schemeClr>
                </a:solidFill>
                <a:effectLst/>
                <a:uLnTx/>
                <a:uFillTx/>
              </a:rPr>
              <a:t>derive from the product. </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1"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1" i="0" u="none" strike="noStrike" cap="none" spc="0" normalizeH="0" baseline="0" noProof="0" dirty="0">
                <a:ln>
                  <a:noFill/>
                </a:ln>
                <a:solidFill>
                  <a:schemeClr val="tx1">
                    <a:lumMod val="75000"/>
                    <a:lumOff val="25000"/>
                  </a:schemeClr>
                </a:solidFill>
                <a:effectLst/>
                <a:uLnTx/>
                <a:uFillTx/>
              </a:rPr>
              <a:t>They </a:t>
            </a:r>
            <a:r>
              <a:rPr kumimoji="0" lang="en-US" b="1" i="0" u="none" strike="noStrike" cap="none" spc="0" normalizeH="0" baseline="0" noProof="0">
                <a:ln>
                  <a:noFill/>
                </a:ln>
                <a:solidFill>
                  <a:schemeClr val="tx1">
                    <a:lumMod val="75000"/>
                    <a:lumOff val="25000"/>
                  </a:schemeClr>
                </a:solidFill>
                <a:effectLst/>
                <a:uLnTx/>
                <a:uFillTx/>
              </a:rPr>
              <a:t>will </a:t>
            </a:r>
            <a:r>
              <a:rPr kumimoji="0" lang="en-US" b="1" i="0" u="none" strike="noStrike" cap="none" spc="0" normalizeH="0" baseline="0" noProof="0">
                <a:ln>
                  <a:noFill/>
                </a:ln>
                <a:solidFill>
                  <a:srgbClr val="0070C0"/>
                </a:solidFill>
                <a:effectLst/>
                <a:uLnTx/>
                <a:uFillTx/>
              </a:rPr>
              <a:t>choose</a:t>
            </a:r>
            <a:r>
              <a:rPr kumimoji="0" lang="en-US" b="1" i="0" u="none" strike="noStrike" cap="none" spc="0" normalizeH="0" baseline="0" noProof="0">
                <a:ln>
                  <a:noFill/>
                </a:ln>
                <a:solidFill>
                  <a:schemeClr val="tx1">
                    <a:lumMod val="75000"/>
                    <a:lumOff val="25000"/>
                  </a:schemeClr>
                </a:solidFill>
                <a:effectLst/>
                <a:uLnTx/>
                <a:uFillTx/>
              </a:rPr>
              <a:t> </a:t>
            </a:r>
            <a:r>
              <a:rPr kumimoji="0" lang="en-US" b="1" i="0" u="none" strike="noStrike" cap="none" spc="0" normalizeH="0" baseline="0" noProof="0" dirty="0">
                <a:ln>
                  <a:noFill/>
                </a:ln>
                <a:solidFill>
                  <a:schemeClr val="tx1">
                    <a:lumMod val="75000"/>
                    <a:lumOff val="25000"/>
                  </a:schemeClr>
                </a:solidFill>
                <a:effectLst/>
                <a:uLnTx/>
                <a:uFillTx/>
              </a:rPr>
              <a:t>the product they conclude will deliver </a:t>
            </a:r>
            <a:r>
              <a:rPr kumimoji="0" lang="en-US" b="1" i="0" u="none" strike="noStrike" cap="none" spc="0" normalizeH="0" baseline="0" noProof="0">
                <a:ln>
                  <a:noFill/>
                </a:ln>
                <a:solidFill>
                  <a:schemeClr val="tx1">
                    <a:lumMod val="75000"/>
                    <a:lumOff val="25000"/>
                  </a:schemeClr>
                </a:solidFill>
                <a:effectLst/>
                <a:uLnTx/>
                <a:uFillTx/>
              </a:rPr>
              <a:t>the </a:t>
            </a:r>
            <a:r>
              <a:rPr kumimoji="0" lang="en-US" b="1" i="0" u="none" strike="noStrike" cap="none" spc="0" normalizeH="0" baseline="0" noProof="0">
                <a:ln>
                  <a:noFill/>
                </a:ln>
                <a:solidFill>
                  <a:srgbClr val="0070C0"/>
                </a:solidFill>
                <a:effectLst/>
                <a:uLnTx/>
                <a:uFillTx/>
              </a:rPr>
              <a:t>greatest combination of value and satisfaction</a:t>
            </a:r>
            <a:r>
              <a:rPr kumimoji="0" lang="en-US" b="1" i="0" u="none" strike="noStrike" cap="none" spc="0" normalizeH="0" baseline="0" noProof="0">
                <a:ln>
                  <a:noFill/>
                </a:ln>
                <a:solidFill>
                  <a:schemeClr val="tx1">
                    <a:lumMod val="75000"/>
                    <a:lumOff val="25000"/>
                  </a:schemeClr>
                </a:solidFill>
                <a:effectLst/>
                <a:uLnTx/>
                <a:uFillTx/>
              </a:rPr>
              <a:t>.</a:t>
            </a:r>
            <a:endParaRPr kumimoji="0" lang="en-US" b="1" i="0" u="none" strike="noStrike" cap="none" spc="0" normalizeH="0" baseline="0" noProof="0" dirty="0">
              <a:ln>
                <a:noFill/>
              </a:ln>
              <a:solidFill>
                <a:schemeClr val="tx1">
                  <a:lumMod val="75000"/>
                  <a:lumOff val="25000"/>
                </a:schemeClr>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4382724"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CDA266"/>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1065932"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CDA266"/>
                </a:solidFill>
                <a:effectLst/>
                <a:uLnTx/>
                <a:uFillTx/>
              </a:rPr>
              <a:pPr marR="0" lvl="0" indent="0" defTabSz="457200" fontAlgn="auto">
                <a:spcBef>
                  <a:spcPts val="0"/>
                </a:spcBef>
                <a:spcAft>
                  <a:spcPts val="600"/>
                </a:spcAft>
                <a:buClrTx/>
                <a:buSzTx/>
                <a:buFontTx/>
                <a:buNone/>
                <a:tabLst/>
                <a:defRPr/>
              </a:pPr>
              <a:t>12</a:t>
            </a:fld>
            <a:endParaRPr kumimoji="0" lang="en-US" b="0" i="0" u="none" strike="noStrike" cap="none" spc="0" normalizeH="0" baseline="0" noProof="0">
              <a:ln>
                <a:noFill/>
              </a:ln>
              <a:solidFill>
                <a:srgbClr val="CDA266"/>
              </a:solidFill>
              <a:effectLst/>
              <a:uLnTx/>
              <a:uFillTx/>
            </a:endParaRPr>
          </a:p>
        </p:txBody>
      </p:sp>
    </p:spTree>
    <p:extLst>
      <p:ext uri="{BB962C8B-B14F-4D97-AF65-F5344CB8AC3E}">
        <p14:creationId xmlns:p14="http://schemas.microsoft.com/office/powerpoint/2010/main" val="3894216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7AD97-103E-7E6B-853E-5FAFFADAC18A}"/>
              </a:ext>
            </a:extLst>
          </p:cNvPr>
          <p:cNvSpPr>
            <a:spLocks noGrp="1"/>
          </p:cNvSpPr>
          <p:nvPr>
            <p:ph type="title"/>
          </p:nvPr>
        </p:nvSpPr>
        <p:spPr>
          <a:xfrm>
            <a:off x="581192" y="702156"/>
            <a:ext cx="11029616" cy="879391"/>
          </a:xfrm>
        </p:spPr>
        <p:txBody>
          <a:bodyPr/>
          <a:lstStyle/>
          <a:p>
            <a:r>
              <a:rPr lang="en-GB" dirty="0"/>
              <a:t>The nature of customer value</a:t>
            </a:r>
          </a:p>
        </p:txBody>
      </p:sp>
      <p:sp>
        <p:nvSpPr>
          <p:cNvPr id="3" name="Content Placeholder 2">
            <a:extLst>
              <a:ext uri="{FF2B5EF4-FFF2-40B4-BE49-F238E27FC236}">
                <a16:creationId xmlns:a16="http://schemas.microsoft.com/office/drawing/2014/main" id="{5A562373-A467-9DA6-4434-D11CCCCD3D37}"/>
              </a:ext>
            </a:extLst>
          </p:cNvPr>
          <p:cNvSpPr>
            <a:spLocks noGrp="1"/>
          </p:cNvSpPr>
          <p:nvPr>
            <p:ph idx="1"/>
          </p:nvPr>
        </p:nvSpPr>
        <p:spPr>
          <a:xfrm>
            <a:off x="419099" y="2829432"/>
            <a:ext cx="2628899" cy="599568"/>
          </a:xfrm>
        </p:spPr>
        <p:txBody>
          <a:bodyPr>
            <a:normAutofit/>
          </a:bodyPr>
          <a:lstStyle/>
          <a:p>
            <a:pPr marL="0" indent="0">
              <a:buNone/>
            </a:pPr>
            <a:r>
              <a:rPr lang="en-GB" sz="2800" b="1" dirty="0">
                <a:solidFill>
                  <a:srgbClr val="0070C0"/>
                </a:solidFill>
              </a:rPr>
              <a:t>Customer Value </a:t>
            </a:r>
          </a:p>
        </p:txBody>
      </p:sp>
      <p:sp>
        <p:nvSpPr>
          <p:cNvPr id="4" name="Footer Placeholder 3">
            <a:extLst>
              <a:ext uri="{FF2B5EF4-FFF2-40B4-BE49-F238E27FC236}">
                <a16:creationId xmlns:a16="http://schemas.microsoft.com/office/drawing/2014/main" id="{5801B32E-6933-FE56-92E9-CF070DC07B8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A6635C05-2C14-C5A7-3914-29D5C1A9776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6" name="Content Placeholder 2">
            <a:extLst>
              <a:ext uri="{FF2B5EF4-FFF2-40B4-BE49-F238E27FC236}">
                <a16:creationId xmlns:a16="http://schemas.microsoft.com/office/drawing/2014/main" id="{85357C9D-45F8-B853-B1D8-CBF28EDF2C5F}"/>
              </a:ext>
            </a:extLst>
          </p:cNvPr>
          <p:cNvSpPr txBox="1">
            <a:spLocks/>
          </p:cNvSpPr>
          <p:nvPr/>
        </p:nvSpPr>
        <p:spPr>
          <a:xfrm>
            <a:off x="4057650" y="2829432"/>
            <a:ext cx="2628899" cy="1817243"/>
          </a:xfrm>
          <a:prstGeom prst="rect">
            <a:avLst/>
          </a:prstGeom>
        </p:spPr>
        <p:txBody>
          <a:bodyPr vert="horz" lIns="91440" tIns="45720" rIns="91440" bIns="45720" rtlCol="0" anchor="ctr">
            <a:no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2400" b="1" i="0" u="none" strike="noStrike" kern="1200" cap="none" spc="0" normalizeH="0" baseline="0" noProof="0" dirty="0">
                <a:ln>
                  <a:noFill/>
                </a:ln>
                <a:solidFill>
                  <a:srgbClr val="0070C0"/>
                </a:solidFill>
                <a:effectLst/>
                <a:uLnTx/>
                <a:uFillTx/>
                <a:latin typeface="Franklin Gothic Book" panose="020B0502020104020203"/>
                <a:ea typeface="+mn-ea"/>
                <a:cs typeface="+mn-cs"/>
              </a:rPr>
              <a:t>Perceived Benefits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Product benefits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Service benefits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Image benefits</a:t>
            </a:r>
          </a:p>
        </p:txBody>
      </p:sp>
      <p:sp>
        <p:nvSpPr>
          <p:cNvPr id="7" name="Content Placeholder 2">
            <a:extLst>
              <a:ext uri="{FF2B5EF4-FFF2-40B4-BE49-F238E27FC236}">
                <a16:creationId xmlns:a16="http://schemas.microsoft.com/office/drawing/2014/main" id="{C63A6A1F-9A91-43AC-6B1A-9D6550B86F09}"/>
              </a:ext>
            </a:extLst>
          </p:cNvPr>
          <p:cNvSpPr txBox="1">
            <a:spLocks/>
          </p:cNvSpPr>
          <p:nvPr/>
        </p:nvSpPr>
        <p:spPr>
          <a:xfrm>
            <a:off x="7696200" y="2625890"/>
            <a:ext cx="4279232" cy="2996864"/>
          </a:xfrm>
          <a:prstGeom prst="rect">
            <a:avLst/>
          </a:prstGeom>
        </p:spPr>
        <p:txBody>
          <a:bodyPr vert="horz" lIns="91440" tIns="45720" rIns="91440" bIns="45720" rtlCol="0" anchor="ctr">
            <a:no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2400" b="1" i="0" u="none" strike="noStrike" kern="1200" cap="none" spc="0" normalizeH="0" baseline="0" noProof="0" dirty="0">
                <a:ln>
                  <a:noFill/>
                </a:ln>
                <a:solidFill>
                  <a:srgbClr val="0070C0"/>
                </a:solidFill>
                <a:effectLst/>
                <a:uLnTx/>
                <a:uFillTx/>
                <a:latin typeface="Franklin Gothic Book" panose="020B0502020104020203"/>
                <a:ea typeface="+mn-ea"/>
                <a:cs typeface="+mn-cs"/>
              </a:rPr>
              <a:t>Perceived Sacrifice</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Monetary costs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Time costs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Energy costs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Psychological costs (not making the right decision, perception of risk)</a:t>
            </a:r>
          </a:p>
        </p:txBody>
      </p:sp>
      <p:sp>
        <p:nvSpPr>
          <p:cNvPr id="8" name="Equal 4">
            <a:extLst>
              <a:ext uri="{FF2B5EF4-FFF2-40B4-BE49-F238E27FC236}">
                <a16:creationId xmlns:a16="http://schemas.microsoft.com/office/drawing/2014/main" id="{E6E547C1-99B5-15AD-E940-2F84093BB2C9}"/>
              </a:ext>
            </a:extLst>
          </p:cNvPr>
          <p:cNvSpPr/>
          <p:nvPr/>
        </p:nvSpPr>
        <p:spPr bwMode="auto">
          <a:xfrm>
            <a:off x="3286125" y="2970391"/>
            <a:ext cx="771523" cy="495967"/>
          </a:xfrm>
          <a:prstGeom prst="mathEqual">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E" sz="1800" b="0" i="0" u="none" strike="noStrike" kern="1200" cap="none" spc="0" normalizeH="0" baseline="0" noProof="0">
              <a:ln>
                <a:noFill/>
              </a:ln>
              <a:solidFill>
                <a:prstClr val="black"/>
              </a:solidFill>
              <a:effectLst/>
              <a:uLnTx/>
              <a:uFillTx/>
              <a:latin typeface="Franklin Gothic Book" panose="020B0502020104020203"/>
              <a:ea typeface="+mn-ea"/>
              <a:cs typeface="+mn-cs"/>
            </a:endParaRPr>
          </a:p>
        </p:txBody>
      </p:sp>
      <p:sp>
        <p:nvSpPr>
          <p:cNvPr id="9" name="Minus 8">
            <a:extLst>
              <a:ext uri="{FF2B5EF4-FFF2-40B4-BE49-F238E27FC236}">
                <a16:creationId xmlns:a16="http://schemas.microsoft.com/office/drawing/2014/main" id="{E2A91C07-8950-5C79-B072-3A1602068738}"/>
              </a:ext>
            </a:extLst>
          </p:cNvPr>
          <p:cNvSpPr/>
          <p:nvPr/>
        </p:nvSpPr>
        <p:spPr bwMode="auto">
          <a:xfrm>
            <a:off x="6686550" y="2930286"/>
            <a:ext cx="914400" cy="593512"/>
          </a:xfrm>
          <a:prstGeom prst="mathMinus">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E"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1" name="TextBox 1">
            <a:extLst>
              <a:ext uri="{FF2B5EF4-FFF2-40B4-BE49-F238E27FC236}">
                <a16:creationId xmlns:a16="http://schemas.microsoft.com/office/drawing/2014/main" id="{9786439C-8EA1-9A2F-B30F-7159C0F0EE2D}"/>
              </a:ext>
            </a:extLst>
          </p:cNvPr>
          <p:cNvSpPr txBox="1">
            <a:spLocks noChangeArrowheads="1"/>
          </p:cNvSpPr>
          <p:nvPr/>
        </p:nvSpPr>
        <p:spPr bwMode="auto">
          <a:xfrm>
            <a:off x="2079157" y="5710029"/>
            <a:ext cx="72587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chemeClr val="tx1"/>
                </a:solidFill>
                <a:latin typeface="Comic Sans MS" panose="030F0702030302020204" pitchFamily="66" charset="0"/>
              </a:defRPr>
            </a:lvl1pPr>
            <a:lvl2pPr marL="742950" indent="-285750">
              <a:defRPr sz="3200" b="1">
                <a:solidFill>
                  <a:schemeClr val="tx1"/>
                </a:solidFill>
                <a:latin typeface="Comic Sans MS" panose="030F0702030302020204" pitchFamily="66" charset="0"/>
              </a:defRPr>
            </a:lvl2pPr>
            <a:lvl3pPr marL="1143000" indent="-228600">
              <a:defRPr sz="3200" b="1">
                <a:solidFill>
                  <a:schemeClr val="tx1"/>
                </a:solidFill>
                <a:latin typeface="Comic Sans MS" panose="030F0702030302020204" pitchFamily="66" charset="0"/>
              </a:defRPr>
            </a:lvl3pPr>
            <a:lvl4pPr marL="1600200" indent="-228600">
              <a:defRPr sz="3200" b="1">
                <a:solidFill>
                  <a:schemeClr val="tx1"/>
                </a:solidFill>
                <a:latin typeface="Comic Sans MS" panose="030F0702030302020204" pitchFamily="66" charset="0"/>
              </a:defRPr>
            </a:lvl4pPr>
            <a:lvl5pPr marL="2057400" indent="-228600">
              <a:defRPr sz="3200" b="1">
                <a:solidFill>
                  <a:schemeClr val="tx1"/>
                </a:solidFill>
                <a:latin typeface="Comic Sans MS" panose="030F0702030302020204" pitchFamily="66" charset="0"/>
              </a:defRPr>
            </a:lvl5pPr>
            <a:lvl6pPr marL="2514600" indent="-2286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eaLnBrk="0" fontAlgn="base" hangingPunct="0">
              <a:spcBef>
                <a:spcPct val="0"/>
              </a:spcBef>
              <a:spcAft>
                <a:spcPct val="0"/>
              </a:spcAft>
              <a:defRPr sz="3200" b="1">
                <a:solidFill>
                  <a:schemeClr val="tx1"/>
                </a:solidFill>
                <a:latin typeface="Comic Sans MS" panose="030F0702030302020204" pitchFamily="66"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800" b="0" i="0" u="none" strike="noStrike" kern="0" cap="none" spc="0" normalizeH="0" baseline="0" noProof="0" dirty="0">
                <a:ln>
                  <a:noFill/>
                </a:ln>
                <a:solidFill>
                  <a:srgbClr val="0070C0"/>
                </a:solidFill>
                <a:effectLst/>
                <a:uLnTx/>
                <a:uFillTx/>
                <a:latin typeface="Calibri" panose="020F0502020204030204" pitchFamily="34" charset="0"/>
                <a:ea typeface="+mn-ea"/>
                <a:cs typeface="+mn-cs"/>
              </a:rPr>
              <a:t>Value offered should exceed that of competitors</a:t>
            </a:r>
            <a:endParaRPr kumimoji="0" lang="en-GB" altLang="en-US" sz="2800" b="1" i="0" u="none" strike="noStrike" kern="0" cap="none" spc="0" normalizeH="0" baseline="0" noProof="0" dirty="0">
              <a:ln>
                <a:noFill/>
              </a:ln>
              <a:solidFill>
                <a:srgbClr val="0070C0"/>
              </a:solidFill>
              <a:effectLst/>
              <a:uLnTx/>
              <a:uFillTx/>
              <a:latin typeface="Comic Sans MS" panose="030F0702030302020204" pitchFamily="66" charset="0"/>
              <a:ea typeface="+mn-ea"/>
              <a:cs typeface="+mn-cs"/>
            </a:endParaRPr>
          </a:p>
        </p:txBody>
      </p:sp>
      <p:pic>
        <p:nvPicPr>
          <p:cNvPr id="12" name="Picture 11" descr="Cup of coffee 3D pattern">
            <a:extLst>
              <a:ext uri="{FF2B5EF4-FFF2-40B4-BE49-F238E27FC236}">
                <a16:creationId xmlns:a16="http://schemas.microsoft.com/office/drawing/2014/main" id="{C38A3E30-3264-D47A-FFD6-0FE7AED7315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122676" y="837146"/>
            <a:ext cx="797599" cy="996800"/>
          </a:xfrm>
          <a:prstGeom prst="rect">
            <a:avLst/>
          </a:prstGeom>
        </p:spPr>
      </p:pic>
      <p:sp>
        <p:nvSpPr>
          <p:cNvPr id="13" name="TextBox 12">
            <a:extLst>
              <a:ext uri="{FF2B5EF4-FFF2-40B4-BE49-F238E27FC236}">
                <a16:creationId xmlns:a16="http://schemas.microsoft.com/office/drawing/2014/main" id="{D0B2860A-FECE-30DF-3425-736A1F83B4BE}"/>
              </a:ext>
            </a:extLst>
          </p:cNvPr>
          <p:cNvSpPr txBox="1"/>
          <p:nvPr/>
        </p:nvSpPr>
        <p:spPr>
          <a:xfrm>
            <a:off x="613276" y="2075545"/>
            <a:ext cx="7580485"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200" b="0" i="0" u="none" strike="noStrike" kern="1200" cap="none" spc="0" normalizeH="0" baseline="0" noProof="0" dirty="0">
                <a:ln>
                  <a:noFill/>
                </a:ln>
                <a:solidFill>
                  <a:srgbClr val="0070C0"/>
                </a:solidFill>
                <a:effectLst/>
                <a:uLnTx/>
                <a:uFillTx/>
                <a:latin typeface="Calibri" panose="020F0502020204030204" pitchFamily="34" charset="0"/>
                <a:ea typeface="MS PGothic" panose="020B0600070205080204" pitchFamily="34" charset="-128"/>
                <a:cs typeface="Calibri" panose="020F0502020204030204" pitchFamily="34" charset="0"/>
              </a:rPr>
              <a:t>Question: What is Customer Value?</a:t>
            </a:r>
            <a:endParaRPr kumimoji="0" lang="en-GB" sz="2200" b="0" i="0" u="none" strike="noStrike" kern="1200" cap="none" spc="0" normalizeH="0" baseline="0" noProof="0" dirty="0">
              <a:ln>
                <a:noFill/>
              </a:ln>
              <a:solidFill>
                <a:srgbClr val="0070C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087874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dirty="0"/>
              <a:t>Step 4: purchase decision </a:t>
            </a:r>
          </a:p>
        </p:txBody>
      </p:sp>
      <p:sp>
        <p:nvSpPr>
          <p:cNvPr id="3" name="TextBox 2">
            <a:extLst>
              <a:ext uri="{FF2B5EF4-FFF2-40B4-BE49-F238E27FC236}">
                <a16:creationId xmlns:a16="http://schemas.microsoft.com/office/drawing/2014/main" id="{1A63A293-6A4B-481D-8960-BE437C3CF946}"/>
              </a:ext>
            </a:extLst>
          </p:cNvPr>
          <p:cNvSpPr txBox="1"/>
          <p:nvPr/>
        </p:nvSpPr>
        <p:spPr>
          <a:xfrm>
            <a:off x="764959" y="1947508"/>
            <a:ext cx="5546389" cy="341632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Purchase Stage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Involves the trade of money for a product or service</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Shoppers in bricks and mortar stores rarely abandon their carts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Abandonment of virtual shopping carts is quite common and provides marketers with real challenges.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9" name="Picture 8" descr="Person standing indoors, holding clipboard with formal document, handing keys to smiling couple">
            <a:extLst>
              <a:ext uri="{FF2B5EF4-FFF2-40B4-BE49-F238E27FC236}">
                <a16:creationId xmlns:a16="http://schemas.microsoft.com/office/drawing/2014/main" id="{890E4003-406C-0AA8-D1DF-6E6802538EC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48669" y="2303064"/>
            <a:ext cx="4431196" cy="2954131"/>
          </a:xfrm>
          <a:prstGeom prst="rect">
            <a:avLst/>
          </a:prstGeom>
        </p:spPr>
      </p:pic>
    </p:spTree>
    <p:extLst>
      <p:ext uri="{BB962C8B-B14F-4D97-AF65-F5344CB8AC3E}">
        <p14:creationId xmlns:p14="http://schemas.microsoft.com/office/powerpoint/2010/main" val="3518512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4382724" y="702156"/>
            <a:ext cx="7225075" cy="1013800"/>
          </a:xfrm>
        </p:spPr>
        <p:txBody>
          <a:bodyPr vert="horz" lIns="91440" tIns="45720" rIns="91440" bIns="45720" rtlCol="0" anchor="b">
            <a:normAutofit/>
          </a:bodyPr>
          <a:lstStyle/>
          <a:p>
            <a:r>
              <a:rPr lang="en-US" b="0" kern="1200" cap="all">
                <a:solidFill>
                  <a:schemeClr val="tx2"/>
                </a:solidFill>
                <a:latin typeface="+mj-lt"/>
                <a:ea typeface="+mj-ea"/>
                <a:cs typeface="+mj-cs"/>
              </a:rPr>
              <a:t>Step 5: post-purchase evaluation</a:t>
            </a:r>
          </a:p>
        </p:txBody>
      </p:sp>
      <p:sp>
        <p:nvSpPr>
          <p:cNvPr id="20" name="Rectangle 19">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72603"/>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4" name="Rectangle 23">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 name="Picture 6" descr="Woman thinking in bed">
            <a:extLst>
              <a:ext uri="{FF2B5EF4-FFF2-40B4-BE49-F238E27FC236}">
                <a16:creationId xmlns:a16="http://schemas.microsoft.com/office/drawing/2014/main" id="{A4C7FD59-8898-6610-14B7-7BAE58436EA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446534" y="601201"/>
            <a:ext cx="3703320" cy="5774200"/>
          </a:xfrm>
          <a:prstGeom prst="rect">
            <a:avLst/>
          </a:prstGeom>
        </p:spPr>
      </p:pic>
      <p:sp>
        <p:nvSpPr>
          <p:cNvPr id="3" name="TextBox 2">
            <a:extLst>
              <a:ext uri="{FF2B5EF4-FFF2-40B4-BE49-F238E27FC236}">
                <a16:creationId xmlns:a16="http://schemas.microsoft.com/office/drawing/2014/main" id="{1A63A293-6A4B-481D-8960-BE437C3CF946}"/>
              </a:ext>
            </a:extLst>
          </p:cNvPr>
          <p:cNvSpPr txBox="1"/>
          <p:nvPr/>
        </p:nvSpPr>
        <p:spPr>
          <a:xfrm>
            <a:off x="4382726" y="1896533"/>
            <a:ext cx="6878108" cy="3962266"/>
          </a:xfrm>
          <a:prstGeom prst="rect">
            <a:avLst/>
          </a:prstGeom>
        </p:spPr>
        <p:txBody>
          <a:bodyPr vert="horz" lIns="91440" tIns="45720" rIns="91440" bIns="45720" rtlCol="0" anchor="ctr">
            <a:normAutofit/>
          </a:bodyPr>
          <a:lstStyle/>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1500" b="0"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1500" b="1" i="0" u="none" strike="noStrike" cap="none" spc="0" normalizeH="0" baseline="0" noProof="0" dirty="0">
                <a:ln>
                  <a:noFill/>
                </a:ln>
                <a:solidFill>
                  <a:schemeClr val="tx1">
                    <a:lumMod val="75000"/>
                    <a:lumOff val="25000"/>
                  </a:schemeClr>
                </a:solidFill>
                <a:effectLst/>
                <a:uLnTx/>
                <a:uFillTx/>
              </a:rPr>
              <a:t>After the Purchase, customers may experience ‘</a:t>
            </a:r>
            <a:r>
              <a:rPr kumimoji="0" lang="en-US" sz="1500" b="1" i="0" u="none" strike="noStrike" cap="none" spc="0" normalizeH="0" baseline="0" noProof="0" dirty="0">
                <a:ln>
                  <a:noFill/>
                </a:ln>
                <a:solidFill>
                  <a:srgbClr val="0070C0"/>
                </a:solidFill>
                <a:effectLst/>
                <a:uLnTx/>
                <a:uFillTx/>
              </a:rPr>
              <a:t>cognitive dissonance</a:t>
            </a:r>
            <a:r>
              <a:rPr lang="en-US" sz="1500" b="1" dirty="0">
                <a:solidFill>
                  <a:schemeClr val="tx1">
                    <a:lumMod val="75000"/>
                    <a:lumOff val="25000"/>
                  </a:schemeClr>
                </a:solidFill>
              </a:rPr>
              <a:t>’</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lang="en-US" sz="1500" b="1" dirty="0">
              <a:solidFill>
                <a:schemeClr val="tx1">
                  <a:lumMod val="75000"/>
                  <a:lumOff val="25000"/>
                </a:schemeClr>
              </a:solidFill>
            </a:endParaRP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US" sz="1500" dirty="0">
                <a:solidFill>
                  <a:schemeClr val="tx1">
                    <a:lumMod val="75000"/>
                    <a:lumOff val="25000"/>
                  </a:schemeClr>
                </a:solidFill>
              </a:rPr>
              <a:t>Cognitive Dissonance is the perception of contradictory information, and the mental toll of it</a:t>
            </a:r>
            <a:endParaRPr kumimoji="0" lang="en-US" sz="1500" b="0" i="0" u="none" strike="noStrike" cap="none" spc="0" normalizeH="0" baseline="0" noProof="0" dirty="0">
              <a:ln>
                <a:noFill/>
              </a:ln>
              <a:solidFill>
                <a:schemeClr val="tx1">
                  <a:lumMod val="75000"/>
                  <a:lumOff val="25000"/>
                </a:schemeClr>
              </a:solidFill>
              <a:effectLst/>
              <a:uLnTx/>
              <a:uFillTx/>
            </a:endParaRP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1500" b="0" i="0" u="none" strike="noStrike" cap="none" spc="0" normalizeH="0" baseline="0" noProof="0" dirty="0">
                <a:ln>
                  <a:noFill/>
                </a:ln>
                <a:solidFill>
                  <a:schemeClr val="tx1">
                    <a:lumMod val="75000"/>
                    <a:lumOff val="25000"/>
                  </a:schemeClr>
                </a:solidFill>
                <a:effectLst/>
                <a:uLnTx/>
                <a:uFillTx/>
              </a:rPr>
              <a:t>It arises from their feelings of uncertainty as to whether they made the right decision</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1500" b="0" i="0" u="none" strike="noStrike" cap="none" spc="0" normalizeH="0" baseline="0" noProof="0" dirty="0">
                <a:ln>
                  <a:noFill/>
                </a:ln>
                <a:solidFill>
                  <a:schemeClr val="tx1">
                    <a:lumMod val="75000"/>
                    <a:lumOff val="25000"/>
                  </a:schemeClr>
                </a:solidFill>
                <a:effectLst/>
                <a:uLnTx/>
                <a:uFillTx/>
              </a:rPr>
              <a:t>It is common for customers to seek reassurance from friends, family, people who have made the same purchase decision</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1500" b="0" i="0" u="none" strike="noStrike" cap="none" spc="0" normalizeH="0" baseline="0" noProof="0" dirty="0">
              <a:ln>
                <a:noFill/>
              </a:ln>
              <a:solidFill>
                <a:schemeClr val="tx1">
                  <a:lumMod val="75000"/>
                  <a:lumOff val="25000"/>
                </a:schemeClr>
              </a:solidFill>
              <a:effectLst/>
              <a:uLnTx/>
              <a:uFillTx/>
            </a:endParaRPr>
          </a:p>
          <a:p>
            <a:pPr marL="457200" marR="0" lvl="1" indent="0" algn="ctr" defTabSz="457200" fontAlgn="auto">
              <a:lnSpc>
                <a:spcPct val="90000"/>
              </a:lnSpc>
              <a:spcBef>
                <a:spcPct val="20000"/>
              </a:spcBef>
              <a:spcAft>
                <a:spcPts val="600"/>
              </a:spcAft>
              <a:buClr>
                <a:schemeClr val="accent1"/>
              </a:buClr>
              <a:buSzPct val="92000"/>
              <a:tabLst/>
              <a:defRPr/>
            </a:pPr>
            <a:r>
              <a:rPr kumimoji="0" lang="en-US" sz="1500" b="1" i="0" u="none" strike="noStrike" cap="none" spc="0" normalizeH="0" baseline="0" noProof="0" dirty="0">
                <a:ln>
                  <a:noFill/>
                </a:ln>
                <a:solidFill>
                  <a:srgbClr val="0070C0"/>
                </a:solidFill>
                <a:effectLst/>
                <a:uLnTx/>
                <a:uFillTx/>
              </a:rPr>
              <a:t>It is important that customers feel happy with their decision as this leads to word-of-mouth marketing and potential long-term customer relationships.</a:t>
            </a:r>
            <a:endParaRPr kumimoji="0" lang="en-US" sz="1500" b="0" i="0" u="none" strike="noStrike" cap="none" spc="0" normalizeH="0" baseline="0" noProof="0" dirty="0">
              <a:ln>
                <a:noFill/>
              </a:ln>
              <a:solidFill>
                <a:srgbClr val="0070C0"/>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4382724"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CC7458"/>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1065932"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CC7458"/>
                </a:solidFill>
                <a:effectLst/>
                <a:uLnTx/>
                <a:uFillTx/>
              </a:rPr>
              <a:pPr marR="0" lvl="0" indent="0" defTabSz="457200" fontAlgn="auto">
                <a:spcBef>
                  <a:spcPts val="0"/>
                </a:spcBef>
                <a:spcAft>
                  <a:spcPts val="600"/>
                </a:spcAft>
                <a:buClrTx/>
                <a:buSzTx/>
                <a:buFontTx/>
                <a:buNone/>
                <a:tabLst/>
                <a:defRPr/>
              </a:pPr>
              <a:t>15</a:t>
            </a:fld>
            <a:endParaRPr kumimoji="0" lang="en-US" b="0" i="0" u="none" strike="noStrike" cap="none" spc="0" normalizeH="0" baseline="0" noProof="0">
              <a:ln>
                <a:noFill/>
              </a:ln>
              <a:solidFill>
                <a:srgbClr val="CC7458"/>
              </a:solidFill>
              <a:effectLst/>
              <a:uLnTx/>
              <a:uFillTx/>
            </a:endParaRPr>
          </a:p>
        </p:txBody>
      </p:sp>
    </p:spTree>
    <p:extLst>
      <p:ext uri="{BB962C8B-B14F-4D97-AF65-F5344CB8AC3E}">
        <p14:creationId xmlns:p14="http://schemas.microsoft.com/office/powerpoint/2010/main" val="3556542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4382724" y="702156"/>
            <a:ext cx="7225075" cy="1013800"/>
          </a:xfrm>
        </p:spPr>
        <p:txBody>
          <a:bodyPr vert="horz" lIns="91440" tIns="45720" rIns="91440" bIns="45720" rtlCol="0" anchor="b">
            <a:normAutofit/>
          </a:bodyPr>
          <a:lstStyle/>
          <a:p>
            <a:r>
              <a:rPr lang="en-US" b="0" kern="1200" cap="all">
                <a:solidFill>
                  <a:schemeClr val="tx2"/>
                </a:solidFill>
                <a:latin typeface="+mj-lt"/>
                <a:ea typeface="+mj-ea"/>
                <a:cs typeface="+mj-cs"/>
              </a:rPr>
              <a:t>Overcoming cognitive dissonance</a:t>
            </a:r>
          </a:p>
        </p:txBody>
      </p:sp>
      <p:pic>
        <p:nvPicPr>
          <p:cNvPr id="7" name="Picture 6" descr="Rescue buoy floating at sea">
            <a:extLst>
              <a:ext uri="{FF2B5EF4-FFF2-40B4-BE49-F238E27FC236}">
                <a16:creationId xmlns:a16="http://schemas.microsoft.com/office/drawing/2014/main" id="{84BB6376-8BCE-5B28-9129-F8AFCF07E7A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446534" y="601201"/>
            <a:ext cx="3703320" cy="5774200"/>
          </a:xfrm>
          <a:prstGeom prst="rect">
            <a:avLst/>
          </a:prstGeom>
        </p:spPr>
      </p:pic>
      <p:sp>
        <p:nvSpPr>
          <p:cNvPr id="3" name="TextBox 2">
            <a:extLst>
              <a:ext uri="{FF2B5EF4-FFF2-40B4-BE49-F238E27FC236}">
                <a16:creationId xmlns:a16="http://schemas.microsoft.com/office/drawing/2014/main" id="{1A63A293-6A4B-481D-8960-BE437C3CF946}"/>
              </a:ext>
            </a:extLst>
          </p:cNvPr>
          <p:cNvSpPr txBox="1"/>
          <p:nvPr/>
        </p:nvSpPr>
        <p:spPr>
          <a:xfrm>
            <a:off x="4382726" y="1896533"/>
            <a:ext cx="6878108" cy="3962266"/>
          </a:xfrm>
          <a:prstGeom prst="rect">
            <a:avLst/>
          </a:prstGeom>
        </p:spPr>
        <p:txBody>
          <a:bodyPr vert="horz" lIns="91440" tIns="45720" rIns="91440" bIns="45720" rtlCol="0" anchor="ctr">
            <a:normAutofit/>
          </a:bodyPr>
          <a:lstStyle/>
          <a:p>
            <a:pPr marR="0" lvl="1" defTabSz="457200" fontAlgn="auto">
              <a:spcBef>
                <a:spcPct val="20000"/>
              </a:spcBef>
              <a:spcAft>
                <a:spcPts val="600"/>
              </a:spcAft>
              <a:buClr>
                <a:schemeClr val="accent1"/>
              </a:buClr>
              <a:buSzPct val="92000"/>
              <a:tabLst/>
              <a:defRPr/>
            </a:pPr>
            <a:endParaRPr kumimoji="0" lang="en-US" sz="2000" b="0"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lang="en-US" sz="2400" b="1" dirty="0">
                <a:solidFill>
                  <a:schemeClr val="tx1">
                    <a:lumMod val="75000"/>
                    <a:lumOff val="25000"/>
                  </a:schemeClr>
                </a:solidFill>
              </a:rPr>
              <a:t>What can businesses do to avoid cognitive dissonance or to help customers to overcome it?</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400" b="1" i="0" u="none" strike="noStrike" cap="none" spc="0" normalizeH="0" baseline="0" noProof="0" dirty="0">
              <a:ln>
                <a:noFill/>
              </a:ln>
              <a:solidFill>
                <a:schemeClr val="tx1">
                  <a:lumMod val="75000"/>
                  <a:lumOff val="25000"/>
                </a:schemeClr>
              </a:solidFill>
              <a:effectLst/>
              <a:uLnTx/>
              <a:uFillTx/>
            </a:endParaRP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sz="2400" b="0" i="0" u="none" strike="noStrike" cap="none" spc="0" normalizeH="0" baseline="0" noProof="0" dirty="0">
                <a:ln>
                  <a:noFill/>
                </a:ln>
                <a:solidFill>
                  <a:schemeClr val="tx1">
                    <a:lumMod val="75000"/>
                    <a:lumOff val="25000"/>
                  </a:schemeClr>
                </a:solidFill>
                <a:effectLst/>
                <a:uLnTx/>
                <a:uFillTx/>
              </a:rPr>
              <a:t>Ensuring that pre-purchase expectations are realistic (e.g., making reviews from other customers visible)</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Offering post-purchase service (e.g. extended warranties)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4382724"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FFA828"/>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1065932"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FFA828"/>
                </a:solidFill>
                <a:effectLst/>
                <a:uLnTx/>
                <a:uFillTx/>
              </a:rPr>
              <a:pPr marR="0" lvl="0" indent="0" defTabSz="457200" fontAlgn="auto">
                <a:spcBef>
                  <a:spcPts val="0"/>
                </a:spcBef>
                <a:spcAft>
                  <a:spcPts val="600"/>
                </a:spcAft>
                <a:buClrTx/>
                <a:buSzTx/>
                <a:buFontTx/>
                <a:buNone/>
                <a:tabLst/>
                <a:defRPr/>
              </a:pPr>
              <a:t>16</a:t>
            </a:fld>
            <a:endParaRPr kumimoji="0" lang="en-US" b="0" i="0" u="none" strike="noStrike" cap="none" spc="0" normalizeH="0" baseline="0" noProof="0">
              <a:ln>
                <a:noFill/>
              </a:ln>
              <a:solidFill>
                <a:srgbClr val="FFA828"/>
              </a:solidFill>
              <a:effectLst/>
              <a:uLnTx/>
              <a:uFillTx/>
            </a:endParaRPr>
          </a:p>
        </p:txBody>
      </p:sp>
    </p:spTree>
    <p:extLst>
      <p:ext uri="{BB962C8B-B14F-4D97-AF65-F5344CB8AC3E}">
        <p14:creationId xmlns:p14="http://schemas.microsoft.com/office/powerpoint/2010/main" val="1259700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7C11D-449D-C327-DA4C-2E5933B283A1}"/>
              </a:ext>
            </a:extLst>
          </p:cNvPr>
          <p:cNvSpPr>
            <a:spLocks noGrp="1"/>
          </p:cNvSpPr>
          <p:nvPr>
            <p:ph type="title"/>
          </p:nvPr>
        </p:nvSpPr>
        <p:spPr>
          <a:xfrm>
            <a:off x="581192" y="702157"/>
            <a:ext cx="11029616" cy="517044"/>
          </a:xfrm>
        </p:spPr>
        <p:txBody>
          <a:bodyPr>
            <a:normAutofit fontScale="90000"/>
          </a:bodyPr>
          <a:lstStyle/>
          <a:p>
            <a:r>
              <a:rPr lang="en-GB" dirty="0"/>
              <a:t>Extended and limited problem solving</a:t>
            </a:r>
          </a:p>
        </p:txBody>
      </p:sp>
      <p:pic>
        <p:nvPicPr>
          <p:cNvPr id="7" name="Content Placeholder 6">
            <a:extLst>
              <a:ext uri="{FF2B5EF4-FFF2-40B4-BE49-F238E27FC236}">
                <a16:creationId xmlns:a16="http://schemas.microsoft.com/office/drawing/2014/main" id="{EDD21F44-2396-E14D-3B50-F6C8C734598F}"/>
              </a:ext>
            </a:extLst>
          </p:cNvPr>
          <p:cNvPicPr>
            <a:picLocks noGrp="1" noChangeAspect="1"/>
          </p:cNvPicPr>
          <p:nvPr>
            <p:ph idx="1"/>
          </p:nvPr>
        </p:nvPicPr>
        <p:blipFill rotWithShape="1">
          <a:blip r:embed="rId2"/>
          <a:srcRect l="4842" t="9822" r="29797" b="27884"/>
          <a:stretch/>
        </p:blipFill>
        <p:spPr>
          <a:xfrm>
            <a:off x="1513840" y="1461299"/>
            <a:ext cx="8920479" cy="5163435"/>
          </a:xfrm>
        </p:spPr>
      </p:pic>
      <p:sp>
        <p:nvSpPr>
          <p:cNvPr id="5" name="Slide Number Placeholder 4">
            <a:extLst>
              <a:ext uri="{FF2B5EF4-FFF2-40B4-BE49-F238E27FC236}">
                <a16:creationId xmlns:a16="http://schemas.microsoft.com/office/drawing/2014/main" id="{FB4435E8-46BD-E1F9-4585-B993D4AA011F}"/>
              </a:ext>
            </a:extLst>
          </p:cNvPr>
          <p:cNvSpPr>
            <a:spLocks noGrp="1"/>
          </p:cNvSpPr>
          <p:nvPr>
            <p:ph type="sldNum" sz="quarter" idx="12"/>
          </p:nvPr>
        </p:nvSpPr>
        <p:spPr/>
        <p:txBody>
          <a:bodyPr/>
          <a:lstStyle/>
          <a:p>
            <a:fld id="{3A98EE3D-8CD1-4C3F-BD1C-C98C9596463C}" type="slidenum">
              <a:rPr lang="en-US" smtClean="0"/>
              <a:t>17</a:t>
            </a:fld>
            <a:endParaRPr lang="en-US" dirty="0"/>
          </a:p>
        </p:txBody>
      </p:sp>
    </p:spTree>
    <p:extLst>
      <p:ext uri="{BB962C8B-B14F-4D97-AF65-F5344CB8AC3E}">
        <p14:creationId xmlns:p14="http://schemas.microsoft.com/office/powerpoint/2010/main" val="3030962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4FD062C-842A-7B52-114F-4BCBD693DEAF}"/>
              </a:ext>
            </a:extLst>
          </p:cNvPr>
          <p:cNvSpPr>
            <a:spLocks noGrp="1"/>
          </p:cNvSpPr>
          <p:nvPr>
            <p:ph type="title"/>
          </p:nvPr>
        </p:nvSpPr>
        <p:spPr>
          <a:xfrm>
            <a:off x="581192" y="702157"/>
            <a:ext cx="11029616" cy="613460"/>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Purchase Type Categories</a:t>
            </a:r>
          </a:p>
        </p:txBody>
      </p:sp>
      <p:sp>
        <p:nvSpPr>
          <p:cNvPr id="6" name="Content Placeholder 5">
            <a:extLst>
              <a:ext uri="{FF2B5EF4-FFF2-40B4-BE49-F238E27FC236}">
                <a16:creationId xmlns:a16="http://schemas.microsoft.com/office/drawing/2014/main" id="{4B9AD64A-910A-26B1-3CA7-01EA12E3670C}"/>
              </a:ext>
            </a:extLst>
          </p:cNvPr>
          <p:cNvSpPr>
            <a:spLocks noGrp="1"/>
          </p:cNvSpPr>
          <p:nvPr>
            <p:ph idx="1"/>
          </p:nvPr>
        </p:nvSpPr>
        <p:spPr>
          <a:xfrm>
            <a:off x="581192" y="1446245"/>
            <a:ext cx="11029615" cy="5094514"/>
          </a:xfrm>
        </p:spPr>
        <p:txBody>
          <a:bodyPr>
            <a:normAutofit lnSpcReduction="10000"/>
          </a:bodyPr>
          <a:lstStyle/>
          <a:p>
            <a:pPr marL="0" indent="0" algn="l">
              <a:buNone/>
            </a:pPr>
            <a:r>
              <a:rPr lang="en-GB"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There are several categories used to label the different facets of consumer behaviour:</a:t>
            </a:r>
          </a:p>
          <a:p>
            <a:pPr algn="l">
              <a:buFont typeface="+mj-lt"/>
              <a:buAutoNum type="arabicPeriod"/>
            </a:pPr>
            <a:r>
              <a:rPr lang="en-GB" sz="18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Routine or Habitual </a:t>
            </a:r>
            <a:r>
              <a:rPr lang="en-GB" sz="1800" b="1" dirty="0">
                <a:solidFill>
                  <a:srgbClr val="000000"/>
                </a:solidFill>
                <a:latin typeface="Calibri" panose="020F0502020204030204" pitchFamily="34" charset="0"/>
                <a:ea typeface="Calibri" panose="020F0502020204030204" pitchFamily="34" charset="0"/>
                <a:cs typeface="Calibri" panose="020F0502020204030204" pitchFamily="34" charset="0"/>
              </a:rPr>
              <a:t>B</a:t>
            </a:r>
            <a:r>
              <a:rPr lang="en-GB" sz="18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uying </a:t>
            </a:r>
            <a:r>
              <a:rPr lang="en-GB" sz="1800" b="1" dirty="0">
                <a:solidFill>
                  <a:srgbClr val="000000"/>
                </a:solidFill>
                <a:latin typeface="Calibri" panose="020F0502020204030204" pitchFamily="34" charset="0"/>
                <a:ea typeface="Calibri" panose="020F0502020204030204" pitchFamily="34" charset="0"/>
                <a:cs typeface="Calibri" panose="020F0502020204030204" pitchFamily="34" charset="0"/>
              </a:rPr>
              <a:t>B</a:t>
            </a:r>
            <a:r>
              <a:rPr lang="en-GB" sz="18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ehaviour</a:t>
            </a:r>
            <a:r>
              <a:rPr lang="en-GB"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Also known as routine buying behaviour, this consumer behaviour is influenced by repetition and brand familiarity in purchase decisions, and typically covers everyday items that a person buys frequently without much thought.</a:t>
            </a:r>
          </a:p>
          <a:p>
            <a:pPr marL="0" indent="0" algn="l">
              <a:buNone/>
            </a:pPr>
            <a:endParaRPr lang="en-GB" sz="11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Font typeface="+mj-lt"/>
              <a:buAutoNum type="arabicPeriod"/>
            </a:pPr>
            <a:r>
              <a:rPr lang="en-GB" sz="18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Impulse buying behaviour</a:t>
            </a:r>
            <a:r>
              <a:rPr lang="en-GB"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This behaviour occurs when buying decisions are made in the moment – without planning or research – based on an immediate desire. A common example of impulse buying is purchasing chocolate or sweets while in the queue at the supermarket. </a:t>
            </a:r>
          </a:p>
          <a:p>
            <a:pPr algn="l">
              <a:buFont typeface="+mj-lt"/>
              <a:buAutoNum type="arabicPeriod"/>
            </a:pPr>
            <a:endParaRPr lang="en-GB" sz="10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Font typeface="+mj-lt"/>
              <a:buAutoNum type="arabicPeriod"/>
            </a:pPr>
            <a:r>
              <a:rPr lang="en-GB" sz="18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Complex buying behaviour</a:t>
            </a:r>
            <a:r>
              <a:rPr lang="en-GB"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This can include both limited and extended decision-making behaviours. It covers the purchases that people make after giving the matter some thought or conducting research into their options.</a:t>
            </a:r>
          </a:p>
          <a:p>
            <a:pPr algn="l">
              <a:buFont typeface="+mj-lt"/>
              <a:buAutoNum type="arabicPeriod"/>
            </a:pPr>
            <a:endParaRPr lang="en-GB" sz="10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Font typeface="+mj-lt"/>
              <a:buAutoNum type="arabicPeriod"/>
            </a:pPr>
            <a:r>
              <a:rPr lang="en-GB" sz="1800" b="1"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Dissonance-reducing buying behaviour</a:t>
            </a:r>
            <a:r>
              <a:rPr lang="en-GB"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Dissonance-reducing buying occurs when a consumer is engaged in their purchase – typically an important one – but can see little difference between brands or products. This can be unsettling for some consumers, as they worry they’ll regret their decision post-purchase.</a:t>
            </a:r>
          </a:p>
          <a:p>
            <a:endParaRPr lang="en-GB" dirty="0"/>
          </a:p>
        </p:txBody>
      </p:sp>
      <p:sp>
        <p:nvSpPr>
          <p:cNvPr id="3" name="Footer Placeholder 2">
            <a:extLst>
              <a:ext uri="{FF2B5EF4-FFF2-40B4-BE49-F238E27FC236}">
                <a16:creationId xmlns:a16="http://schemas.microsoft.com/office/drawing/2014/main" id="{A48A285E-E48E-BDB4-98B1-F0F4C8615C77}"/>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476E841-3674-B9AE-51F6-236954AF4537}"/>
              </a:ext>
            </a:extLst>
          </p:cNvPr>
          <p:cNvSpPr>
            <a:spLocks noGrp="1"/>
          </p:cNvSpPr>
          <p:nvPr>
            <p:ph type="sldNum" sz="quarter" idx="12"/>
          </p:nvPr>
        </p:nvSpPr>
        <p:spPr/>
        <p:txBody>
          <a:bodyPr/>
          <a:lstStyle/>
          <a:p>
            <a:fld id="{3A98EE3D-8CD1-4C3F-BD1C-C98C9596463C}" type="slidenum">
              <a:rPr lang="en-US" smtClean="0"/>
              <a:t>18</a:t>
            </a:fld>
            <a:endParaRPr lang="en-US" dirty="0"/>
          </a:p>
        </p:txBody>
      </p:sp>
    </p:spTree>
    <p:extLst>
      <p:ext uri="{BB962C8B-B14F-4D97-AF65-F5344CB8AC3E}">
        <p14:creationId xmlns:p14="http://schemas.microsoft.com/office/powerpoint/2010/main" val="1508098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CC61C-1FDD-67F0-D482-BD07E6C3D506}"/>
              </a:ext>
            </a:extLst>
          </p:cNvPr>
          <p:cNvSpPr>
            <a:spLocks noGrp="1"/>
          </p:cNvSpPr>
          <p:nvPr>
            <p:ph type="title"/>
          </p:nvPr>
        </p:nvSpPr>
        <p:spPr>
          <a:xfrm>
            <a:off x="575894" y="729658"/>
            <a:ext cx="11029616" cy="575267"/>
          </a:xfrm>
        </p:spPr>
        <p:txBody>
          <a:bodyPr/>
          <a:lstStyle/>
          <a:p>
            <a:r>
              <a:rPr lang="en-GB" dirty="0"/>
              <a:t>The Consumer Decision Journey – McKinsey loyalty loop</a:t>
            </a:r>
          </a:p>
        </p:txBody>
      </p:sp>
      <p:sp>
        <p:nvSpPr>
          <p:cNvPr id="3" name="Footer Placeholder 2">
            <a:extLst>
              <a:ext uri="{FF2B5EF4-FFF2-40B4-BE49-F238E27FC236}">
                <a16:creationId xmlns:a16="http://schemas.microsoft.com/office/drawing/2014/main" id="{B064B72F-6653-A6D3-F069-B0BFB6A53196}"/>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38FB37F-903D-6381-F232-9E78ED73C979}"/>
              </a:ext>
            </a:extLst>
          </p:cNvPr>
          <p:cNvSpPr>
            <a:spLocks noGrp="1"/>
          </p:cNvSpPr>
          <p:nvPr>
            <p:ph type="sldNum" sz="quarter" idx="12"/>
          </p:nvPr>
        </p:nvSpPr>
        <p:spPr/>
        <p:txBody>
          <a:bodyPr/>
          <a:lstStyle/>
          <a:p>
            <a:fld id="{3A98EE3D-8CD1-4C3F-BD1C-C98C9596463C}" type="slidenum">
              <a:rPr lang="en-US" smtClean="0"/>
              <a:t>19</a:t>
            </a:fld>
            <a:endParaRPr lang="en-US" dirty="0"/>
          </a:p>
        </p:txBody>
      </p:sp>
      <p:sp>
        <p:nvSpPr>
          <p:cNvPr id="5" name="AutoShape 2" descr="Alternative to the marketing funnel: The consumer decision-making process is now a circular journey">
            <a:extLst>
              <a:ext uri="{FF2B5EF4-FFF2-40B4-BE49-F238E27FC236}">
                <a16:creationId xmlns:a16="http://schemas.microsoft.com/office/drawing/2014/main" id="{96D2176F-944D-817F-9546-056D787F199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descr="A computer screen shot of a diagram&#10;&#10;Description automatically generated">
            <a:extLst>
              <a:ext uri="{FF2B5EF4-FFF2-40B4-BE49-F238E27FC236}">
                <a16:creationId xmlns:a16="http://schemas.microsoft.com/office/drawing/2014/main" id="{02DDBC42-61DC-8317-96F7-69AE7172735A}"/>
              </a:ext>
            </a:extLst>
          </p:cNvPr>
          <p:cNvPicPr>
            <a:picLocks noChangeAspect="1"/>
          </p:cNvPicPr>
          <p:nvPr/>
        </p:nvPicPr>
        <p:blipFill rotWithShape="1">
          <a:blip r:embed="rId2"/>
          <a:srcRect l="13333" t="20279" r="12685" b="8332"/>
          <a:stretch/>
        </p:blipFill>
        <p:spPr>
          <a:xfrm>
            <a:off x="1327279" y="1304925"/>
            <a:ext cx="8852417" cy="5019325"/>
          </a:xfrm>
          <a:prstGeom prst="rect">
            <a:avLst/>
          </a:prstGeom>
        </p:spPr>
      </p:pic>
    </p:spTree>
    <p:extLst>
      <p:ext uri="{BB962C8B-B14F-4D97-AF65-F5344CB8AC3E}">
        <p14:creationId xmlns:p14="http://schemas.microsoft.com/office/powerpoint/2010/main" val="12834947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3" name="Rectangle 1032">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5" name="Rectangle 1034">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7" name="Rectangle 1036">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039" name="Rectangle 103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1" name="Group 104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1042" name="Rectangle 104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3" name="Rectangle 104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0F2609AD-526E-B7D1-BF22-E653EDCABD8B}"/>
              </a:ext>
            </a:extLst>
          </p:cNvPr>
          <p:cNvSpPr>
            <a:spLocks noGrp="1"/>
          </p:cNvSpPr>
          <p:nvPr>
            <p:ph type="title"/>
          </p:nvPr>
        </p:nvSpPr>
        <p:spPr>
          <a:xfrm>
            <a:off x="584200" y="1524000"/>
            <a:ext cx="3412067" cy="4216947"/>
          </a:xfrm>
        </p:spPr>
        <p:txBody>
          <a:bodyPr vert="horz" lIns="91440" tIns="45720" rIns="91440" bIns="45720" rtlCol="0" anchor="b">
            <a:normAutofit fontScale="90000"/>
          </a:bodyPr>
          <a:lstStyle/>
          <a:p>
            <a:pPr fontAlgn="base"/>
            <a:r>
              <a:rPr lang="en-GB" sz="2000" b="1" i="0" dirty="0">
                <a:solidFill>
                  <a:srgbClr val="92D050"/>
                </a:solidFill>
                <a:effectLst/>
                <a:latin typeface="Arial" panose="020B0604020202020204" pitchFamily="34" charset="0"/>
                <a:cs typeface="Arial" panose="020B0604020202020204" pitchFamily="34" charset="0"/>
              </a:rPr>
              <a:t>Customer-Centric Loop</a:t>
            </a:r>
            <a:br>
              <a:rPr lang="en-GB" sz="2000" b="0" i="0" dirty="0">
                <a:solidFill>
                  <a:schemeClr val="bg1"/>
                </a:solidFill>
                <a:effectLst/>
                <a:latin typeface="Arial" panose="020B0604020202020204" pitchFamily="34" charset="0"/>
                <a:cs typeface="Arial" panose="020B0604020202020204" pitchFamily="34" charset="0"/>
              </a:rPr>
            </a:br>
            <a:br>
              <a:rPr lang="en-GB" sz="2000" b="0" i="0" dirty="0">
                <a:solidFill>
                  <a:schemeClr val="bg1"/>
                </a:solidFill>
                <a:effectLst/>
                <a:latin typeface="Arial" panose="020B0604020202020204" pitchFamily="34" charset="0"/>
                <a:cs typeface="Arial" panose="020B0604020202020204" pitchFamily="34" charset="0"/>
              </a:rPr>
            </a:br>
            <a:r>
              <a:rPr lang="en-GB" sz="2000" b="0" i="0" dirty="0">
                <a:solidFill>
                  <a:schemeClr val="bg1"/>
                </a:solidFill>
                <a:effectLst/>
                <a:latin typeface="Arial" panose="020B0604020202020204" pitchFamily="34" charset="0"/>
                <a:cs typeface="Arial" panose="020B0604020202020204" pitchFamily="34" charset="0"/>
              </a:rPr>
              <a:t>Your customers can also be at many stages of their customer journey at once. The process to get, keep, and grow the right </a:t>
            </a:r>
            <a:br>
              <a:rPr lang="en-GB" sz="2000" b="0" i="0" dirty="0">
                <a:solidFill>
                  <a:schemeClr val="bg1"/>
                </a:solidFill>
                <a:effectLst/>
                <a:latin typeface="Arial" panose="020B0604020202020204" pitchFamily="34" charset="0"/>
                <a:cs typeface="Arial" panose="020B0604020202020204" pitchFamily="34" charset="0"/>
              </a:rPr>
            </a:br>
            <a:r>
              <a:rPr lang="en-GB" sz="2000" b="0" i="0" dirty="0">
                <a:solidFill>
                  <a:schemeClr val="bg1"/>
                </a:solidFill>
                <a:effectLst/>
                <a:latin typeface="Arial" panose="020B0604020202020204" pitchFamily="34" charset="0"/>
                <a:cs typeface="Arial" panose="020B0604020202020204" pitchFamily="34" charset="0"/>
              </a:rPr>
              <a:t>customer is an ongoing, </a:t>
            </a:r>
            <a:br>
              <a:rPr lang="en-GB" sz="2000" b="0" i="0" dirty="0">
                <a:solidFill>
                  <a:schemeClr val="bg1"/>
                </a:solidFill>
                <a:effectLst/>
                <a:latin typeface="Arial" panose="020B0604020202020204" pitchFamily="34" charset="0"/>
                <a:cs typeface="Arial" panose="020B0604020202020204" pitchFamily="34" charset="0"/>
              </a:rPr>
            </a:br>
            <a:r>
              <a:rPr lang="en-GB" sz="2000" b="0" i="0" dirty="0">
                <a:solidFill>
                  <a:schemeClr val="bg1"/>
                </a:solidFill>
                <a:effectLst/>
                <a:latin typeface="Arial" panose="020B0604020202020204" pitchFamily="34" charset="0"/>
                <a:cs typeface="Arial" panose="020B0604020202020204" pitchFamily="34" charset="0"/>
              </a:rPr>
              <a:t>infinite process. </a:t>
            </a:r>
            <a:br>
              <a:rPr lang="en-GB" sz="2000" b="0" i="0" dirty="0">
                <a:solidFill>
                  <a:schemeClr val="bg1"/>
                </a:solidFill>
                <a:effectLst/>
                <a:latin typeface="Arial" panose="020B0604020202020204" pitchFamily="34" charset="0"/>
                <a:cs typeface="Arial" panose="020B0604020202020204" pitchFamily="34" charset="0"/>
              </a:rPr>
            </a:br>
            <a:br>
              <a:rPr lang="en-GB" sz="2000" b="0" i="0" dirty="0">
                <a:solidFill>
                  <a:schemeClr val="bg1"/>
                </a:solidFill>
                <a:effectLst/>
                <a:latin typeface="Arial" panose="020B0604020202020204" pitchFamily="34" charset="0"/>
                <a:cs typeface="Arial" panose="020B0604020202020204" pitchFamily="34" charset="0"/>
              </a:rPr>
            </a:br>
            <a:r>
              <a:rPr lang="en-GB" sz="2000" b="0" i="0" dirty="0">
                <a:solidFill>
                  <a:schemeClr val="bg1"/>
                </a:solidFill>
                <a:effectLst/>
                <a:latin typeface="Arial" panose="020B0604020202020204" pitchFamily="34" charset="0"/>
                <a:cs typeface="Arial" panose="020B0604020202020204" pitchFamily="34" charset="0"/>
              </a:rPr>
              <a:t>Customer-centric organisations focus on lifetime relationships with customers, far beyond the initial acquisition.</a:t>
            </a:r>
            <a:r>
              <a:rPr lang="en-GB" sz="2000" b="0" i="0" dirty="0">
                <a:solidFill>
                  <a:srgbClr val="636466"/>
                </a:solidFill>
                <a:effectLst/>
                <a:latin typeface="Arial" panose="020B0604020202020204" pitchFamily="34" charset="0"/>
                <a:cs typeface="Arial" panose="020B0604020202020204" pitchFamily="34" charset="0"/>
              </a:rPr>
              <a:t>.</a:t>
            </a:r>
            <a:endParaRPr lang="en-US" sz="2000" dirty="0">
              <a:solidFill>
                <a:srgbClr val="FFFFFF"/>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6B97E6D4-0DD0-C02D-CA2A-7397B853B7E7}"/>
              </a:ext>
            </a:extLst>
          </p:cNvPr>
          <p:cNvSpPr>
            <a:spLocks noGrp="1"/>
          </p:cNvSpPr>
          <p:nvPr>
            <p:ph type="ftr" sz="quarter" idx="11"/>
          </p:nvPr>
        </p:nvSpPr>
        <p:spPr>
          <a:xfrm>
            <a:off x="581192" y="5884078"/>
            <a:ext cx="3432008" cy="365125"/>
          </a:xfrm>
        </p:spPr>
        <p:txBody>
          <a:bodyPr vert="horz" lIns="91440" tIns="45720" rIns="91440" bIns="45720" rtlCol="0" anchor="ctr">
            <a:normAutofit/>
          </a:bodyPr>
          <a:lstStyle/>
          <a:p>
            <a:pPr defTabSz="457200"/>
            <a:endParaRPr lang="en-US" sz="900" kern="1200" cap="all">
              <a:solidFill>
                <a:srgbClr val="FFFFFF"/>
              </a:solidFill>
              <a:latin typeface="+mn-lt"/>
              <a:ea typeface="+mn-ea"/>
              <a:cs typeface="+mn-cs"/>
            </a:endParaRPr>
          </a:p>
        </p:txBody>
      </p:sp>
      <p:pic>
        <p:nvPicPr>
          <p:cNvPr id="1026" name="Picture 2" descr="A diagram of a customer relationship&#10;&#10;Description automatically generated">
            <a:extLst>
              <a:ext uri="{FF2B5EF4-FFF2-40B4-BE49-F238E27FC236}">
                <a16:creationId xmlns:a16="http://schemas.microsoft.com/office/drawing/2014/main" id="{CE5D9EE7-6294-99E8-F694-113853F0E1D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41830" y="1306287"/>
            <a:ext cx="7802003" cy="4005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9580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3CED7894-4F62-4A6C-8DB5-DB5BE08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609906" y="702156"/>
            <a:ext cx="7822894" cy="574383"/>
          </a:xfrm>
        </p:spPr>
        <p:txBody>
          <a:bodyPr vert="horz" lIns="91440" tIns="45720" rIns="91440" bIns="45720" rtlCol="0" anchor="b">
            <a:normAutofit/>
          </a:bodyPr>
          <a:lstStyle/>
          <a:p>
            <a:pPr>
              <a:lnSpc>
                <a:spcPct val="90000"/>
              </a:lnSpc>
            </a:pPr>
            <a:r>
              <a:rPr lang="en-US" u="sng" dirty="0"/>
              <a:t>Cultural influencing factors</a:t>
            </a:r>
          </a:p>
        </p:txBody>
      </p:sp>
      <p:sp>
        <p:nvSpPr>
          <p:cNvPr id="19" name="Rectangle 18">
            <a:extLst>
              <a:ext uri="{FF2B5EF4-FFF2-40B4-BE49-F238E27FC236}">
                <a16:creationId xmlns:a16="http://schemas.microsoft.com/office/drawing/2014/main" id="{E536F3B4-50F6-4C52-8F76-4EB121471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609906" y="1426499"/>
            <a:ext cx="5155894" cy="4548852"/>
          </a:xfrm>
          <a:prstGeom prst="rect">
            <a:avLst/>
          </a:prstGeom>
        </p:spPr>
        <p:txBody>
          <a:bodyPr vert="horz" lIns="91440" tIns="45720" rIns="91440" bIns="45720" rtlCol="0" anchor="ctr">
            <a:noAutofit/>
          </a:bodyPr>
          <a:lstStyle/>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Four categories of purchasing decisions are only a part of consumer </a:t>
            </a:r>
            <a:r>
              <a:rPr kumimoji="0" lang="en-US" sz="2400" b="0" i="0" u="none" strike="noStrike" cap="none" spc="0" normalizeH="0" baseline="0" noProof="0" dirty="0" err="1">
                <a:ln>
                  <a:noFill/>
                </a:ln>
                <a:solidFill>
                  <a:schemeClr val="tx1">
                    <a:lumMod val="75000"/>
                    <a:lumOff val="25000"/>
                  </a:schemeClr>
                </a:solidFill>
                <a:effectLst/>
                <a:uLnTx/>
                <a:uFillTx/>
              </a:rPr>
              <a:t>behaviour</a:t>
            </a:r>
            <a:r>
              <a:rPr kumimoji="0" lang="en-US" sz="2400" b="0" i="0" u="none" strike="noStrike" cap="none" spc="0" normalizeH="0" baseline="0" noProof="0" dirty="0">
                <a:ln>
                  <a:noFill/>
                </a:ln>
                <a:solidFill>
                  <a:schemeClr val="tx1">
                    <a:lumMod val="75000"/>
                    <a:lumOff val="25000"/>
                  </a:schemeClr>
                </a:solidFill>
                <a:effectLst/>
                <a:uLnTx/>
                <a:uFillTx/>
              </a:rPr>
              <a:t>.</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800" b="0"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Underlying, there are four distinct forces, each of which plays a pivotal role in how buyers decide:</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800" b="0" i="0" u="none" strike="noStrike" cap="none" spc="0" normalizeH="0" baseline="0" noProof="0" dirty="0">
              <a:ln>
                <a:noFill/>
              </a:ln>
              <a:solidFill>
                <a:schemeClr val="tx1">
                  <a:lumMod val="75000"/>
                  <a:lumOff val="25000"/>
                </a:schemeClr>
              </a:solidFill>
              <a:effectLst/>
              <a:uLnTx/>
              <a:uFillTx/>
            </a:endParaRP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400" b="1" i="0" u="none" strike="noStrike" cap="none" spc="0" normalizeH="0" baseline="0" noProof="0" dirty="0">
                <a:ln>
                  <a:noFill/>
                </a:ln>
                <a:solidFill>
                  <a:schemeClr val="tx1">
                    <a:lumMod val="75000"/>
                    <a:lumOff val="25000"/>
                  </a:schemeClr>
                </a:solidFill>
                <a:effectLst/>
                <a:uLnTx/>
                <a:uFillTx/>
              </a:rPr>
              <a:t>Cultural</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400" b="1" i="0" u="none" strike="noStrike" cap="none" spc="0" normalizeH="0" baseline="0" noProof="0" dirty="0">
                <a:ln>
                  <a:noFill/>
                </a:ln>
                <a:solidFill>
                  <a:schemeClr val="tx1">
                    <a:lumMod val="75000"/>
                    <a:lumOff val="25000"/>
                  </a:schemeClr>
                </a:solidFill>
                <a:effectLst/>
                <a:uLnTx/>
                <a:uFillTx/>
              </a:rPr>
              <a:t>Social</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400" b="1" i="0" u="none" strike="noStrike" cap="none" spc="0" normalizeH="0" baseline="0" noProof="0" dirty="0">
                <a:ln>
                  <a:noFill/>
                </a:ln>
                <a:solidFill>
                  <a:schemeClr val="tx1">
                    <a:lumMod val="75000"/>
                    <a:lumOff val="25000"/>
                  </a:schemeClr>
                </a:solidFill>
                <a:effectLst/>
                <a:uLnTx/>
                <a:uFillTx/>
              </a:rPr>
              <a:t>Personal</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400" b="1" i="0" u="none" strike="noStrike" cap="none" spc="0" normalizeH="0" baseline="0" noProof="0" dirty="0">
                <a:ln>
                  <a:noFill/>
                </a:ln>
                <a:solidFill>
                  <a:schemeClr val="tx1">
                    <a:lumMod val="75000"/>
                    <a:lumOff val="25000"/>
                  </a:schemeClr>
                </a:solidFill>
                <a:effectLst/>
                <a:uLnTx/>
                <a:uFillTx/>
              </a:rPr>
              <a:t>Psychological</a:t>
            </a:r>
            <a:endParaRPr kumimoji="0" lang="en-US" sz="2400" b="0" i="0" u="none" strike="noStrike" cap="none" spc="0" normalizeH="0" baseline="0" noProof="0" dirty="0">
              <a:ln>
                <a:noFill/>
              </a:ln>
              <a:solidFill>
                <a:schemeClr val="tx1">
                  <a:lumMod val="75000"/>
                  <a:lumOff val="25000"/>
                </a:schemeClr>
              </a:solidFill>
              <a:effectLst/>
              <a:uLnTx/>
              <a:uFillTx/>
            </a:endParaRPr>
          </a:p>
        </p:txBody>
      </p:sp>
      <p:pic>
        <p:nvPicPr>
          <p:cNvPr id="6" name="Picture 5" descr="Fork in rural forest road">
            <a:extLst>
              <a:ext uri="{FF2B5EF4-FFF2-40B4-BE49-F238E27FC236}">
                <a16:creationId xmlns:a16="http://schemas.microsoft.com/office/drawing/2014/main" id="{EFEF2B66-0DA6-2FB0-221C-C292DD7DE2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765800" y="1725103"/>
            <a:ext cx="6291078" cy="3570186"/>
          </a:xfrm>
          <a:prstGeom prst="rect">
            <a:avLst/>
          </a:prstGeom>
        </p:spPr>
      </p:pic>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dirty="0">
              <a:ln>
                <a:noFill/>
              </a:ln>
              <a:solidFill>
                <a:schemeClr val="tx1">
                  <a:lumMod val="75000"/>
                  <a:lumOff val="25000"/>
                </a:schemeClr>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effectLst/>
                <a:uLnTx/>
                <a:uFillTx/>
              </a:rPr>
              <a:pPr marR="0" lvl="0" indent="0" defTabSz="457200" fontAlgn="auto">
                <a:spcBef>
                  <a:spcPts val="0"/>
                </a:spcBef>
                <a:spcAft>
                  <a:spcPts val="600"/>
                </a:spcAft>
                <a:buClrTx/>
                <a:buSzTx/>
                <a:buFontTx/>
                <a:buNone/>
                <a:tabLst/>
                <a:defRPr/>
              </a:pPr>
              <a:t>21</a:t>
            </a:fld>
            <a:endParaRPr kumimoji="0" lang="en-US" b="0" i="0" u="none" strike="noStrike" cap="none" spc="0" normalizeH="0" baseline="0" noProof="0">
              <a:ln>
                <a:noFill/>
              </a:ln>
              <a:effectLst/>
              <a:uLnTx/>
              <a:uFillTx/>
            </a:endParaRPr>
          </a:p>
        </p:txBody>
      </p:sp>
    </p:spTree>
    <p:extLst>
      <p:ext uri="{BB962C8B-B14F-4D97-AF65-F5344CB8AC3E}">
        <p14:creationId xmlns:p14="http://schemas.microsoft.com/office/powerpoint/2010/main" val="27155274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Cultural influencing factors</a:t>
            </a:r>
          </a:p>
        </p:txBody>
      </p:sp>
      <p:sp>
        <p:nvSpPr>
          <p:cNvPr id="3" name="TextBox 2">
            <a:extLst>
              <a:ext uri="{FF2B5EF4-FFF2-40B4-BE49-F238E27FC236}">
                <a16:creationId xmlns:a16="http://schemas.microsoft.com/office/drawing/2014/main" id="{1A63A293-6A4B-481D-8960-BE437C3CF946}"/>
              </a:ext>
            </a:extLst>
          </p:cNvPr>
          <p:cNvSpPr txBox="1"/>
          <p:nvPr/>
        </p:nvSpPr>
        <p:spPr>
          <a:xfrm>
            <a:off x="390127" y="1604423"/>
            <a:ext cx="6222250" cy="452431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rPr>
              <a:t>Refers to the traditions, basic attitudes, and values embedded within the culture in which a consumer lives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rPr>
              <a:t>Has a significant impact on consumer behaviour: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rPr>
              <a:t>What is acceptable in one culture may be completely taboo in another</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rPr>
              <a:t>What is relevant in one may be of no value to another</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rPr>
              <a:t>May impact who makes decisions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rPr>
              <a:t>They are instilled in individuals and reinforced over long periods of time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rPr>
              <a:t>They can include nationalities, religions, races and geographic regions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Franklin Gothic Book" panose="020B0502020104020203"/>
                <a:ea typeface="+mn-ea"/>
                <a:cs typeface="+mn-cs"/>
              </a:rPr>
              <a:t>May also be driven by social classes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2"/>
              </a:rPr>
              <a:t>Does Culture Influence Our Consumer </a:t>
            </a:r>
            <a:r>
              <a:rPr lang="en-GB" dirty="0" err="1">
                <a:hlinkClick r:id="rId2"/>
              </a:rPr>
              <a:t>Behavior</a:t>
            </a:r>
            <a:r>
              <a:rPr lang="en-GB" dirty="0">
                <a:hlinkClick r:id="rId2"/>
              </a:rPr>
              <a:t>? If so, How? (linkedin.com)</a:t>
            </a: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6" descr="hand holding ball">
            <a:extLst>
              <a:ext uri="{FF2B5EF4-FFF2-40B4-BE49-F238E27FC236}">
                <a16:creationId xmlns:a16="http://schemas.microsoft.com/office/drawing/2014/main" id="{D3549345-2287-65A1-01A1-6B2FEBA7915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26457" y="2196548"/>
            <a:ext cx="4975416" cy="3310344"/>
          </a:xfrm>
          <a:prstGeom prst="rect">
            <a:avLst/>
          </a:prstGeom>
        </p:spPr>
      </p:pic>
    </p:spTree>
    <p:extLst>
      <p:ext uri="{BB962C8B-B14F-4D97-AF65-F5344CB8AC3E}">
        <p14:creationId xmlns:p14="http://schemas.microsoft.com/office/powerpoint/2010/main" val="11913815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Social influencing factors</a:t>
            </a:r>
          </a:p>
        </p:txBody>
      </p:sp>
      <p:sp>
        <p:nvSpPr>
          <p:cNvPr id="3" name="TextBox 2">
            <a:extLst>
              <a:ext uri="{FF2B5EF4-FFF2-40B4-BE49-F238E27FC236}">
                <a16:creationId xmlns:a16="http://schemas.microsoft.com/office/drawing/2014/main" id="{1A63A293-6A4B-481D-8960-BE437C3CF946}"/>
              </a:ext>
            </a:extLst>
          </p:cNvPr>
          <p:cNvSpPr txBox="1"/>
          <p:nvPr/>
        </p:nvSpPr>
        <p:spPr>
          <a:xfrm>
            <a:off x="575895" y="1600201"/>
            <a:ext cx="5761405" cy="4955203"/>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rPr>
              <a:t>Include consumer groups and social networks, family, and roles and status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rPr>
              <a:t>Social groups refer to groups of two or more individuals who interact to accomplish mutual goals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rPr>
              <a:t>Individuals within small groups influence one another’s behaviour, typically through word of mouth influence, or direct referrals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rPr>
              <a:t>Online social networks are extremely influential today. Influencer marketing is a key digital marketing tool.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2"/>
              </a:rPr>
              <a:t>Behind the Choices: Exploring the Four Key Drivers of Consumer </a:t>
            </a:r>
            <a:r>
              <a:rPr lang="en-GB" dirty="0" err="1">
                <a:hlinkClick r:id="rId2"/>
              </a:rPr>
              <a:t>Behavior</a:t>
            </a:r>
            <a:r>
              <a:rPr lang="en-GB" dirty="0">
                <a:hlinkClick r:id="rId2"/>
              </a:rPr>
              <a:t> - CX Today</a:t>
            </a: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6" descr="Top shot of a representation of networks with stick figures.">
            <a:extLst>
              <a:ext uri="{FF2B5EF4-FFF2-40B4-BE49-F238E27FC236}">
                <a16:creationId xmlns:a16="http://schemas.microsoft.com/office/drawing/2014/main" id="{2009570E-FA4E-4BB5-94BD-73EF796D7F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65784" y="2291088"/>
            <a:ext cx="4929178" cy="3280172"/>
          </a:xfrm>
          <a:prstGeom prst="rect">
            <a:avLst/>
          </a:prstGeom>
        </p:spPr>
      </p:pic>
    </p:spTree>
    <p:extLst>
      <p:ext uri="{BB962C8B-B14F-4D97-AF65-F5344CB8AC3E}">
        <p14:creationId xmlns:p14="http://schemas.microsoft.com/office/powerpoint/2010/main" val="1168340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personal influencing factors</a:t>
            </a:r>
          </a:p>
        </p:txBody>
      </p:sp>
      <p:sp>
        <p:nvSpPr>
          <p:cNvPr id="3" name="TextBox 2">
            <a:extLst>
              <a:ext uri="{FF2B5EF4-FFF2-40B4-BE49-F238E27FC236}">
                <a16:creationId xmlns:a16="http://schemas.microsoft.com/office/drawing/2014/main" id="{1A63A293-6A4B-481D-8960-BE437C3CF946}"/>
              </a:ext>
            </a:extLst>
          </p:cNvPr>
          <p:cNvSpPr txBox="1"/>
          <p:nvPr/>
        </p:nvSpPr>
        <p:spPr>
          <a:xfrm>
            <a:off x="665569" y="1997839"/>
            <a:ext cx="4943414" cy="406265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Franklin Gothic Book" panose="020B0502020104020203"/>
                <a:ea typeface="+mn-ea"/>
                <a:cs typeface="+mn-cs"/>
              </a:rPr>
              <a:t>May also influence buyer behaviour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Franklin Gothic Book" panose="020B0502020104020203"/>
                <a:ea typeface="+mn-ea"/>
                <a:cs typeface="+mn-cs"/>
              </a:rPr>
              <a:t>What does it include?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Franklin Gothic Book" panose="020B0502020104020203"/>
                <a:ea typeface="+mn-ea"/>
                <a:cs typeface="+mn-cs"/>
              </a:rPr>
              <a:t>The individual’s: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Franklin Gothic Book" panose="020B0502020104020203"/>
                <a:ea typeface="+mn-ea"/>
                <a:cs typeface="+mn-cs"/>
              </a:rPr>
              <a:t>Age and life-cycle</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Franklin Gothic Book" panose="020B0502020104020203"/>
                <a:ea typeface="+mn-ea"/>
                <a:cs typeface="+mn-cs"/>
              </a:rPr>
              <a:t>Occupation</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Franklin Gothic Book" panose="020B0502020104020203"/>
                <a:ea typeface="+mn-ea"/>
                <a:cs typeface="+mn-cs"/>
              </a:rPr>
              <a:t>Lifestyle</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prstClr val="black"/>
                </a:solidFill>
                <a:latin typeface="Franklin Gothic Book" panose="020B0502020104020203"/>
              </a:rPr>
              <a:t>Etc.</a:t>
            </a:r>
            <a:endParaRPr kumimoji="0" lang="en-GB" sz="24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6" descr="Laptop pencils glasses and face mask on desk">
            <a:extLst>
              <a:ext uri="{FF2B5EF4-FFF2-40B4-BE49-F238E27FC236}">
                <a16:creationId xmlns:a16="http://schemas.microsoft.com/office/drawing/2014/main" id="{88E23939-49EC-2F21-DB03-D4630E1DD2B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0" y="1997839"/>
            <a:ext cx="5175630" cy="3450420"/>
          </a:xfrm>
          <a:prstGeom prst="rect">
            <a:avLst/>
          </a:prstGeom>
        </p:spPr>
      </p:pic>
    </p:spTree>
    <p:extLst>
      <p:ext uri="{BB962C8B-B14F-4D97-AF65-F5344CB8AC3E}">
        <p14:creationId xmlns:p14="http://schemas.microsoft.com/office/powerpoint/2010/main" val="5383926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psychological influencing factors</a:t>
            </a:r>
          </a:p>
        </p:txBody>
      </p:sp>
      <p:sp>
        <p:nvSpPr>
          <p:cNvPr id="3" name="TextBox 2">
            <a:extLst>
              <a:ext uri="{FF2B5EF4-FFF2-40B4-BE49-F238E27FC236}">
                <a16:creationId xmlns:a16="http://schemas.microsoft.com/office/drawing/2014/main" id="{1A63A293-6A4B-481D-8960-BE437C3CF946}"/>
              </a:ext>
            </a:extLst>
          </p:cNvPr>
          <p:cNvSpPr txBox="1"/>
          <p:nvPr/>
        </p:nvSpPr>
        <p:spPr>
          <a:xfrm>
            <a:off x="759661" y="1650975"/>
            <a:ext cx="10662081"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Play a key role in consumer behaviour!</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graphicFrame>
        <p:nvGraphicFramePr>
          <p:cNvPr id="6" name="Table 6">
            <a:extLst>
              <a:ext uri="{FF2B5EF4-FFF2-40B4-BE49-F238E27FC236}">
                <a16:creationId xmlns:a16="http://schemas.microsoft.com/office/drawing/2014/main" id="{D987BEC2-2AA5-E3BE-D034-5BA1EBBFD0FD}"/>
              </a:ext>
            </a:extLst>
          </p:cNvPr>
          <p:cNvGraphicFramePr>
            <a:graphicFrameLocks noGrp="1"/>
          </p:cNvGraphicFramePr>
          <p:nvPr>
            <p:extLst>
              <p:ext uri="{D42A27DB-BD31-4B8C-83A1-F6EECF244321}">
                <p14:modId xmlns:p14="http://schemas.microsoft.com/office/powerpoint/2010/main" val="2301693464"/>
              </p:ext>
            </p:extLst>
          </p:nvPr>
        </p:nvGraphicFramePr>
        <p:xfrm>
          <a:off x="984808" y="2722981"/>
          <a:ext cx="10211786" cy="2753360"/>
        </p:xfrm>
        <a:graphic>
          <a:graphicData uri="http://schemas.openxmlformats.org/drawingml/2006/table">
            <a:tbl>
              <a:tblPr firstRow="1" bandRow="1">
                <a:tableStyleId>{5C22544A-7EE6-4342-B048-85BDC9FD1C3A}</a:tableStyleId>
              </a:tblPr>
              <a:tblGrid>
                <a:gridCol w="2628777">
                  <a:extLst>
                    <a:ext uri="{9D8B030D-6E8A-4147-A177-3AD203B41FA5}">
                      <a16:colId xmlns:a16="http://schemas.microsoft.com/office/drawing/2014/main" val="2754723499"/>
                    </a:ext>
                  </a:extLst>
                </a:gridCol>
                <a:gridCol w="7583009">
                  <a:extLst>
                    <a:ext uri="{9D8B030D-6E8A-4147-A177-3AD203B41FA5}">
                      <a16:colId xmlns:a16="http://schemas.microsoft.com/office/drawing/2014/main" val="3215836028"/>
                    </a:ext>
                  </a:extLst>
                </a:gridCol>
              </a:tblGrid>
              <a:tr h="370840">
                <a:tc>
                  <a:txBody>
                    <a:bodyPr/>
                    <a:lstStyle/>
                    <a:p>
                      <a:pPr algn="l" fontAlgn="b"/>
                      <a:r>
                        <a:rPr lang="en-GB" b="1" dirty="0">
                          <a:effectLst/>
                        </a:rPr>
                        <a:t>Psychological Force</a:t>
                      </a:r>
                    </a:p>
                  </a:txBody>
                  <a:tcPr anchor="b"/>
                </a:tc>
                <a:tc>
                  <a:txBody>
                    <a:bodyPr/>
                    <a:lstStyle/>
                    <a:p>
                      <a:pPr algn="l" fontAlgn="b"/>
                      <a:r>
                        <a:rPr lang="en-GB" b="1" dirty="0">
                          <a:effectLst/>
                        </a:rPr>
                        <a:t>Description</a:t>
                      </a:r>
                    </a:p>
                  </a:txBody>
                  <a:tcPr anchor="b"/>
                </a:tc>
                <a:extLst>
                  <a:ext uri="{0D108BD9-81ED-4DB2-BD59-A6C34878D82A}">
                    <a16:rowId xmlns:a16="http://schemas.microsoft.com/office/drawing/2014/main" val="2979319591"/>
                  </a:ext>
                </a:extLst>
              </a:tr>
              <a:tr h="370840">
                <a:tc>
                  <a:txBody>
                    <a:bodyPr/>
                    <a:lstStyle/>
                    <a:p>
                      <a:pPr fontAlgn="t"/>
                      <a:r>
                        <a:rPr lang="en-GB" b="1">
                          <a:solidFill>
                            <a:srgbClr val="595959"/>
                          </a:solidFill>
                          <a:effectLst/>
                        </a:rPr>
                        <a:t>Motivation</a:t>
                      </a:r>
                    </a:p>
                  </a:txBody>
                  <a:tcPr marL="15240" marR="15240" marT="15240" marB="15240"/>
                </a:tc>
                <a:tc>
                  <a:txBody>
                    <a:bodyPr/>
                    <a:lstStyle/>
                    <a:p>
                      <a:pPr marL="285750" indent="-285750" fontAlgn="t">
                        <a:buFont typeface="Arial" panose="020B0604020202020204" pitchFamily="34" charset="0"/>
                        <a:buChar char="•"/>
                      </a:pPr>
                      <a:r>
                        <a:rPr lang="en-GB">
                          <a:solidFill>
                            <a:srgbClr val="595959"/>
                          </a:solidFill>
                          <a:effectLst/>
                        </a:rPr>
                        <a:t>The need that sufficiently presses an individual to seek satisfaction of the need.</a:t>
                      </a:r>
                    </a:p>
                  </a:txBody>
                  <a:tcPr marL="15240" marR="15240" marT="15240" marB="15240"/>
                </a:tc>
                <a:extLst>
                  <a:ext uri="{0D108BD9-81ED-4DB2-BD59-A6C34878D82A}">
                    <a16:rowId xmlns:a16="http://schemas.microsoft.com/office/drawing/2014/main" val="3891717821"/>
                  </a:ext>
                </a:extLst>
              </a:tr>
              <a:tr h="370840">
                <a:tc>
                  <a:txBody>
                    <a:bodyPr/>
                    <a:lstStyle/>
                    <a:p>
                      <a:pPr fontAlgn="t"/>
                      <a:r>
                        <a:rPr lang="en-GB" b="1">
                          <a:solidFill>
                            <a:srgbClr val="595959"/>
                          </a:solidFill>
                          <a:effectLst/>
                        </a:rPr>
                        <a:t>Perception</a:t>
                      </a:r>
                    </a:p>
                  </a:txBody>
                  <a:tcPr marL="15240" marR="15240" marT="15240" marB="15240"/>
                </a:tc>
                <a:tc>
                  <a:txBody>
                    <a:bodyPr/>
                    <a:lstStyle/>
                    <a:p>
                      <a:pPr marL="285750" indent="-285750" fontAlgn="t">
                        <a:buFont typeface="Arial" panose="020B0604020202020204" pitchFamily="34" charset="0"/>
                        <a:buChar char="•"/>
                      </a:pPr>
                      <a:r>
                        <a:rPr lang="en-GB" dirty="0">
                          <a:solidFill>
                            <a:srgbClr val="595959"/>
                          </a:solidFill>
                          <a:effectLst/>
                        </a:rPr>
                        <a:t>The process by which individuals select, organise and interpret information to form their picture of the world.</a:t>
                      </a:r>
                    </a:p>
                  </a:txBody>
                  <a:tcPr marL="15240" marR="15240" marT="15240" marB="15240"/>
                </a:tc>
                <a:extLst>
                  <a:ext uri="{0D108BD9-81ED-4DB2-BD59-A6C34878D82A}">
                    <a16:rowId xmlns:a16="http://schemas.microsoft.com/office/drawing/2014/main" val="3731508633"/>
                  </a:ext>
                </a:extLst>
              </a:tr>
              <a:tr h="370840">
                <a:tc>
                  <a:txBody>
                    <a:bodyPr/>
                    <a:lstStyle/>
                    <a:p>
                      <a:pPr fontAlgn="t"/>
                      <a:r>
                        <a:rPr lang="en-GB" b="1">
                          <a:solidFill>
                            <a:srgbClr val="595959"/>
                          </a:solidFill>
                          <a:effectLst/>
                        </a:rPr>
                        <a:t>Economic Situation</a:t>
                      </a:r>
                    </a:p>
                  </a:txBody>
                  <a:tcPr marL="15240" marR="15240" marT="15240" marB="15240"/>
                </a:tc>
                <a:tc>
                  <a:txBody>
                    <a:bodyPr/>
                    <a:lstStyle/>
                    <a:p>
                      <a:pPr marL="285750" indent="-285750" fontAlgn="t">
                        <a:buFont typeface="Arial" panose="020B0604020202020204" pitchFamily="34" charset="0"/>
                        <a:buChar char="•"/>
                      </a:pPr>
                      <a:r>
                        <a:rPr lang="en-GB">
                          <a:solidFill>
                            <a:srgbClr val="595959"/>
                          </a:solidFill>
                          <a:effectLst/>
                        </a:rPr>
                        <a:t>The changes in an individual’s behaviour arising from experience.</a:t>
                      </a:r>
                    </a:p>
                  </a:txBody>
                  <a:tcPr marL="15240" marR="15240" marT="15240" marB="15240"/>
                </a:tc>
                <a:extLst>
                  <a:ext uri="{0D108BD9-81ED-4DB2-BD59-A6C34878D82A}">
                    <a16:rowId xmlns:a16="http://schemas.microsoft.com/office/drawing/2014/main" val="2709576665"/>
                  </a:ext>
                </a:extLst>
              </a:tr>
              <a:tr h="370840">
                <a:tc>
                  <a:txBody>
                    <a:bodyPr/>
                    <a:lstStyle/>
                    <a:p>
                      <a:pPr fontAlgn="t"/>
                      <a:r>
                        <a:rPr lang="en-GB" b="1" dirty="0">
                          <a:solidFill>
                            <a:srgbClr val="595959"/>
                          </a:solidFill>
                          <a:effectLst/>
                        </a:rPr>
                        <a:t>Beliefs and Attitudes</a:t>
                      </a:r>
                    </a:p>
                  </a:txBody>
                  <a:tcPr marL="15240" marR="15240" marT="15240" marB="15240"/>
                </a:tc>
                <a:tc>
                  <a:txBody>
                    <a:bodyPr/>
                    <a:lstStyle/>
                    <a:p>
                      <a:pPr marL="285750" indent="-285750" fontAlgn="t">
                        <a:buFont typeface="Arial" panose="020B0604020202020204" pitchFamily="34" charset="0"/>
                        <a:buChar char="•"/>
                      </a:pPr>
                      <a:r>
                        <a:rPr lang="en-GB" dirty="0">
                          <a:solidFill>
                            <a:srgbClr val="595959"/>
                          </a:solidFill>
                          <a:effectLst/>
                        </a:rPr>
                        <a:t>Beliefs: descriptive thoughts that individuals hold about something</a:t>
                      </a:r>
                    </a:p>
                    <a:p>
                      <a:pPr marL="285750" indent="-285750" fontAlgn="t">
                        <a:buFont typeface="Arial" panose="020B0604020202020204" pitchFamily="34" charset="0"/>
                        <a:buChar char="•"/>
                      </a:pPr>
                      <a:r>
                        <a:rPr lang="en-GB" dirty="0">
                          <a:solidFill>
                            <a:srgbClr val="595959"/>
                          </a:solidFill>
                          <a:effectLst/>
                        </a:rPr>
                        <a:t>Attitudes: reflect a person’s consistent evaluation of particular things or situations</a:t>
                      </a:r>
                    </a:p>
                  </a:txBody>
                  <a:tcPr marL="15240" marR="15240" marT="15240" marB="15240"/>
                </a:tc>
                <a:extLst>
                  <a:ext uri="{0D108BD9-81ED-4DB2-BD59-A6C34878D82A}">
                    <a16:rowId xmlns:a16="http://schemas.microsoft.com/office/drawing/2014/main" val="544637915"/>
                  </a:ext>
                </a:extLst>
              </a:tr>
            </a:tbl>
          </a:graphicData>
        </a:graphic>
      </p:graphicFrame>
    </p:spTree>
    <p:extLst>
      <p:ext uri="{BB962C8B-B14F-4D97-AF65-F5344CB8AC3E}">
        <p14:creationId xmlns:p14="http://schemas.microsoft.com/office/powerpoint/2010/main" val="2494544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b="1" u="sng" dirty="0">
                <a:latin typeface="Calibri" panose="020F0502020204030204" pitchFamily="34" charset="0"/>
                <a:ea typeface="Calibri" panose="020F0502020204030204" pitchFamily="34" charset="0"/>
                <a:cs typeface="Calibri" panose="020F0502020204030204" pitchFamily="34" charset="0"/>
              </a:rPr>
              <a:t>key changes in consumer lifestyle and buying behaviour</a:t>
            </a:r>
          </a:p>
        </p:txBody>
      </p:sp>
      <p:pic>
        <p:nvPicPr>
          <p:cNvPr id="6" name="Picture 5" descr="Logo, company name&#10;&#10;Description automatically generated">
            <a:extLst>
              <a:ext uri="{FF2B5EF4-FFF2-40B4-BE49-F238E27FC236}">
                <a16:creationId xmlns:a16="http://schemas.microsoft.com/office/drawing/2014/main" id="{27D43410-EEAE-A634-6512-6B08F8D94C4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452372" y="2499053"/>
            <a:ext cx="3405393" cy="3405393"/>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Identification of some key changes pre pandemic</a:t>
            </a:r>
          </a:p>
          <a:p>
            <a:r>
              <a:rPr lang="en-GB" dirty="0">
                <a:hlinkClick r:id="rId3"/>
              </a:rPr>
              <a:t>https://youtu.be/45P6JVwvan4</a:t>
            </a: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C6A871"/>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C6A871"/>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26</a:t>
            </a:fld>
            <a:endParaRPr kumimoji="0" lang="en-US" sz="900" b="0" i="0" u="none" strike="noStrike" kern="1200" cap="none" spc="0" normalizeH="0" baseline="0" noProof="0">
              <a:ln>
                <a:noFill/>
              </a:ln>
              <a:solidFill>
                <a:srgbClr val="C6A871"/>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759638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CC005-1448-EC7B-3D5D-0A5BDE5E097D}"/>
              </a:ext>
            </a:extLst>
          </p:cNvPr>
          <p:cNvSpPr>
            <a:spLocks noGrp="1"/>
          </p:cNvSpPr>
          <p:nvPr>
            <p:ph type="title"/>
          </p:nvPr>
        </p:nvSpPr>
        <p:spPr>
          <a:xfrm>
            <a:off x="581191" y="702156"/>
            <a:ext cx="11378197" cy="894110"/>
          </a:xfrm>
        </p:spPr>
        <p:txBody>
          <a:bodyPr>
            <a:normAutofit/>
          </a:bodyPr>
          <a:lstStyle/>
          <a:p>
            <a:r>
              <a:rPr lang="en-GB" b="1" u="sng" dirty="0">
                <a:latin typeface="Calibri" panose="020F0502020204030204" pitchFamily="34" charset="0"/>
                <a:ea typeface="Calibri" panose="020F0502020204030204" pitchFamily="34" charset="0"/>
                <a:cs typeface="Calibri" panose="020F0502020204030204" pitchFamily="34" charset="0"/>
              </a:rPr>
              <a:t>McKinsey Report – Key Consumer Trends 2024</a:t>
            </a:r>
          </a:p>
        </p:txBody>
      </p:sp>
      <p:sp>
        <p:nvSpPr>
          <p:cNvPr id="2057" name="Rectangle 2056">
            <a:extLst>
              <a:ext uri="{FF2B5EF4-FFF2-40B4-BE49-F238E27FC236}">
                <a16:creationId xmlns:a16="http://schemas.microsoft.com/office/drawing/2014/main" id="{0A7B8BBB-5B34-401F-9483-EB5DC6DFA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2180496"/>
            <a:ext cx="3703320" cy="4045683"/>
          </a:xfrm>
          <a:prstGeom prst="rect">
            <a:avLst/>
          </a:prstGeom>
          <a:solidFill>
            <a:srgbClr val="FFFFFF"/>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Mckinsey Logo Stock Photos - Free &amp; Royalty-Free Stock Photos from  Dreamstime">
            <a:extLst>
              <a:ext uri="{FF2B5EF4-FFF2-40B4-BE49-F238E27FC236}">
                <a16:creationId xmlns:a16="http://schemas.microsoft.com/office/drawing/2014/main" id="{566CF280-3E7E-4C9D-0809-81EB24BF355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0048" y="2665718"/>
            <a:ext cx="3193153" cy="178816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me Page - GlobalData">
            <a:extLst>
              <a:ext uri="{FF2B5EF4-FFF2-40B4-BE49-F238E27FC236}">
                <a16:creationId xmlns:a16="http://schemas.microsoft.com/office/drawing/2014/main" id="{E4531ABE-EC7C-420D-3F4A-8E0C450E1EB9}"/>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630849" y="4982236"/>
            <a:ext cx="3331551" cy="65971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38A7562-FAFA-09E8-9371-A447534CA01A}"/>
              </a:ext>
            </a:extLst>
          </p:cNvPr>
          <p:cNvSpPr>
            <a:spLocks noGrp="1"/>
          </p:cNvSpPr>
          <p:nvPr>
            <p:ph idx="1"/>
          </p:nvPr>
        </p:nvSpPr>
        <p:spPr>
          <a:xfrm>
            <a:off x="4505325" y="2180496"/>
            <a:ext cx="7105481" cy="4045683"/>
          </a:xfrm>
        </p:spPr>
        <p:txBody>
          <a:bodyPr>
            <a:normAutofit/>
          </a:bodyPr>
          <a:lstStyle/>
          <a:p>
            <a:r>
              <a:rPr lang="en-GB" dirty="0"/>
              <a:t>“Given consumers’ price sensitivity, </a:t>
            </a:r>
            <a:r>
              <a:rPr lang="en-GB" b="1" i="1" dirty="0">
                <a:solidFill>
                  <a:srgbClr val="0070C0"/>
                </a:solidFill>
              </a:rPr>
              <a:t>value</a:t>
            </a:r>
            <a:r>
              <a:rPr lang="en-GB" dirty="0"/>
              <a:t> remains the primary reason for consumers to try new brands as well as new places to shop. Aside from value, </a:t>
            </a:r>
            <a:r>
              <a:rPr lang="en-GB" b="1" i="1" dirty="0">
                <a:solidFill>
                  <a:srgbClr val="0070C0"/>
                </a:solidFill>
              </a:rPr>
              <a:t>convenience and availability </a:t>
            </a:r>
            <a:r>
              <a:rPr lang="en-GB" dirty="0"/>
              <a:t>are most often cited as top drivers of consumers’ decisions about where to shop, while </a:t>
            </a:r>
            <a:r>
              <a:rPr lang="en-GB" b="1" i="1" dirty="0">
                <a:solidFill>
                  <a:srgbClr val="0070C0"/>
                </a:solidFill>
              </a:rPr>
              <a:t>quality and purpose</a:t>
            </a:r>
            <a:r>
              <a:rPr lang="en-GB" dirty="0"/>
              <a:t> (desire to support local businesses, for example) are the more important considerations when choosing new brands.”</a:t>
            </a:r>
          </a:p>
          <a:p>
            <a:r>
              <a:rPr lang="en-GB" dirty="0"/>
              <a:t>Consumers continue to be open to exploring alternatives, and brand loyalty is fading across demographic groups.</a:t>
            </a:r>
          </a:p>
          <a:p>
            <a:r>
              <a:rPr lang="en-GB" dirty="0"/>
              <a:t>The trends we see emerging as a result of the pandemic include a </a:t>
            </a:r>
            <a:r>
              <a:rPr lang="en-GB" b="1" i="1" dirty="0">
                <a:solidFill>
                  <a:srgbClr val="0070C0"/>
                </a:solidFill>
              </a:rPr>
              <a:t>major shift toward e-commerce</a:t>
            </a:r>
            <a:r>
              <a:rPr lang="en-GB" dirty="0"/>
              <a:t>, increased </a:t>
            </a:r>
            <a:r>
              <a:rPr lang="en-GB" b="1" i="1" dirty="0">
                <a:solidFill>
                  <a:srgbClr val="0070C0"/>
                </a:solidFill>
              </a:rPr>
              <a:t>shopping at one-stop-shop retailers</a:t>
            </a:r>
            <a:r>
              <a:rPr lang="en-GB" dirty="0"/>
              <a:t>, and an increased </a:t>
            </a:r>
            <a:r>
              <a:rPr lang="en-GB" b="1" i="1" dirty="0">
                <a:solidFill>
                  <a:srgbClr val="0070C0"/>
                </a:solidFill>
              </a:rPr>
              <a:t>focus on buying local </a:t>
            </a:r>
            <a:r>
              <a:rPr lang="en-GB" dirty="0"/>
              <a:t>and </a:t>
            </a:r>
            <a:r>
              <a:rPr lang="en-GB" b="1" i="1" dirty="0">
                <a:solidFill>
                  <a:srgbClr val="0070C0"/>
                </a:solidFill>
              </a:rPr>
              <a:t>private label offerings.</a:t>
            </a:r>
            <a:endParaRPr lang="en-GB" dirty="0"/>
          </a:p>
        </p:txBody>
      </p:sp>
      <p:sp>
        <p:nvSpPr>
          <p:cNvPr id="4" name="Footer Placeholder 3">
            <a:extLst>
              <a:ext uri="{FF2B5EF4-FFF2-40B4-BE49-F238E27FC236}">
                <a16:creationId xmlns:a16="http://schemas.microsoft.com/office/drawing/2014/main" id="{F4544DAC-299A-2C6F-F07A-89A73D53F57B}"/>
              </a:ext>
            </a:extLst>
          </p:cNvPr>
          <p:cNvSpPr>
            <a:spLocks noGrp="1"/>
          </p:cNvSpPr>
          <p:nvPr>
            <p:ph type="ftr" sz="quarter" idx="11"/>
          </p:nvPr>
        </p:nvSpPr>
        <p:spPr>
          <a:xfrm>
            <a:off x="581192" y="6400800"/>
            <a:ext cx="6917210" cy="365125"/>
          </a:xfrm>
        </p:spPr>
        <p:txBody>
          <a:bodyPr>
            <a:normAutofit/>
          </a:bodyPr>
          <a:lstStyle/>
          <a:p>
            <a:endParaRPr lang="en-US">
              <a:solidFill>
                <a:srgbClr val="C8A772"/>
              </a:solidFill>
            </a:endParaRPr>
          </a:p>
        </p:txBody>
      </p:sp>
      <p:sp>
        <p:nvSpPr>
          <p:cNvPr id="5" name="Slide Number Placeholder 4">
            <a:extLst>
              <a:ext uri="{FF2B5EF4-FFF2-40B4-BE49-F238E27FC236}">
                <a16:creationId xmlns:a16="http://schemas.microsoft.com/office/drawing/2014/main" id="{47C53EFD-BBF2-F6A5-3B06-0FB7D109B6A9}"/>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smtClean="0">
                <a:solidFill>
                  <a:srgbClr val="C8A772"/>
                </a:solidFill>
              </a:rPr>
              <a:pPr>
                <a:spcAft>
                  <a:spcPts val="600"/>
                </a:spcAft>
              </a:pPr>
              <a:t>27</a:t>
            </a:fld>
            <a:endParaRPr lang="en-US">
              <a:solidFill>
                <a:srgbClr val="C8A772"/>
              </a:solidFill>
            </a:endParaRPr>
          </a:p>
        </p:txBody>
      </p:sp>
    </p:spTree>
    <p:extLst>
      <p:ext uri="{BB962C8B-B14F-4D97-AF65-F5344CB8AC3E}">
        <p14:creationId xmlns:p14="http://schemas.microsoft.com/office/powerpoint/2010/main" val="1722511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C68FD-93BB-8560-8EE5-14CE2EC953F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B09F9C4-B8D6-723F-36E2-142614F5C86F}"/>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3E69A79A-0ABE-0D40-F475-23EE57776B91}"/>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187AA97-FF4B-A64C-65AA-D0A85ED4BCFC}"/>
              </a:ext>
            </a:extLst>
          </p:cNvPr>
          <p:cNvSpPr>
            <a:spLocks noGrp="1"/>
          </p:cNvSpPr>
          <p:nvPr>
            <p:ph type="sldNum" sz="quarter" idx="12"/>
          </p:nvPr>
        </p:nvSpPr>
        <p:spPr/>
        <p:txBody>
          <a:bodyPr/>
          <a:lstStyle/>
          <a:p>
            <a:fld id="{3A98EE3D-8CD1-4C3F-BD1C-C98C9596463C}" type="slidenum">
              <a:rPr lang="en-US" smtClean="0"/>
              <a:t>28</a:t>
            </a:fld>
            <a:endParaRPr lang="en-US" dirty="0"/>
          </a:p>
        </p:txBody>
      </p:sp>
      <p:pic>
        <p:nvPicPr>
          <p:cNvPr id="7" name="Picture 6">
            <a:extLst>
              <a:ext uri="{FF2B5EF4-FFF2-40B4-BE49-F238E27FC236}">
                <a16:creationId xmlns:a16="http://schemas.microsoft.com/office/drawing/2014/main" id="{C5429A03-943B-A37E-7556-D3C0F497A954}"/>
              </a:ext>
            </a:extLst>
          </p:cNvPr>
          <p:cNvPicPr>
            <a:picLocks noChangeAspect="1"/>
          </p:cNvPicPr>
          <p:nvPr/>
        </p:nvPicPr>
        <p:blipFill rotWithShape="1">
          <a:blip r:embed="rId2"/>
          <a:srcRect l="14730" t="14619" r="5591" b="8755"/>
          <a:stretch/>
        </p:blipFill>
        <p:spPr>
          <a:xfrm>
            <a:off x="99153" y="68961"/>
            <a:ext cx="11821098" cy="6789039"/>
          </a:xfrm>
          <a:prstGeom prst="rect">
            <a:avLst/>
          </a:prstGeom>
        </p:spPr>
      </p:pic>
    </p:spTree>
    <p:extLst>
      <p:ext uri="{BB962C8B-B14F-4D97-AF65-F5344CB8AC3E}">
        <p14:creationId xmlns:p14="http://schemas.microsoft.com/office/powerpoint/2010/main" val="319150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378BC-6ACA-B7F8-1EF0-907936690964}"/>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C092BBA9-0770-38B5-52FE-4A5F175AC4CE}"/>
              </a:ext>
            </a:extLst>
          </p:cNvPr>
          <p:cNvPicPr>
            <a:picLocks noGrp="1" noChangeAspect="1"/>
          </p:cNvPicPr>
          <p:nvPr>
            <p:ph idx="1"/>
          </p:nvPr>
        </p:nvPicPr>
        <p:blipFill rotWithShape="1">
          <a:blip r:embed="rId2"/>
          <a:srcRect l="13915" t="14054" r="3371" b="5573"/>
          <a:stretch/>
        </p:blipFill>
        <p:spPr>
          <a:xfrm>
            <a:off x="440676" y="68961"/>
            <a:ext cx="11170132" cy="6771137"/>
          </a:xfrm>
        </p:spPr>
      </p:pic>
      <p:sp>
        <p:nvSpPr>
          <p:cNvPr id="4" name="Footer Placeholder 3">
            <a:extLst>
              <a:ext uri="{FF2B5EF4-FFF2-40B4-BE49-F238E27FC236}">
                <a16:creationId xmlns:a16="http://schemas.microsoft.com/office/drawing/2014/main" id="{2A6CB93A-61C5-5205-AB25-C9FFE27F9CA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BE336A5-0CD9-A7BC-27CA-14CB738BBA61}"/>
              </a:ext>
            </a:extLst>
          </p:cNvPr>
          <p:cNvSpPr>
            <a:spLocks noGrp="1"/>
          </p:cNvSpPr>
          <p:nvPr>
            <p:ph type="sldNum" sz="quarter" idx="12"/>
          </p:nvPr>
        </p:nvSpPr>
        <p:spPr/>
        <p:txBody>
          <a:bodyPr/>
          <a:lstStyle/>
          <a:p>
            <a:fld id="{3A98EE3D-8CD1-4C3F-BD1C-C98C9596463C}" type="slidenum">
              <a:rPr lang="en-US" smtClean="0"/>
              <a:t>29</a:t>
            </a:fld>
            <a:endParaRPr lang="en-US" dirty="0"/>
          </a:p>
        </p:txBody>
      </p:sp>
    </p:spTree>
    <p:extLst>
      <p:ext uri="{BB962C8B-B14F-4D97-AF65-F5344CB8AC3E}">
        <p14:creationId xmlns:p14="http://schemas.microsoft.com/office/powerpoint/2010/main" val="20515701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EE194-3A5D-2A65-7E27-433B0F57EBAF}"/>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86A52CE7-EB54-3B85-2243-6484220951E3}"/>
              </a:ext>
            </a:extLst>
          </p:cNvPr>
          <p:cNvPicPr>
            <a:picLocks noGrp="1" noChangeAspect="1"/>
          </p:cNvPicPr>
          <p:nvPr>
            <p:ph idx="1"/>
          </p:nvPr>
        </p:nvPicPr>
        <p:blipFill rotWithShape="1">
          <a:blip r:embed="rId2"/>
          <a:srcRect l="29923" t="15904" r="22579" b="17397"/>
          <a:stretch/>
        </p:blipFill>
        <p:spPr>
          <a:xfrm>
            <a:off x="385590" y="227604"/>
            <a:ext cx="11380423" cy="6714195"/>
          </a:xfrm>
        </p:spPr>
      </p:pic>
      <p:sp>
        <p:nvSpPr>
          <p:cNvPr id="4" name="Footer Placeholder 3">
            <a:extLst>
              <a:ext uri="{FF2B5EF4-FFF2-40B4-BE49-F238E27FC236}">
                <a16:creationId xmlns:a16="http://schemas.microsoft.com/office/drawing/2014/main" id="{22AB9A49-D186-8A8F-AB34-22C9B334631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3CF2DF23-CE21-A13D-DAB8-211BBE7B9C6A}"/>
              </a:ext>
            </a:extLst>
          </p:cNvPr>
          <p:cNvSpPr>
            <a:spLocks noGrp="1"/>
          </p:cNvSpPr>
          <p:nvPr>
            <p:ph type="sldNum" sz="quarter" idx="12"/>
          </p:nvPr>
        </p:nvSpPr>
        <p:spPr/>
        <p:txBody>
          <a:bodyPr/>
          <a:lstStyle/>
          <a:p>
            <a:fld id="{3A98EE3D-8CD1-4C3F-BD1C-C98C9596463C}" type="slidenum">
              <a:rPr lang="en-US" smtClean="0"/>
              <a:t>30</a:t>
            </a:fld>
            <a:endParaRPr lang="en-US" dirty="0"/>
          </a:p>
        </p:txBody>
      </p:sp>
    </p:spTree>
    <p:extLst>
      <p:ext uri="{BB962C8B-B14F-4D97-AF65-F5344CB8AC3E}">
        <p14:creationId xmlns:p14="http://schemas.microsoft.com/office/powerpoint/2010/main" val="35711381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Generic Buyer roles</a:t>
            </a:r>
          </a:p>
        </p:txBody>
      </p:sp>
      <p:sp>
        <p:nvSpPr>
          <p:cNvPr id="3" name="TextBox 2">
            <a:extLst>
              <a:ext uri="{FF2B5EF4-FFF2-40B4-BE49-F238E27FC236}">
                <a16:creationId xmlns:a16="http://schemas.microsoft.com/office/drawing/2014/main" id="{1A63A293-6A4B-481D-8960-BE437C3CF946}"/>
              </a:ext>
            </a:extLst>
          </p:cNvPr>
          <p:cNvSpPr txBox="1"/>
          <p:nvPr/>
        </p:nvSpPr>
        <p:spPr>
          <a:xfrm>
            <a:off x="764959" y="1940550"/>
            <a:ext cx="10662081"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There are </a:t>
            </a: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five generic buyer roles – Known as a DMU (Decision Making Unit)</a:t>
            </a:r>
            <a:endParaRPr kumimoji="0" lang="en-GB" sz="1800" b="0" i="0" u="none" strike="noStrike" kern="1200" cap="none" spc="0" normalizeH="0" baseline="0" noProof="0" dirty="0">
              <a:ln>
                <a:noFill/>
              </a:ln>
              <a:solidFill>
                <a:srgbClr val="0070C0"/>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Blackwell et al. (2000) </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graphicFrame>
        <p:nvGraphicFramePr>
          <p:cNvPr id="6" name="Table 6">
            <a:extLst>
              <a:ext uri="{FF2B5EF4-FFF2-40B4-BE49-F238E27FC236}">
                <a16:creationId xmlns:a16="http://schemas.microsoft.com/office/drawing/2014/main" id="{D987BEC2-2AA5-E3BE-D034-5BA1EBBFD0FD}"/>
              </a:ext>
            </a:extLst>
          </p:cNvPr>
          <p:cNvGraphicFramePr>
            <a:graphicFrameLocks noGrp="1"/>
          </p:cNvGraphicFramePr>
          <p:nvPr>
            <p:extLst>
              <p:ext uri="{D42A27DB-BD31-4B8C-83A1-F6EECF244321}">
                <p14:modId xmlns:p14="http://schemas.microsoft.com/office/powerpoint/2010/main" val="1901973598"/>
              </p:ext>
            </p:extLst>
          </p:nvPr>
        </p:nvGraphicFramePr>
        <p:xfrm>
          <a:off x="872769" y="2573400"/>
          <a:ext cx="10211786" cy="2849880"/>
        </p:xfrm>
        <a:graphic>
          <a:graphicData uri="http://schemas.openxmlformats.org/drawingml/2006/table">
            <a:tbl>
              <a:tblPr firstRow="1" bandRow="1">
                <a:tableStyleId>{5C22544A-7EE6-4342-B048-85BDC9FD1C3A}</a:tableStyleId>
              </a:tblPr>
              <a:tblGrid>
                <a:gridCol w="1456924">
                  <a:extLst>
                    <a:ext uri="{9D8B030D-6E8A-4147-A177-3AD203B41FA5}">
                      <a16:colId xmlns:a16="http://schemas.microsoft.com/office/drawing/2014/main" val="2754723499"/>
                    </a:ext>
                  </a:extLst>
                </a:gridCol>
                <a:gridCol w="8754862">
                  <a:extLst>
                    <a:ext uri="{9D8B030D-6E8A-4147-A177-3AD203B41FA5}">
                      <a16:colId xmlns:a16="http://schemas.microsoft.com/office/drawing/2014/main" val="3215836028"/>
                    </a:ext>
                  </a:extLst>
                </a:gridCol>
              </a:tblGrid>
              <a:tr h="370840">
                <a:tc>
                  <a:txBody>
                    <a:bodyPr/>
                    <a:lstStyle/>
                    <a:p>
                      <a:pPr algn="l" fontAlgn="b"/>
                      <a:r>
                        <a:rPr lang="en-GB">
                          <a:effectLst/>
                        </a:rPr>
                        <a:t>Role</a:t>
                      </a:r>
                    </a:p>
                  </a:txBody>
                  <a:tcPr anchor="b"/>
                </a:tc>
                <a:tc>
                  <a:txBody>
                    <a:bodyPr/>
                    <a:lstStyle/>
                    <a:p>
                      <a:pPr algn="l" fontAlgn="b"/>
                      <a:r>
                        <a:rPr lang="en-GB">
                          <a:effectLst/>
                        </a:rPr>
                        <a:t>Description</a:t>
                      </a:r>
                    </a:p>
                  </a:txBody>
                  <a:tcPr anchor="b"/>
                </a:tc>
                <a:extLst>
                  <a:ext uri="{0D108BD9-81ED-4DB2-BD59-A6C34878D82A}">
                    <a16:rowId xmlns:a16="http://schemas.microsoft.com/office/drawing/2014/main" val="2979319591"/>
                  </a:ext>
                </a:extLst>
              </a:tr>
              <a:tr h="370840">
                <a:tc>
                  <a:txBody>
                    <a:bodyPr/>
                    <a:lstStyle/>
                    <a:p>
                      <a:pPr fontAlgn="t"/>
                      <a:r>
                        <a:rPr lang="en-GB" b="1">
                          <a:solidFill>
                            <a:srgbClr val="595959"/>
                          </a:solidFill>
                          <a:effectLst/>
                        </a:rPr>
                        <a:t>Initiator</a:t>
                      </a:r>
                    </a:p>
                  </a:txBody>
                  <a:tcPr marL="15240" marR="15240" marT="15240" marB="15240"/>
                </a:tc>
                <a:tc>
                  <a:txBody>
                    <a:bodyPr/>
                    <a:lstStyle/>
                    <a:p>
                      <a:pPr marL="285750" indent="-285750" fontAlgn="t">
                        <a:buFont typeface="Arial" panose="020B0604020202020204" pitchFamily="34" charset="0"/>
                        <a:buChar char="•"/>
                      </a:pPr>
                      <a:r>
                        <a:rPr lang="en-GB" dirty="0">
                          <a:solidFill>
                            <a:srgbClr val="595959"/>
                          </a:solidFill>
                          <a:effectLst/>
                        </a:rPr>
                        <a:t>Person who begins the process of purchase consideration</a:t>
                      </a:r>
                    </a:p>
                    <a:p>
                      <a:pPr marL="285750" indent="-285750" fontAlgn="t">
                        <a:buFont typeface="Arial" panose="020B0604020202020204" pitchFamily="34" charset="0"/>
                        <a:buChar char="•"/>
                      </a:pPr>
                      <a:r>
                        <a:rPr lang="en-GB" dirty="0">
                          <a:solidFill>
                            <a:srgbClr val="595959"/>
                          </a:solidFill>
                          <a:effectLst/>
                        </a:rPr>
                        <a:t>May collect information to aid decision making</a:t>
                      </a:r>
                    </a:p>
                  </a:txBody>
                  <a:tcPr marL="15240" marR="15240" marT="15240" marB="15240"/>
                </a:tc>
                <a:extLst>
                  <a:ext uri="{0D108BD9-81ED-4DB2-BD59-A6C34878D82A}">
                    <a16:rowId xmlns:a16="http://schemas.microsoft.com/office/drawing/2014/main" val="3891717821"/>
                  </a:ext>
                </a:extLst>
              </a:tr>
              <a:tr h="370840">
                <a:tc>
                  <a:txBody>
                    <a:bodyPr/>
                    <a:lstStyle/>
                    <a:p>
                      <a:pPr fontAlgn="t"/>
                      <a:r>
                        <a:rPr lang="en-GB" b="1">
                          <a:solidFill>
                            <a:srgbClr val="595959"/>
                          </a:solidFill>
                          <a:effectLst/>
                        </a:rPr>
                        <a:t>Influencer</a:t>
                      </a:r>
                    </a:p>
                  </a:txBody>
                  <a:tcPr marL="15240" marR="15240" marT="15240" marB="15240"/>
                </a:tc>
                <a:tc>
                  <a:txBody>
                    <a:bodyPr/>
                    <a:lstStyle/>
                    <a:p>
                      <a:pPr marL="285750" indent="-285750" fontAlgn="t">
                        <a:buFont typeface="Arial" panose="020B0604020202020204" pitchFamily="34" charset="0"/>
                        <a:buChar char="•"/>
                      </a:pPr>
                      <a:r>
                        <a:rPr lang="en-GB" dirty="0">
                          <a:solidFill>
                            <a:srgbClr val="595959"/>
                          </a:solidFill>
                          <a:effectLst/>
                        </a:rPr>
                        <a:t>Person who attempts to persuade others to make a particular purchase</a:t>
                      </a:r>
                    </a:p>
                    <a:p>
                      <a:pPr marL="285750" indent="-285750" fontAlgn="t">
                        <a:buFont typeface="Arial" panose="020B0604020202020204" pitchFamily="34" charset="0"/>
                        <a:buChar char="•"/>
                      </a:pPr>
                      <a:r>
                        <a:rPr lang="en-GB" dirty="0">
                          <a:solidFill>
                            <a:srgbClr val="595959"/>
                          </a:solidFill>
                          <a:effectLst/>
                        </a:rPr>
                        <a:t>Often gather information to aid their argument</a:t>
                      </a:r>
                    </a:p>
                  </a:txBody>
                  <a:tcPr marL="15240" marR="15240" marT="15240" marB="15240"/>
                </a:tc>
                <a:extLst>
                  <a:ext uri="{0D108BD9-81ED-4DB2-BD59-A6C34878D82A}">
                    <a16:rowId xmlns:a16="http://schemas.microsoft.com/office/drawing/2014/main" val="3731508633"/>
                  </a:ext>
                </a:extLst>
              </a:tr>
              <a:tr h="370840">
                <a:tc>
                  <a:txBody>
                    <a:bodyPr/>
                    <a:lstStyle/>
                    <a:p>
                      <a:pPr fontAlgn="t"/>
                      <a:r>
                        <a:rPr lang="en-GB" b="1">
                          <a:solidFill>
                            <a:srgbClr val="595959"/>
                          </a:solidFill>
                          <a:effectLst/>
                        </a:rPr>
                        <a:t>Decider</a:t>
                      </a:r>
                    </a:p>
                  </a:txBody>
                  <a:tcPr marL="15240" marR="15240" marT="15240" marB="15240"/>
                </a:tc>
                <a:tc>
                  <a:txBody>
                    <a:bodyPr/>
                    <a:lstStyle/>
                    <a:p>
                      <a:pPr marL="285750" indent="-285750" fontAlgn="t">
                        <a:buFont typeface="Arial" panose="020B0604020202020204" pitchFamily="34" charset="0"/>
                        <a:buChar char="•"/>
                      </a:pPr>
                      <a:r>
                        <a:rPr lang="en-GB" dirty="0">
                          <a:solidFill>
                            <a:srgbClr val="595959"/>
                          </a:solidFill>
                          <a:effectLst/>
                        </a:rPr>
                        <a:t>Person who holds power or financial means necessary to make the final purchasing decision</a:t>
                      </a:r>
                    </a:p>
                  </a:txBody>
                  <a:tcPr marL="15240" marR="15240" marT="15240" marB="15240"/>
                </a:tc>
                <a:extLst>
                  <a:ext uri="{0D108BD9-81ED-4DB2-BD59-A6C34878D82A}">
                    <a16:rowId xmlns:a16="http://schemas.microsoft.com/office/drawing/2014/main" val="2709576665"/>
                  </a:ext>
                </a:extLst>
              </a:tr>
              <a:tr h="370840">
                <a:tc>
                  <a:txBody>
                    <a:bodyPr/>
                    <a:lstStyle/>
                    <a:p>
                      <a:pPr fontAlgn="t"/>
                      <a:r>
                        <a:rPr lang="en-GB" b="1">
                          <a:solidFill>
                            <a:srgbClr val="595959"/>
                          </a:solidFill>
                          <a:effectLst/>
                        </a:rPr>
                        <a:t>Buyer</a:t>
                      </a:r>
                    </a:p>
                  </a:txBody>
                  <a:tcPr marL="15240" marR="15240" marT="15240" marB="15240"/>
                </a:tc>
                <a:tc>
                  <a:txBody>
                    <a:bodyPr/>
                    <a:lstStyle/>
                    <a:p>
                      <a:pPr marL="285750" indent="-285750" fontAlgn="t">
                        <a:buFont typeface="Arial" panose="020B0604020202020204" pitchFamily="34" charset="0"/>
                        <a:buChar char="•"/>
                      </a:pPr>
                      <a:r>
                        <a:rPr lang="en-GB" dirty="0">
                          <a:solidFill>
                            <a:srgbClr val="595959"/>
                          </a:solidFill>
                          <a:effectLst/>
                        </a:rPr>
                        <a:t>Person who will actually make the purchase</a:t>
                      </a:r>
                    </a:p>
                  </a:txBody>
                  <a:tcPr marL="15240" marR="15240" marT="15240" marB="15240"/>
                </a:tc>
                <a:extLst>
                  <a:ext uri="{0D108BD9-81ED-4DB2-BD59-A6C34878D82A}">
                    <a16:rowId xmlns:a16="http://schemas.microsoft.com/office/drawing/2014/main" val="2013558036"/>
                  </a:ext>
                </a:extLst>
              </a:tr>
              <a:tr h="370840">
                <a:tc>
                  <a:txBody>
                    <a:bodyPr/>
                    <a:lstStyle/>
                    <a:p>
                      <a:pPr fontAlgn="t"/>
                      <a:r>
                        <a:rPr lang="en-GB" b="1" dirty="0">
                          <a:solidFill>
                            <a:srgbClr val="595959"/>
                          </a:solidFill>
                          <a:effectLst/>
                        </a:rPr>
                        <a:t>User</a:t>
                      </a:r>
                    </a:p>
                  </a:txBody>
                  <a:tcPr marL="15240" marR="15240" marT="15240" marB="15240"/>
                </a:tc>
                <a:tc>
                  <a:txBody>
                    <a:bodyPr/>
                    <a:lstStyle/>
                    <a:p>
                      <a:pPr marL="285750" indent="-285750" fontAlgn="t">
                        <a:buFont typeface="Arial" panose="020B0604020202020204" pitchFamily="34" charset="0"/>
                        <a:buChar char="•"/>
                      </a:pPr>
                      <a:r>
                        <a:rPr lang="en-GB" dirty="0">
                          <a:solidFill>
                            <a:srgbClr val="595959"/>
                          </a:solidFill>
                          <a:effectLst/>
                        </a:rPr>
                        <a:t>The final consumer of the purchased offering</a:t>
                      </a:r>
                    </a:p>
                  </a:txBody>
                  <a:tcPr marL="15240" marR="15240" marT="15240" marB="15240"/>
                </a:tc>
                <a:extLst>
                  <a:ext uri="{0D108BD9-81ED-4DB2-BD59-A6C34878D82A}">
                    <a16:rowId xmlns:a16="http://schemas.microsoft.com/office/drawing/2014/main" val="544637915"/>
                  </a:ext>
                </a:extLst>
              </a:tr>
            </a:tbl>
          </a:graphicData>
        </a:graphic>
      </p:graphicFrame>
      <p:sp>
        <p:nvSpPr>
          <p:cNvPr id="8" name="TextBox 7">
            <a:extLst>
              <a:ext uri="{FF2B5EF4-FFF2-40B4-BE49-F238E27FC236}">
                <a16:creationId xmlns:a16="http://schemas.microsoft.com/office/drawing/2014/main" id="{508526CF-C747-3053-551D-3E3DAE59C6A4}"/>
              </a:ext>
            </a:extLst>
          </p:cNvPr>
          <p:cNvSpPr txBox="1"/>
          <p:nvPr/>
        </p:nvSpPr>
        <p:spPr>
          <a:xfrm>
            <a:off x="872769" y="5686798"/>
            <a:ext cx="7234990" cy="36933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rPr>
              <a:t>They can be the same person or different people with any purchase</a:t>
            </a:r>
          </a:p>
        </p:txBody>
      </p:sp>
    </p:spTree>
    <p:extLst>
      <p:ext uri="{BB962C8B-B14F-4D97-AF65-F5344CB8AC3E}">
        <p14:creationId xmlns:p14="http://schemas.microsoft.com/office/powerpoint/2010/main" val="1025841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3CED7894-4F62-4A6C-8DB5-DB5BE08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6DA68C4-3C40-32B4-2769-3340235ECEE7}"/>
              </a:ext>
            </a:extLst>
          </p:cNvPr>
          <p:cNvSpPr>
            <a:spLocks noGrp="1"/>
          </p:cNvSpPr>
          <p:nvPr>
            <p:ph type="title"/>
          </p:nvPr>
        </p:nvSpPr>
        <p:spPr>
          <a:xfrm>
            <a:off x="581192" y="548639"/>
            <a:ext cx="4015674" cy="1061668"/>
          </a:xfrm>
          <a:solidFill>
            <a:schemeClr val="accent2">
              <a:lumMod val="50000"/>
            </a:schemeClr>
          </a:solidFill>
        </p:spPr>
        <p:txBody>
          <a:bodyPr>
            <a:normAutofit/>
          </a:bodyPr>
          <a:lstStyle/>
          <a:p>
            <a:r>
              <a:rPr lang="en-GB" sz="2000" b="1" i="0" dirty="0">
                <a:solidFill>
                  <a:schemeClr val="bg1">
                    <a:lumMod val="95000"/>
                  </a:schemeClr>
                </a:solidFill>
                <a:effectLst/>
                <a:latin typeface="Arial" panose="020B0604020202020204" pitchFamily="34" charset="0"/>
              </a:rPr>
              <a:t>five main factors that influence adoption of an innovation</a:t>
            </a:r>
            <a:endParaRPr lang="en-GB" sz="2000" dirty="0">
              <a:solidFill>
                <a:schemeClr val="bg1">
                  <a:lumMod val="95000"/>
                </a:schemeClr>
              </a:solidFill>
            </a:endParaRPr>
          </a:p>
        </p:txBody>
      </p:sp>
      <p:sp>
        <p:nvSpPr>
          <p:cNvPr id="2059" name="Rectangle 2058">
            <a:extLst>
              <a:ext uri="{FF2B5EF4-FFF2-40B4-BE49-F238E27FC236}">
                <a16:creationId xmlns:a16="http://schemas.microsoft.com/office/drawing/2014/main" id="{E536F3B4-50F6-4C52-8F76-4EB121471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54" name="Content Placeholder 2053">
            <a:extLst>
              <a:ext uri="{FF2B5EF4-FFF2-40B4-BE49-F238E27FC236}">
                <a16:creationId xmlns:a16="http://schemas.microsoft.com/office/drawing/2014/main" id="{282A8D13-5F4A-018E-41FB-D6F595BC61A9}"/>
              </a:ext>
            </a:extLst>
          </p:cNvPr>
          <p:cNvSpPr>
            <a:spLocks noGrp="1"/>
          </p:cNvSpPr>
          <p:nvPr>
            <p:ph idx="1"/>
          </p:nvPr>
        </p:nvSpPr>
        <p:spPr>
          <a:xfrm>
            <a:off x="609905" y="1610307"/>
            <a:ext cx="4015675" cy="4813607"/>
          </a:xfrm>
          <a:solidFill>
            <a:schemeClr val="accent1">
              <a:lumMod val="20000"/>
              <a:lumOff val="80000"/>
            </a:schemeClr>
          </a:solidFill>
        </p:spPr>
        <p:txBody>
          <a:bodyPr>
            <a:normAutofit fontScale="92500" lnSpcReduction="10000"/>
          </a:bodyPr>
          <a:lstStyle/>
          <a:p>
            <a:pPr algn="l">
              <a:buFont typeface="+mj-lt"/>
              <a:buAutoNum type="arabicPeriod"/>
            </a:pPr>
            <a:r>
              <a:rPr lang="en-GB" b="0" i="0" dirty="0">
                <a:solidFill>
                  <a:srgbClr val="000000"/>
                </a:solidFill>
                <a:effectLst/>
                <a:latin typeface="Arial" panose="020B0604020202020204" pitchFamily="34" charset="0"/>
              </a:rPr>
              <a:t>Relative Advantage - The degree to which an innovation is seen as better than the idea, program, or product it replaces.</a:t>
            </a:r>
          </a:p>
          <a:p>
            <a:pPr algn="l">
              <a:buFont typeface="+mj-lt"/>
              <a:buAutoNum type="arabicPeriod"/>
            </a:pPr>
            <a:r>
              <a:rPr lang="en-GB" b="0" i="0" dirty="0">
                <a:solidFill>
                  <a:srgbClr val="000000"/>
                </a:solidFill>
                <a:effectLst/>
                <a:latin typeface="Arial" panose="020B0604020202020204" pitchFamily="34" charset="0"/>
              </a:rPr>
              <a:t>Compatibility - How consistent the innovation is with the values, experiences, and needs of the potential adopters.</a:t>
            </a:r>
          </a:p>
          <a:p>
            <a:pPr algn="l">
              <a:buFont typeface="+mj-lt"/>
              <a:buAutoNum type="arabicPeriod"/>
            </a:pPr>
            <a:r>
              <a:rPr lang="en-GB" b="0" i="0" dirty="0">
                <a:solidFill>
                  <a:srgbClr val="000000"/>
                </a:solidFill>
                <a:effectLst/>
                <a:latin typeface="Arial" panose="020B0604020202020204" pitchFamily="34" charset="0"/>
              </a:rPr>
              <a:t>Complexity - How difficult the innovation is to understand and/or use.</a:t>
            </a:r>
          </a:p>
          <a:p>
            <a:pPr algn="l">
              <a:buFont typeface="+mj-lt"/>
              <a:buAutoNum type="arabicPeriod"/>
            </a:pPr>
            <a:r>
              <a:rPr lang="en-GB" b="0" i="0" dirty="0" err="1">
                <a:solidFill>
                  <a:srgbClr val="000000"/>
                </a:solidFill>
                <a:effectLst/>
                <a:latin typeface="Arial" panose="020B0604020202020204" pitchFamily="34" charset="0"/>
              </a:rPr>
              <a:t>Triability</a:t>
            </a:r>
            <a:r>
              <a:rPr lang="en-GB" b="0" i="0" dirty="0">
                <a:solidFill>
                  <a:srgbClr val="000000"/>
                </a:solidFill>
                <a:effectLst/>
                <a:latin typeface="Arial" panose="020B0604020202020204" pitchFamily="34" charset="0"/>
              </a:rPr>
              <a:t> - The extent to which the innovation can be tested or experimented with before a commitment to adopt is made.</a:t>
            </a:r>
          </a:p>
          <a:p>
            <a:pPr algn="l">
              <a:buFont typeface="+mj-lt"/>
              <a:buAutoNum type="arabicPeriod"/>
            </a:pPr>
            <a:r>
              <a:rPr lang="en-GB" b="0" i="0" dirty="0">
                <a:solidFill>
                  <a:srgbClr val="000000"/>
                </a:solidFill>
                <a:effectLst/>
                <a:latin typeface="Arial" panose="020B0604020202020204" pitchFamily="34" charset="0"/>
              </a:rPr>
              <a:t>Observability - The extent to which the innovation provides tangible results.</a:t>
            </a:r>
          </a:p>
          <a:p>
            <a:endParaRPr lang="en-US" dirty="0"/>
          </a:p>
        </p:txBody>
      </p:sp>
      <p:sp>
        <p:nvSpPr>
          <p:cNvPr id="4" name="Footer Placeholder 3">
            <a:extLst>
              <a:ext uri="{FF2B5EF4-FFF2-40B4-BE49-F238E27FC236}">
                <a16:creationId xmlns:a16="http://schemas.microsoft.com/office/drawing/2014/main" id="{39016E81-7833-F932-2D2E-E534302B0436}"/>
              </a:ext>
            </a:extLst>
          </p:cNvPr>
          <p:cNvSpPr>
            <a:spLocks noGrp="1"/>
          </p:cNvSpPr>
          <p:nvPr>
            <p:ph type="ftr" sz="quarter" idx="11"/>
          </p:nvPr>
        </p:nvSpPr>
        <p:spPr>
          <a:xfrm>
            <a:off x="581192" y="6423914"/>
            <a:ext cx="3568661" cy="365125"/>
          </a:xfrm>
        </p:spPr>
        <p:txBody>
          <a:bodyPr>
            <a:normAutofit/>
          </a:bodyPr>
          <a:lstStyle/>
          <a:p>
            <a:pPr>
              <a:spcAft>
                <a:spcPts val="600"/>
              </a:spcAft>
            </a:pPr>
            <a:r>
              <a:rPr lang="en-US">
                <a:solidFill>
                  <a:schemeClr val="tx1">
                    <a:lumMod val="75000"/>
                    <a:lumOff val="25000"/>
                    <a:alpha val="75000"/>
                  </a:schemeClr>
                </a:solidFill>
              </a:rPr>
              <a:t>Diffusion of Innovation model (E.M. Rogers, 1962)</a:t>
            </a:r>
          </a:p>
        </p:txBody>
      </p:sp>
      <p:pic>
        <p:nvPicPr>
          <p:cNvPr id="2050" name="Picture 2" descr="Saying Yes Early vs. Early Adopters – and the Diffusion of Innovation Theory">
            <a:extLst>
              <a:ext uri="{FF2B5EF4-FFF2-40B4-BE49-F238E27FC236}">
                <a16:creationId xmlns:a16="http://schemas.microsoft.com/office/drawing/2014/main" id="{A861FD54-6428-66C5-BCA2-0C6854A2CF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729" b="1"/>
          <a:stretch/>
        </p:blipFill>
        <p:spPr bwMode="auto">
          <a:xfrm>
            <a:off x="4639937" y="1"/>
            <a:ext cx="7537705" cy="6858000"/>
          </a:xfrm>
          <a:prstGeom prst="rect">
            <a:avLst/>
          </a:prstGeom>
          <a:noFill/>
          <a:ln>
            <a:solidFill>
              <a:schemeClr val="accent2">
                <a:lumMod val="60000"/>
                <a:lumOff val="40000"/>
              </a:schemeClr>
            </a:solidFill>
          </a:ln>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C345936A-8E8E-1731-5F55-DB6055386506}"/>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solidFill>
                  <a:srgbClr val="FFFFFF"/>
                </a:solidFill>
              </a:rPr>
              <a:pPr>
                <a:spcAft>
                  <a:spcPts val="600"/>
                </a:spcAft>
              </a:pPr>
              <a:t>32</a:t>
            </a:fld>
            <a:endParaRPr lang="en-US">
              <a:solidFill>
                <a:srgbClr val="FFFFFF"/>
              </a:solidFill>
            </a:endParaRPr>
          </a:p>
        </p:txBody>
      </p:sp>
    </p:spTree>
    <p:extLst>
      <p:ext uri="{BB962C8B-B14F-4D97-AF65-F5344CB8AC3E}">
        <p14:creationId xmlns:p14="http://schemas.microsoft.com/office/powerpoint/2010/main" val="20282432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CE367-1E6D-37BD-F158-CF4E4452B053}"/>
              </a:ext>
            </a:extLst>
          </p:cNvPr>
          <p:cNvSpPr>
            <a:spLocks noGrp="1"/>
          </p:cNvSpPr>
          <p:nvPr>
            <p:ph type="title"/>
          </p:nvPr>
        </p:nvSpPr>
        <p:spPr>
          <a:xfrm>
            <a:off x="581192" y="702156"/>
            <a:ext cx="11029616" cy="707544"/>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The role of marketing</a:t>
            </a:r>
          </a:p>
        </p:txBody>
      </p:sp>
      <p:sp>
        <p:nvSpPr>
          <p:cNvPr id="3" name="Content Placeholder 2">
            <a:extLst>
              <a:ext uri="{FF2B5EF4-FFF2-40B4-BE49-F238E27FC236}">
                <a16:creationId xmlns:a16="http://schemas.microsoft.com/office/drawing/2014/main" id="{E90C9544-F317-E235-5725-81E21B7B406F}"/>
              </a:ext>
            </a:extLst>
          </p:cNvPr>
          <p:cNvSpPr>
            <a:spLocks noGrp="1"/>
          </p:cNvSpPr>
          <p:nvPr>
            <p:ph idx="1"/>
          </p:nvPr>
        </p:nvSpPr>
        <p:spPr>
          <a:xfrm>
            <a:off x="581192" y="1543050"/>
            <a:ext cx="11029615" cy="4432300"/>
          </a:xfrm>
        </p:spPr>
        <p:txBody>
          <a:bodyPr>
            <a:normAutofit fontScale="92500"/>
          </a:bodyPr>
          <a:lstStyle/>
          <a:p>
            <a:r>
              <a:rPr lang="en-GB" sz="2000" dirty="0">
                <a:latin typeface="Calibri" panose="020F0502020204030204" pitchFamily="34" charset="0"/>
                <a:ea typeface="Calibri" panose="020F0502020204030204" pitchFamily="34" charset="0"/>
                <a:cs typeface="Calibri" panose="020F0502020204030204" pitchFamily="34" charset="0"/>
              </a:rPr>
              <a:t>The goal of marketing is to reach consumers at the moments that most influence their purchase decisions.</a:t>
            </a:r>
          </a:p>
          <a:p>
            <a:endParaRPr lang="en-GB" sz="1000" dirty="0">
              <a:latin typeface="Calibri" panose="020F0502020204030204" pitchFamily="34" charset="0"/>
              <a:ea typeface="Calibri" panose="020F0502020204030204" pitchFamily="34" charset="0"/>
              <a:cs typeface="Calibri" panose="020F0502020204030204" pitchFamily="34" charset="0"/>
            </a:endParaRPr>
          </a:p>
          <a:p>
            <a:r>
              <a:rPr lang="en-GB" sz="2000" dirty="0">
                <a:latin typeface="Calibri" panose="020F0502020204030204" pitchFamily="34" charset="0"/>
                <a:ea typeface="Calibri" panose="020F0502020204030204" pitchFamily="34" charset="0"/>
                <a:cs typeface="Calibri" panose="020F0502020204030204" pitchFamily="34" charset="0"/>
              </a:rPr>
              <a:t>Marketers seek to identify touch points, when consumers are open to influence during the decision making process (DMP).</a:t>
            </a:r>
          </a:p>
          <a:p>
            <a:endParaRPr lang="en-GB" sz="1000" dirty="0">
              <a:latin typeface="Calibri" panose="020F0502020204030204" pitchFamily="34" charset="0"/>
              <a:ea typeface="Calibri" panose="020F0502020204030204" pitchFamily="34" charset="0"/>
              <a:cs typeface="Calibri" panose="020F0502020204030204" pitchFamily="34" charset="0"/>
            </a:endParaRPr>
          </a:p>
          <a:p>
            <a:r>
              <a:rPr lang="en-GB" sz="2000" dirty="0">
                <a:solidFill>
                  <a:srgbClr val="333333"/>
                </a:solidFill>
                <a:latin typeface="Calibri" panose="020F0502020204030204" pitchFamily="34" charset="0"/>
                <a:ea typeface="Calibri" panose="020F0502020204030204" pitchFamily="34" charset="0"/>
                <a:cs typeface="Calibri" panose="020F0502020204030204" pitchFamily="34" charset="0"/>
              </a:rPr>
              <a:t>T</a:t>
            </a:r>
            <a:r>
              <a:rPr lang="en-GB" sz="2000" b="0" i="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ouch points and key buying factors resulting from the explosion of product choices and digital channels, coupled with the emergence of an increasingly discerning, well-informed consumer. </a:t>
            </a:r>
          </a:p>
          <a:p>
            <a:endParaRPr lang="en-GB" sz="1000" b="0" i="0" dirty="0">
              <a:solidFill>
                <a:srgbClr val="333333"/>
              </a:solidFill>
              <a:effectLst/>
              <a:latin typeface="Calibri" panose="020F0502020204030204" pitchFamily="34" charset="0"/>
              <a:ea typeface="Calibri" panose="020F0502020204030204" pitchFamily="34" charset="0"/>
              <a:cs typeface="Calibri" panose="020F0502020204030204" pitchFamily="34" charset="0"/>
            </a:endParaRPr>
          </a:p>
          <a:p>
            <a:r>
              <a:rPr lang="en-GB" sz="2000" b="0" i="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A sophisticated approach is required to help marketers navigate this environment. This is called Customer Journey Planning</a:t>
            </a:r>
          </a:p>
          <a:p>
            <a:endParaRPr lang="en-GB" sz="1100" b="0" i="0" dirty="0">
              <a:solidFill>
                <a:srgbClr val="333333"/>
              </a:solidFill>
              <a:effectLst/>
              <a:latin typeface="Calibri" panose="020F0502020204030204" pitchFamily="34" charset="0"/>
              <a:ea typeface="Calibri" panose="020F0502020204030204" pitchFamily="34" charset="0"/>
              <a:cs typeface="Calibri" panose="020F0502020204030204" pitchFamily="34" charset="0"/>
            </a:endParaRPr>
          </a:p>
          <a:p>
            <a:r>
              <a:rPr lang="en-GB" sz="2000" dirty="0">
                <a:hlinkClick r:id="rId2"/>
              </a:rPr>
              <a:t>Understanding Customer Journey Touchpoints | Qualtrics</a:t>
            </a:r>
            <a:endParaRPr lang="en-GB" sz="2000"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4" name="Footer Placeholder 3">
            <a:extLst>
              <a:ext uri="{FF2B5EF4-FFF2-40B4-BE49-F238E27FC236}">
                <a16:creationId xmlns:a16="http://schemas.microsoft.com/office/drawing/2014/main" id="{E15C070D-F205-363D-D6CB-2F17B35EA64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05EE920-6D82-3DF9-8BB9-DAD49252673E}"/>
              </a:ext>
            </a:extLst>
          </p:cNvPr>
          <p:cNvSpPr>
            <a:spLocks noGrp="1"/>
          </p:cNvSpPr>
          <p:nvPr>
            <p:ph type="sldNum" sz="quarter" idx="12"/>
          </p:nvPr>
        </p:nvSpPr>
        <p:spPr/>
        <p:txBody>
          <a:bodyPr/>
          <a:lstStyle/>
          <a:p>
            <a:fld id="{3A98EE3D-8CD1-4C3F-BD1C-C98C9596463C}" type="slidenum">
              <a:rPr lang="en-US" smtClean="0"/>
              <a:t>33</a:t>
            </a:fld>
            <a:endParaRPr lang="en-US" dirty="0"/>
          </a:p>
        </p:txBody>
      </p:sp>
    </p:spTree>
    <p:extLst>
      <p:ext uri="{BB962C8B-B14F-4D97-AF65-F5344CB8AC3E}">
        <p14:creationId xmlns:p14="http://schemas.microsoft.com/office/powerpoint/2010/main" val="26008897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9" name="Rectangle 8198">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201" name="Rectangle 8200">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203" name="Rectangle 8202">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205" name="Rectangle 8204">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8207" name="Rectangle 8206">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209" name="Group 8208">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8210" name="Rectangle 8209">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211" name="Rectangle 8210">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04DE74E0-252E-27F6-A9EC-9EF50644191B}"/>
              </a:ext>
            </a:extLst>
          </p:cNvPr>
          <p:cNvSpPr>
            <a:spLocks noGrp="1"/>
          </p:cNvSpPr>
          <p:nvPr>
            <p:ph type="title"/>
          </p:nvPr>
        </p:nvSpPr>
        <p:spPr>
          <a:xfrm>
            <a:off x="584200" y="1524001"/>
            <a:ext cx="3412067" cy="1561763"/>
          </a:xfrm>
        </p:spPr>
        <p:txBody>
          <a:bodyPr vert="horz" lIns="91440" tIns="45720" rIns="91440" bIns="45720" rtlCol="0" anchor="b">
            <a:normAutofit/>
          </a:bodyPr>
          <a:lstStyle/>
          <a:p>
            <a:r>
              <a:rPr lang="en-US" sz="3600" dirty="0">
                <a:solidFill>
                  <a:srgbClr val="FFFFFF"/>
                </a:solidFill>
              </a:rPr>
              <a:t>The Sales Funnel</a:t>
            </a:r>
          </a:p>
        </p:txBody>
      </p:sp>
      <p:sp>
        <p:nvSpPr>
          <p:cNvPr id="4" name="Slide Number Placeholder 3">
            <a:extLst>
              <a:ext uri="{FF2B5EF4-FFF2-40B4-BE49-F238E27FC236}">
                <a16:creationId xmlns:a16="http://schemas.microsoft.com/office/drawing/2014/main" id="{F2FB7EA8-D0FC-1181-41FC-DEE0D501FCE0}"/>
              </a:ext>
            </a:extLst>
          </p:cNvPr>
          <p:cNvSpPr>
            <a:spLocks noGrp="1"/>
          </p:cNvSpPr>
          <p:nvPr>
            <p:ph type="sldNum" sz="quarter" idx="12"/>
          </p:nvPr>
        </p:nvSpPr>
        <p:spPr>
          <a:xfrm>
            <a:off x="3454399" y="766070"/>
            <a:ext cx="542673"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34</a:t>
            </a:fld>
            <a:endParaRPr lang="en-US">
              <a:solidFill>
                <a:srgbClr val="FFFFFF"/>
              </a:solidFill>
            </a:endParaRPr>
          </a:p>
        </p:txBody>
      </p:sp>
      <p:sp>
        <p:nvSpPr>
          <p:cNvPr id="3" name="Footer Placeholder 2">
            <a:extLst>
              <a:ext uri="{FF2B5EF4-FFF2-40B4-BE49-F238E27FC236}">
                <a16:creationId xmlns:a16="http://schemas.microsoft.com/office/drawing/2014/main" id="{1D6F92D2-7DD3-549E-712A-DD165D90002F}"/>
              </a:ext>
            </a:extLst>
          </p:cNvPr>
          <p:cNvSpPr>
            <a:spLocks noGrp="1"/>
          </p:cNvSpPr>
          <p:nvPr>
            <p:ph type="ftr" sz="quarter" idx="11"/>
          </p:nvPr>
        </p:nvSpPr>
        <p:spPr>
          <a:xfrm>
            <a:off x="581192" y="5884078"/>
            <a:ext cx="3432008" cy="365125"/>
          </a:xfrm>
        </p:spPr>
        <p:txBody>
          <a:bodyPr vert="horz" lIns="91440" tIns="45720" rIns="91440" bIns="45720" rtlCol="0" anchor="ctr">
            <a:normAutofit/>
          </a:bodyPr>
          <a:lstStyle/>
          <a:p>
            <a:pPr defTabSz="457200"/>
            <a:endParaRPr lang="en-US" sz="900" kern="1200" cap="all">
              <a:solidFill>
                <a:srgbClr val="FFFFFF"/>
              </a:solidFill>
              <a:latin typeface="+mn-lt"/>
              <a:ea typeface="+mn-ea"/>
              <a:cs typeface="+mn-cs"/>
            </a:endParaRPr>
          </a:p>
        </p:txBody>
      </p:sp>
      <p:pic>
        <p:nvPicPr>
          <p:cNvPr id="8194" name="Picture 2" descr="Rethinking the Marketing Funnel | David Rogers | Marketing funnel, Infographic marketing, Digital marketing trends">
            <a:extLst>
              <a:ext uri="{FF2B5EF4-FFF2-40B4-BE49-F238E27FC236}">
                <a16:creationId xmlns:a16="http://schemas.microsoft.com/office/drawing/2014/main" id="{A3DB1D64-3F5C-E9D8-61F7-40367BA56B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1089"/>
          <a:stretch/>
        </p:blipFill>
        <p:spPr bwMode="auto">
          <a:xfrm>
            <a:off x="4295986" y="548640"/>
            <a:ext cx="7676172" cy="5623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08193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C3462-953B-BA96-68E1-1B7050B90F9E}"/>
              </a:ext>
            </a:extLst>
          </p:cNvPr>
          <p:cNvSpPr>
            <a:spLocks noGrp="1"/>
          </p:cNvSpPr>
          <p:nvPr>
            <p:ph type="title"/>
          </p:nvPr>
        </p:nvSpPr>
        <p:spPr/>
        <p:txBody>
          <a:bodyPr/>
          <a:lstStyle/>
          <a:p>
            <a:endParaRPr lang="en-GB"/>
          </a:p>
        </p:txBody>
      </p:sp>
      <p:sp>
        <p:nvSpPr>
          <p:cNvPr id="3" name="Footer Placeholder 2">
            <a:extLst>
              <a:ext uri="{FF2B5EF4-FFF2-40B4-BE49-F238E27FC236}">
                <a16:creationId xmlns:a16="http://schemas.microsoft.com/office/drawing/2014/main" id="{850A624F-C232-E214-90A2-1FFAB7F8B397}"/>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24B3E18-E145-B445-74E9-A39AB0E5FD1C}"/>
              </a:ext>
            </a:extLst>
          </p:cNvPr>
          <p:cNvSpPr>
            <a:spLocks noGrp="1"/>
          </p:cNvSpPr>
          <p:nvPr>
            <p:ph type="sldNum" sz="quarter" idx="12"/>
          </p:nvPr>
        </p:nvSpPr>
        <p:spPr/>
        <p:txBody>
          <a:bodyPr/>
          <a:lstStyle/>
          <a:p>
            <a:fld id="{3A98EE3D-8CD1-4C3F-BD1C-C98C9596463C}" type="slidenum">
              <a:rPr lang="en-US" smtClean="0"/>
              <a:t>35</a:t>
            </a:fld>
            <a:endParaRPr lang="en-US" dirty="0"/>
          </a:p>
        </p:txBody>
      </p:sp>
      <p:pic>
        <p:nvPicPr>
          <p:cNvPr id="10242" name="Picture 2">
            <a:extLst>
              <a:ext uri="{FF2B5EF4-FFF2-40B4-BE49-F238E27FC236}">
                <a16:creationId xmlns:a16="http://schemas.microsoft.com/office/drawing/2014/main" id="{753A1653-7247-214D-278A-F31D3B538E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81" y="0"/>
            <a:ext cx="11954406" cy="6789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4448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25">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27">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2" name="Rectangle 29">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Rectangle 31">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 name="Picture 6" descr="Person pointing on a map">
            <a:extLst>
              <a:ext uri="{FF2B5EF4-FFF2-40B4-BE49-F238E27FC236}">
                <a16:creationId xmlns:a16="http://schemas.microsoft.com/office/drawing/2014/main" id="{4B57E3BD-F8AB-ABA2-D7D5-3CBCDDADA34E}"/>
              </a:ext>
            </a:extLst>
          </p:cNvPr>
          <p:cNvPicPr>
            <a:picLocks noChangeAspect="1"/>
          </p:cNvPicPr>
          <p:nvPr/>
        </p:nvPicPr>
        <p:blipFill rotWithShape="1">
          <a:blip r:embed="rId2"/>
          <a:srcRect b="15730"/>
          <a:stretch/>
        </p:blipFill>
        <p:spPr>
          <a:xfrm>
            <a:off x="-3047" y="10"/>
            <a:ext cx="12191999" cy="6857990"/>
          </a:xfrm>
          <a:prstGeom prst="rect">
            <a:avLst/>
          </a:prstGeom>
        </p:spPr>
      </p:pic>
      <p:sp>
        <p:nvSpPr>
          <p:cNvPr id="44" name="Rectangle 33">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A1F1D6-4C9D-E321-A592-29DE68CF3FCA}"/>
              </a:ext>
            </a:extLst>
          </p:cNvPr>
          <p:cNvSpPr>
            <a:spLocks noGrp="1"/>
          </p:cNvSpPr>
          <p:nvPr>
            <p:ph type="title"/>
          </p:nvPr>
        </p:nvSpPr>
        <p:spPr>
          <a:xfrm>
            <a:off x="320380" y="362269"/>
            <a:ext cx="11548532" cy="4198700"/>
          </a:xfrm>
        </p:spPr>
        <p:txBody>
          <a:bodyPr vert="horz" lIns="91440" tIns="45720" rIns="91440" bIns="45720" rtlCol="0" anchor="t">
            <a:normAutofit/>
          </a:bodyPr>
          <a:lstStyle/>
          <a:p>
            <a:pPr>
              <a:lnSpc>
                <a:spcPct val="90000"/>
              </a:lnSpc>
            </a:pPr>
            <a:r>
              <a:rPr lang="en-US" sz="9800" dirty="0">
                <a:solidFill>
                  <a:srgbClr val="FFFF00"/>
                </a:solidFill>
              </a:rPr>
              <a:t>Customer Journey Mapping</a:t>
            </a:r>
          </a:p>
        </p:txBody>
      </p:sp>
      <p:sp>
        <p:nvSpPr>
          <p:cNvPr id="45" name="Rectangle 35">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oter Placeholder 2">
            <a:extLst>
              <a:ext uri="{FF2B5EF4-FFF2-40B4-BE49-F238E27FC236}">
                <a16:creationId xmlns:a16="http://schemas.microsoft.com/office/drawing/2014/main" id="{99244086-28CE-F0E1-09EE-25CFE83BB3A3}"/>
              </a:ext>
            </a:extLst>
          </p:cNvPr>
          <p:cNvSpPr>
            <a:spLocks noGrp="1"/>
          </p:cNvSpPr>
          <p:nvPr>
            <p:ph type="ftr" sz="quarter" idx="11"/>
          </p:nvPr>
        </p:nvSpPr>
        <p:spPr>
          <a:xfrm>
            <a:off x="4038600" y="6202681"/>
            <a:ext cx="4114800" cy="365125"/>
          </a:xfrm>
        </p:spPr>
        <p:txBody>
          <a:bodyPr vert="horz" lIns="91440" tIns="45720" rIns="91440" bIns="45720" rtlCol="0" anchor="ctr">
            <a:normAutofit/>
          </a:bodyPr>
          <a:lstStyle/>
          <a:p>
            <a:pPr algn="ctr" defTabSz="457200"/>
            <a:endParaRPr lang="en-US" sz="1000" kern="1200" cap="all">
              <a:solidFill>
                <a:schemeClr val="bg1"/>
              </a:solidFill>
              <a:latin typeface="+mn-lt"/>
              <a:ea typeface="+mn-ea"/>
              <a:cs typeface="+mn-cs"/>
            </a:endParaRPr>
          </a:p>
        </p:txBody>
      </p:sp>
      <p:sp>
        <p:nvSpPr>
          <p:cNvPr id="4" name="Slide Number Placeholder 3">
            <a:extLst>
              <a:ext uri="{FF2B5EF4-FFF2-40B4-BE49-F238E27FC236}">
                <a16:creationId xmlns:a16="http://schemas.microsoft.com/office/drawing/2014/main" id="{4AA3CBB1-B879-563D-5C0A-3CA3D8276E86}"/>
              </a:ext>
            </a:extLst>
          </p:cNvPr>
          <p:cNvSpPr>
            <a:spLocks noGrp="1"/>
          </p:cNvSpPr>
          <p:nvPr>
            <p:ph type="sldNum" sz="quarter" idx="12"/>
          </p:nvPr>
        </p:nvSpPr>
        <p:spPr>
          <a:xfrm>
            <a:off x="9125712" y="6202681"/>
            <a:ext cx="2743200" cy="365125"/>
          </a:xfrm>
        </p:spPr>
        <p:txBody>
          <a:bodyPr vert="horz" lIns="91440" tIns="45720" rIns="91440" bIns="45720" rtlCol="0" anchor="ctr">
            <a:normAutofit/>
          </a:bodyPr>
          <a:lstStyle/>
          <a:p>
            <a:pPr defTabSz="457200">
              <a:spcAft>
                <a:spcPts val="600"/>
              </a:spcAft>
            </a:pPr>
            <a:fld id="{3A98EE3D-8CD1-4C3F-BD1C-C98C9596463C}" type="slidenum">
              <a:rPr lang="en-US" sz="1000" smtClean="0">
                <a:solidFill>
                  <a:schemeClr val="bg1"/>
                </a:solidFill>
              </a:rPr>
              <a:pPr defTabSz="457200">
                <a:spcAft>
                  <a:spcPts val="600"/>
                </a:spcAft>
              </a:pPr>
              <a:t>36</a:t>
            </a:fld>
            <a:endParaRPr lang="en-US" sz="1000">
              <a:solidFill>
                <a:schemeClr val="bg1"/>
              </a:solidFill>
            </a:endParaRPr>
          </a:p>
        </p:txBody>
      </p:sp>
    </p:spTree>
    <p:extLst>
      <p:ext uri="{BB962C8B-B14F-4D97-AF65-F5344CB8AC3E}">
        <p14:creationId xmlns:p14="http://schemas.microsoft.com/office/powerpoint/2010/main" val="2888761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C049A-B34B-3D3C-6BC1-A3AFA0225CB6}"/>
              </a:ext>
            </a:extLst>
          </p:cNvPr>
          <p:cNvSpPr>
            <a:spLocks noGrp="1"/>
          </p:cNvSpPr>
          <p:nvPr>
            <p:ph type="title"/>
          </p:nvPr>
        </p:nvSpPr>
        <p:spPr>
          <a:xfrm>
            <a:off x="581192" y="702156"/>
            <a:ext cx="11214568" cy="688105"/>
          </a:xfrm>
        </p:spPr>
        <p:txBody>
          <a:bodyPr/>
          <a:lstStyle/>
          <a:p>
            <a:r>
              <a:rPr lang="en-GB" b="1" u="sng">
                <a:latin typeface="Calibri" panose="020F0502020204030204" pitchFamily="34" charset="0"/>
                <a:ea typeface="Calibri" panose="020F0502020204030204" pitchFamily="34" charset="0"/>
                <a:cs typeface="Calibri" panose="020F0502020204030204" pitchFamily="34" charset="0"/>
              </a:rPr>
              <a:t>What are the benefits of creating a customer journey map?</a:t>
            </a:r>
            <a:endParaRPr lang="en-GB" b="1" u="sng" dirty="0">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15CE7495-02B3-0730-5F26-B766DC4C1EFC}"/>
              </a:ext>
            </a:extLst>
          </p:cNvPr>
          <p:cNvSpPr>
            <a:spLocks noGrp="1"/>
          </p:cNvSpPr>
          <p:nvPr>
            <p:ph idx="1"/>
          </p:nvPr>
        </p:nvSpPr>
        <p:spPr>
          <a:xfrm>
            <a:off x="581193" y="1390261"/>
            <a:ext cx="10848808" cy="4842588"/>
          </a:xfrm>
        </p:spPr>
        <p:txBody>
          <a:bodyPr>
            <a:normAutofit fontScale="70000" lnSpcReduction="20000"/>
          </a:bodyPr>
          <a:lstStyle/>
          <a:p>
            <a:pPr marL="0" indent="0" algn="l">
              <a:buNone/>
            </a:pPr>
            <a:endParaRPr lang="en-GB" b="1" i="0" dirty="0">
              <a:solidFill>
                <a:srgbClr val="362F34"/>
              </a:solidFill>
              <a:effectLst/>
              <a:latin typeface="Source Sans Pro" panose="020B0503030403020204" pitchFamily="34" charset="0"/>
            </a:endParaRPr>
          </a:p>
          <a:p>
            <a:r>
              <a:rPr lang="en-GB" sz="26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In today’s digital environment, the process of providing a service or ‘product’ is often complex, with multiple interactions taking place on different platforms to suit the customer’s needs. </a:t>
            </a:r>
            <a:endParaRPr lang="en-GB" sz="2600" dirty="0">
              <a:solidFill>
                <a:srgbClr val="0B0C0C"/>
              </a:solidFill>
              <a:latin typeface="Calibri" panose="020F0502020204030204" pitchFamily="34" charset="0"/>
              <a:ea typeface="Calibri" panose="020F0502020204030204" pitchFamily="34" charset="0"/>
              <a:cs typeface="Calibri" panose="020F0502020204030204" pitchFamily="34" charset="0"/>
            </a:endParaRPr>
          </a:p>
          <a:p>
            <a:pPr algn="l"/>
            <a:r>
              <a:rPr lang="en-GB" sz="2600" b="1"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Customer journey mapping </a:t>
            </a:r>
            <a:r>
              <a:rPr lang="en-GB" sz="26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is a strategic tool to ensure every interaction a customer has with your organisation is as positive as it can be. </a:t>
            </a:r>
          </a:p>
          <a:p>
            <a:pPr algn="l"/>
            <a:r>
              <a:rPr lang="en-GB" sz="2600" dirty="0">
                <a:solidFill>
                  <a:srgbClr val="0B0C0C"/>
                </a:solidFill>
                <a:latin typeface="Calibri" panose="020F0502020204030204" pitchFamily="34" charset="0"/>
                <a:ea typeface="Calibri" panose="020F0502020204030204" pitchFamily="34" charset="0"/>
                <a:cs typeface="Calibri" panose="020F0502020204030204" pitchFamily="34" charset="0"/>
              </a:rPr>
              <a:t>It</a:t>
            </a:r>
            <a:r>
              <a:rPr lang="en-GB" sz="26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 is useful to help identify the customer’s interaction with your organisation, their thought processes and reactions to you, which can reveal opportunities for improvement and innovation in the customer’s experience.</a:t>
            </a:r>
          </a:p>
          <a:p>
            <a:r>
              <a:rPr lang="en-GB" sz="26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Customer journey mapping can help to identify how the customer is treated during each contact and how the customer feels towards your organisation at the end of the experience. This information can then be used to aid your strategic marketing decisions.</a:t>
            </a:r>
          </a:p>
          <a:p>
            <a:r>
              <a:rPr lang="en-GB" sz="26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It is a key tool to help understand how customers experience the delivery of products and services, especially in terms of identifying ‘moments of truth’. These are the critical points when activities are most likely to succeed or fail.</a:t>
            </a:r>
          </a:p>
          <a:p>
            <a:pPr algn="l"/>
            <a:r>
              <a:rPr lang="en-GB" sz="26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As customers navigate touchpoints in different ways, enhancing the omnichannel experience across different platforms is essential for improving marketing. McKinsey.com claim that offering a compelling omnichannel experience is no longer a nice-to-have, but a requirement for survival.</a:t>
            </a:r>
          </a:p>
        </p:txBody>
      </p:sp>
      <p:sp>
        <p:nvSpPr>
          <p:cNvPr id="5" name="Slide Number Placeholder 4">
            <a:extLst>
              <a:ext uri="{FF2B5EF4-FFF2-40B4-BE49-F238E27FC236}">
                <a16:creationId xmlns:a16="http://schemas.microsoft.com/office/drawing/2014/main" id="{EFA4684D-A473-1FC7-AEFD-BFC0AA27BCF9}"/>
              </a:ext>
            </a:extLst>
          </p:cNvPr>
          <p:cNvSpPr>
            <a:spLocks noGrp="1"/>
          </p:cNvSpPr>
          <p:nvPr>
            <p:ph type="sldNum" sz="quarter" idx="12"/>
          </p:nvPr>
        </p:nvSpPr>
        <p:spPr/>
        <p:txBody>
          <a:bodyPr/>
          <a:lstStyle/>
          <a:p>
            <a:fld id="{3A98EE3D-8CD1-4C3F-BD1C-C98C9596463C}" type="slidenum">
              <a:rPr lang="en-US" smtClean="0"/>
              <a:t>37</a:t>
            </a:fld>
            <a:endParaRPr lang="en-US" dirty="0"/>
          </a:p>
        </p:txBody>
      </p:sp>
    </p:spTree>
    <p:extLst>
      <p:ext uri="{BB962C8B-B14F-4D97-AF65-F5344CB8AC3E}">
        <p14:creationId xmlns:p14="http://schemas.microsoft.com/office/powerpoint/2010/main" val="12104453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C049A-B34B-3D3C-6BC1-A3AFA0225CB6}"/>
              </a:ext>
            </a:extLst>
          </p:cNvPr>
          <p:cNvSpPr>
            <a:spLocks noGrp="1"/>
          </p:cNvSpPr>
          <p:nvPr>
            <p:ph type="title"/>
          </p:nvPr>
        </p:nvSpPr>
        <p:spPr>
          <a:xfrm>
            <a:off x="581192" y="702156"/>
            <a:ext cx="11214568" cy="688105"/>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What are the benefits of creating a customer journey map?</a:t>
            </a:r>
          </a:p>
        </p:txBody>
      </p:sp>
      <p:sp>
        <p:nvSpPr>
          <p:cNvPr id="3" name="Content Placeholder 2">
            <a:extLst>
              <a:ext uri="{FF2B5EF4-FFF2-40B4-BE49-F238E27FC236}">
                <a16:creationId xmlns:a16="http://schemas.microsoft.com/office/drawing/2014/main" id="{15CE7495-02B3-0730-5F26-B766DC4C1EFC}"/>
              </a:ext>
            </a:extLst>
          </p:cNvPr>
          <p:cNvSpPr>
            <a:spLocks noGrp="1"/>
          </p:cNvSpPr>
          <p:nvPr>
            <p:ph idx="1"/>
          </p:nvPr>
        </p:nvSpPr>
        <p:spPr>
          <a:xfrm>
            <a:off x="581193" y="1390261"/>
            <a:ext cx="10848808" cy="4842588"/>
          </a:xfrm>
        </p:spPr>
        <p:txBody>
          <a:bodyPr>
            <a:normAutofit fontScale="85000" lnSpcReduction="20000"/>
          </a:bodyPr>
          <a:lstStyle/>
          <a:p>
            <a:pPr marL="0" indent="0" algn="l">
              <a:buNone/>
            </a:pPr>
            <a:endParaRPr lang="en-GB" b="1" i="0" dirty="0">
              <a:solidFill>
                <a:srgbClr val="362F34"/>
              </a:solidFill>
              <a:effectLst/>
              <a:latin typeface="Source Sans Pro" panose="020B0503030403020204" pitchFamily="34" charset="0"/>
            </a:endParaRPr>
          </a:p>
          <a:p>
            <a:pPr algn="l"/>
            <a:r>
              <a:rPr lang="en-GB" sz="2100" dirty="0">
                <a:solidFill>
                  <a:schemeClr val="tx1"/>
                </a:solidFill>
                <a:latin typeface="Calibri" panose="020F0502020204030204" pitchFamily="34" charset="0"/>
                <a:ea typeface="Calibri" panose="020F0502020204030204" pitchFamily="34" charset="0"/>
                <a:cs typeface="Calibri" panose="020F0502020204030204" pitchFamily="34" charset="0"/>
              </a:rPr>
              <a:t>C</a:t>
            </a:r>
            <a:r>
              <a:rPr lang="en-GB" sz="21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ustomer journey maps help you understand your buyers’ behaviour. You can use them to quickly identify any possible snags in </a:t>
            </a:r>
            <a:r>
              <a:rPr lang="en-GB" sz="2100" dirty="0">
                <a:solidFill>
                  <a:schemeClr val="tx1"/>
                </a:solidFill>
                <a:latin typeface="Calibri" panose="020F0502020204030204" pitchFamily="34" charset="0"/>
                <a:ea typeface="Calibri" panose="020F0502020204030204" pitchFamily="34" charset="0"/>
                <a:cs typeface="Calibri" panose="020F0502020204030204" pitchFamily="34" charset="0"/>
              </a:rPr>
              <a:t>the</a:t>
            </a:r>
            <a:r>
              <a:rPr lang="en-GB" sz="21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journey, and any barriers to sale. They can also show you what areas of your marketing funnel are strong or need developing.</a:t>
            </a:r>
            <a:endParaRPr lang="en-GB" sz="11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21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Customer journey mapping helps you get into the mind of your customers and consider their needs at each touchpoint, and as a result better predict future behaviour, wants and needs. You can then use this information to solve their ‘pain points’ with your product/brand by implementing strategic marketing tactics.</a:t>
            </a:r>
          </a:p>
          <a:p>
            <a:pPr algn="l"/>
            <a:r>
              <a:rPr lang="en-GB" sz="21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Customer journey mapping is all about ironing out these inconsistencies. It enables you to consistently and predictably manage customer behaviour.</a:t>
            </a:r>
          </a:p>
          <a:p>
            <a:pPr algn="l"/>
            <a:r>
              <a:rPr lang="en-GB" sz="21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Customer journey mapping helps you to:</a:t>
            </a:r>
          </a:p>
          <a:p>
            <a:pPr lvl="1">
              <a:buFont typeface="Arial" panose="020B0604020202020204" pitchFamily="34" charset="0"/>
              <a:buChar char="•"/>
            </a:pPr>
            <a:r>
              <a:rPr lang="en-GB" sz="2100" dirty="0">
                <a:solidFill>
                  <a:srgbClr val="0B0C0C"/>
                </a:solidFill>
                <a:latin typeface="Calibri" panose="020F0502020204030204" pitchFamily="34" charset="0"/>
                <a:ea typeface="Calibri" panose="020F0502020204030204" pitchFamily="34" charset="0"/>
                <a:cs typeface="Calibri" panose="020F0502020204030204" pitchFamily="34" charset="0"/>
              </a:rPr>
              <a:t>D</a:t>
            </a:r>
            <a:r>
              <a:rPr lang="en-GB" sz="21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eal with your customers more effectively</a:t>
            </a:r>
          </a:p>
          <a:p>
            <a:pPr lvl="1">
              <a:buFont typeface="Arial" panose="020B0604020202020204" pitchFamily="34" charset="0"/>
              <a:buChar char="•"/>
            </a:pPr>
            <a:r>
              <a:rPr lang="en-GB" sz="2100" dirty="0">
                <a:solidFill>
                  <a:srgbClr val="0B0C0C"/>
                </a:solidFill>
                <a:latin typeface="Calibri" panose="020F0502020204030204" pitchFamily="34" charset="0"/>
                <a:ea typeface="Calibri" panose="020F0502020204030204" pitchFamily="34" charset="0"/>
                <a:cs typeface="Calibri" panose="020F0502020204030204" pitchFamily="34" charset="0"/>
              </a:rPr>
              <a:t>R</a:t>
            </a:r>
            <a:r>
              <a:rPr lang="en-GB" sz="21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etain customers</a:t>
            </a:r>
          </a:p>
          <a:p>
            <a:pPr lvl="1">
              <a:buFont typeface="Arial" panose="020B0604020202020204" pitchFamily="34" charset="0"/>
              <a:buChar char="•"/>
            </a:pPr>
            <a:r>
              <a:rPr lang="en-GB" sz="2100" dirty="0">
                <a:solidFill>
                  <a:srgbClr val="0B0C0C"/>
                </a:solidFill>
                <a:latin typeface="Calibri" panose="020F0502020204030204" pitchFamily="34" charset="0"/>
                <a:ea typeface="Calibri" panose="020F0502020204030204" pitchFamily="34" charset="0"/>
                <a:cs typeface="Calibri" panose="020F0502020204030204" pitchFamily="34" charset="0"/>
              </a:rPr>
              <a:t>I</a:t>
            </a:r>
            <a:r>
              <a:rPr lang="en-GB" sz="21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ncrease efficiency</a:t>
            </a:r>
          </a:p>
          <a:p>
            <a:pPr lvl="1">
              <a:buFont typeface="Arial" panose="020B0604020202020204" pitchFamily="34" charset="0"/>
              <a:buChar char="•"/>
            </a:pPr>
            <a:r>
              <a:rPr lang="en-GB" sz="2100" dirty="0">
                <a:solidFill>
                  <a:srgbClr val="0B0C0C"/>
                </a:solidFill>
                <a:latin typeface="Calibri" panose="020F0502020204030204" pitchFamily="34" charset="0"/>
                <a:ea typeface="Calibri" panose="020F0502020204030204" pitchFamily="34" charset="0"/>
                <a:cs typeface="Calibri" panose="020F0502020204030204" pitchFamily="34" charset="0"/>
              </a:rPr>
              <a:t>M</a:t>
            </a:r>
            <a:r>
              <a:rPr lang="en-GB" sz="21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inimise negative customer experiences</a:t>
            </a:r>
          </a:p>
          <a:p>
            <a:pPr lvl="1">
              <a:buFont typeface="Arial" panose="020B0604020202020204" pitchFamily="34" charset="0"/>
              <a:buChar char="•"/>
            </a:pPr>
            <a:r>
              <a:rPr lang="en-GB" sz="2100" dirty="0">
                <a:solidFill>
                  <a:srgbClr val="0B0C0C"/>
                </a:solidFill>
                <a:latin typeface="Calibri" panose="020F0502020204030204" pitchFamily="34" charset="0"/>
                <a:ea typeface="Calibri" panose="020F0502020204030204" pitchFamily="34" charset="0"/>
                <a:cs typeface="Calibri" panose="020F0502020204030204" pitchFamily="34" charset="0"/>
              </a:rPr>
              <a:t>D</a:t>
            </a:r>
            <a:r>
              <a:rPr lang="en-GB" sz="21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eliver a consistently good service to your customer, in all circumstances</a:t>
            </a:r>
            <a:endParaRPr lang="en-GB" sz="2100" dirty="0"/>
          </a:p>
        </p:txBody>
      </p:sp>
      <p:sp>
        <p:nvSpPr>
          <p:cNvPr id="5" name="Slide Number Placeholder 4">
            <a:extLst>
              <a:ext uri="{FF2B5EF4-FFF2-40B4-BE49-F238E27FC236}">
                <a16:creationId xmlns:a16="http://schemas.microsoft.com/office/drawing/2014/main" id="{EFA4684D-A473-1FC7-AEFD-BFC0AA27BCF9}"/>
              </a:ext>
            </a:extLst>
          </p:cNvPr>
          <p:cNvSpPr>
            <a:spLocks noGrp="1"/>
          </p:cNvSpPr>
          <p:nvPr>
            <p:ph type="sldNum" sz="quarter" idx="12"/>
          </p:nvPr>
        </p:nvSpPr>
        <p:spPr/>
        <p:txBody>
          <a:bodyPr/>
          <a:lstStyle/>
          <a:p>
            <a:fld id="{3A98EE3D-8CD1-4C3F-BD1C-C98C9596463C}" type="slidenum">
              <a:rPr lang="en-US" smtClean="0"/>
              <a:t>38</a:t>
            </a:fld>
            <a:endParaRPr lang="en-US" dirty="0"/>
          </a:p>
        </p:txBody>
      </p:sp>
    </p:spTree>
    <p:extLst>
      <p:ext uri="{BB962C8B-B14F-4D97-AF65-F5344CB8AC3E}">
        <p14:creationId xmlns:p14="http://schemas.microsoft.com/office/powerpoint/2010/main" val="31129676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7B061-AB48-7105-FFC7-CFE6C1AB71D4}"/>
              </a:ext>
            </a:extLst>
          </p:cNvPr>
          <p:cNvSpPr>
            <a:spLocks noGrp="1"/>
          </p:cNvSpPr>
          <p:nvPr>
            <p:ph type="title"/>
          </p:nvPr>
        </p:nvSpPr>
        <p:spPr>
          <a:xfrm>
            <a:off x="581192" y="702156"/>
            <a:ext cx="11029616" cy="467391"/>
          </a:xfrm>
        </p:spPr>
        <p:txBody>
          <a:bodyPr>
            <a:normAutofit fontScale="90000"/>
          </a:bodyPr>
          <a:lstStyle/>
          <a:p>
            <a:r>
              <a:rPr lang="en-GB" b="1" u="sng" dirty="0">
                <a:latin typeface="Calibri" panose="020F0502020204030204" pitchFamily="34" charset="0"/>
                <a:ea typeface="Calibri" panose="020F0502020204030204" pitchFamily="34" charset="0"/>
                <a:cs typeface="Calibri" panose="020F0502020204030204" pitchFamily="34" charset="0"/>
              </a:rPr>
              <a:t>Benefits of customer journey mapping?</a:t>
            </a:r>
          </a:p>
        </p:txBody>
      </p:sp>
      <p:sp>
        <p:nvSpPr>
          <p:cNvPr id="3" name="Content Placeholder 2">
            <a:extLst>
              <a:ext uri="{FF2B5EF4-FFF2-40B4-BE49-F238E27FC236}">
                <a16:creationId xmlns:a16="http://schemas.microsoft.com/office/drawing/2014/main" id="{A3232423-D8EB-BCA1-F4E1-F5586787C096}"/>
              </a:ext>
            </a:extLst>
          </p:cNvPr>
          <p:cNvSpPr>
            <a:spLocks noGrp="1"/>
          </p:cNvSpPr>
          <p:nvPr>
            <p:ph idx="1"/>
          </p:nvPr>
        </p:nvSpPr>
        <p:spPr>
          <a:xfrm>
            <a:off x="447869" y="1351280"/>
            <a:ext cx="11162939" cy="4890901"/>
          </a:xfrm>
        </p:spPr>
        <p:txBody>
          <a:bodyPr>
            <a:noAutofit/>
          </a:bodyPr>
          <a:lstStyle/>
          <a:p>
            <a:pPr algn="l"/>
            <a:r>
              <a:rPr lang="en-GB" sz="2200" dirty="0">
                <a:solidFill>
                  <a:srgbClr val="0B0C0C"/>
                </a:solidFill>
                <a:latin typeface="Calibri" panose="020F0502020204030204" pitchFamily="34" charset="0"/>
                <a:ea typeface="Calibri" panose="020F0502020204030204" pitchFamily="34" charset="0"/>
                <a:cs typeface="Calibri" panose="020F0502020204030204" pitchFamily="34" charset="0"/>
              </a:rPr>
              <a:t>You may have excellent</a:t>
            </a:r>
            <a:r>
              <a:rPr lang="en-GB" sz="22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 promotions </a:t>
            </a:r>
            <a:r>
              <a:rPr lang="en-GB" sz="2200" dirty="0">
                <a:solidFill>
                  <a:srgbClr val="0B0C0C"/>
                </a:solidFill>
                <a:latin typeface="Calibri" panose="020F0502020204030204" pitchFamily="34" charset="0"/>
                <a:ea typeface="Calibri" panose="020F0502020204030204" pitchFamily="34" charset="0"/>
                <a:cs typeface="Calibri" panose="020F0502020204030204" pitchFamily="34" charset="0"/>
              </a:rPr>
              <a:t>and </a:t>
            </a:r>
            <a:r>
              <a:rPr lang="en-GB" sz="22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frontline staff, but if websites are slow </a:t>
            </a:r>
            <a:r>
              <a:rPr lang="en-GB" sz="2200" dirty="0">
                <a:solidFill>
                  <a:srgbClr val="0B0C0C"/>
                </a:solidFill>
                <a:latin typeface="Calibri" panose="020F0502020204030204" pitchFamily="34" charset="0"/>
                <a:ea typeface="Calibri" panose="020F0502020204030204" pitchFamily="34" charset="0"/>
                <a:cs typeface="Calibri" panose="020F0502020204030204" pitchFamily="34" charset="0"/>
              </a:rPr>
              <a:t>or un</a:t>
            </a:r>
            <a:r>
              <a:rPr lang="en-GB" sz="22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intuitive, staff rude, premises untidy etc, then an organisation’s relationship with its customers can suffer.</a:t>
            </a:r>
          </a:p>
          <a:p>
            <a:pPr algn="l"/>
            <a:r>
              <a:rPr lang="en-GB" sz="22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Customer journey mapping is all about ironing out these inconsistencies. It enables you to consistently and predictably manage customer behaviour.</a:t>
            </a:r>
          </a:p>
          <a:p>
            <a:pPr algn="l"/>
            <a:r>
              <a:rPr lang="en-GB" sz="22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Customer journey mapping helps you to:</a:t>
            </a:r>
          </a:p>
          <a:p>
            <a:pPr lvl="1">
              <a:buFont typeface="Arial" panose="020B0604020202020204" pitchFamily="34" charset="0"/>
              <a:buChar char="•"/>
            </a:pPr>
            <a:r>
              <a:rPr lang="en-GB" sz="2000" dirty="0">
                <a:solidFill>
                  <a:srgbClr val="0B0C0C"/>
                </a:solidFill>
                <a:latin typeface="Calibri" panose="020F0502020204030204" pitchFamily="34" charset="0"/>
                <a:ea typeface="Calibri" panose="020F0502020204030204" pitchFamily="34" charset="0"/>
                <a:cs typeface="Calibri" panose="020F0502020204030204" pitchFamily="34" charset="0"/>
              </a:rPr>
              <a:t>D</a:t>
            </a:r>
            <a:r>
              <a:rPr lang="en-GB" sz="20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eal with your customers more effectively</a:t>
            </a:r>
          </a:p>
          <a:p>
            <a:pPr lvl="1">
              <a:buFont typeface="Arial" panose="020B0604020202020204" pitchFamily="34" charset="0"/>
              <a:buChar char="•"/>
            </a:pPr>
            <a:r>
              <a:rPr lang="en-GB" sz="2000" dirty="0">
                <a:solidFill>
                  <a:srgbClr val="0B0C0C"/>
                </a:solidFill>
                <a:latin typeface="Calibri" panose="020F0502020204030204" pitchFamily="34" charset="0"/>
                <a:ea typeface="Calibri" panose="020F0502020204030204" pitchFamily="34" charset="0"/>
                <a:cs typeface="Calibri" panose="020F0502020204030204" pitchFamily="34" charset="0"/>
              </a:rPr>
              <a:t>R</a:t>
            </a:r>
            <a:r>
              <a:rPr lang="en-GB" sz="20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etain customers</a:t>
            </a:r>
          </a:p>
          <a:p>
            <a:pPr lvl="1">
              <a:buFont typeface="Arial" panose="020B0604020202020204" pitchFamily="34" charset="0"/>
              <a:buChar char="•"/>
            </a:pPr>
            <a:r>
              <a:rPr lang="en-GB" sz="2000" dirty="0">
                <a:solidFill>
                  <a:srgbClr val="0B0C0C"/>
                </a:solidFill>
                <a:latin typeface="Calibri" panose="020F0502020204030204" pitchFamily="34" charset="0"/>
                <a:ea typeface="Calibri" panose="020F0502020204030204" pitchFamily="34" charset="0"/>
                <a:cs typeface="Calibri" panose="020F0502020204030204" pitchFamily="34" charset="0"/>
              </a:rPr>
              <a:t>I</a:t>
            </a:r>
            <a:r>
              <a:rPr lang="en-GB" sz="20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ncrease efficiency</a:t>
            </a:r>
          </a:p>
          <a:p>
            <a:pPr lvl="1">
              <a:buFont typeface="Arial" panose="020B0604020202020204" pitchFamily="34" charset="0"/>
              <a:buChar char="•"/>
            </a:pPr>
            <a:r>
              <a:rPr lang="en-GB" sz="2000" dirty="0">
                <a:solidFill>
                  <a:srgbClr val="0B0C0C"/>
                </a:solidFill>
                <a:latin typeface="Calibri" panose="020F0502020204030204" pitchFamily="34" charset="0"/>
                <a:ea typeface="Calibri" panose="020F0502020204030204" pitchFamily="34" charset="0"/>
                <a:cs typeface="Calibri" panose="020F0502020204030204" pitchFamily="34" charset="0"/>
              </a:rPr>
              <a:t>M</a:t>
            </a:r>
            <a:r>
              <a:rPr lang="en-GB" sz="20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inimise negative customer experiences</a:t>
            </a:r>
          </a:p>
          <a:p>
            <a:pPr lvl="1">
              <a:buFont typeface="Arial" panose="020B0604020202020204" pitchFamily="34" charset="0"/>
              <a:buChar char="•"/>
            </a:pPr>
            <a:r>
              <a:rPr lang="en-GB" sz="2000" dirty="0">
                <a:solidFill>
                  <a:srgbClr val="0B0C0C"/>
                </a:solidFill>
                <a:latin typeface="Calibri" panose="020F0502020204030204" pitchFamily="34" charset="0"/>
                <a:ea typeface="Calibri" panose="020F0502020204030204" pitchFamily="34" charset="0"/>
                <a:cs typeface="Calibri" panose="020F0502020204030204" pitchFamily="34" charset="0"/>
              </a:rPr>
              <a:t>D</a:t>
            </a:r>
            <a:r>
              <a:rPr lang="en-GB" sz="2000" b="0" i="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eliver a consistently good service to your customer, in all circumstances</a:t>
            </a:r>
          </a:p>
        </p:txBody>
      </p:sp>
      <p:sp>
        <p:nvSpPr>
          <p:cNvPr id="4" name="Footer Placeholder 3">
            <a:extLst>
              <a:ext uri="{FF2B5EF4-FFF2-40B4-BE49-F238E27FC236}">
                <a16:creationId xmlns:a16="http://schemas.microsoft.com/office/drawing/2014/main" id="{52E502C4-F340-A318-8AA1-C537ECC6C2D7}"/>
              </a:ext>
            </a:extLst>
          </p:cNvPr>
          <p:cNvSpPr>
            <a:spLocks noGrp="1"/>
          </p:cNvSpPr>
          <p:nvPr>
            <p:ph type="ftr" sz="quarter" idx="11"/>
          </p:nvPr>
        </p:nvSpPr>
        <p:spPr/>
        <p:txBody>
          <a:bodyPr/>
          <a:lstStyle/>
          <a:p>
            <a:r>
              <a:rPr lang="en-GB">
                <a:hlinkClick r:id="rId2"/>
              </a:rPr>
              <a:t>Customer journey mapping - GCS (civilservice.gov.uk)</a:t>
            </a:r>
            <a:endParaRPr lang="en-US" dirty="0"/>
          </a:p>
        </p:txBody>
      </p:sp>
      <p:sp>
        <p:nvSpPr>
          <p:cNvPr id="5" name="Slide Number Placeholder 4">
            <a:extLst>
              <a:ext uri="{FF2B5EF4-FFF2-40B4-BE49-F238E27FC236}">
                <a16:creationId xmlns:a16="http://schemas.microsoft.com/office/drawing/2014/main" id="{807ED8E9-9A92-B2FB-135E-D835BAE628A4}"/>
              </a:ext>
            </a:extLst>
          </p:cNvPr>
          <p:cNvSpPr>
            <a:spLocks noGrp="1"/>
          </p:cNvSpPr>
          <p:nvPr>
            <p:ph type="sldNum" sz="quarter" idx="12"/>
          </p:nvPr>
        </p:nvSpPr>
        <p:spPr/>
        <p:txBody>
          <a:bodyPr/>
          <a:lstStyle/>
          <a:p>
            <a:fld id="{3A98EE3D-8CD1-4C3F-BD1C-C98C9596463C}" type="slidenum">
              <a:rPr lang="en-US" smtClean="0"/>
              <a:t>39</a:t>
            </a:fld>
            <a:endParaRPr lang="en-US" dirty="0"/>
          </a:p>
        </p:txBody>
      </p:sp>
    </p:spTree>
    <p:extLst>
      <p:ext uri="{BB962C8B-B14F-4D97-AF65-F5344CB8AC3E}">
        <p14:creationId xmlns:p14="http://schemas.microsoft.com/office/powerpoint/2010/main" val="37333032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EB6A5-3969-7081-E939-1CB99410E7FD}"/>
              </a:ext>
            </a:extLst>
          </p:cNvPr>
          <p:cNvSpPr>
            <a:spLocks noGrp="1"/>
          </p:cNvSpPr>
          <p:nvPr>
            <p:ph type="title"/>
          </p:nvPr>
        </p:nvSpPr>
        <p:spPr>
          <a:xfrm>
            <a:off x="581192" y="702156"/>
            <a:ext cx="11029616" cy="517044"/>
          </a:xfrm>
        </p:spPr>
        <p:txBody>
          <a:bodyPr>
            <a:normAutofit fontScale="90000"/>
          </a:bodyPr>
          <a:lstStyle/>
          <a:p>
            <a:r>
              <a:rPr lang="en-GB" b="1" u="sng" dirty="0">
                <a:latin typeface="Calibri" panose="020F0502020204030204" pitchFamily="34" charset="0"/>
                <a:ea typeface="Calibri" panose="020F0502020204030204" pitchFamily="34" charset="0"/>
                <a:cs typeface="Calibri" panose="020F0502020204030204" pitchFamily="34" charset="0"/>
              </a:rPr>
              <a:t>DIGITAL CUSTOMER JOURNEY MAP  - SMART </a:t>
            </a:r>
            <a:r>
              <a:rPr lang="en-GB" b="1" u="sng" dirty="0" err="1">
                <a:latin typeface="Calibri" panose="020F0502020204030204" pitchFamily="34" charset="0"/>
                <a:ea typeface="Calibri" panose="020F0502020204030204" pitchFamily="34" charset="0"/>
                <a:cs typeface="Calibri" panose="020F0502020204030204" pitchFamily="34" charset="0"/>
              </a:rPr>
              <a:t>iNSIGHTS</a:t>
            </a:r>
            <a:endParaRPr lang="en-GB" b="1" u="sng" dirty="0">
              <a:latin typeface="Calibri" panose="020F0502020204030204" pitchFamily="34" charset="0"/>
              <a:ea typeface="Calibri" panose="020F0502020204030204" pitchFamily="34" charset="0"/>
              <a:cs typeface="Calibri" panose="020F0502020204030204" pitchFamily="34" charset="0"/>
            </a:endParaRPr>
          </a:p>
        </p:txBody>
      </p:sp>
      <p:sp>
        <p:nvSpPr>
          <p:cNvPr id="4" name="Footer Placeholder 3">
            <a:extLst>
              <a:ext uri="{FF2B5EF4-FFF2-40B4-BE49-F238E27FC236}">
                <a16:creationId xmlns:a16="http://schemas.microsoft.com/office/drawing/2014/main" id="{35EA48DD-4840-365E-A430-9C33F241D73E}"/>
              </a:ext>
            </a:extLst>
          </p:cNvPr>
          <p:cNvSpPr>
            <a:spLocks noGrp="1"/>
          </p:cNvSpPr>
          <p:nvPr>
            <p:ph type="ftr" sz="quarter" idx="11"/>
          </p:nvPr>
        </p:nvSpPr>
        <p:spPr/>
        <p:txBody>
          <a:bodyPr/>
          <a:lstStyle/>
          <a:p>
            <a:r>
              <a:rPr lang="en-GB" dirty="0">
                <a:hlinkClick r:id="rId2"/>
              </a:rPr>
              <a:t>Customer journey map definition and examples - What is? - Digital marketing Glossary (davechaffey.com)</a:t>
            </a:r>
            <a:endParaRPr lang="en-US" dirty="0"/>
          </a:p>
        </p:txBody>
      </p:sp>
      <p:sp>
        <p:nvSpPr>
          <p:cNvPr id="5" name="Slide Number Placeholder 4">
            <a:extLst>
              <a:ext uri="{FF2B5EF4-FFF2-40B4-BE49-F238E27FC236}">
                <a16:creationId xmlns:a16="http://schemas.microsoft.com/office/drawing/2014/main" id="{7EB0D1DE-7D3B-5571-8F30-F424EA16A8DE}"/>
              </a:ext>
            </a:extLst>
          </p:cNvPr>
          <p:cNvSpPr>
            <a:spLocks noGrp="1"/>
          </p:cNvSpPr>
          <p:nvPr>
            <p:ph type="sldNum" sz="quarter" idx="12"/>
          </p:nvPr>
        </p:nvSpPr>
        <p:spPr/>
        <p:txBody>
          <a:bodyPr/>
          <a:lstStyle/>
          <a:p>
            <a:fld id="{3A98EE3D-8CD1-4C3F-BD1C-C98C9596463C}" type="slidenum">
              <a:rPr lang="en-US" smtClean="0"/>
              <a:t>40</a:t>
            </a:fld>
            <a:endParaRPr lang="en-US" dirty="0"/>
          </a:p>
        </p:txBody>
      </p:sp>
      <p:pic>
        <p:nvPicPr>
          <p:cNvPr id="11266" name="Picture 2" descr="Omnichannel customer lifecycle">
            <a:extLst>
              <a:ext uri="{FF2B5EF4-FFF2-40B4-BE49-F238E27FC236}">
                <a16:creationId xmlns:a16="http://schemas.microsoft.com/office/drawing/2014/main" id="{0717A901-B957-BA1C-89A1-C1828F5F375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5250" y="1447800"/>
            <a:ext cx="11582400" cy="4976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901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FEDDF-6DBC-B32D-D66B-EE2D735A9568}"/>
              </a:ext>
            </a:extLst>
          </p:cNvPr>
          <p:cNvSpPr>
            <a:spLocks noGrp="1"/>
          </p:cNvSpPr>
          <p:nvPr>
            <p:ph type="title"/>
          </p:nvPr>
        </p:nvSpPr>
        <p:spPr/>
        <p:txBody>
          <a:bodyPr/>
          <a:lstStyle/>
          <a:p>
            <a:endParaRPr lang="en-GB"/>
          </a:p>
        </p:txBody>
      </p:sp>
      <p:pic>
        <p:nvPicPr>
          <p:cNvPr id="6" name="Online Media 5" title="How To Make An Effective Customer Journey Map In 1 Hour (FREE Templates)">
            <a:hlinkClick r:id="" action="ppaction://media"/>
            <a:extLst>
              <a:ext uri="{FF2B5EF4-FFF2-40B4-BE49-F238E27FC236}">
                <a16:creationId xmlns:a16="http://schemas.microsoft.com/office/drawing/2014/main" id="{97299995-C778-9839-4546-1EA10F4B8DA4}"/>
              </a:ext>
            </a:extLst>
          </p:cNvPr>
          <p:cNvPicPr>
            <a:picLocks noGrp="1" noRot="1" noChangeAspect="1"/>
          </p:cNvPicPr>
          <p:nvPr>
            <p:ph idx="1"/>
            <a:videoFile r:link="rId1"/>
          </p:nvPr>
        </p:nvPicPr>
        <p:blipFill>
          <a:blip r:embed="rId3"/>
          <a:stretch>
            <a:fillRect/>
          </a:stretch>
        </p:blipFill>
        <p:spPr>
          <a:xfrm>
            <a:off x="99792" y="12778"/>
            <a:ext cx="11992415" cy="6776261"/>
          </a:xfrm>
          <a:prstGeom prst="rect">
            <a:avLst/>
          </a:prstGeom>
        </p:spPr>
      </p:pic>
      <p:sp>
        <p:nvSpPr>
          <p:cNvPr id="4" name="Footer Placeholder 3">
            <a:extLst>
              <a:ext uri="{FF2B5EF4-FFF2-40B4-BE49-F238E27FC236}">
                <a16:creationId xmlns:a16="http://schemas.microsoft.com/office/drawing/2014/main" id="{1F82665B-0499-E357-28F3-EAD922C6ED7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BD30759-1B0E-773F-3B2D-841308E14AD1}"/>
              </a:ext>
            </a:extLst>
          </p:cNvPr>
          <p:cNvSpPr>
            <a:spLocks noGrp="1"/>
          </p:cNvSpPr>
          <p:nvPr>
            <p:ph type="sldNum" sz="quarter" idx="12"/>
          </p:nvPr>
        </p:nvSpPr>
        <p:spPr/>
        <p:txBody>
          <a:bodyPr/>
          <a:lstStyle/>
          <a:p>
            <a:fld id="{3A98EE3D-8CD1-4C3F-BD1C-C98C9596463C}" type="slidenum">
              <a:rPr lang="en-US" smtClean="0"/>
              <a:t>41</a:t>
            </a:fld>
            <a:endParaRPr lang="en-US" dirty="0"/>
          </a:p>
        </p:txBody>
      </p:sp>
    </p:spTree>
    <p:extLst>
      <p:ext uri="{BB962C8B-B14F-4D97-AF65-F5344CB8AC3E}">
        <p14:creationId xmlns:p14="http://schemas.microsoft.com/office/powerpoint/2010/main" val="1051672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8E790-0E60-58A1-394A-C420F828D2E5}"/>
              </a:ext>
            </a:extLst>
          </p:cNvPr>
          <p:cNvSpPr>
            <a:spLocks noGrp="1"/>
          </p:cNvSpPr>
          <p:nvPr>
            <p:ph type="title"/>
          </p:nvPr>
        </p:nvSpPr>
        <p:spPr>
          <a:xfrm>
            <a:off x="581192" y="702156"/>
            <a:ext cx="11029616" cy="842164"/>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Analysing The Customer journey</a:t>
            </a:r>
          </a:p>
        </p:txBody>
      </p:sp>
      <p:sp>
        <p:nvSpPr>
          <p:cNvPr id="3" name="Content Placeholder 2">
            <a:extLst>
              <a:ext uri="{FF2B5EF4-FFF2-40B4-BE49-F238E27FC236}">
                <a16:creationId xmlns:a16="http://schemas.microsoft.com/office/drawing/2014/main" id="{F938DBF1-27F7-8EA7-C1F0-343786F914EE}"/>
              </a:ext>
            </a:extLst>
          </p:cNvPr>
          <p:cNvSpPr>
            <a:spLocks noGrp="1"/>
          </p:cNvSpPr>
          <p:nvPr>
            <p:ph idx="1"/>
          </p:nvPr>
        </p:nvSpPr>
        <p:spPr>
          <a:xfrm>
            <a:off x="581193" y="1660849"/>
            <a:ext cx="10886130" cy="4314501"/>
          </a:xfrm>
        </p:spPr>
        <p:txBody>
          <a:bodyPr>
            <a:normAutofit/>
          </a:bodyPr>
          <a:lstStyle/>
          <a:p>
            <a:pPr marL="0" indent="0">
              <a:buNone/>
            </a:pPr>
            <a:endParaRPr lang="en-GB" sz="2800" dirty="0"/>
          </a:p>
          <a:p>
            <a:r>
              <a:rPr lang="en-GB" sz="2800" dirty="0"/>
              <a:t>Example 1 below from Nielsen Group shows how analysing the customer journey can help optimise the customer experience.</a:t>
            </a:r>
          </a:p>
          <a:p>
            <a:pPr marL="0" indent="0">
              <a:buNone/>
            </a:pPr>
            <a:endParaRPr lang="en-GB" sz="2800" dirty="0"/>
          </a:p>
          <a:p>
            <a:r>
              <a:rPr lang="en-GB" sz="2800" dirty="0">
                <a:hlinkClick r:id="rId2"/>
              </a:rPr>
              <a:t>7 Ways to </a:t>
            </a:r>
            <a:r>
              <a:rPr lang="en-GB" sz="2800" dirty="0" err="1">
                <a:hlinkClick r:id="rId2"/>
              </a:rPr>
              <a:t>Analyze</a:t>
            </a:r>
            <a:r>
              <a:rPr lang="en-GB" sz="2800" dirty="0">
                <a:hlinkClick r:id="rId2"/>
              </a:rPr>
              <a:t> a Customer-Journey Map (nngroup.com)</a:t>
            </a:r>
            <a:endParaRPr lang="en-GB" sz="2800" dirty="0"/>
          </a:p>
        </p:txBody>
      </p:sp>
      <p:sp>
        <p:nvSpPr>
          <p:cNvPr id="4" name="Footer Placeholder 3">
            <a:extLst>
              <a:ext uri="{FF2B5EF4-FFF2-40B4-BE49-F238E27FC236}">
                <a16:creationId xmlns:a16="http://schemas.microsoft.com/office/drawing/2014/main" id="{CC19412F-9CB2-49F9-C61F-122ACDF9522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1C23F28-9745-23BD-2BA8-1117D75BF435}"/>
              </a:ext>
            </a:extLst>
          </p:cNvPr>
          <p:cNvSpPr>
            <a:spLocks noGrp="1"/>
          </p:cNvSpPr>
          <p:nvPr>
            <p:ph type="sldNum" sz="quarter" idx="12"/>
          </p:nvPr>
        </p:nvSpPr>
        <p:spPr/>
        <p:txBody>
          <a:bodyPr/>
          <a:lstStyle/>
          <a:p>
            <a:fld id="{3A98EE3D-8CD1-4C3F-BD1C-C98C9596463C}" type="slidenum">
              <a:rPr lang="en-US" smtClean="0"/>
              <a:t>42</a:t>
            </a:fld>
            <a:endParaRPr lang="en-US" dirty="0"/>
          </a:p>
        </p:txBody>
      </p:sp>
    </p:spTree>
    <p:extLst>
      <p:ext uri="{BB962C8B-B14F-4D97-AF65-F5344CB8AC3E}">
        <p14:creationId xmlns:p14="http://schemas.microsoft.com/office/powerpoint/2010/main" val="17996410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30">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34">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7" name="Rectangle 36">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8C2840C6-6494-4E12-A428-2012DA7DD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4059" y="457200"/>
            <a:ext cx="5010912"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40">
            <a:extLst>
              <a:ext uri="{FF2B5EF4-FFF2-40B4-BE49-F238E27FC236}">
                <a16:creationId xmlns:a16="http://schemas.microsoft.com/office/drawing/2014/main" id="{8CF5084D-B617-4011-8406-A93B64723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583" y="608797"/>
            <a:ext cx="5009388" cy="5781768"/>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A746102-7F04-DE2E-DF71-37862CE75360}"/>
              </a:ext>
            </a:extLst>
          </p:cNvPr>
          <p:cNvSpPr>
            <a:spLocks noGrp="1"/>
          </p:cNvSpPr>
          <p:nvPr>
            <p:ph type="title"/>
          </p:nvPr>
        </p:nvSpPr>
        <p:spPr>
          <a:xfrm>
            <a:off x="781872" y="1204126"/>
            <a:ext cx="4476811" cy="3358833"/>
          </a:xfrm>
        </p:spPr>
        <p:txBody>
          <a:bodyPr vert="horz" lIns="91440" tIns="45720" rIns="91440" bIns="45720" rtlCol="0" anchor="b">
            <a:normAutofit/>
          </a:bodyPr>
          <a:lstStyle/>
          <a:p>
            <a:r>
              <a:rPr lang="en-US" sz="4000" dirty="0">
                <a:solidFill>
                  <a:srgbClr val="FFFFFF"/>
                </a:solidFill>
              </a:rPr>
              <a:t>Exercise:</a:t>
            </a:r>
            <a:br>
              <a:rPr lang="en-US" sz="4000" dirty="0">
                <a:solidFill>
                  <a:srgbClr val="FFFFFF"/>
                </a:solidFill>
              </a:rPr>
            </a:br>
            <a:br>
              <a:rPr lang="en-US" sz="4000" dirty="0">
                <a:solidFill>
                  <a:srgbClr val="FFFFFF"/>
                </a:solidFill>
              </a:rPr>
            </a:br>
            <a:r>
              <a:rPr lang="en-US" sz="2000" dirty="0">
                <a:solidFill>
                  <a:srgbClr val="FFFFFF"/>
                </a:solidFill>
              </a:rPr>
              <a:t>Consider the </a:t>
            </a:r>
            <a:r>
              <a:rPr lang="en-US" sz="2200" dirty="0">
                <a:solidFill>
                  <a:srgbClr val="FFFFFF"/>
                </a:solidFill>
              </a:rPr>
              <a:t>Customer Journey of a Hotel Guest. What strategies can be used to enhance the customer experience and develop business?</a:t>
            </a:r>
          </a:p>
        </p:txBody>
      </p:sp>
      <p:sp>
        <p:nvSpPr>
          <p:cNvPr id="5" name="Slide Number Placeholder 4">
            <a:extLst>
              <a:ext uri="{FF2B5EF4-FFF2-40B4-BE49-F238E27FC236}">
                <a16:creationId xmlns:a16="http://schemas.microsoft.com/office/drawing/2014/main" id="{A82FFF76-594E-ACE7-BB98-D693A00D07CB}"/>
              </a:ext>
            </a:extLst>
          </p:cNvPr>
          <p:cNvSpPr>
            <a:spLocks noGrp="1"/>
          </p:cNvSpPr>
          <p:nvPr>
            <p:ph type="sldNum" sz="quarter" idx="12"/>
          </p:nvPr>
        </p:nvSpPr>
        <p:spPr>
          <a:xfrm>
            <a:off x="4716009" y="723899"/>
            <a:ext cx="542673"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43</a:t>
            </a:fld>
            <a:endParaRPr lang="en-US">
              <a:solidFill>
                <a:srgbClr val="FFFFFF"/>
              </a:solidFill>
            </a:endParaRPr>
          </a:p>
        </p:txBody>
      </p:sp>
      <p:sp>
        <p:nvSpPr>
          <p:cNvPr id="4" name="Footer Placeholder 3">
            <a:extLst>
              <a:ext uri="{FF2B5EF4-FFF2-40B4-BE49-F238E27FC236}">
                <a16:creationId xmlns:a16="http://schemas.microsoft.com/office/drawing/2014/main" id="{13A12A89-31B9-705C-85BB-07D862563C3A}"/>
              </a:ext>
            </a:extLst>
          </p:cNvPr>
          <p:cNvSpPr>
            <a:spLocks noGrp="1"/>
          </p:cNvSpPr>
          <p:nvPr>
            <p:ph type="ftr" sz="quarter" idx="11"/>
          </p:nvPr>
        </p:nvSpPr>
        <p:spPr>
          <a:xfrm>
            <a:off x="781872" y="5884078"/>
            <a:ext cx="4476810" cy="365125"/>
          </a:xfrm>
        </p:spPr>
        <p:txBody>
          <a:bodyPr vert="horz" lIns="91440" tIns="45720" rIns="91440" bIns="45720" rtlCol="0" anchor="ctr">
            <a:normAutofit/>
          </a:bodyPr>
          <a:lstStyle/>
          <a:p>
            <a:pPr defTabSz="457200"/>
            <a:r>
              <a:rPr lang="en-GB" dirty="0">
                <a:hlinkClick r:id="rId2"/>
              </a:rPr>
              <a:t>What is the hotel customer journey? | Little Hotelier</a:t>
            </a:r>
            <a:endParaRPr lang="en-US" sz="900" kern="1200" cap="all" dirty="0">
              <a:solidFill>
                <a:srgbClr val="FFFFFF"/>
              </a:solidFill>
              <a:latin typeface="+mn-lt"/>
              <a:ea typeface="+mn-ea"/>
              <a:cs typeface="+mn-cs"/>
            </a:endParaRPr>
          </a:p>
        </p:txBody>
      </p:sp>
      <p:pic>
        <p:nvPicPr>
          <p:cNvPr id="7" name="Content Placeholder 6">
            <a:extLst>
              <a:ext uri="{FF2B5EF4-FFF2-40B4-BE49-F238E27FC236}">
                <a16:creationId xmlns:a16="http://schemas.microsoft.com/office/drawing/2014/main" id="{1B65AAE5-01A1-75CD-ED33-67D757A7442E}"/>
              </a:ext>
            </a:extLst>
          </p:cNvPr>
          <p:cNvPicPr>
            <a:picLocks noGrp="1" noChangeAspect="1"/>
          </p:cNvPicPr>
          <p:nvPr>
            <p:ph idx="1"/>
          </p:nvPr>
        </p:nvPicPr>
        <p:blipFill rotWithShape="1">
          <a:blip r:embed="rId3"/>
          <a:srcRect l="38227" t="41188" r="40234" b="29662"/>
          <a:stretch/>
        </p:blipFill>
        <p:spPr>
          <a:xfrm>
            <a:off x="5593721" y="1005840"/>
            <a:ext cx="6586235" cy="4878238"/>
          </a:xfrm>
          <a:prstGeom prst="rect">
            <a:avLst/>
          </a:prstGeom>
        </p:spPr>
      </p:pic>
    </p:spTree>
    <p:extLst>
      <p:ext uri="{BB962C8B-B14F-4D97-AF65-F5344CB8AC3E}">
        <p14:creationId xmlns:p14="http://schemas.microsoft.com/office/powerpoint/2010/main" val="36673264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C05729A4-6F0F-4423-AD0C-EF27345E6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3" name="Rectangle 1032">
            <a:extLst>
              <a:ext uri="{FF2B5EF4-FFF2-40B4-BE49-F238E27FC236}">
                <a16:creationId xmlns:a16="http://schemas.microsoft.com/office/drawing/2014/main" id="{204CB79E-F775-42E6-994C-D5FA8C17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5" name="Rectangle 1034">
            <a:extLst>
              <a:ext uri="{FF2B5EF4-FFF2-40B4-BE49-F238E27FC236}">
                <a16:creationId xmlns:a16="http://schemas.microsoft.com/office/drawing/2014/main" id="{3AAB5B94-95EF-4963-859C-1FA406D62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Hotel guest journey 2">
            <a:extLst>
              <a:ext uri="{FF2B5EF4-FFF2-40B4-BE49-F238E27FC236}">
                <a16:creationId xmlns:a16="http://schemas.microsoft.com/office/drawing/2014/main" id="{60E52817-628F-FECB-344E-E00EE28BD47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1333"/>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C1B0092C-A292-7033-A3C0-5EBF7C6552C4}"/>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r>
              <a:rPr lang="en-GB">
                <a:hlinkClick r:id="rId3"/>
              </a:rPr>
              <a:t>Hotel Guest Journey Map: Each Stage Unpacked  - Oaky</a:t>
            </a:r>
            <a:endParaRPr lang="en-US" sz="900" kern="1200" cap="all">
              <a:solidFill>
                <a:srgbClr val="FFFFFF"/>
              </a:solidFill>
              <a:latin typeface="+mn-lt"/>
              <a:ea typeface="+mn-ea"/>
              <a:cs typeface="+mn-cs"/>
            </a:endParaRPr>
          </a:p>
        </p:txBody>
      </p:sp>
      <p:sp>
        <p:nvSpPr>
          <p:cNvPr id="5" name="Slide Number Placeholder 4">
            <a:extLst>
              <a:ext uri="{FF2B5EF4-FFF2-40B4-BE49-F238E27FC236}">
                <a16:creationId xmlns:a16="http://schemas.microsoft.com/office/drawing/2014/main" id="{58DB4B03-375B-E197-3EAB-D335B9192530}"/>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44</a:t>
            </a:fld>
            <a:endParaRPr lang="en-US">
              <a:solidFill>
                <a:srgbClr val="FFFFFF"/>
              </a:solidFill>
            </a:endParaRPr>
          </a:p>
        </p:txBody>
      </p:sp>
    </p:spTree>
    <p:extLst>
      <p:ext uri="{BB962C8B-B14F-4D97-AF65-F5344CB8AC3E}">
        <p14:creationId xmlns:p14="http://schemas.microsoft.com/office/powerpoint/2010/main" val="41168573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89E9B-5A1F-D8FC-B4DB-55C826B36718}"/>
              </a:ext>
            </a:extLst>
          </p:cNvPr>
          <p:cNvSpPr>
            <a:spLocks noGrp="1"/>
          </p:cNvSpPr>
          <p:nvPr>
            <p:ph type="title"/>
          </p:nvPr>
        </p:nvSpPr>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neuromarketing</a:t>
            </a:r>
          </a:p>
        </p:txBody>
      </p:sp>
      <p:sp>
        <p:nvSpPr>
          <p:cNvPr id="3" name="Content Placeholder 2">
            <a:extLst>
              <a:ext uri="{FF2B5EF4-FFF2-40B4-BE49-F238E27FC236}">
                <a16:creationId xmlns:a16="http://schemas.microsoft.com/office/drawing/2014/main" id="{1F6AC6BC-BB5C-671B-2EDA-3F6499D08493}"/>
              </a:ext>
            </a:extLst>
          </p:cNvPr>
          <p:cNvSpPr>
            <a:spLocks noGrp="1"/>
          </p:cNvSpPr>
          <p:nvPr>
            <p:ph idx="1"/>
          </p:nvPr>
        </p:nvSpPr>
        <p:spPr>
          <a:xfrm>
            <a:off x="581193" y="2340864"/>
            <a:ext cx="5450640" cy="3634486"/>
          </a:xfrm>
        </p:spPr>
        <p:txBody>
          <a:bodyPr>
            <a:normAutofit fontScale="85000" lnSpcReduction="10000"/>
          </a:bodyPr>
          <a:lstStyle/>
          <a:p>
            <a:r>
              <a:rPr lang="en-GB" sz="2000" b="1" dirty="0">
                <a:solidFill>
                  <a:srgbClr val="0070C0"/>
                </a:solidFill>
              </a:rPr>
              <a:t>Neuromarketing:</a:t>
            </a:r>
          </a:p>
          <a:p>
            <a:pPr lvl="1"/>
            <a:r>
              <a:rPr lang="en-GB" sz="2000" dirty="0"/>
              <a:t>Refers to the measurement of biometrics (physical and behavioural characteristics), e.g.:</a:t>
            </a:r>
          </a:p>
          <a:p>
            <a:pPr lvl="2"/>
            <a:r>
              <a:rPr lang="en-GB" sz="1900" dirty="0"/>
              <a:t>Heart rate, levels of sweating, eye tracking data, facial expressions, engagement levels</a:t>
            </a:r>
          </a:p>
          <a:p>
            <a:pPr lvl="1"/>
            <a:r>
              <a:rPr lang="en-GB" sz="2000" dirty="0"/>
              <a:t>Generates insight into customers' motivations, preferences, and decisions</a:t>
            </a:r>
          </a:p>
          <a:p>
            <a:pPr lvl="1"/>
            <a:r>
              <a:rPr lang="en-GB" sz="2000" dirty="0"/>
              <a:t>Can help inform creative advertising, product development, pricing, and other marketing areas”</a:t>
            </a:r>
          </a:p>
          <a:p>
            <a:pPr lvl="1"/>
            <a:r>
              <a:rPr lang="en-GB" sz="2000" dirty="0"/>
              <a:t>Application has ethical implications, depending on the usage and context</a:t>
            </a:r>
          </a:p>
        </p:txBody>
      </p:sp>
      <p:sp>
        <p:nvSpPr>
          <p:cNvPr id="4" name="Footer Placeholder 3">
            <a:extLst>
              <a:ext uri="{FF2B5EF4-FFF2-40B4-BE49-F238E27FC236}">
                <a16:creationId xmlns:a16="http://schemas.microsoft.com/office/drawing/2014/main" id="{45E147D5-51BD-8564-1421-81BFEF39585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2F6DD98-25CD-490E-5F4F-E7662CBB2695}"/>
              </a:ext>
            </a:extLst>
          </p:cNvPr>
          <p:cNvSpPr>
            <a:spLocks noGrp="1"/>
          </p:cNvSpPr>
          <p:nvPr>
            <p:ph type="sldNum" sz="quarter" idx="12"/>
          </p:nvPr>
        </p:nvSpPr>
        <p:spPr/>
        <p:txBody>
          <a:bodyPr/>
          <a:lstStyle/>
          <a:p>
            <a:fld id="{3A98EE3D-8CD1-4C3F-BD1C-C98C9596463C}" type="slidenum">
              <a:rPr lang="en-US" smtClean="0"/>
              <a:t>45</a:t>
            </a:fld>
            <a:endParaRPr lang="en-US" dirty="0"/>
          </a:p>
        </p:txBody>
      </p:sp>
      <p:pic>
        <p:nvPicPr>
          <p:cNvPr id="6" name="Picture Placeholder 8" descr="3D art of a person">
            <a:extLst>
              <a:ext uri="{FF2B5EF4-FFF2-40B4-BE49-F238E27FC236}">
                <a16:creationId xmlns:a16="http://schemas.microsoft.com/office/drawing/2014/main" id="{834D5977-578D-2C0C-A823-78F82FC0CD66}"/>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7114673" y="1086876"/>
            <a:ext cx="4098758" cy="4641418"/>
          </a:xfrm>
          <a:prstGeom prst="rect">
            <a:avLst/>
          </a:prstGeom>
        </p:spPr>
      </p:pic>
    </p:spTree>
    <p:extLst>
      <p:ext uri="{BB962C8B-B14F-4D97-AF65-F5344CB8AC3E}">
        <p14:creationId xmlns:p14="http://schemas.microsoft.com/office/powerpoint/2010/main" val="22253585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099787C0-F8FC-711B-0C79-5E8FA0439585}"/>
              </a:ext>
            </a:extLst>
          </p:cNvPr>
          <p:cNvSpPr>
            <a:spLocks noGrp="1"/>
          </p:cNvSpPr>
          <p:nvPr>
            <p:ph type="title"/>
          </p:nvPr>
        </p:nvSpPr>
        <p:spPr>
          <a:xfrm>
            <a:off x="672280" y="944752"/>
            <a:ext cx="3259016" cy="1462692"/>
          </a:xfrm>
        </p:spPr>
        <p:txBody>
          <a:bodyPr>
            <a:normAutofit/>
          </a:bodyPr>
          <a:lstStyle/>
          <a:p>
            <a:r>
              <a:rPr lang="en-GB" sz="2600">
                <a:solidFill>
                  <a:srgbClr val="FFFFFF"/>
                </a:solidFill>
              </a:rPr>
              <a:t>Understanding consumer behaviour – video</a:t>
            </a:r>
          </a:p>
        </p:txBody>
      </p:sp>
      <p:sp>
        <p:nvSpPr>
          <p:cNvPr id="16" name="Rectangle 15">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1D791B72-47AE-2281-12FB-12D08F2B6A96}"/>
              </a:ext>
            </a:extLst>
          </p:cNvPr>
          <p:cNvSpPr>
            <a:spLocks noGrp="1"/>
          </p:cNvSpPr>
          <p:nvPr>
            <p:ph idx="1"/>
          </p:nvPr>
        </p:nvSpPr>
        <p:spPr>
          <a:xfrm>
            <a:off x="671513" y="2536031"/>
            <a:ext cx="3123783" cy="3671936"/>
          </a:xfrm>
        </p:spPr>
        <p:txBody>
          <a:bodyPr anchor="t">
            <a:normAutofit/>
          </a:bodyPr>
          <a:lstStyle/>
          <a:p>
            <a:pPr marL="0" indent="0">
              <a:buNone/>
            </a:pPr>
            <a:r>
              <a:rPr lang="en-GB" b="0" i="0" dirty="0" err="1">
                <a:solidFill>
                  <a:srgbClr val="FFFFFF"/>
                </a:solidFill>
                <a:effectLst/>
                <a:latin typeface="Roboto" panose="02000000000000000000" pitchFamily="2" charset="0"/>
              </a:rPr>
              <a:t>Hilke</a:t>
            </a:r>
            <a:r>
              <a:rPr lang="en-GB" b="0" i="0" dirty="0">
                <a:solidFill>
                  <a:srgbClr val="FFFFFF"/>
                </a:solidFill>
                <a:effectLst/>
                <a:latin typeface="Roboto" panose="02000000000000000000" pitchFamily="2" charset="0"/>
              </a:rPr>
              <a:t> </a:t>
            </a:r>
            <a:r>
              <a:rPr lang="en-GB" b="0" i="0" dirty="0" err="1">
                <a:solidFill>
                  <a:srgbClr val="FFFFFF"/>
                </a:solidFill>
                <a:effectLst/>
                <a:latin typeface="Roboto" panose="02000000000000000000" pitchFamily="2" charset="0"/>
              </a:rPr>
              <a:t>Plassmann</a:t>
            </a:r>
            <a:endParaRPr lang="en-GB" b="0" i="0" dirty="0">
              <a:solidFill>
                <a:srgbClr val="FFFFFF"/>
              </a:solidFill>
              <a:effectLst/>
              <a:latin typeface="Roboto" panose="02000000000000000000" pitchFamily="2" charset="0"/>
            </a:endParaRPr>
          </a:p>
          <a:p>
            <a:r>
              <a:rPr lang="en-GB" b="0" i="0" dirty="0">
                <a:solidFill>
                  <a:srgbClr val="FFFFFF"/>
                </a:solidFill>
                <a:effectLst/>
                <a:latin typeface="Roboto" panose="02000000000000000000" pitchFamily="2" charset="0"/>
              </a:rPr>
              <a:t>INSEAD Chaired Professor of Decision Neuroscience and Associate Professor of Marketing at INSEAD</a:t>
            </a:r>
          </a:p>
          <a:p>
            <a:endParaRPr lang="en-GB" dirty="0">
              <a:solidFill>
                <a:srgbClr val="FFFFFF"/>
              </a:solidFill>
              <a:latin typeface="Roboto" panose="02000000000000000000" pitchFamily="2" charset="0"/>
            </a:endParaRPr>
          </a:p>
          <a:p>
            <a:endParaRPr lang="en-GB" dirty="0">
              <a:solidFill>
                <a:srgbClr val="FFFFFF"/>
              </a:solidFill>
              <a:latin typeface="Roboto" panose="02000000000000000000" pitchFamily="2" charset="0"/>
            </a:endParaRPr>
          </a:p>
          <a:p>
            <a:r>
              <a:rPr lang="en-GB" dirty="0">
                <a:solidFill>
                  <a:srgbClr val="FFFFFF"/>
                </a:solidFill>
              </a:rPr>
              <a:t>https://youtu.be/XowaDm1GEVk</a:t>
            </a:r>
          </a:p>
        </p:txBody>
      </p:sp>
      <p:pic>
        <p:nvPicPr>
          <p:cNvPr id="7" name="Picture 6">
            <a:extLst>
              <a:ext uri="{FF2B5EF4-FFF2-40B4-BE49-F238E27FC236}">
                <a16:creationId xmlns:a16="http://schemas.microsoft.com/office/drawing/2014/main" id="{FA34E135-DAFD-A333-3E0E-EA231B45E4B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CABB340F-7B6D-873E-C21C-983830311CE2}"/>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E7DD746-945D-29DE-0E6C-29A5C1899807}"/>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46</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016429158"/>
      </p:ext>
    </p:extLst>
  </p:cSld>
  <p:clrMapOvr>
    <a:overrideClrMapping bg1="dk1" tx1="lt1" bg2="dk2" tx2="lt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5" name="Rectangle 103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7" name="Rectangle 103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9" name="Rectangle 103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099787C0-F8FC-711B-0C79-5E8FA0439585}"/>
              </a:ext>
            </a:extLst>
          </p:cNvPr>
          <p:cNvSpPr>
            <a:spLocks noGrp="1"/>
          </p:cNvSpPr>
          <p:nvPr>
            <p:ph type="title"/>
          </p:nvPr>
        </p:nvSpPr>
        <p:spPr>
          <a:xfrm>
            <a:off x="601255" y="702155"/>
            <a:ext cx="3409783" cy="1300365"/>
          </a:xfrm>
        </p:spPr>
        <p:txBody>
          <a:bodyPr>
            <a:normAutofit/>
          </a:bodyPr>
          <a:lstStyle/>
          <a:p>
            <a:pPr>
              <a:lnSpc>
                <a:spcPct val="90000"/>
              </a:lnSpc>
            </a:pPr>
            <a:r>
              <a:rPr lang="en-GB">
                <a:solidFill>
                  <a:srgbClr val="FFFFFF"/>
                </a:solidFill>
              </a:rPr>
              <a:t>Neuromarketing: knowing why you buy – video</a:t>
            </a:r>
          </a:p>
        </p:txBody>
      </p:sp>
      <p:sp>
        <p:nvSpPr>
          <p:cNvPr id="3" name="Content Placeholder 2">
            <a:extLst>
              <a:ext uri="{FF2B5EF4-FFF2-40B4-BE49-F238E27FC236}">
                <a16:creationId xmlns:a16="http://schemas.microsoft.com/office/drawing/2014/main" id="{1D791B72-47AE-2281-12FB-12D08F2B6A96}"/>
              </a:ext>
            </a:extLst>
          </p:cNvPr>
          <p:cNvSpPr>
            <a:spLocks noGrp="1"/>
          </p:cNvSpPr>
          <p:nvPr>
            <p:ph idx="1"/>
          </p:nvPr>
        </p:nvSpPr>
        <p:spPr>
          <a:xfrm>
            <a:off x="601255" y="2177142"/>
            <a:ext cx="3409782" cy="3823607"/>
          </a:xfrm>
        </p:spPr>
        <p:txBody>
          <a:bodyPr>
            <a:normAutofit/>
          </a:bodyPr>
          <a:lstStyle/>
          <a:p>
            <a:pPr marL="0" indent="0">
              <a:buNone/>
            </a:pPr>
            <a:r>
              <a:rPr lang="en-GB" b="0" i="0" dirty="0">
                <a:solidFill>
                  <a:srgbClr val="FFFFFF"/>
                </a:solidFill>
                <a:effectLst/>
                <a:latin typeface="Roboto" panose="02000000000000000000" pitchFamily="2" charset="0"/>
              </a:rPr>
              <a:t>Sam Usher</a:t>
            </a:r>
          </a:p>
          <a:p>
            <a:r>
              <a:rPr lang="en-GB" b="0" i="0" dirty="0">
                <a:solidFill>
                  <a:srgbClr val="FFFFFF"/>
                </a:solidFill>
                <a:effectLst/>
                <a:latin typeface="Roboto" panose="02000000000000000000" pitchFamily="2" charset="0"/>
              </a:rPr>
              <a:t>He studied Engineering Psychology at Tufts University</a:t>
            </a:r>
          </a:p>
          <a:p>
            <a:r>
              <a:rPr lang="en-GB" b="0" i="0" dirty="0">
                <a:solidFill>
                  <a:srgbClr val="FFFFFF"/>
                </a:solidFill>
                <a:effectLst/>
                <a:latin typeface="Roboto" panose="02000000000000000000" pitchFamily="2" charset="0"/>
              </a:rPr>
              <a:t>His interest in Neuromarketing developed after working at Nielsen</a:t>
            </a:r>
          </a:p>
          <a:p>
            <a:r>
              <a:rPr lang="en-GB" dirty="0">
                <a:solidFill>
                  <a:srgbClr val="FFFFFF"/>
                </a:solidFill>
                <a:latin typeface="Roboto" panose="02000000000000000000" pitchFamily="2" charset="0"/>
                <a:hlinkClick r:id="rId2"/>
              </a:rPr>
              <a:t>https://youtu.be/hMkkVCQdoa4</a:t>
            </a:r>
            <a:endParaRPr lang="en-GB" dirty="0">
              <a:solidFill>
                <a:srgbClr val="FFFFFF"/>
              </a:solidFill>
              <a:latin typeface="Roboto" panose="02000000000000000000" pitchFamily="2" charset="0"/>
            </a:endParaRPr>
          </a:p>
        </p:txBody>
      </p:sp>
      <p:pic>
        <p:nvPicPr>
          <p:cNvPr id="1026" name="Picture 2" descr="Best TED Talks for Sales Professionals | Funnel Clarity">
            <a:extLst>
              <a:ext uri="{FF2B5EF4-FFF2-40B4-BE49-F238E27FC236}">
                <a16:creationId xmlns:a16="http://schemas.microsoft.com/office/drawing/2014/main" id="{DDF9A853-C2F6-E3BC-217E-143EEA9B742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592231" y="1723159"/>
            <a:ext cx="6831503" cy="3394268"/>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CABB340F-7B6D-873E-C21C-983830311CE2}"/>
              </a:ext>
            </a:extLst>
          </p:cNvPr>
          <p:cNvSpPr>
            <a:spLocks noGrp="1"/>
          </p:cNvSpPr>
          <p:nvPr>
            <p:ph type="ftr" sz="quarter" idx="11"/>
          </p:nvPr>
        </p:nvSpPr>
        <p:spPr>
          <a:xfrm>
            <a:off x="581192" y="6400800"/>
            <a:ext cx="6917210" cy="365125"/>
          </a:xfrm>
        </p:spPr>
        <p:txBody>
          <a:bodyPr>
            <a:normAutofit/>
          </a:bodyPr>
          <a:lstStyle/>
          <a:p>
            <a:pPr marL="0" marR="0" lvl="0" indent="0" defTabSz="914400" rtl="0" eaLnBrk="1" fontAlgn="auto" latinLnBrk="0" hangingPunct="1">
              <a:spcBef>
                <a:spcPts val="0"/>
              </a:spcBef>
              <a:spcAft>
                <a:spcPts val="0"/>
              </a:spcAft>
              <a:buClrTx/>
              <a:buSzTx/>
              <a:buFontTx/>
              <a:buNone/>
              <a:tabLst/>
              <a:defRPr/>
            </a:pPr>
            <a:endParaRPr kumimoji="0" lang="en-US" b="0" i="0" u="none" strike="noStrike" kern="1200" cap="all" spc="0" normalizeH="0" baseline="0" noProof="0">
              <a:ln>
                <a:noFill/>
              </a:ln>
              <a:solidFill>
                <a:srgbClr val="DF221F"/>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E7DD746-945D-29DE-0E6C-29A5C1899807}"/>
              </a:ext>
            </a:extLst>
          </p:cNvPr>
          <p:cNvSpPr>
            <a:spLocks noGrp="1"/>
          </p:cNvSpPr>
          <p:nvPr>
            <p:ph type="sldNum" sz="quarter" idx="12"/>
          </p:nvPr>
        </p:nvSpPr>
        <p:spPr>
          <a:xfrm>
            <a:off x="10558300" y="6400800"/>
            <a:ext cx="1052508"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a:ln>
                  <a:noFill/>
                </a:ln>
                <a:solidFill>
                  <a:srgbClr val="DF221F"/>
                </a:solidFill>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47</a:t>
            </a:fld>
            <a:endParaRPr kumimoji="0" lang="en-US" b="0" i="0" u="none" strike="noStrike" kern="1200" cap="none" spc="0" normalizeH="0" baseline="0" noProof="0">
              <a:ln>
                <a:noFill/>
              </a:ln>
              <a:solidFill>
                <a:srgbClr val="DF221F"/>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113063349"/>
      </p:ext>
    </p:extLst>
  </p:cSld>
  <p:clrMapOvr>
    <a:overrideClrMapping bg1="dk1" tx1="lt1" bg2="dk2" tx2="lt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477897-E580-AC95-55B7-DFEDAB52C287}"/>
              </a:ext>
            </a:extLst>
          </p:cNvPr>
          <p:cNvSpPr>
            <a:spLocks noGrp="1"/>
          </p:cNvSpPr>
          <p:nvPr>
            <p:ph type="title"/>
          </p:nvPr>
        </p:nvSpPr>
        <p:spPr>
          <a:xfrm>
            <a:off x="4382724" y="702156"/>
            <a:ext cx="7225075" cy="706766"/>
          </a:xfrm>
        </p:spPr>
        <p:txBody>
          <a:bodyPr vert="horz" lIns="91440" tIns="45720" rIns="91440" bIns="45720" rtlCol="0" anchor="b">
            <a:normAutofit/>
          </a:bodyPr>
          <a:lstStyle/>
          <a:p>
            <a:r>
              <a:rPr lang="en-US" b="1" u="sng" kern="1200" cap="all" dirty="0">
                <a:solidFill>
                  <a:schemeClr val="tx2"/>
                </a:solidFill>
                <a:latin typeface="Calibri" panose="020F0502020204030204" pitchFamily="34" charset="0"/>
                <a:ea typeface="Calibri" panose="020F0502020204030204" pitchFamily="34" charset="0"/>
                <a:cs typeface="Calibri" panose="020F0502020204030204" pitchFamily="34" charset="0"/>
              </a:rPr>
              <a:t>Useful websites for secondary research</a:t>
            </a:r>
          </a:p>
        </p:txBody>
      </p:sp>
      <p:sp>
        <p:nvSpPr>
          <p:cNvPr id="16" name="Rectangle 12">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72603"/>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7" name="Rectangle 16">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 name="Picture Placeholder 8" descr="Blue and orange gradient with arrows">
            <a:extLst>
              <a:ext uri="{FF2B5EF4-FFF2-40B4-BE49-F238E27FC236}">
                <a16:creationId xmlns:a16="http://schemas.microsoft.com/office/drawing/2014/main" id="{F9CD09F5-4C6E-BA08-A204-A85A1FC130B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6906" r="422" b="3"/>
          <a:stretch/>
        </p:blipFill>
        <p:spPr>
          <a:xfrm>
            <a:off x="446534" y="601201"/>
            <a:ext cx="3703320" cy="5774200"/>
          </a:xfrm>
          <a:prstGeom prst="rect">
            <a:avLst/>
          </a:prstGeom>
        </p:spPr>
      </p:pic>
      <p:sp>
        <p:nvSpPr>
          <p:cNvPr id="6" name="TextBox 6">
            <a:extLst>
              <a:ext uri="{FF2B5EF4-FFF2-40B4-BE49-F238E27FC236}">
                <a16:creationId xmlns:a16="http://schemas.microsoft.com/office/drawing/2014/main" id="{5FEA607E-D336-5649-CDCA-C6C8AD7ADDDA}"/>
              </a:ext>
            </a:extLst>
          </p:cNvPr>
          <p:cNvSpPr txBox="1">
            <a:spLocks noChangeArrowheads="1"/>
          </p:cNvSpPr>
          <p:nvPr/>
        </p:nvSpPr>
        <p:spPr>
          <a:xfrm>
            <a:off x="6468338" y="1483895"/>
            <a:ext cx="5277128" cy="5101389"/>
          </a:xfrm>
          <a:prstGeom prst="rect">
            <a:avLst/>
          </a:prstGeom>
        </p:spPr>
        <p:txBody>
          <a:bodyPr vert="horz" lIns="91440" tIns="45720" rIns="91440" bIns="45720" rtlCol="0" anchor="ctr">
            <a:noAutofit/>
          </a:bodyPr>
          <a:lstStyle>
            <a:defPPr>
              <a:defRPr lang="en-US"/>
            </a:defPPr>
            <a:lvl1pPr marL="0" algn="l" defTabSz="914400" rtl="0" eaLnBrk="1" latinLnBrk="0" hangingPunct="1">
              <a:defRPr sz="900" kern="1200" cap="all">
                <a:solidFill>
                  <a:schemeClr val="tx1">
                    <a:lumMod val="75000"/>
                    <a:lumOff val="2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t>Advertising Research Foundation</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hlinkClick r:id="rId3"/>
              </a:rPr>
              <a:t>http://www.thearf.org/</a:t>
            </a:r>
            <a:endParaRPr lang="en-US" altLang="en-US" sz="1200" dirty="0"/>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t>Datamonitor</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hlinkClick r:id="rId4"/>
              </a:rPr>
              <a:t>www.datamonitor.com</a:t>
            </a:r>
            <a:endParaRPr lang="en-US" altLang="en-US" sz="1200" dirty="0"/>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t>Euromonitor</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hlinkClick r:id="rId5"/>
              </a:rPr>
              <a:t>www.euromonitor.com</a:t>
            </a:r>
            <a:endParaRPr lang="en-US" altLang="en-US" sz="1200" dirty="0"/>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t>European Society for Opinion and Market Research (ESOMAR) </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u="sng" dirty="0">
                <a:hlinkClick r:id="rId6"/>
              </a:rPr>
              <a:t>http://www.esomar.org/ </a:t>
            </a:r>
            <a:endParaRPr lang="en-US" altLang="en-US" sz="1200" u="sng" dirty="0"/>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t>Kantar Media – Target Group Index</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u="sng" dirty="0">
                <a:hlinkClick r:id="rId7"/>
              </a:rPr>
              <a:t>http://www.kantarmedia-tgigb.com/</a:t>
            </a:r>
            <a:endParaRPr lang="en-US" altLang="en-US" sz="1200" u="sng" dirty="0"/>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t>The British Market Research Bureau (TNS BMRB)</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u="sng" dirty="0">
                <a:hlinkClick r:id="rId8"/>
              </a:rPr>
              <a:t>http://www.tns-bmrb.co.uk/</a:t>
            </a:r>
            <a:endParaRPr lang="en-US" altLang="en-US" sz="1200" u="sng" dirty="0"/>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t>Market Research Society (MRS) </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u="sng" dirty="0">
                <a:hlinkClick r:id="rId9"/>
              </a:rPr>
              <a:t>http://www.marketresearch.org.uk </a:t>
            </a:r>
            <a:endParaRPr lang="en-US" altLang="en-US" sz="1200" u="sng" dirty="0"/>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t>Mintel International Group</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u="sng" dirty="0">
                <a:hlinkClick r:id="rId10"/>
              </a:rPr>
              <a:t>http://www.mintel.com/</a:t>
            </a:r>
            <a:endParaRPr lang="en-US" altLang="en-US" sz="1200" u="sng" dirty="0"/>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dirty="0"/>
              <a:t>ICC Key Note</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altLang="en-US" sz="1200" u="sng" dirty="0">
                <a:hlinkClick r:id="rId11"/>
              </a:rPr>
              <a:t>https://www.keynote.co.uk/about-key-note/who-we-are/</a:t>
            </a:r>
            <a:endParaRPr lang="en-US" altLang="en-US" sz="1200" dirty="0"/>
          </a:p>
        </p:txBody>
      </p:sp>
      <p:sp>
        <p:nvSpPr>
          <p:cNvPr id="5" name="Slide Number Placeholder 4">
            <a:extLst>
              <a:ext uri="{FF2B5EF4-FFF2-40B4-BE49-F238E27FC236}">
                <a16:creationId xmlns:a16="http://schemas.microsoft.com/office/drawing/2014/main" id="{094698D2-E50E-76A0-7DE9-69E1DE8B8F91}"/>
              </a:ext>
            </a:extLst>
          </p:cNvPr>
          <p:cNvSpPr>
            <a:spLocks noGrp="1"/>
          </p:cNvSpPr>
          <p:nvPr>
            <p:ph type="sldNum" sz="quarter" idx="12"/>
          </p:nvPr>
        </p:nvSpPr>
        <p:spPr>
          <a:xfrm>
            <a:off x="11065932"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smtClean="0">
                <a:solidFill>
                  <a:srgbClr val="F25E39"/>
                </a:solidFill>
              </a:rPr>
              <a:pPr defTabSz="457200">
                <a:spcAft>
                  <a:spcPts val="600"/>
                </a:spcAft>
              </a:pPr>
              <a:t>48</a:t>
            </a:fld>
            <a:endParaRPr lang="en-US">
              <a:solidFill>
                <a:srgbClr val="F25E39"/>
              </a:solidFill>
            </a:endParaRPr>
          </a:p>
        </p:txBody>
      </p:sp>
    </p:spTree>
    <p:extLst>
      <p:ext uri="{BB962C8B-B14F-4D97-AF65-F5344CB8AC3E}">
        <p14:creationId xmlns:p14="http://schemas.microsoft.com/office/powerpoint/2010/main" val="2674159063"/>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927BD4C1-B6B1-4715-ABF9-E660A51A4E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0</TotalTime>
  <Words>2924</Words>
  <Application>Microsoft Office PowerPoint</Application>
  <PresentationFormat>Widescreen</PresentationFormat>
  <Paragraphs>357</Paragraphs>
  <Slides>48</Slides>
  <Notes>0</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Arial</vt:lpstr>
      <vt:lpstr>Calibri</vt:lpstr>
      <vt:lpstr>Comic Sans MS</vt:lpstr>
      <vt:lpstr>Franklin Gothic Book</vt:lpstr>
      <vt:lpstr>Franklin Gothic Demi</vt:lpstr>
      <vt:lpstr>Roboto</vt:lpstr>
      <vt:lpstr>Source Sans Pro</vt:lpstr>
      <vt:lpstr>Wingdings 2</vt:lpstr>
      <vt:lpstr>DividendVTI</vt:lpstr>
      <vt:lpstr>MBA managing Marketing change BMMB7026</vt:lpstr>
      <vt:lpstr>Today’s Lecture</vt:lpstr>
      <vt:lpstr>Customer Insight</vt:lpstr>
      <vt:lpstr>What is ‘Buyer Behaviour’?</vt:lpstr>
      <vt:lpstr>Strategic Importance of understanding buying behaviour</vt:lpstr>
      <vt:lpstr>Customer types</vt:lpstr>
      <vt:lpstr>Consumer decision-making process</vt:lpstr>
      <vt:lpstr>organisational decision-making process (B2B)</vt:lpstr>
      <vt:lpstr>Step 1: recognition of need</vt:lpstr>
      <vt:lpstr>Step 2: information search</vt:lpstr>
      <vt:lpstr>Step 3: evaluation of alternatives</vt:lpstr>
      <vt:lpstr>Importance of perceived value and satisfaction</vt:lpstr>
      <vt:lpstr>The nature of customer value</vt:lpstr>
      <vt:lpstr>Step 4: purchase decision </vt:lpstr>
      <vt:lpstr>Step 5: post-purchase evaluation</vt:lpstr>
      <vt:lpstr>Overcoming cognitive dissonance</vt:lpstr>
      <vt:lpstr>Extended and limited problem solving</vt:lpstr>
      <vt:lpstr>Purchase Type Categories</vt:lpstr>
      <vt:lpstr>The Consumer Decision Journey – McKinsey loyalty loop</vt:lpstr>
      <vt:lpstr>Customer-Centric Loop  Your customers can also be at many stages of their customer journey at once. The process to get, keep, and grow the right  customer is an ongoing,  infinite process.   Customer-centric organisations focus on lifetime relationships with customers, far beyond the initial acquisition..</vt:lpstr>
      <vt:lpstr>Cultural influencing factors</vt:lpstr>
      <vt:lpstr>Cultural influencing factors</vt:lpstr>
      <vt:lpstr>Social influencing factors</vt:lpstr>
      <vt:lpstr>personal influencing factors</vt:lpstr>
      <vt:lpstr>psychological influencing factors</vt:lpstr>
      <vt:lpstr>key changes in consumer lifestyle and buying behaviour</vt:lpstr>
      <vt:lpstr>McKinsey Report – Key Consumer Trends 2024</vt:lpstr>
      <vt:lpstr>PowerPoint Presentation</vt:lpstr>
      <vt:lpstr>PowerPoint Presentation</vt:lpstr>
      <vt:lpstr>PowerPoint Presentation</vt:lpstr>
      <vt:lpstr>Generic Buyer roles</vt:lpstr>
      <vt:lpstr>five main factors that influence adoption of an innovation</vt:lpstr>
      <vt:lpstr>The role of marketing</vt:lpstr>
      <vt:lpstr>The Sales Funnel</vt:lpstr>
      <vt:lpstr>PowerPoint Presentation</vt:lpstr>
      <vt:lpstr>Customer Journey Mapping</vt:lpstr>
      <vt:lpstr>What are the benefits of creating a customer journey map?</vt:lpstr>
      <vt:lpstr>What are the benefits of creating a customer journey map?</vt:lpstr>
      <vt:lpstr>Benefits of customer journey mapping?</vt:lpstr>
      <vt:lpstr>DIGITAL CUSTOMER JOURNEY MAP  - SMART iNSIGHTS</vt:lpstr>
      <vt:lpstr>PowerPoint Presentation</vt:lpstr>
      <vt:lpstr>Analysing The Customer journey</vt:lpstr>
      <vt:lpstr>Exercise:  Consider the Customer Journey of a Hotel Guest. What strategies can be used to enhance the customer experience and develop business?</vt:lpstr>
      <vt:lpstr>PowerPoint Presentation</vt:lpstr>
      <vt:lpstr>neuromarketing</vt:lpstr>
      <vt:lpstr>Understanding consumer behaviour – video</vt:lpstr>
      <vt:lpstr>Neuromarketing: knowing why you buy – video</vt:lpstr>
      <vt:lpstr>Useful websites for secondary research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Gwyneth Jones</cp:lastModifiedBy>
  <cp:revision>171</cp:revision>
  <dcterms:created xsi:type="dcterms:W3CDTF">2021-11-30T09:35:50Z</dcterms:created>
  <dcterms:modified xsi:type="dcterms:W3CDTF">2025-06-03T07:53:30Z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