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notesSlides/notesSlide13.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horzBarState="maximized">
    <p:restoredLeft sz="15611"/>
    <p:restoredTop sz="94610"/>
  </p:normalViewPr>
  <p:slideViewPr>
    <p:cSldViewPr snapToGrid="0" snapToObjects="1">
      <p:cViewPr varScale="1">
        <p:scale>
          <a:sx n="68" d="100"/>
          <a:sy n="68" d="100"/>
        </p:scale>
        <p:origin x="-564" y="-60"/>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6111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611188"/>
          </a:xfrm>
          <a:prstGeom prst="rect">
            <a:avLst/>
          </a:prstGeom>
        </p:spPr>
        <p:txBody>
          <a:bodyPr vert="horz" lIns="91440" tIns="45720" rIns="91440" bIns="45720" rtlCol="0"/>
          <a:lstStyle>
            <a:lvl1pPr algn="r">
              <a:defRPr sz="1200"/>
            </a:lvl1pPr>
          </a:lstStyle>
          <a:p>
            <a:fld id="{5F41FDF0-1EDB-784C-8AD9-4E8082FA8A2C}" type="datetimeFigureOut">
              <a:rPr lang="en-US" smtClean="0"/>
              <a:pPr/>
              <a:t>7/12/2026</a:t>
            </a:fld>
            <a:endParaRPr lang="en-US"/>
          </a:p>
        </p:txBody>
      </p:sp>
      <p:sp>
        <p:nvSpPr>
          <p:cNvPr id="4" name="Slide Image Placeholder 3"/>
          <p:cNvSpPr>
            <a:spLocks noGrp="1" noRot="1" noChangeAspect="1"/>
          </p:cNvSpPr>
          <p:nvPr>
            <p:ph type="sldImg" idx="2"/>
          </p:nvPr>
        </p:nvSpPr>
        <p:spPr>
          <a:xfrm>
            <a:off x="-228600" y="1524000"/>
            <a:ext cx="7315200" cy="41148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5867400"/>
            <a:ext cx="5486400" cy="48006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11580813"/>
            <a:ext cx="2971800" cy="6111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11580813"/>
            <a:ext cx="2971800" cy="611187"/>
          </a:xfrm>
          <a:prstGeom prst="rect">
            <a:avLst/>
          </a:prstGeom>
        </p:spPr>
        <p:txBody>
          <a:bodyPr vert="horz" lIns="91440" tIns="45720" rIns="91440" bIns="45720" rtlCol="0" anchor="b"/>
          <a:lstStyle>
            <a:lvl1pPr algn="r">
              <a:defRPr sz="1200"/>
            </a:lvl1pPr>
          </a:lstStyle>
          <a:p>
            <a:fld id="{5C230BBC-2EFB-D74F-A265-C996A0BEE3C0}" type="slidenum">
              <a:rPr lang="en-US" smtClean="0"/>
              <a:pPr/>
              <a:t>‹#›</a:t>
            </a:fld>
            <a:endParaRPr lang="en-US"/>
          </a:p>
        </p:txBody>
      </p:sp>
    </p:spTree>
    <p:extLst>
      <p:ext uri="{BB962C8B-B14F-4D97-AF65-F5344CB8AC3E}">
        <p14:creationId xmlns:p14="http://schemas.microsoft.com/office/powerpoint/2010/main" xmlns="" val="42180814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2</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3</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4</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5</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6</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7</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8</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9</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10</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11</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12</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13</a:t>
            </a:fld>
            <a:endParaRPr lang="en-US"/>
          </a:p>
        </p:txBody>
      </p:sp>
    </p:spTree>
    <p:extLst>
      <p:ext uri="{BB962C8B-B14F-4D97-AF65-F5344CB8AC3E}">
        <p14:creationId xmlns:p14="http://schemas.microsoft.com/office/powerpoint/2010/main" xmlns=""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pic>
        <p:nvPicPr>
          <p:cNvPr id="2" name="Image 0" descr="logo.jpeg"/>
          <p:cNvPicPr>
            <a:picLocks noChangeAspect="1"/>
          </p:cNvPicPr>
          <p:nvPr/>
        </p:nvPicPr>
        <p:blipFill>
          <a:blip r:embed="rId3"/>
          <a:stretch>
            <a:fillRect/>
          </a:stretch>
        </p:blipFill>
        <p:spPr>
          <a:xfrm>
            <a:off x="1865376" y="0"/>
            <a:ext cx="3273552" cy="1307592"/>
          </a:xfrm>
          <a:prstGeom prst="rect">
            <a:avLst/>
          </a:prstGeom>
        </p:spPr>
      </p:pic>
      <p:sp>
        <p:nvSpPr>
          <p:cNvPr id="3" name="Text 0"/>
          <p:cNvSpPr/>
          <p:nvPr/>
        </p:nvSpPr>
        <p:spPr>
          <a:xfrm>
            <a:off x="3069336" y="1938544"/>
            <a:ext cx="6053328" cy="713232"/>
          </a:xfrm>
          <a:prstGeom prst="rect">
            <a:avLst/>
          </a:prstGeom>
          <a:noFill/>
          <a:ln/>
        </p:spPr>
        <p:txBody>
          <a:bodyPr wrap="square" rtlCol="0" anchor="ctr"/>
          <a:lstStyle/>
          <a:p>
            <a:pPr marL="0" indent="0" algn="ctr">
              <a:lnSpc>
                <a:spcPct val="110000"/>
              </a:lnSpc>
              <a:buNone/>
            </a:pPr>
            <a:r>
              <a:rPr lang="en-US" sz="2000" b="1" dirty="0">
                <a:solidFill>
                  <a:srgbClr val="000000"/>
                </a:solidFill>
                <a:latin typeface="Arial" pitchFamily="34" charset="0"/>
                <a:ea typeface="Arial" pitchFamily="34" charset="-122"/>
                <a:cs typeface="Arial" pitchFamily="34" charset="-120"/>
              </a:rPr>
              <a:t>LCHS4010</a:t>
            </a:r>
            <a:endParaRPr lang="en-US" sz="2000" dirty="0"/>
          </a:p>
          <a:p>
            <a:pPr marL="0" indent="0" algn="ctr">
              <a:lnSpc>
                <a:spcPct val="110000"/>
              </a:lnSpc>
              <a:buNone/>
            </a:pPr>
            <a:r>
              <a:rPr lang="en-US" sz="2000" b="1" dirty="0">
                <a:solidFill>
                  <a:srgbClr val="000000"/>
                </a:solidFill>
                <a:latin typeface="Arial" pitchFamily="34" charset="0"/>
                <a:ea typeface="Arial" pitchFamily="34" charset="-122"/>
                <a:cs typeface="Arial" pitchFamily="34" charset="-120"/>
              </a:rPr>
              <a:t>Psychology in Health and Social Care</a:t>
            </a:r>
            <a:endParaRPr lang="en-US" sz="2000" dirty="0"/>
          </a:p>
        </p:txBody>
      </p:sp>
      <p:sp>
        <p:nvSpPr>
          <p:cNvPr id="4" name="Text 1"/>
          <p:cNvSpPr/>
          <p:nvPr/>
        </p:nvSpPr>
        <p:spPr>
          <a:xfrm>
            <a:off x="1249267" y="3282728"/>
            <a:ext cx="8291788" cy="1047258"/>
          </a:xfrm>
          <a:prstGeom prst="rect">
            <a:avLst/>
          </a:prstGeom>
          <a:noFill/>
          <a:ln/>
        </p:spPr>
        <p:txBody>
          <a:bodyPr wrap="square" rtlCol="0" anchor="ctr"/>
          <a:lstStyle/>
          <a:p>
            <a:pPr marL="0" indent="0">
              <a:lnSpc>
                <a:spcPct val="115000"/>
              </a:lnSpc>
              <a:buNone/>
            </a:pPr>
            <a:r>
              <a:rPr lang="en-US" sz="2200" dirty="0">
                <a:solidFill>
                  <a:srgbClr val="000000"/>
                </a:solidFill>
                <a:latin typeface="Arial" pitchFamily="34" charset="0"/>
                <a:ea typeface="Arial" pitchFamily="34" charset="-122"/>
                <a:cs typeface="Arial" pitchFamily="34" charset="-120"/>
              </a:rPr>
              <a:t>Student name</a:t>
            </a:r>
            <a:r>
              <a:rPr lang="en-GB" sz="2200" dirty="0">
                <a:solidFill>
                  <a:srgbClr val="000000"/>
                </a:solidFill>
                <a:latin typeface="Arial" pitchFamily="34" charset="0"/>
                <a:ea typeface="Arial" pitchFamily="34" charset="-122"/>
                <a:cs typeface="Arial" pitchFamily="34" charset="-120"/>
              </a:rPr>
              <a:t>:</a:t>
            </a:r>
            <a:r>
              <a:rPr lang="en-US" sz="2200" dirty="0">
                <a:solidFill>
                  <a:srgbClr val="000000"/>
                </a:solidFill>
                <a:latin typeface="Arial" pitchFamily="34" charset="0"/>
                <a:ea typeface="Arial" pitchFamily="34" charset="-122"/>
                <a:cs typeface="Arial" pitchFamily="34" charset="-120"/>
              </a:rPr>
              <a:t> Nida Jamil</a:t>
            </a:r>
            <a:endParaRPr lang="en-US" sz="2200" dirty="0"/>
          </a:p>
          <a:p>
            <a:pPr marL="0" indent="0">
              <a:lnSpc>
                <a:spcPct val="115000"/>
              </a:lnSpc>
              <a:buNone/>
            </a:pPr>
            <a:r>
              <a:rPr lang="en-US" sz="2200" dirty="0">
                <a:solidFill>
                  <a:srgbClr val="000000"/>
                </a:solidFill>
                <a:latin typeface="Arial" pitchFamily="34" charset="0"/>
                <a:ea typeface="Arial" pitchFamily="34" charset="-122"/>
                <a:cs typeface="Arial" pitchFamily="34" charset="-120"/>
              </a:rPr>
              <a:t>Student number</a:t>
            </a:r>
            <a:r>
              <a:rPr lang="en-GB" sz="2200" dirty="0">
                <a:solidFill>
                  <a:srgbClr val="000000"/>
                </a:solidFill>
                <a:latin typeface="Arial" pitchFamily="34" charset="0"/>
                <a:ea typeface="Arial" pitchFamily="34" charset="-122"/>
                <a:cs typeface="Arial" pitchFamily="34" charset="-120"/>
              </a:rPr>
              <a:t>: </a:t>
            </a:r>
            <a:r>
              <a:rPr lang="en-US" sz="2200" dirty="0">
                <a:solidFill>
                  <a:srgbClr val="000000"/>
                </a:solidFill>
                <a:latin typeface="Arial" pitchFamily="34" charset="0"/>
                <a:ea typeface="Arial" pitchFamily="34" charset="-122"/>
                <a:cs typeface="Arial" pitchFamily="34" charset="-120"/>
              </a:rPr>
              <a:t>2516924</a:t>
            </a:r>
            <a:endParaRPr lang="en-US" sz="2200" dirty="0"/>
          </a:p>
          <a:p>
            <a:pPr marL="0" indent="0">
              <a:lnSpc>
                <a:spcPct val="115000"/>
              </a:lnSpc>
              <a:buNone/>
            </a:pPr>
            <a:r>
              <a:rPr lang="en-US" sz="2200" dirty="0">
                <a:solidFill>
                  <a:srgbClr val="000000"/>
                </a:solidFill>
                <a:latin typeface="Arial" pitchFamily="34" charset="0"/>
                <a:ea typeface="Arial" pitchFamily="34" charset="-122"/>
                <a:cs typeface="Arial" pitchFamily="34" charset="-120"/>
              </a:rPr>
              <a:t>Lecturer’s name</a:t>
            </a:r>
            <a:r>
              <a:rPr lang="en-GB" sz="2200" dirty="0">
                <a:solidFill>
                  <a:srgbClr val="000000"/>
                </a:solidFill>
                <a:latin typeface="Arial" pitchFamily="34" charset="0"/>
                <a:ea typeface="Arial" pitchFamily="34" charset="-122"/>
                <a:cs typeface="Arial" pitchFamily="34" charset="-120"/>
              </a:rPr>
              <a:t>: Lou Wells </a:t>
            </a:r>
            <a:endParaRPr lang="en-US" sz="2200" dirty="0"/>
          </a:p>
        </p:txBody>
      </p:sp>
      <p:sp>
        <p:nvSpPr>
          <p:cNvPr id="6" name="TextBox 5">
            <a:extLst>
              <a:ext uri="{FF2B5EF4-FFF2-40B4-BE49-F238E27FC236}">
                <a16:creationId xmlns:a16="http://schemas.microsoft.com/office/drawing/2014/main" xmlns="" id="{AE141BAC-A414-13DA-5D97-2A71B03631CA}"/>
              </a:ext>
            </a:extLst>
          </p:cNvPr>
          <p:cNvSpPr txBox="1"/>
          <p:nvPr/>
        </p:nvSpPr>
        <p:spPr>
          <a:xfrm>
            <a:off x="1249267" y="4895234"/>
            <a:ext cx="9275298" cy="707886"/>
          </a:xfrm>
          <a:prstGeom prst="rect">
            <a:avLst/>
          </a:prstGeom>
          <a:noFill/>
        </p:spPr>
        <p:txBody>
          <a:bodyPr wrap="square" rtlCol="0">
            <a:spAutoFit/>
          </a:bodyPr>
          <a:lstStyle/>
          <a:p>
            <a:r>
              <a:rPr lang="en-GB" sz="2000" b="1" u="sng" dirty="0"/>
              <a:t>Acknowledgement of AI use:</a:t>
            </a:r>
            <a:r>
              <a:rPr lang="en-GB" sz="2000" b="1" dirty="0"/>
              <a:t> </a:t>
            </a:r>
            <a:r>
              <a:rPr lang="en-GB" sz="2000" dirty="0"/>
              <a:t>AI was used only for proofreading and presentation feedback. All content and final decisions were my own.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750040" y="-868680"/>
            <a:ext cx="1600200" cy="1600200"/>
          </a:xfrm>
          <a:prstGeom prst="ellipse">
            <a:avLst/>
          </a:prstGeom>
          <a:solidFill>
            <a:srgbClr val="C98A2B"/>
          </a:solidFill>
          <a:ln/>
        </p:spPr>
      </p:sp>
      <p:sp>
        <p:nvSpPr>
          <p:cNvPr id="3" name="Shape 1"/>
          <p:cNvSpPr/>
          <p:nvPr/>
        </p:nvSpPr>
        <p:spPr>
          <a:xfrm>
            <a:off x="11932920" y="-548640"/>
            <a:ext cx="868680" cy="868680"/>
          </a:xfrm>
          <a:prstGeom prst="ellipse">
            <a:avLst/>
          </a:prstGeom>
          <a:solidFill>
            <a:srgbClr val="2E6B3E"/>
          </a:solidFill>
          <a:ln/>
        </p:spPr>
      </p:sp>
      <p:sp>
        <p:nvSpPr>
          <p:cNvPr id="4" name="Shape 2"/>
          <p:cNvSpPr/>
          <p:nvPr/>
        </p:nvSpPr>
        <p:spPr>
          <a:xfrm>
            <a:off x="548640" y="384048"/>
            <a:ext cx="310896" cy="310896"/>
          </a:xfrm>
          <a:prstGeom prst="ellipse">
            <a:avLst/>
          </a:prstGeom>
          <a:solidFill>
            <a:srgbClr val="2E6B3E"/>
          </a:solidFill>
          <a:ln/>
        </p:spPr>
      </p:sp>
      <p:sp>
        <p:nvSpPr>
          <p:cNvPr id="5" name="Text 3"/>
          <p:cNvSpPr/>
          <p:nvPr/>
        </p:nvSpPr>
        <p:spPr>
          <a:xfrm>
            <a:off x="548640" y="384048"/>
            <a:ext cx="310896" cy="310896"/>
          </a:xfrm>
          <a:prstGeom prst="rect">
            <a:avLst/>
          </a:prstGeom>
          <a:noFill/>
          <a:ln/>
        </p:spPr>
        <p:txBody>
          <a:bodyPr wrap="square" rtlCol="0" anchor="ctr"/>
          <a:lstStyle/>
          <a:p>
            <a:pPr marL="0" indent="0" algn="ctr">
              <a:buNone/>
            </a:pPr>
            <a:endParaRPr lang="en-US" sz="1500" dirty="0"/>
          </a:p>
        </p:txBody>
      </p:sp>
      <p:sp>
        <p:nvSpPr>
          <p:cNvPr id="6" name="Text 4"/>
          <p:cNvSpPr/>
          <p:nvPr/>
        </p:nvSpPr>
        <p:spPr>
          <a:xfrm>
            <a:off x="1024128" y="292608"/>
            <a:ext cx="7315200" cy="274320"/>
          </a:xfrm>
          <a:prstGeom prst="rect">
            <a:avLst/>
          </a:prstGeom>
          <a:noFill/>
          <a:ln/>
        </p:spPr>
        <p:txBody>
          <a:bodyPr wrap="square" rtlCol="0" anchor="ctr"/>
          <a:lstStyle/>
          <a:p>
            <a:pPr marL="0" indent="0">
              <a:buNone/>
            </a:pPr>
            <a:r>
              <a:rPr lang="en-US" sz="1200" b="1" kern="0" spc="200" dirty="0">
                <a:solidFill>
                  <a:srgbClr val="C98A2B"/>
                </a:solidFill>
                <a:latin typeface="Calibri" pitchFamily="34" charset="0"/>
                <a:ea typeface="Calibri" pitchFamily="34" charset="-122"/>
                <a:cs typeface="Calibri" pitchFamily="34" charset="-120"/>
              </a:rPr>
              <a:t>CASE INTRODUCTION</a:t>
            </a:r>
            <a:endParaRPr lang="en-US" sz="1200" dirty="0"/>
          </a:p>
        </p:txBody>
      </p:sp>
      <p:sp>
        <p:nvSpPr>
          <p:cNvPr id="7" name="Text 5"/>
          <p:cNvSpPr/>
          <p:nvPr/>
        </p:nvSpPr>
        <p:spPr>
          <a:xfrm>
            <a:off x="1024128" y="548640"/>
            <a:ext cx="10607040" cy="640080"/>
          </a:xfrm>
          <a:prstGeom prst="rect">
            <a:avLst/>
          </a:prstGeom>
          <a:noFill/>
          <a:ln/>
        </p:spPr>
        <p:txBody>
          <a:bodyPr wrap="square" rtlCol="0" anchor="ctr"/>
          <a:lstStyle/>
          <a:p>
            <a:pPr marL="0" indent="0">
              <a:buNone/>
            </a:pPr>
            <a:r>
              <a:rPr lang="en-US" sz="2800" b="1" dirty="0">
                <a:solidFill>
                  <a:srgbClr val="20281F"/>
                </a:solidFill>
                <a:latin typeface="Cambria" pitchFamily="34" charset="0"/>
                <a:ea typeface="Cambria" pitchFamily="34" charset="-122"/>
                <a:cs typeface="Cambria" pitchFamily="34" charset="-120"/>
              </a:rPr>
              <a:t>Introduction to Isaac</a:t>
            </a:r>
            <a:endParaRPr lang="en-US" sz="2800" dirty="0"/>
          </a:p>
        </p:txBody>
      </p:sp>
      <p:sp>
        <p:nvSpPr>
          <p:cNvPr id="8" name="Text 6"/>
          <p:cNvSpPr/>
          <p:nvPr/>
        </p:nvSpPr>
        <p:spPr>
          <a:xfrm>
            <a:off x="548640" y="1371600"/>
            <a:ext cx="11064240" cy="594360"/>
          </a:xfrm>
          <a:prstGeom prst="rect">
            <a:avLst/>
          </a:prstGeom>
          <a:noFill/>
          <a:ln/>
        </p:spPr>
        <p:txBody>
          <a:bodyPr wrap="square" rtlCol="0" anchor="ctr"/>
          <a:lstStyle/>
          <a:p>
            <a:pPr marL="0" indent="0">
              <a:buNone/>
            </a:pPr>
            <a:r>
              <a:rPr lang="en-US" sz="1350" i="1" dirty="0">
                <a:solidFill>
                  <a:srgbClr val="57635A"/>
                </a:solidFill>
                <a:latin typeface="Calibri" pitchFamily="34" charset="0"/>
                <a:ea typeface="Calibri" pitchFamily="34" charset="-122"/>
                <a:cs typeface="Calibri" pitchFamily="34" charset="-120"/>
              </a:rPr>
              <a:t>As a Trainee Early Years Support Worker, this presentation applies Bowlby's Attachment Theory (1969) to analyse Isaac's early experiences and to propose a theory-informed contribution to his multi-agency early help plan.</a:t>
            </a:r>
            <a:endParaRPr lang="en-US" sz="1350" dirty="0"/>
          </a:p>
        </p:txBody>
      </p:sp>
      <p:sp>
        <p:nvSpPr>
          <p:cNvPr id="9" name="Shape 7"/>
          <p:cNvSpPr/>
          <p:nvPr/>
        </p:nvSpPr>
        <p:spPr>
          <a:xfrm>
            <a:off x="548640" y="2148840"/>
            <a:ext cx="5349240" cy="3977640"/>
          </a:xfrm>
          <a:prstGeom prst="roundRect">
            <a:avLst>
              <a:gd name="adj" fmla="val 2299"/>
            </a:avLst>
          </a:prstGeom>
          <a:solidFill>
            <a:srgbClr val="E7F0E4"/>
          </a:solidFill>
          <a:ln/>
          <a:effectLst>
            <a:outerShdw blurRad="76200" dist="25400" dir="5400000" algn="bl" rotWithShape="0">
              <a:srgbClr val="9AAEB4">
                <a:alpha val="22000"/>
              </a:srgbClr>
            </a:outerShdw>
          </a:effectLst>
        </p:spPr>
      </p:sp>
      <p:sp>
        <p:nvSpPr>
          <p:cNvPr id="10" name="Shape 8"/>
          <p:cNvSpPr/>
          <p:nvPr/>
        </p:nvSpPr>
        <p:spPr>
          <a:xfrm>
            <a:off x="822960" y="2395728"/>
            <a:ext cx="457200" cy="457200"/>
          </a:xfrm>
          <a:prstGeom prst="ellipse">
            <a:avLst/>
          </a:prstGeom>
          <a:solidFill>
            <a:srgbClr val="2E6B3E"/>
          </a:solidFill>
          <a:ln/>
        </p:spPr>
      </p:sp>
      <p:sp>
        <p:nvSpPr>
          <p:cNvPr id="11" name="Text 9"/>
          <p:cNvSpPr/>
          <p:nvPr/>
        </p:nvSpPr>
        <p:spPr>
          <a:xfrm>
            <a:off x="822960" y="2395728"/>
            <a:ext cx="457200" cy="457200"/>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1</a:t>
            </a:r>
            <a:endParaRPr lang="en-US" sz="1500" dirty="0"/>
          </a:p>
        </p:txBody>
      </p:sp>
      <p:sp>
        <p:nvSpPr>
          <p:cNvPr id="12" name="Text 10"/>
          <p:cNvSpPr/>
          <p:nvPr/>
        </p:nvSpPr>
        <p:spPr>
          <a:xfrm>
            <a:off x="1417320" y="2395728"/>
            <a:ext cx="4297680" cy="457200"/>
          </a:xfrm>
          <a:prstGeom prst="rect">
            <a:avLst/>
          </a:prstGeom>
          <a:noFill/>
          <a:ln/>
        </p:spPr>
        <p:txBody>
          <a:bodyPr wrap="square" rtlCol="0" anchor="ctr"/>
          <a:lstStyle/>
          <a:p>
            <a:pPr marL="0" indent="0">
              <a:buNone/>
            </a:pPr>
            <a:r>
              <a:rPr lang="en-US" sz="1600" b="1" dirty="0">
                <a:solidFill>
                  <a:srgbClr val="20281F"/>
                </a:solidFill>
                <a:latin typeface="Cambria" pitchFamily="34" charset="0"/>
                <a:ea typeface="Cambria" pitchFamily="34" charset="-122"/>
                <a:cs typeface="Cambria" pitchFamily="34" charset="-120"/>
              </a:rPr>
              <a:t>Observed Difficulties</a:t>
            </a:r>
            <a:endParaRPr lang="en-US" sz="1600" dirty="0"/>
          </a:p>
        </p:txBody>
      </p:sp>
      <p:sp>
        <p:nvSpPr>
          <p:cNvPr id="13" name="Text 11"/>
          <p:cNvSpPr/>
          <p:nvPr/>
        </p:nvSpPr>
        <p:spPr>
          <a:xfrm>
            <a:off x="868680" y="3063240"/>
            <a:ext cx="4754880" cy="2926080"/>
          </a:xfrm>
          <a:prstGeom prst="rect">
            <a:avLst/>
          </a:prstGeom>
          <a:noFill/>
          <a:ln/>
        </p:spPr>
        <p:txBody>
          <a:bodyPr wrap="square" rtlCol="0" anchor="ctr"/>
          <a:lstStyle/>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Withdrawn during free play</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Marked separation anxiety from his mother</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Language delay</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Struggles to join group activities</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Clingy behaviour</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Sleep difficulties</a:t>
            </a:r>
            <a:endParaRPr lang="en-US" sz="1300" dirty="0"/>
          </a:p>
        </p:txBody>
      </p:sp>
      <p:sp>
        <p:nvSpPr>
          <p:cNvPr id="14" name="Shape 12"/>
          <p:cNvSpPr/>
          <p:nvPr/>
        </p:nvSpPr>
        <p:spPr>
          <a:xfrm>
            <a:off x="6263640" y="2148840"/>
            <a:ext cx="5349240" cy="3977640"/>
          </a:xfrm>
          <a:prstGeom prst="roundRect">
            <a:avLst>
              <a:gd name="adj" fmla="val 2299"/>
            </a:avLst>
          </a:prstGeom>
          <a:solidFill>
            <a:srgbClr val="E9EEE9"/>
          </a:solidFill>
          <a:ln/>
          <a:effectLst>
            <a:outerShdw blurRad="76200" dist="25400" dir="5400000" algn="bl" rotWithShape="0">
              <a:srgbClr val="9AAEB4">
                <a:alpha val="22000"/>
              </a:srgbClr>
            </a:outerShdw>
          </a:effectLst>
        </p:spPr>
      </p:sp>
      <p:sp>
        <p:nvSpPr>
          <p:cNvPr id="15" name="Shape 13"/>
          <p:cNvSpPr/>
          <p:nvPr/>
        </p:nvSpPr>
        <p:spPr>
          <a:xfrm>
            <a:off x="6537960" y="2395728"/>
            <a:ext cx="457200" cy="457200"/>
          </a:xfrm>
          <a:prstGeom prst="ellipse">
            <a:avLst/>
          </a:prstGeom>
          <a:solidFill>
            <a:srgbClr val="27342B"/>
          </a:solidFill>
          <a:ln/>
        </p:spPr>
      </p:sp>
      <p:sp>
        <p:nvSpPr>
          <p:cNvPr id="16" name="Text 14"/>
          <p:cNvSpPr/>
          <p:nvPr/>
        </p:nvSpPr>
        <p:spPr>
          <a:xfrm>
            <a:off x="6537960" y="2395728"/>
            <a:ext cx="457200" cy="457200"/>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2</a:t>
            </a:r>
            <a:endParaRPr lang="en-US" sz="1500" dirty="0"/>
          </a:p>
        </p:txBody>
      </p:sp>
      <p:sp>
        <p:nvSpPr>
          <p:cNvPr id="17" name="Text 15"/>
          <p:cNvSpPr/>
          <p:nvPr/>
        </p:nvSpPr>
        <p:spPr>
          <a:xfrm>
            <a:off x="7132320" y="2395728"/>
            <a:ext cx="4297680" cy="457200"/>
          </a:xfrm>
          <a:prstGeom prst="rect">
            <a:avLst/>
          </a:prstGeom>
          <a:noFill/>
          <a:ln/>
        </p:spPr>
        <p:txBody>
          <a:bodyPr wrap="square" rtlCol="0" anchor="ctr"/>
          <a:lstStyle/>
          <a:p>
            <a:pPr marL="0" indent="0">
              <a:buNone/>
            </a:pPr>
            <a:r>
              <a:rPr lang="en-US" sz="1600" b="1" dirty="0">
                <a:solidFill>
                  <a:srgbClr val="20281F"/>
                </a:solidFill>
                <a:latin typeface="Cambria" pitchFamily="34" charset="0"/>
                <a:ea typeface="Cambria" pitchFamily="34" charset="-122"/>
                <a:cs typeface="Cambria" pitchFamily="34" charset="-120"/>
              </a:rPr>
              <a:t>Family Context</a:t>
            </a:r>
            <a:endParaRPr lang="en-US" sz="1600" dirty="0"/>
          </a:p>
        </p:txBody>
      </p:sp>
      <p:sp>
        <p:nvSpPr>
          <p:cNvPr id="18" name="Text 16"/>
          <p:cNvSpPr/>
          <p:nvPr/>
        </p:nvSpPr>
        <p:spPr>
          <a:xfrm>
            <a:off x="6583680" y="3063240"/>
            <a:ext cx="4754880" cy="2926080"/>
          </a:xfrm>
          <a:prstGeom prst="rect">
            <a:avLst/>
          </a:prstGeom>
          <a:noFill/>
          <a:ln/>
        </p:spPr>
        <p:txBody>
          <a:bodyPr wrap="square" rtlCol="0" anchor="ctr"/>
          <a:lstStyle/>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Single mother; primary caregiver</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Mother experiencing post-natal depression and low confidence</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Recent relocation to London from another part of the UK</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Disrupted childcare arrangements over the past two years</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Limited social support network</a:t>
            </a:r>
            <a:endParaRPr lang="en-US" sz="1300" dirty="0"/>
          </a:p>
        </p:txBody>
      </p:sp>
      <p:sp>
        <p:nvSpPr>
          <p:cNvPr id="19" name="Text 17"/>
          <p:cNvSpPr/>
          <p:nvPr/>
        </p:nvSpPr>
        <p:spPr>
          <a:xfrm>
            <a:off x="548640" y="6263640"/>
            <a:ext cx="3657600" cy="274320"/>
          </a:xfrm>
          <a:prstGeom prst="rect">
            <a:avLst/>
          </a:prstGeom>
          <a:noFill/>
          <a:ln/>
        </p:spPr>
        <p:txBody>
          <a:bodyPr wrap="square" rtlCol="0" anchor="ctr"/>
          <a:lstStyle/>
          <a:p>
            <a:pPr marL="0" indent="0">
              <a:buNone/>
            </a:pPr>
            <a:r>
              <a:rPr lang="en-US" sz="1100" i="1" dirty="0">
                <a:solidFill>
                  <a:srgbClr val="57635A"/>
                </a:solidFill>
                <a:latin typeface="Calibri" pitchFamily="34" charset="0"/>
                <a:ea typeface="Calibri" pitchFamily="34" charset="-122"/>
                <a:cs typeface="Calibri" pitchFamily="34" charset="-120"/>
              </a:rPr>
              <a:t>(Bowlby, 1969)</a:t>
            </a:r>
            <a:endParaRPr lang="en-US" sz="1100" dirty="0"/>
          </a:p>
        </p:txBody>
      </p:sp>
      <p:sp>
        <p:nvSpPr>
          <p:cNvPr id="20" name="Text 18"/>
          <p:cNvSpPr/>
          <p:nvPr/>
        </p:nvSpPr>
        <p:spPr>
          <a:xfrm>
            <a:off x="11658600" y="6492240"/>
            <a:ext cx="457200" cy="274320"/>
          </a:xfrm>
          <a:prstGeom prst="rect">
            <a:avLst/>
          </a:prstGeom>
          <a:noFill/>
          <a:ln/>
        </p:spPr>
        <p:txBody>
          <a:bodyPr wrap="square" rtlCol="0" anchor="ctr"/>
          <a:lstStyle/>
          <a:p>
            <a:pPr marL="0" indent="0" algn="r">
              <a:buNone/>
            </a:pPr>
            <a:r>
              <a:rPr lang="en-US" sz="1000" dirty="0">
                <a:solidFill>
                  <a:srgbClr val="57635A"/>
                </a:solidFill>
                <a:latin typeface="Calibri" pitchFamily="34" charset="0"/>
                <a:ea typeface="Calibri" pitchFamily="34" charset="-122"/>
                <a:cs typeface="Calibri"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750040" y="-868680"/>
            <a:ext cx="1600200" cy="1600200"/>
          </a:xfrm>
          <a:prstGeom prst="ellipse">
            <a:avLst/>
          </a:prstGeom>
          <a:solidFill>
            <a:srgbClr val="C98A2B"/>
          </a:solidFill>
          <a:ln/>
        </p:spPr>
      </p:sp>
      <p:sp>
        <p:nvSpPr>
          <p:cNvPr id="3" name="Shape 1"/>
          <p:cNvSpPr/>
          <p:nvPr/>
        </p:nvSpPr>
        <p:spPr>
          <a:xfrm>
            <a:off x="11932920" y="-548640"/>
            <a:ext cx="868680" cy="868680"/>
          </a:xfrm>
          <a:prstGeom prst="ellipse">
            <a:avLst/>
          </a:prstGeom>
          <a:solidFill>
            <a:srgbClr val="2E6B3E"/>
          </a:solidFill>
          <a:ln/>
        </p:spPr>
      </p:sp>
      <p:sp>
        <p:nvSpPr>
          <p:cNvPr id="4" name="Shape 2"/>
          <p:cNvSpPr/>
          <p:nvPr/>
        </p:nvSpPr>
        <p:spPr>
          <a:xfrm>
            <a:off x="548640" y="384048"/>
            <a:ext cx="310896" cy="310896"/>
          </a:xfrm>
          <a:prstGeom prst="ellipse">
            <a:avLst/>
          </a:prstGeom>
          <a:solidFill>
            <a:srgbClr val="2E6B3E"/>
          </a:solidFill>
          <a:ln/>
        </p:spPr>
      </p:sp>
      <p:sp>
        <p:nvSpPr>
          <p:cNvPr id="5" name="Text 3"/>
          <p:cNvSpPr/>
          <p:nvPr/>
        </p:nvSpPr>
        <p:spPr>
          <a:xfrm>
            <a:off x="548640" y="384048"/>
            <a:ext cx="310896" cy="310896"/>
          </a:xfrm>
          <a:prstGeom prst="rect">
            <a:avLst/>
          </a:prstGeom>
          <a:noFill/>
          <a:ln/>
        </p:spPr>
        <p:txBody>
          <a:bodyPr wrap="square" rtlCol="0" anchor="ctr"/>
          <a:lstStyle/>
          <a:p>
            <a:pPr marL="0" indent="0" algn="ctr">
              <a:buNone/>
            </a:pPr>
            <a:endParaRPr lang="en-US" sz="1500" dirty="0"/>
          </a:p>
        </p:txBody>
      </p:sp>
      <p:sp>
        <p:nvSpPr>
          <p:cNvPr id="6" name="Text 4"/>
          <p:cNvSpPr/>
          <p:nvPr/>
        </p:nvSpPr>
        <p:spPr>
          <a:xfrm>
            <a:off x="1024128" y="292608"/>
            <a:ext cx="7315200" cy="274320"/>
          </a:xfrm>
          <a:prstGeom prst="rect">
            <a:avLst/>
          </a:prstGeom>
          <a:noFill/>
          <a:ln/>
        </p:spPr>
        <p:txBody>
          <a:bodyPr wrap="square" rtlCol="0" anchor="ctr"/>
          <a:lstStyle/>
          <a:p>
            <a:pPr marL="0" indent="0">
              <a:buNone/>
            </a:pPr>
            <a:r>
              <a:rPr lang="en-US" sz="1200" b="1" kern="0" spc="200" dirty="0">
                <a:solidFill>
                  <a:srgbClr val="C98A2B"/>
                </a:solidFill>
                <a:latin typeface="Calibri" pitchFamily="34" charset="0"/>
                <a:ea typeface="Calibri" pitchFamily="34" charset="-122"/>
                <a:cs typeface="Calibri" pitchFamily="34" charset="-120"/>
              </a:rPr>
              <a:t>THEORETICAL JUSTIFICATION</a:t>
            </a:r>
            <a:endParaRPr lang="en-US" sz="1200" dirty="0"/>
          </a:p>
        </p:txBody>
      </p:sp>
      <p:sp>
        <p:nvSpPr>
          <p:cNvPr id="7" name="Text 5"/>
          <p:cNvSpPr/>
          <p:nvPr/>
        </p:nvSpPr>
        <p:spPr>
          <a:xfrm>
            <a:off x="1024128" y="548640"/>
            <a:ext cx="10607040" cy="640080"/>
          </a:xfrm>
          <a:prstGeom prst="rect">
            <a:avLst/>
          </a:prstGeom>
          <a:noFill/>
          <a:ln/>
        </p:spPr>
        <p:txBody>
          <a:bodyPr wrap="square" rtlCol="0" anchor="ctr"/>
          <a:lstStyle/>
          <a:p>
            <a:pPr marL="0" indent="0">
              <a:buNone/>
            </a:pPr>
            <a:r>
              <a:rPr lang="en-US" sz="2800" b="1" dirty="0">
                <a:solidFill>
                  <a:srgbClr val="20281F"/>
                </a:solidFill>
                <a:latin typeface="Cambria" pitchFamily="34" charset="0"/>
                <a:ea typeface="Cambria" pitchFamily="34" charset="-122"/>
                <a:cs typeface="Cambria" pitchFamily="34" charset="-120"/>
              </a:rPr>
              <a:t>Why Bowlby's Attachment Theory?</a:t>
            </a:r>
            <a:endParaRPr lang="en-US" sz="2800" dirty="0"/>
          </a:p>
        </p:txBody>
      </p:sp>
      <p:sp>
        <p:nvSpPr>
          <p:cNvPr id="8" name="Shape 6"/>
          <p:cNvSpPr/>
          <p:nvPr/>
        </p:nvSpPr>
        <p:spPr>
          <a:xfrm>
            <a:off x="685800" y="1581912"/>
            <a:ext cx="566928" cy="566928"/>
          </a:xfrm>
          <a:prstGeom prst="ellipse">
            <a:avLst/>
          </a:prstGeom>
          <a:solidFill>
            <a:srgbClr val="2E6B3E"/>
          </a:solidFill>
          <a:ln/>
        </p:spPr>
      </p:sp>
      <p:sp>
        <p:nvSpPr>
          <p:cNvPr id="9" name="Text 7"/>
          <p:cNvSpPr/>
          <p:nvPr/>
        </p:nvSpPr>
        <p:spPr>
          <a:xfrm>
            <a:off x="685800" y="1581912"/>
            <a:ext cx="566928" cy="566928"/>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01</a:t>
            </a:r>
            <a:endParaRPr lang="en-US" sz="1500" dirty="0"/>
          </a:p>
        </p:txBody>
      </p:sp>
      <p:sp>
        <p:nvSpPr>
          <p:cNvPr id="10" name="Text 8"/>
          <p:cNvSpPr/>
          <p:nvPr/>
        </p:nvSpPr>
        <p:spPr>
          <a:xfrm>
            <a:off x="1508760" y="1417320"/>
            <a:ext cx="2560320" cy="1005840"/>
          </a:xfrm>
          <a:prstGeom prst="rect">
            <a:avLst/>
          </a:prstGeom>
          <a:noFill/>
          <a:ln/>
        </p:spPr>
        <p:txBody>
          <a:bodyPr wrap="square" rtlCol="0" anchor="ctr"/>
          <a:lstStyle/>
          <a:p>
            <a:pPr marL="0" indent="0">
              <a:buNone/>
            </a:pPr>
            <a:r>
              <a:rPr lang="en-US" sz="1400" b="1" dirty="0">
                <a:solidFill>
                  <a:srgbClr val="2E6B3E"/>
                </a:solidFill>
                <a:latin typeface="Cambria" pitchFamily="34" charset="0"/>
                <a:ea typeface="Cambria" pitchFamily="34" charset="-122"/>
                <a:cs typeface="Cambria" pitchFamily="34" charset="-120"/>
              </a:rPr>
              <a:t>Behavioural fit</a:t>
            </a:r>
            <a:endParaRPr lang="en-US" sz="1400" dirty="0"/>
          </a:p>
        </p:txBody>
      </p:sp>
      <p:sp>
        <p:nvSpPr>
          <p:cNvPr id="11" name="Text 9"/>
          <p:cNvSpPr/>
          <p:nvPr/>
        </p:nvSpPr>
        <p:spPr>
          <a:xfrm>
            <a:off x="4160520" y="1417320"/>
            <a:ext cx="7498080" cy="1005840"/>
          </a:xfrm>
          <a:prstGeom prst="rect">
            <a:avLst/>
          </a:prstGeom>
          <a:noFill/>
          <a:ln/>
        </p:spPr>
        <p:txBody>
          <a:bodyPr wrap="square" rtlCol="0" anchor="ctr"/>
          <a:lstStyle/>
          <a:p>
            <a:pPr marL="0" indent="0">
              <a:buNone/>
            </a:pPr>
            <a:r>
              <a:rPr lang="en-US" sz="1300" dirty="0">
                <a:solidFill>
                  <a:srgbClr val="20281F"/>
                </a:solidFill>
                <a:latin typeface="Calibri" pitchFamily="34" charset="0"/>
                <a:ea typeface="Calibri" pitchFamily="34" charset="-122"/>
                <a:cs typeface="Calibri" pitchFamily="34" charset="-120"/>
              </a:rPr>
              <a:t>Isaac's clinginess, separation distress and withdrawal are the textbook indicators attachment theory was built to explain (Ainsworth et al., 1978).</a:t>
            </a:r>
            <a:endParaRPr lang="en-US" sz="1300" dirty="0"/>
          </a:p>
        </p:txBody>
      </p:sp>
      <p:sp>
        <p:nvSpPr>
          <p:cNvPr id="12" name="Shape 10"/>
          <p:cNvSpPr/>
          <p:nvPr/>
        </p:nvSpPr>
        <p:spPr>
          <a:xfrm>
            <a:off x="685800" y="2532888"/>
            <a:ext cx="10972800" cy="10973"/>
          </a:xfrm>
          <a:prstGeom prst="rect">
            <a:avLst/>
          </a:prstGeom>
          <a:solidFill>
            <a:srgbClr val="E3E7E9"/>
          </a:solidFill>
          <a:ln/>
        </p:spPr>
      </p:sp>
      <p:sp>
        <p:nvSpPr>
          <p:cNvPr id="13" name="Shape 11"/>
          <p:cNvSpPr/>
          <p:nvPr/>
        </p:nvSpPr>
        <p:spPr>
          <a:xfrm>
            <a:off x="685800" y="2752344"/>
            <a:ext cx="566928" cy="566928"/>
          </a:xfrm>
          <a:prstGeom prst="ellipse">
            <a:avLst/>
          </a:prstGeom>
          <a:solidFill>
            <a:srgbClr val="2E6B3E"/>
          </a:solidFill>
          <a:ln/>
        </p:spPr>
      </p:sp>
      <p:sp>
        <p:nvSpPr>
          <p:cNvPr id="14" name="Text 12"/>
          <p:cNvSpPr/>
          <p:nvPr/>
        </p:nvSpPr>
        <p:spPr>
          <a:xfrm>
            <a:off x="685800" y="2752344"/>
            <a:ext cx="566928" cy="566928"/>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02</a:t>
            </a:r>
            <a:endParaRPr lang="en-US" sz="1500" dirty="0"/>
          </a:p>
        </p:txBody>
      </p:sp>
      <p:sp>
        <p:nvSpPr>
          <p:cNvPr id="15" name="Text 13"/>
          <p:cNvSpPr/>
          <p:nvPr/>
        </p:nvSpPr>
        <p:spPr>
          <a:xfrm>
            <a:off x="1508760" y="2587752"/>
            <a:ext cx="2560320" cy="1005840"/>
          </a:xfrm>
          <a:prstGeom prst="rect">
            <a:avLst/>
          </a:prstGeom>
          <a:noFill/>
          <a:ln/>
        </p:spPr>
        <p:txBody>
          <a:bodyPr wrap="square" rtlCol="0" anchor="ctr"/>
          <a:lstStyle/>
          <a:p>
            <a:pPr marL="0" indent="0">
              <a:buNone/>
            </a:pPr>
            <a:r>
              <a:rPr lang="en-US" sz="1400" b="1" dirty="0">
                <a:solidFill>
                  <a:srgbClr val="2E6B3E"/>
                </a:solidFill>
                <a:latin typeface="Cambria" pitchFamily="34" charset="0"/>
                <a:ea typeface="Cambria" pitchFamily="34" charset="-122"/>
                <a:cs typeface="Cambria" pitchFamily="34" charset="-120"/>
              </a:rPr>
              <a:t>Risk-factor fit</a:t>
            </a:r>
            <a:endParaRPr lang="en-US" sz="1400" dirty="0"/>
          </a:p>
        </p:txBody>
      </p:sp>
      <p:sp>
        <p:nvSpPr>
          <p:cNvPr id="16" name="Text 14"/>
          <p:cNvSpPr/>
          <p:nvPr/>
        </p:nvSpPr>
        <p:spPr>
          <a:xfrm>
            <a:off x="4160520" y="2587752"/>
            <a:ext cx="7498080" cy="1005840"/>
          </a:xfrm>
          <a:prstGeom prst="rect">
            <a:avLst/>
          </a:prstGeom>
          <a:noFill/>
          <a:ln/>
        </p:spPr>
        <p:txBody>
          <a:bodyPr wrap="square" rtlCol="0" anchor="ctr"/>
          <a:lstStyle/>
          <a:p>
            <a:pPr marL="0" indent="0">
              <a:buNone/>
            </a:pPr>
            <a:r>
              <a:rPr lang="en-US" sz="1300" dirty="0">
                <a:solidFill>
                  <a:srgbClr val="20281F"/>
                </a:solidFill>
                <a:latin typeface="Calibri" pitchFamily="34" charset="0"/>
                <a:ea typeface="Calibri" pitchFamily="34" charset="-122"/>
                <a:cs typeface="Calibri" pitchFamily="34" charset="-120"/>
              </a:rPr>
              <a:t>Maternal depression, disrupted childcare and relocation are established predictors of insecure attachment (Murray et al., 1996).</a:t>
            </a:r>
            <a:endParaRPr lang="en-US" sz="1300" dirty="0"/>
          </a:p>
        </p:txBody>
      </p:sp>
      <p:sp>
        <p:nvSpPr>
          <p:cNvPr id="17" name="Shape 15"/>
          <p:cNvSpPr/>
          <p:nvPr/>
        </p:nvSpPr>
        <p:spPr>
          <a:xfrm>
            <a:off x="685800" y="3703320"/>
            <a:ext cx="10972800" cy="10973"/>
          </a:xfrm>
          <a:prstGeom prst="rect">
            <a:avLst/>
          </a:prstGeom>
          <a:solidFill>
            <a:srgbClr val="E3E7E9"/>
          </a:solidFill>
          <a:ln/>
        </p:spPr>
      </p:sp>
      <p:sp>
        <p:nvSpPr>
          <p:cNvPr id="18" name="Shape 16"/>
          <p:cNvSpPr/>
          <p:nvPr/>
        </p:nvSpPr>
        <p:spPr>
          <a:xfrm>
            <a:off x="685800" y="3922776"/>
            <a:ext cx="566928" cy="566928"/>
          </a:xfrm>
          <a:prstGeom prst="ellipse">
            <a:avLst/>
          </a:prstGeom>
          <a:solidFill>
            <a:srgbClr val="2E6B3E"/>
          </a:solidFill>
          <a:ln/>
        </p:spPr>
      </p:sp>
      <p:sp>
        <p:nvSpPr>
          <p:cNvPr id="19" name="Text 17"/>
          <p:cNvSpPr/>
          <p:nvPr/>
        </p:nvSpPr>
        <p:spPr>
          <a:xfrm>
            <a:off x="685800" y="3922776"/>
            <a:ext cx="566928" cy="566928"/>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03</a:t>
            </a:r>
            <a:endParaRPr lang="en-US" sz="1500" dirty="0"/>
          </a:p>
        </p:txBody>
      </p:sp>
      <p:sp>
        <p:nvSpPr>
          <p:cNvPr id="20" name="Text 18"/>
          <p:cNvSpPr/>
          <p:nvPr/>
        </p:nvSpPr>
        <p:spPr>
          <a:xfrm>
            <a:off x="1508760" y="3758184"/>
            <a:ext cx="2560320" cy="1005840"/>
          </a:xfrm>
          <a:prstGeom prst="rect">
            <a:avLst/>
          </a:prstGeom>
          <a:noFill/>
          <a:ln/>
        </p:spPr>
        <p:txBody>
          <a:bodyPr wrap="square" rtlCol="0" anchor="ctr"/>
          <a:lstStyle/>
          <a:p>
            <a:pPr marL="0" indent="0">
              <a:buNone/>
            </a:pPr>
            <a:r>
              <a:rPr lang="en-US" sz="1400" b="1" dirty="0">
                <a:solidFill>
                  <a:srgbClr val="2E6B3E"/>
                </a:solidFill>
                <a:latin typeface="Cambria" pitchFamily="34" charset="0"/>
                <a:ea typeface="Cambria" pitchFamily="34" charset="-122"/>
                <a:cs typeface="Cambria" pitchFamily="34" charset="-120"/>
              </a:rPr>
              <a:t>Practice relevance</a:t>
            </a:r>
            <a:endParaRPr lang="en-US" sz="1400" dirty="0"/>
          </a:p>
        </p:txBody>
      </p:sp>
      <p:sp>
        <p:nvSpPr>
          <p:cNvPr id="21" name="Text 19"/>
          <p:cNvSpPr/>
          <p:nvPr/>
        </p:nvSpPr>
        <p:spPr>
          <a:xfrm>
            <a:off x="4160520" y="3758184"/>
            <a:ext cx="7498080" cy="1005840"/>
          </a:xfrm>
          <a:prstGeom prst="rect">
            <a:avLst/>
          </a:prstGeom>
          <a:noFill/>
          <a:ln/>
        </p:spPr>
        <p:txBody>
          <a:bodyPr wrap="square" rtlCol="0" anchor="ctr"/>
          <a:lstStyle/>
          <a:p>
            <a:pPr marL="0" indent="0">
              <a:buNone/>
            </a:pPr>
            <a:r>
              <a:rPr lang="en-US" sz="1300" dirty="0">
                <a:solidFill>
                  <a:srgbClr val="20281F"/>
                </a:solidFill>
                <a:latin typeface="Calibri" pitchFamily="34" charset="0"/>
                <a:ea typeface="Calibri" pitchFamily="34" charset="-122"/>
                <a:cs typeface="Calibri" pitchFamily="34" charset="-120"/>
              </a:rPr>
              <a:t>Attachment theory underpins the UK 'key person' approach used in Children's Centres, directly shaping how staff can support Isaac (Bowlby, 1988).</a:t>
            </a:r>
            <a:endParaRPr lang="en-US" sz="1300" dirty="0"/>
          </a:p>
        </p:txBody>
      </p:sp>
      <p:sp>
        <p:nvSpPr>
          <p:cNvPr id="22" name="Shape 20"/>
          <p:cNvSpPr/>
          <p:nvPr/>
        </p:nvSpPr>
        <p:spPr>
          <a:xfrm>
            <a:off x="685800" y="4873752"/>
            <a:ext cx="10972800" cy="10973"/>
          </a:xfrm>
          <a:prstGeom prst="rect">
            <a:avLst/>
          </a:prstGeom>
          <a:solidFill>
            <a:srgbClr val="E3E7E9"/>
          </a:solidFill>
          <a:ln/>
        </p:spPr>
      </p:sp>
      <p:sp>
        <p:nvSpPr>
          <p:cNvPr id="23" name="Shape 21"/>
          <p:cNvSpPr/>
          <p:nvPr/>
        </p:nvSpPr>
        <p:spPr>
          <a:xfrm>
            <a:off x="685800" y="5093208"/>
            <a:ext cx="566928" cy="566928"/>
          </a:xfrm>
          <a:prstGeom prst="ellipse">
            <a:avLst/>
          </a:prstGeom>
          <a:solidFill>
            <a:srgbClr val="2E6B3E"/>
          </a:solidFill>
          <a:ln/>
        </p:spPr>
      </p:sp>
      <p:sp>
        <p:nvSpPr>
          <p:cNvPr id="24" name="Text 22"/>
          <p:cNvSpPr/>
          <p:nvPr/>
        </p:nvSpPr>
        <p:spPr>
          <a:xfrm>
            <a:off x="685800" y="5093208"/>
            <a:ext cx="566928" cy="566928"/>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04</a:t>
            </a:r>
            <a:endParaRPr lang="en-US" sz="1500" dirty="0"/>
          </a:p>
        </p:txBody>
      </p:sp>
      <p:sp>
        <p:nvSpPr>
          <p:cNvPr id="25" name="Text 23"/>
          <p:cNvSpPr/>
          <p:nvPr/>
        </p:nvSpPr>
        <p:spPr>
          <a:xfrm>
            <a:off x="1508760" y="4928616"/>
            <a:ext cx="2560320" cy="1005840"/>
          </a:xfrm>
          <a:prstGeom prst="rect">
            <a:avLst/>
          </a:prstGeom>
          <a:noFill/>
          <a:ln/>
        </p:spPr>
        <p:txBody>
          <a:bodyPr wrap="square" rtlCol="0" anchor="ctr"/>
          <a:lstStyle/>
          <a:p>
            <a:pPr marL="0" indent="0">
              <a:buNone/>
            </a:pPr>
            <a:r>
              <a:rPr lang="en-US" sz="1400" b="1" dirty="0">
                <a:solidFill>
                  <a:srgbClr val="2E6B3E"/>
                </a:solidFill>
                <a:latin typeface="Cambria" pitchFamily="34" charset="0"/>
                <a:ea typeface="Cambria" pitchFamily="34" charset="-122"/>
                <a:cs typeface="Cambria" pitchFamily="34" charset="-120"/>
              </a:rPr>
              <a:t>Considered alternative</a:t>
            </a:r>
            <a:endParaRPr lang="en-US" sz="1400" dirty="0"/>
          </a:p>
        </p:txBody>
      </p:sp>
      <p:sp>
        <p:nvSpPr>
          <p:cNvPr id="26" name="Text 24"/>
          <p:cNvSpPr/>
          <p:nvPr/>
        </p:nvSpPr>
        <p:spPr>
          <a:xfrm>
            <a:off x="4160520" y="4928616"/>
            <a:ext cx="7498080" cy="1005840"/>
          </a:xfrm>
          <a:prstGeom prst="rect">
            <a:avLst/>
          </a:prstGeom>
          <a:noFill/>
          <a:ln/>
        </p:spPr>
        <p:txBody>
          <a:bodyPr wrap="square" rtlCol="0" anchor="ctr"/>
          <a:lstStyle/>
          <a:p>
            <a:pPr marL="0" indent="0">
              <a:buNone/>
            </a:pPr>
            <a:r>
              <a:rPr lang="en-US" sz="1300" dirty="0">
                <a:solidFill>
                  <a:srgbClr val="20281F"/>
                </a:solidFill>
                <a:latin typeface="Calibri" pitchFamily="34" charset="0"/>
                <a:ea typeface="Calibri" pitchFamily="34" charset="-122"/>
                <a:cs typeface="Calibri" pitchFamily="34" charset="-120"/>
              </a:rPr>
              <a:t>Piaget's theory explains cognitive stages but not Isaac's relational and emotional presentation, so it offers a weaker fit for this case.</a:t>
            </a:r>
            <a:endParaRPr lang="en-US" sz="1300" dirty="0"/>
          </a:p>
        </p:txBody>
      </p:sp>
      <p:sp>
        <p:nvSpPr>
          <p:cNvPr id="27" name="Text 25"/>
          <p:cNvSpPr/>
          <p:nvPr/>
        </p:nvSpPr>
        <p:spPr>
          <a:xfrm>
            <a:off x="11658600" y="6492240"/>
            <a:ext cx="457200" cy="274320"/>
          </a:xfrm>
          <a:prstGeom prst="rect">
            <a:avLst/>
          </a:prstGeom>
          <a:noFill/>
          <a:ln/>
        </p:spPr>
        <p:txBody>
          <a:bodyPr wrap="square" rtlCol="0" anchor="ctr"/>
          <a:lstStyle/>
          <a:p>
            <a:pPr marL="0" indent="0" algn="r">
              <a:buNone/>
            </a:pPr>
            <a:r>
              <a:rPr lang="en-US" sz="1000" dirty="0">
                <a:solidFill>
                  <a:srgbClr val="57635A"/>
                </a:solidFill>
                <a:latin typeface="Calibri" pitchFamily="34" charset="0"/>
                <a:ea typeface="Calibri" pitchFamily="34" charset="-122"/>
                <a:cs typeface="Calibri"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750040" y="-868680"/>
            <a:ext cx="1600200" cy="1600200"/>
          </a:xfrm>
          <a:prstGeom prst="ellipse">
            <a:avLst/>
          </a:prstGeom>
          <a:solidFill>
            <a:srgbClr val="C98A2B"/>
          </a:solidFill>
          <a:ln/>
        </p:spPr>
      </p:sp>
      <p:sp>
        <p:nvSpPr>
          <p:cNvPr id="3" name="Shape 1"/>
          <p:cNvSpPr/>
          <p:nvPr/>
        </p:nvSpPr>
        <p:spPr>
          <a:xfrm>
            <a:off x="11932920" y="-548640"/>
            <a:ext cx="868680" cy="868680"/>
          </a:xfrm>
          <a:prstGeom prst="ellipse">
            <a:avLst/>
          </a:prstGeom>
          <a:solidFill>
            <a:srgbClr val="2E6B3E"/>
          </a:solidFill>
          <a:ln/>
        </p:spPr>
      </p:sp>
      <p:sp>
        <p:nvSpPr>
          <p:cNvPr id="4" name="Shape 2"/>
          <p:cNvSpPr/>
          <p:nvPr/>
        </p:nvSpPr>
        <p:spPr>
          <a:xfrm>
            <a:off x="548640" y="384048"/>
            <a:ext cx="310896" cy="310896"/>
          </a:xfrm>
          <a:prstGeom prst="ellipse">
            <a:avLst/>
          </a:prstGeom>
          <a:solidFill>
            <a:srgbClr val="2E6B3E"/>
          </a:solidFill>
          <a:ln/>
        </p:spPr>
      </p:sp>
      <p:sp>
        <p:nvSpPr>
          <p:cNvPr id="5" name="Text 3"/>
          <p:cNvSpPr/>
          <p:nvPr/>
        </p:nvSpPr>
        <p:spPr>
          <a:xfrm>
            <a:off x="548640" y="384048"/>
            <a:ext cx="310896" cy="310896"/>
          </a:xfrm>
          <a:prstGeom prst="rect">
            <a:avLst/>
          </a:prstGeom>
          <a:noFill/>
          <a:ln/>
        </p:spPr>
        <p:txBody>
          <a:bodyPr wrap="square" rtlCol="0" anchor="ctr"/>
          <a:lstStyle/>
          <a:p>
            <a:pPr marL="0" indent="0" algn="ctr">
              <a:buNone/>
            </a:pPr>
            <a:endParaRPr lang="en-US" sz="1500" dirty="0"/>
          </a:p>
        </p:txBody>
      </p:sp>
      <p:sp>
        <p:nvSpPr>
          <p:cNvPr id="6" name="Text 4"/>
          <p:cNvSpPr/>
          <p:nvPr/>
        </p:nvSpPr>
        <p:spPr>
          <a:xfrm>
            <a:off x="1024128" y="292608"/>
            <a:ext cx="7315200" cy="274320"/>
          </a:xfrm>
          <a:prstGeom prst="rect">
            <a:avLst/>
          </a:prstGeom>
          <a:noFill/>
          <a:ln/>
        </p:spPr>
        <p:txBody>
          <a:bodyPr wrap="square" rtlCol="0" anchor="ctr"/>
          <a:lstStyle/>
          <a:p>
            <a:pPr marL="0" indent="0">
              <a:buNone/>
            </a:pPr>
            <a:r>
              <a:rPr lang="en-US" sz="1200" b="1" kern="0" spc="200" dirty="0">
                <a:solidFill>
                  <a:srgbClr val="C98A2B"/>
                </a:solidFill>
                <a:latin typeface="Calibri" pitchFamily="34" charset="0"/>
                <a:ea typeface="Calibri" pitchFamily="34" charset="-122"/>
                <a:cs typeface="Calibri" pitchFamily="34" charset="-120"/>
              </a:rPr>
              <a:t>THEORETICAL FRAMEWORK</a:t>
            </a:r>
            <a:endParaRPr lang="en-US" sz="1200" dirty="0"/>
          </a:p>
        </p:txBody>
      </p:sp>
      <p:sp>
        <p:nvSpPr>
          <p:cNvPr id="7" name="Text 5"/>
          <p:cNvSpPr/>
          <p:nvPr/>
        </p:nvSpPr>
        <p:spPr>
          <a:xfrm>
            <a:off x="1024128" y="548640"/>
            <a:ext cx="10607040" cy="640080"/>
          </a:xfrm>
          <a:prstGeom prst="rect">
            <a:avLst/>
          </a:prstGeom>
          <a:noFill/>
          <a:ln/>
        </p:spPr>
        <p:txBody>
          <a:bodyPr wrap="square" rtlCol="0" anchor="ctr"/>
          <a:lstStyle/>
          <a:p>
            <a:pPr marL="0" indent="0">
              <a:buNone/>
            </a:pPr>
            <a:r>
              <a:rPr lang="en-US" sz="2800" b="1" dirty="0">
                <a:solidFill>
                  <a:srgbClr val="20281F"/>
                </a:solidFill>
                <a:latin typeface="Cambria" pitchFamily="34" charset="0"/>
                <a:ea typeface="Cambria" pitchFamily="34" charset="-122"/>
                <a:cs typeface="Cambria" pitchFamily="34" charset="-120"/>
              </a:rPr>
              <a:t>Bowlby's Attachment Theory</a:t>
            </a:r>
            <a:endParaRPr lang="en-US" sz="2800" dirty="0"/>
          </a:p>
        </p:txBody>
      </p:sp>
      <p:sp>
        <p:nvSpPr>
          <p:cNvPr id="8" name="Shape 6"/>
          <p:cNvSpPr/>
          <p:nvPr/>
        </p:nvSpPr>
        <p:spPr>
          <a:xfrm>
            <a:off x="548640" y="1417320"/>
            <a:ext cx="5349240" cy="4572000"/>
          </a:xfrm>
          <a:prstGeom prst="roundRect">
            <a:avLst>
              <a:gd name="adj" fmla="val 2000"/>
            </a:avLst>
          </a:prstGeom>
          <a:solidFill>
            <a:srgbClr val="E7F0E4"/>
          </a:solidFill>
          <a:ln/>
          <a:effectLst>
            <a:outerShdw blurRad="76200" dist="25400" dir="5400000" algn="bl" rotWithShape="0">
              <a:srgbClr val="9AAEB4">
                <a:alpha val="22000"/>
              </a:srgbClr>
            </a:outerShdw>
          </a:effectLst>
        </p:spPr>
      </p:sp>
      <p:sp>
        <p:nvSpPr>
          <p:cNvPr id="9" name="Shape 7"/>
          <p:cNvSpPr/>
          <p:nvPr/>
        </p:nvSpPr>
        <p:spPr>
          <a:xfrm>
            <a:off x="822960" y="1664208"/>
            <a:ext cx="457200" cy="457200"/>
          </a:xfrm>
          <a:prstGeom prst="ellipse">
            <a:avLst/>
          </a:prstGeom>
          <a:solidFill>
            <a:srgbClr val="2E6B3E"/>
          </a:solidFill>
          <a:ln/>
        </p:spPr>
      </p:sp>
      <p:sp>
        <p:nvSpPr>
          <p:cNvPr id="10" name="Text 8"/>
          <p:cNvSpPr/>
          <p:nvPr/>
        </p:nvSpPr>
        <p:spPr>
          <a:xfrm>
            <a:off x="822960" y="1664208"/>
            <a:ext cx="457200" cy="457200"/>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A</a:t>
            </a:r>
            <a:endParaRPr lang="en-US" sz="1500" dirty="0"/>
          </a:p>
        </p:txBody>
      </p:sp>
      <p:sp>
        <p:nvSpPr>
          <p:cNvPr id="11" name="Text 9"/>
          <p:cNvSpPr/>
          <p:nvPr/>
        </p:nvSpPr>
        <p:spPr>
          <a:xfrm>
            <a:off x="1417320" y="1664208"/>
            <a:ext cx="4297680" cy="457200"/>
          </a:xfrm>
          <a:prstGeom prst="rect">
            <a:avLst/>
          </a:prstGeom>
          <a:noFill/>
          <a:ln/>
        </p:spPr>
        <p:txBody>
          <a:bodyPr wrap="square" rtlCol="0" anchor="ctr"/>
          <a:lstStyle/>
          <a:p>
            <a:pPr marL="0" indent="0">
              <a:buNone/>
            </a:pPr>
            <a:r>
              <a:rPr lang="en-US" sz="1600" b="1" dirty="0">
                <a:solidFill>
                  <a:srgbClr val="20281F"/>
                </a:solidFill>
                <a:latin typeface="Cambria" pitchFamily="34" charset="0"/>
                <a:ea typeface="Cambria" pitchFamily="34" charset="-122"/>
                <a:cs typeface="Cambria" pitchFamily="34" charset="-120"/>
              </a:rPr>
              <a:t>Key Concepts</a:t>
            </a:r>
            <a:endParaRPr lang="en-US" sz="1600" dirty="0"/>
          </a:p>
        </p:txBody>
      </p:sp>
      <p:sp>
        <p:nvSpPr>
          <p:cNvPr id="12" name="Text 10"/>
          <p:cNvSpPr/>
          <p:nvPr/>
        </p:nvSpPr>
        <p:spPr>
          <a:xfrm>
            <a:off x="868680" y="2331720"/>
            <a:ext cx="4754880" cy="3566160"/>
          </a:xfrm>
          <a:prstGeom prst="rect">
            <a:avLst/>
          </a:prstGeom>
          <a:noFill/>
          <a:ln/>
        </p:spPr>
        <p:txBody>
          <a:bodyPr wrap="square" rtlCol="0" anchor="ctr"/>
          <a:lstStyle/>
          <a:p>
            <a:pPr marL="177800" indent="-177800">
              <a:spcAft>
                <a:spcPts val="800"/>
              </a:spcAft>
              <a:buSzPct val="100000"/>
              <a:buChar char="▪"/>
            </a:pPr>
            <a:r>
              <a:rPr lang="en-US" sz="1250" dirty="0">
                <a:solidFill>
                  <a:srgbClr val="20281F"/>
                </a:solidFill>
                <a:latin typeface="Calibri" pitchFamily="34" charset="0"/>
                <a:ea typeface="Calibri" pitchFamily="34" charset="-122"/>
                <a:cs typeface="Calibri" pitchFamily="34" charset="-120"/>
              </a:rPr>
              <a:t>Attachment bond – the enduring emotional tie between infant and caregiver</a:t>
            </a:r>
            <a:endParaRPr lang="en-US" sz="1250" dirty="0"/>
          </a:p>
          <a:p>
            <a:pPr marL="177800" indent="-177800">
              <a:spcAft>
                <a:spcPts val="800"/>
              </a:spcAft>
              <a:buSzPct val="100000"/>
              <a:buChar char="▪"/>
            </a:pPr>
            <a:r>
              <a:rPr lang="en-US" sz="1250" dirty="0">
                <a:solidFill>
                  <a:srgbClr val="20281F"/>
                </a:solidFill>
                <a:latin typeface="Calibri" pitchFamily="34" charset="0"/>
                <a:ea typeface="Calibri" pitchFamily="34" charset="-122"/>
                <a:cs typeface="Calibri" pitchFamily="34" charset="-120"/>
              </a:rPr>
              <a:t>Secure base – caregiver as a safe point for exploration</a:t>
            </a:r>
            <a:endParaRPr lang="en-US" sz="1250" dirty="0"/>
          </a:p>
          <a:p>
            <a:pPr marL="177800" indent="-177800">
              <a:spcAft>
                <a:spcPts val="800"/>
              </a:spcAft>
              <a:buSzPct val="100000"/>
              <a:buChar char="▪"/>
            </a:pPr>
            <a:r>
              <a:rPr lang="en-US" sz="1250" dirty="0">
                <a:solidFill>
                  <a:srgbClr val="20281F"/>
                </a:solidFill>
                <a:latin typeface="Calibri" pitchFamily="34" charset="0"/>
                <a:ea typeface="Calibri" pitchFamily="34" charset="-122"/>
                <a:cs typeface="Calibri" pitchFamily="34" charset="-120"/>
              </a:rPr>
              <a:t>Internal working model – mental template for future relationships</a:t>
            </a:r>
            <a:endParaRPr lang="en-US" sz="1250" dirty="0"/>
          </a:p>
          <a:p>
            <a:pPr marL="177800" indent="-177800">
              <a:spcAft>
                <a:spcPts val="800"/>
              </a:spcAft>
              <a:buSzPct val="100000"/>
              <a:buChar char="▪"/>
            </a:pPr>
            <a:r>
              <a:rPr lang="en-US" sz="1250" dirty="0">
                <a:solidFill>
                  <a:srgbClr val="20281F"/>
                </a:solidFill>
                <a:latin typeface="Calibri" pitchFamily="34" charset="0"/>
                <a:ea typeface="Calibri" pitchFamily="34" charset="-122"/>
                <a:cs typeface="Calibri" pitchFamily="34" charset="-120"/>
              </a:rPr>
              <a:t>Separation anxiety</a:t>
            </a:r>
            <a:endParaRPr lang="en-US" sz="1250" dirty="0"/>
          </a:p>
          <a:p>
            <a:pPr marL="177800" indent="-177800">
              <a:spcAft>
                <a:spcPts val="800"/>
              </a:spcAft>
              <a:buSzPct val="100000"/>
              <a:buChar char="▪"/>
            </a:pPr>
            <a:r>
              <a:rPr lang="en-US" sz="1250" dirty="0">
                <a:solidFill>
                  <a:srgbClr val="20281F"/>
                </a:solidFill>
                <a:latin typeface="Calibri" pitchFamily="34" charset="0"/>
                <a:ea typeface="Calibri" pitchFamily="34" charset="-122"/>
                <a:cs typeface="Calibri" pitchFamily="34" charset="-120"/>
              </a:rPr>
              <a:t>Caregiver sensitivity</a:t>
            </a:r>
            <a:endParaRPr lang="en-US" sz="1250" dirty="0"/>
          </a:p>
          <a:p>
            <a:pPr marL="177800" indent="-177800">
              <a:spcAft>
                <a:spcPts val="800"/>
              </a:spcAft>
              <a:buSzPct val="100000"/>
              <a:buChar char="▪"/>
            </a:pPr>
            <a:r>
              <a:rPr lang="en-US" sz="1250" dirty="0">
                <a:solidFill>
                  <a:srgbClr val="20281F"/>
                </a:solidFill>
                <a:latin typeface="Calibri" pitchFamily="34" charset="0"/>
                <a:ea typeface="Calibri" pitchFamily="34" charset="-122"/>
                <a:cs typeface="Calibri" pitchFamily="34" charset="-120"/>
              </a:rPr>
              <a:t>Continuity hypothesis – early attachment predicts later relationship patterns</a:t>
            </a:r>
            <a:endParaRPr lang="en-US" sz="1250" dirty="0"/>
          </a:p>
        </p:txBody>
      </p:sp>
      <p:sp>
        <p:nvSpPr>
          <p:cNvPr id="13" name="Shape 11"/>
          <p:cNvSpPr/>
          <p:nvPr/>
        </p:nvSpPr>
        <p:spPr>
          <a:xfrm>
            <a:off x="6263640" y="1417320"/>
            <a:ext cx="5349240" cy="4572000"/>
          </a:xfrm>
          <a:prstGeom prst="roundRect">
            <a:avLst>
              <a:gd name="adj" fmla="val 2000"/>
            </a:avLst>
          </a:prstGeom>
          <a:solidFill>
            <a:srgbClr val="E9EEE9"/>
          </a:solidFill>
          <a:ln/>
          <a:effectLst>
            <a:outerShdw blurRad="76200" dist="25400" dir="5400000" algn="bl" rotWithShape="0">
              <a:srgbClr val="9AAEB4">
                <a:alpha val="22000"/>
              </a:srgbClr>
            </a:outerShdw>
          </a:effectLst>
        </p:spPr>
      </p:sp>
      <p:sp>
        <p:nvSpPr>
          <p:cNvPr id="14" name="Shape 12"/>
          <p:cNvSpPr/>
          <p:nvPr/>
        </p:nvSpPr>
        <p:spPr>
          <a:xfrm>
            <a:off x="6537960" y="1664208"/>
            <a:ext cx="457200" cy="457200"/>
          </a:xfrm>
          <a:prstGeom prst="ellipse">
            <a:avLst/>
          </a:prstGeom>
          <a:solidFill>
            <a:srgbClr val="27342B"/>
          </a:solidFill>
          <a:ln/>
        </p:spPr>
      </p:sp>
      <p:sp>
        <p:nvSpPr>
          <p:cNvPr id="15" name="Text 13"/>
          <p:cNvSpPr/>
          <p:nvPr/>
        </p:nvSpPr>
        <p:spPr>
          <a:xfrm>
            <a:off x="6537960" y="1664208"/>
            <a:ext cx="457200" cy="457200"/>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B</a:t>
            </a:r>
            <a:endParaRPr lang="en-US" sz="1500" dirty="0"/>
          </a:p>
        </p:txBody>
      </p:sp>
      <p:sp>
        <p:nvSpPr>
          <p:cNvPr id="16" name="Text 14"/>
          <p:cNvSpPr/>
          <p:nvPr/>
        </p:nvSpPr>
        <p:spPr>
          <a:xfrm>
            <a:off x="7132320" y="1664208"/>
            <a:ext cx="4297680" cy="457200"/>
          </a:xfrm>
          <a:prstGeom prst="rect">
            <a:avLst/>
          </a:prstGeom>
          <a:noFill/>
          <a:ln/>
        </p:spPr>
        <p:txBody>
          <a:bodyPr wrap="square" rtlCol="0" anchor="ctr"/>
          <a:lstStyle/>
          <a:p>
            <a:pPr marL="0" indent="0">
              <a:buNone/>
            </a:pPr>
            <a:r>
              <a:rPr lang="en-US" sz="1600" b="1" dirty="0">
                <a:solidFill>
                  <a:srgbClr val="20281F"/>
                </a:solidFill>
                <a:latin typeface="Cambria" pitchFamily="34" charset="0"/>
                <a:ea typeface="Cambria" pitchFamily="34" charset="-122"/>
                <a:cs typeface="Cambria" pitchFamily="34" charset="-120"/>
              </a:rPr>
              <a:t>Main Assumptions</a:t>
            </a:r>
            <a:endParaRPr lang="en-US" sz="1600" dirty="0"/>
          </a:p>
        </p:txBody>
      </p:sp>
      <p:sp>
        <p:nvSpPr>
          <p:cNvPr id="17" name="Text 15"/>
          <p:cNvSpPr/>
          <p:nvPr/>
        </p:nvSpPr>
        <p:spPr>
          <a:xfrm>
            <a:off x="6583680" y="2331720"/>
            <a:ext cx="4754880" cy="3566160"/>
          </a:xfrm>
          <a:prstGeom prst="rect">
            <a:avLst/>
          </a:prstGeom>
          <a:noFill/>
          <a:ln/>
        </p:spPr>
        <p:txBody>
          <a:bodyPr wrap="square" rtlCol="0" anchor="ctr"/>
          <a:lstStyle/>
          <a:p>
            <a:pPr marL="177800" indent="-177800">
              <a:spcAft>
                <a:spcPts val="800"/>
              </a:spcAft>
              <a:buSzPct val="100000"/>
              <a:buChar char="▪"/>
            </a:pPr>
            <a:r>
              <a:rPr lang="en-US" sz="1250" dirty="0">
                <a:solidFill>
                  <a:srgbClr val="20281F"/>
                </a:solidFill>
                <a:latin typeface="Calibri" pitchFamily="34" charset="0"/>
                <a:ea typeface="Calibri" pitchFamily="34" charset="-122"/>
                <a:cs typeface="Calibri" pitchFamily="34" charset="-120"/>
              </a:rPr>
              <a:t>Children are biologically predisposed to seek attachment for survival</a:t>
            </a:r>
            <a:endParaRPr lang="en-US" sz="1250" dirty="0"/>
          </a:p>
          <a:p>
            <a:pPr marL="177800" indent="-177800">
              <a:spcAft>
                <a:spcPts val="800"/>
              </a:spcAft>
              <a:buSzPct val="100000"/>
              <a:buChar char="▪"/>
            </a:pPr>
            <a:r>
              <a:rPr lang="en-US" sz="1250" dirty="0">
                <a:solidFill>
                  <a:srgbClr val="20281F"/>
                </a:solidFill>
                <a:latin typeface="Calibri" pitchFamily="34" charset="0"/>
                <a:ea typeface="Calibri" pitchFamily="34" charset="-122"/>
                <a:cs typeface="Calibri" pitchFamily="34" charset="-120"/>
              </a:rPr>
              <a:t>Early relationships form a template that influences later development</a:t>
            </a:r>
            <a:endParaRPr lang="en-US" sz="1250" dirty="0"/>
          </a:p>
          <a:p>
            <a:pPr marL="177800" indent="-177800">
              <a:spcAft>
                <a:spcPts val="800"/>
              </a:spcAft>
              <a:buSzPct val="100000"/>
              <a:buChar char="▪"/>
            </a:pPr>
            <a:r>
              <a:rPr lang="en-US" sz="1250" dirty="0">
                <a:solidFill>
                  <a:srgbClr val="20281F"/>
                </a:solidFill>
                <a:latin typeface="Calibri" pitchFamily="34" charset="0"/>
                <a:ea typeface="Calibri" pitchFamily="34" charset="-122"/>
                <a:cs typeface="Calibri" pitchFamily="34" charset="-120"/>
              </a:rPr>
              <a:t>Secure attachment promotes healthy emotional regulation and confidence</a:t>
            </a:r>
            <a:endParaRPr lang="en-US" sz="1250" dirty="0"/>
          </a:p>
          <a:p>
            <a:pPr marL="177800" indent="-177800">
              <a:spcAft>
                <a:spcPts val="800"/>
              </a:spcAft>
              <a:buSzPct val="100000"/>
              <a:buChar char="▪"/>
            </a:pPr>
            <a:r>
              <a:rPr lang="en-US" sz="1250" dirty="0">
                <a:solidFill>
                  <a:srgbClr val="20281F"/>
                </a:solidFill>
                <a:latin typeface="Calibri" pitchFamily="34" charset="0"/>
                <a:ea typeface="Calibri" pitchFamily="34" charset="-122"/>
                <a:cs typeface="Calibri" pitchFamily="34" charset="-120"/>
              </a:rPr>
              <a:t>Empirically supported through the Strange Situation procedure, which classified infants into secure and insecure attachment patterns</a:t>
            </a:r>
            <a:endParaRPr lang="en-US" sz="1250" dirty="0"/>
          </a:p>
        </p:txBody>
      </p:sp>
      <p:sp>
        <p:nvSpPr>
          <p:cNvPr id="18" name="Text 16"/>
          <p:cNvSpPr/>
          <p:nvPr/>
        </p:nvSpPr>
        <p:spPr>
          <a:xfrm>
            <a:off x="548640" y="6144768"/>
            <a:ext cx="4572000" cy="274320"/>
          </a:xfrm>
          <a:prstGeom prst="rect">
            <a:avLst/>
          </a:prstGeom>
          <a:noFill/>
          <a:ln/>
        </p:spPr>
        <p:txBody>
          <a:bodyPr wrap="square" rtlCol="0" anchor="ctr"/>
          <a:lstStyle/>
          <a:p>
            <a:pPr marL="0" indent="0">
              <a:buNone/>
            </a:pPr>
            <a:r>
              <a:rPr lang="en-US" sz="1100" i="1" dirty="0">
                <a:solidFill>
                  <a:srgbClr val="57635A"/>
                </a:solidFill>
                <a:latin typeface="Calibri" pitchFamily="34" charset="0"/>
                <a:ea typeface="Calibri" pitchFamily="34" charset="-122"/>
                <a:cs typeface="Calibri" pitchFamily="34" charset="-120"/>
              </a:rPr>
              <a:t>(Bowlby, 1969; Ainsworth et al., 1978)</a:t>
            </a:r>
            <a:endParaRPr lang="en-US" sz="1100" dirty="0"/>
          </a:p>
        </p:txBody>
      </p:sp>
      <p:sp>
        <p:nvSpPr>
          <p:cNvPr id="19" name="Text 17"/>
          <p:cNvSpPr/>
          <p:nvPr/>
        </p:nvSpPr>
        <p:spPr>
          <a:xfrm>
            <a:off x="11658600" y="6492240"/>
            <a:ext cx="457200" cy="274320"/>
          </a:xfrm>
          <a:prstGeom prst="rect">
            <a:avLst/>
          </a:prstGeom>
          <a:noFill/>
          <a:ln/>
        </p:spPr>
        <p:txBody>
          <a:bodyPr wrap="square" rtlCol="0" anchor="ctr"/>
          <a:lstStyle/>
          <a:p>
            <a:pPr marL="0" indent="0" algn="r">
              <a:buNone/>
            </a:pPr>
            <a:r>
              <a:rPr lang="en-US" sz="1000" dirty="0">
                <a:solidFill>
                  <a:srgbClr val="57635A"/>
                </a:solidFill>
                <a:latin typeface="Calibri" pitchFamily="34" charset="0"/>
                <a:ea typeface="Calibri" pitchFamily="34" charset="-122"/>
                <a:cs typeface="Calibri" pitchFamily="34" charset="-120"/>
              </a:rPr>
              <a:t>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750040" y="-868680"/>
            <a:ext cx="1600200" cy="1600200"/>
          </a:xfrm>
          <a:prstGeom prst="ellipse">
            <a:avLst/>
          </a:prstGeom>
          <a:solidFill>
            <a:srgbClr val="C98A2B"/>
          </a:solidFill>
          <a:ln/>
        </p:spPr>
      </p:sp>
      <p:sp>
        <p:nvSpPr>
          <p:cNvPr id="3" name="Shape 1"/>
          <p:cNvSpPr/>
          <p:nvPr/>
        </p:nvSpPr>
        <p:spPr>
          <a:xfrm>
            <a:off x="11932920" y="-548640"/>
            <a:ext cx="868680" cy="868680"/>
          </a:xfrm>
          <a:prstGeom prst="ellipse">
            <a:avLst/>
          </a:prstGeom>
          <a:solidFill>
            <a:srgbClr val="2E6B3E"/>
          </a:solidFill>
          <a:ln/>
        </p:spPr>
      </p:sp>
      <p:sp>
        <p:nvSpPr>
          <p:cNvPr id="4" name="Shape 2"/>
          <p:cNvSpPr/>
          <p:nvPr/>
        </p:nvSpPr>
        <p:spPr>
          <a:xfrm>
            <a:off x="548640" y="384048"/>
            <a:ext cx="310896" cy="310896"/>
          </a:xfrm>
          <a:prstGeom prst="ellipse">
            <a:avLst/>
          </a:prstGeom>
          <a:solidFill>
            <a:srgbClr val="2E6B3E"/>
          </a:solidFill>
          <a:ln/>
        </p:spPr>
      </p:sp>
      <p:sp>
        <p:nvSpPr>
          <p:cNvPr id="5" name="Text 3"/>
          <p:cNvSpPr/>
          <p:nvPr/>
        </p:nvSpPr>
        <p:spPr>
          <a:xfrm>
            <a:off x="548640" y="384048"/>
            <a:ext cx="310896" cy="310896"/>
          </a:xfrm>
          <a:prstGeom prst="rect">
            <a:avLst/>
          </a:prstGeom>
          <a:noFill/>
          <a:ln/>
        </p:spPr>
        <p:txBody>
          <a:bodyPr wrap="square" rtlCol="0" anchor="ctr"/>
          <a:lstStyle/>
          <a:p>
            <a:pPr marL="0" indent="0" algn="ctr">
              <a:buNone/>
            </a:pPr>
            <a:endParaRPr lang="en-US" sz="1500" dirty="0"/>
          </a:p>
        </p:txBody>
      </p:sp>
      <p:sp>
        <p:nvSpPr>
          <p:cNvPr id="6" name="Text 4"/>
          <p:cNvSpPr/>
          <p:nvPr/>
        </p:nvSpPr>
        <p:spPr>
          <a:xfrm>
            <a:off x="1024128" y="292608"/>
            <a:ext cx="7315200" cy="274320"/>
          </a:xfrm>
          <a:prstGeom prst="rect">
            <a:avLst/>
          </a:prstGeom>
          <a:noFill/>
          <a:ln/>
        </p:spPr>
        <p:txBody>
          <a:bodyPr wrap="square" rtlCol="0" anchor="ctr"/>
          <a:lstStyle/>
          <a:p>
            <a:pPr marL="0" indent="0">
              <a:buNone/>
            </a:pPr>
            <a:r>
              <a:rPr lang="en-US" sz="1200" b="1" kern="0" spc="200" dirty="0">
                <a:solidFill>
                  <a:srgbClr val="C98A2B"/>
                </a:solidFill>
                <a:latin typeface="Calibri" pitchFamily="34" charset="0"/>
                <a:ea typeface="Calibri" pitchFamily="34" charset="-122"/>
                <a:cs typeface="Calibri" pitchFamily="34" charset="-120"/>
              </a:rPr>
              <a:t>HOLISTIC DEVELOPMENT</a:t>
            </a:r>
            <a:endParaRPr lang="en-US" sz="1200" dirty="0"/>
          </a:p>
        </p:txBody>
      </p:sp>
      <p:sp>
        <p:nvSpPr>
          <p:cNvPr id="7" name="Text 5"/>
          <p:cNvSpPr/>
          <p:nvPr/>
        </p:nvSpPr>
        <p:spPr>
          <a:xfrm>
            <a:off x="1024128" y="548640"/>
            <a:ext cx="10607040" cy="640080"/>
          </a:xfrm>
          <a:prstGeom prst="rect">
            <a:avLst/>
          </a:prstGeom>
          <a:noFill/>
          <a:ln/>
        </p:spPr>
        <p:txBody>
          <a:bodyPr wrap="square" rtlCol="0" anchor="ctr"/>
          <a:lstStyle/>
          <a:p>
            <a:pPr marL="0" indent="0">
              <a:buNone/>
            </a:pPr>
            <a:r>
              <a:rPr lang="en-US" sz="2800" b="1" dirty="0">
                <a:solidFill>
                  <a:srgbClr val="20281F"/>
                </a:solidFill>
                <a:latin typeface="Cambria" pitchFamily="34" charset="0"/>
                <a:ea typeface="Cambria" pitchFamily="34" charset="-122"/>
                <a:cs typeface="Cambria" pitchFamily="34" charset="-120"/>
              </a:rPr>
              <a:t>Early Childhood Development (PIES)</a:t>
            </a:r>
            <a:endParaRPr lang="en-US" sz="2800" dirty="0"/>
          </a:p>
        </p:txBody>
      </p:sp>
      <p:sp>
        <p:nvSpPr>
          <p:cNvPr id="8" name="Shape 6"/>
          <p:cNvSpPr/>
          <p:nvPr/>
        </p:nvSpPr>
        <p:spPr>
          <a:xfrm>
            <a:off x="548640" y="1417320"/>
            <a:ext cx="2688336" cy="4434840"/>
          </a:xfrm>
          <a:prstGeom prst="roundRect">
            <a:avLst>
              <a:gd name="adj" fmla="val 3401"/>
            </a:avLst>
          </a:prstGeom>
          <a:solidFill>
            <a:srgbClr val="E7F0E4"/>
          </a:solidFill>
          <a:ln/>
          <a:effectLst>
            <a:outerShdw blurRad="76200" dist="25400" dir="5400000" algn="bl" rotWithShape="0">
              <a:srgbClr val="9AAEB4">
                <a:alpha val="22000"/>
              </a:srgbClr>
            </a:outerShdw>
          </a:effectLst>
        </p:spPr>
      </p:sp>
      <p:sp>
        <p:nvSpPr>
          <p:cNvPr id="9" name="Shape 7"/>
          <p:cNvSpPr/>
          <p:nvPr/>
        </p:nvSpPr>
        <p:spPr>
          <a:xfrm>
            <a:off x="1572768" y="1691640"/>
            <a:ext cx="640080" cy="640080"/>
          </a:xfrm>
          <a:prstGeom prst="ellipse">
            <a:avLst/>
          </a:prstGeom>
          <a:solidFill>
            <a:srgbClr val="2E6B3E"/>
          </a:solidFill>
          <a:ln/>
        </p:spPr>
      </p:sp>
      <p:sp>
        <p:nvSpPr>
          <p:cNvPr id="10" name="Text 8"/>
          <p:cNvSpPr/>
          <p:nvPr/>
        </p:nvSpPr>
        <p:spPr>
          <a:xfrm>
            <a:off x="1572768" y="1691640"/>
            <a:ext cx="640080" cy="640080"/>
          </a:xfrm>
          <a:prstGeom prst="rect">
            <a:avLst/>
          </a:prstGeom>
          <a:noFill/>
          <a:ln/>
        </p:spPr>
        <p:txBody>
          <a:bodyPr wrap="square"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P</a:t>
            </a:r>
            <a:endParaRPr lang="en-US" sz="2000" dirty="0"/>
          </a:p>
        </p:txBody>
      </p:sp>
      <p:sp>
        <p:nvSpPr>
          <p:cNvPr id="11" name="Text 9"/>
          <p:cNvSpPr/>
          <p:nvPr/>
        </p:nvSpPr>
        <p:spPr>
          <a:xfrm>
            <a:off x="640080" y="2468880"/>
            <a:ext cx="2505456" cy="365760"/>
          </a:xfrm>
          <a:prstGeom prst="rect">
            <a:avLst/>
          </a:prstGeom>
          <a:noFill/>
          <a:ln/>
        </p:spPr>
        <p:txBody>
          <a:bodyPr wrap="square" rtlCol="0" anchor="ctr"/>
          <a:lstStyle/>
          <a:p>
            <a:pPr marL="0" indent="0" algn="ctr">
              <a:buNone/>
            </a:pPr>
            <a:r>
              <a:rPr lang="en-US" sz="1500" b="1" dirty="0">
                <a:solidFill>
                  <a:srgbClr val="20281F"/>
                </a:solidFill>
                <a:latin typeface="Cambria" pitchFamily="34" charset="0"/>
                <a:ea typeface="Cambria" pitchFamily="34" charset="-122"/>
                <a:cs typeface="Cambria" pitchFamily="34" charset="-120"/>
              </a:rPr>
              <a:t>Physical</a:t>
            </a:r>
            <a:endParaRPr lang="en-US" sz="1500" dirty="0"/>
          </a:p>
        </p:txBody>
      </p:sp>
      <p:sp>
        <p:nvSpPr>
          <p:cNvPr id="12" name="Text 10"/>
          <p:cNvSpPr/>
          <p:nvPr/>
        </p:nvSpPr>
        <p:spPr>
          <a:xfrm>
            <a:off x="804672" y="2971800"/>
            <a:ext cx="2176272" cy="2697480"/>
          </a:xfrm>
          <a:prstGeom prst="rect">
            <a:avLst/>
          </a:prstGeom>
          <a:noFill/>
          <a:ln/>
        </p:spPr>
        <p:txBody>
          <a:bodyPr wrap="square" rtlCol="0" anchor="ctr"/>
          <a:lstStyle/>
          <a:p>
            <a:pPr marL="177800" indent="-177800">
              <a:spcAft>
                <a:spcPts val="600"/>
              </a:spcAft>
              <a:buSzPct val="100000"/>
              <a:buChar char="▪"/>
            </a:pPr>
            <a:r>
              <a:rPr lang="en-US" sz="1150" dirty="0">
                <a:solidFill>
                  <a:srgbClr val="20281F"/>
                </a:solidFill>
                <a:latin typeface="Calibri" pitchFamily="34" charset="0"/>
                <a:ea typeface="Calibri" pitchFamily="34" charset="-122"/>
                <a:cs typeface="Calibri" pitchFamily="34" charset="-120"/>
              </a:rPr>
              <a:t>Brain development affected by chronic stress</a:t>
            </a:r>
            <a:endParaRPr lang="en-US" sz="1150" dirty="0"/>
          </a:p>
          <a:p>
            <a:pPr marL="177800" indent="-177800">
              <a:spcAft>
                <a:spcPts val="600"/>
              </a:spcAft>
              <a:buSzPct val="100000"/>
              <a:buChar char="▪"/>
            </a:pPr>
            <a:r>
              <a:rPr lang="en-US" sz="1150" dirty="0">
                <a:solidFill>
                  <a:srgbClr val="20281F"/>
                </a:solidFill>
                <a:latin typeface="Calibri" pitchFamily="34" charset="0"/>
                <a:ea typeface="Calibri" pitchFamily="34" charset="-122"/>
                <a:cs typeface="Calibri" pitchFamily="34" charset="-120"/>
              </a:rPr>
              <a:t>Sleep difficulties may affect physical wellbeing</a:t>
            </a:r>
            <a:endParaRPr lang="en-US" sz="1150" dirty="0"/>
          </a:p>
        </p:txBody>
      </p:sp>
      <p:sp>
        <p:nvSpPr>
          <p:cNvPr id="13" name="Shape 11"/>
          <p:cNvSpPr/>
          <p:nvPr/>
        </p:nvSpPr>
        <p:spPr>
          <a:xfrm>
            <a:off x="3401568" y="1417320"/>
            <a:ext cx="2688336" cy="4434840"/>
          </a:xfrm>
          <a:prstGeom prst="roundRect">
            <a:avLst>
              <a:gd name="adj" fmla="val 3401"/>
            </a:avLst>
          </a:prstGeom>
          <a:solidFill>
            <a:srgbClr val="E9EEE9"/>
          </a:solidFill>
          <a:ln/>
          <a:effectLst>
            <a:outerShdw blurRad="76200" dist="25400" dir="5400000" algn="bl" rotWithShape="0">
              <a:srgbClr val="9AAEB4">
                <a:alpha val="22000"/>
              </a:srgbClr>
            </a:outerShdw>
          </a:effectLst>
        </p:spPr>
      </p:sp>
      <p:sp>
        <p:nvSpPr>
          <p:cNvPr id="14" name="Shape 12"/>
          <p:cNvSpPr/>
          <p:nvPr/>
        </p:nvSpPr>
        <p:spPr>
          <a:xfrm>
            <a:off x="4425696" y="1691640"/>
            <a:ext cx="640080" cy="640080"/>
          </a:xfrm>
          <a:prstGeom prst="ellipse">
            <a:avLst/>
          </a:prstGeom>
          <a:solidFill>
            <a:srgbClr val="27342B"/>
          </a:solidFill>
          <a:ln/>
        </p:spPr>
      </p:sp>
      <p:sp>
        <p:nvSpPr>
          <p:cNvPr id="15" name="Text 13"/>
          <p:cNvSpPr/>
          <p:nvPr/>
        </p:nvSpPr>
        <p:spPr>
          <a:xfrm>
            <a:off x="4425696" y="1691640"/>
            <a:ext cx="640080" cy="640080"/>
          </a:xfrm>
          <a:prstGeom prst="rect">
            <a:avLst/>
          </a:prstGeom>
          <a:noFill/>
          <a:ln/>
        </p:spPr>
        <p:txBody>
          <a:bodyPr wrap="square"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I</a:t>
            </a:r>
            <a:endParaRPr lang="en-US" sz="2000" dirty="0"/>
          </a:p>
        </p:txBody>
      </p:sp>
      <p:sp>
        <p:nvSpPr>
          <p:cNvPr id="16" name="Text 14"/>
          <p:cNvSpPr/>
          <p:nvPr/>
        </p:nvSpPr>
        <p:spPr>
          <a:xfrm>
            <a:off x="3493008" y="2468880"/>
            <a:ext cx="2505456" cy="365760"/>
          </a:xfrm>
          <a:prstGeom prst="rect">
            <a:avLst/>
          </a:prstGeom>
          <a:noFill/>
          <a:ln/>
        </p:spPr>
        <p:txBody>
          <a:bodyPr wrap="square" rtlCol="0" anchor="ctr"/>
          <a:lstStyle/>
          <a:p>
            <a:pPr marL="0" indent="0" algn="ctr">
              <a:buNone/>
            </a:pPr>
            <a:r>
              <a:rPr lang="en-US" sz="1500" b="1" dirty="0">
                <a:solidFill>
                  <a:srgbClr val="20281F"/>
                </a:solidFill>
                <a:latin typeface="Cambria" pitchFamily="34" charset="0"/>
                <a:ea typeface="Cambria" pitchFamily="34" charset="-122"/>
                <a:cs typeface="Cambria" pitchFamily="34" charset="-120"/>
              </a:rPr>
              <a:t>Intellectual</a:t>
            </a:r>
            <a:endParaRPr lang="en-US" sz="1500" dirty="0"/>
          </a:p>
        </p:txBody>
      </p:sp>
      <p:sp>
        <p:nvSpPr>
          <p:cNvPr id="17" name="Text 15"/>
          <p:cNvSpPr/>
          <p:nvPr/>
        </p:nvSpPr>
        <p:spPr>
          <a:xfrm>
            <a:off x="3657600" y="2971800"/>
            <a:ext cx="2176272" cy="2697480"/>
          </a:xfrm>
          <a:prstGeom prst="rect">
            <a:avLst/>
          </a:prstGeom>
          <a:noFill/>
          <a:ln/>
        </p:spPr>
        <p:txBody>
          <a:bodyPr wrap="square" rtlCol="0" anchor="ctr"/>
          <a:lstStyle/>
          <a:p>
            <a:pPr marL="177800" indent="-177800">
              <a:spcAft>
                <a:spcPts val="600"/>
              </a:spcAft>
              <a:buSzPct val="100000"/>
              <a:buChar char="▪"/>
            </a:pPr>
            <a:r>
              <a:rPr lang="en-US" sz="1150" dirty="0">
                <a:solidFill>
                  <a:srgbClr val="20281F"/>
                </a:solidFill>
                <a:latin typeface="Calibri" pitchFamily="34" charset="0"/>
                <a:ea typeface="Calibri" pitchFamily="34" charset="-122"/>
                <a:cs typeface="Calibri" pitchFamily="34" charset="-120"/>
              </a:rPr>
              <a:t>Language acquisition</a:t>
            </a:r>
            <a:endParaRPr lang="en-US" sz="1150" dirty="0"/>
          </a:p>
          <a:p>
            <a:pPr marL="177800" indent="-177800">
              <a:spcAft>
                <a:spcPts val="600"/>
              </a:spcAft>
              <a:buSzPct val="100000"/>
              <a:buChar char="▪"/>
            </a:pPr>
            <a:r>
              <a:rPr lang="en-US" sz="1150" dirty="0">
                <a:solidFill>
                  <a:srgbClr val="20281F"/>
                </a:solidFill>
                <a:latin typeface="Calibri" pitchFamily="34" charset="0"/>
                <a:ea typeface="Calibri" pitchFamily="34" charset="-122"/>
                <a:cs typeface="Calibri" pitchFamily="34" charset="-120"/>
              </a:rPr>
              <a:t>Learning through exploration, supported by a secure base</a:t>
            </a:r>
            <a:endParaRPr lang="en-US" sz="1150" dirty="0"/>
          </a:p>
        </p:txBody>
      </p:sp>
      <p:sp>
        <p:nvSpPr>
          <p:cNvPr id="18" name="Shape 16"/>
          <p:cNvSpPr/>
          <p:nvPr/>
        </p:nvSpPr>
        <p:spPr>
          <a:xfrm>
            <a:off x="6254496" y="1417320"/>
            <a:ext cx="2688336" cy="4434840"/>
          </a:xfrm>
          <a:prstGeom prst="roundRect">
            <a:avLst>
              <a:gd name="adj" fmla="val 3401"/>
            </a:avLst>
          </a:prstGeom>
          <a:solidFill>
            <a:srgbClr val="E7F0E4"/>
          </a:solidFill>
          <a:ln/>
          <a:effectLst>
            <a:outerShdw blurRad="76200" dist="25400" dir="5400000" algn="bl" rotWithShape="0">
              <a:srgbClr val="9AAEB4">
                <a:alpha val="22000"/>
              </a:srgbClr>
            </a:outerShdw>
          </a:effectLst>
        </p:spPr>
      </p:sp>
      <p:sp>
        <p:nvSpPr>
          <p:cNvPr id="19" name="Shape 17"/>
          <p:cNvSpPr/>
          <p:nvPr/>
        </p:nvSpPr>
        <p:spPr>
          <a:xfrm>
            <a:off x="7278624" y="1691640"/>
            <a:ext cx="640080" cy="640080"/>
          </a:xfrm>
          <a:prstGeom prst="ellipse">
            <a:avLst/>
          </a:prstGeom>
          <a:solidFill>
            <a:srgbClr val="2E6B3E"/>
          </a:solidFill>
          <a:ln/>
        </p:spPr>
      </p:sp>
      <p:sp>
        <p:nvSpPr>
          <p:cNvPr id="20" name="Text 18"/>
          <p:cNvSpPr/>
          <p:nvPr/>
        </p:nvSpPr>
        <p:spPr>
          <a:xfrm>
            <a:off x="7278624" y="1691640"/>
            <a:ext cx="640080" cy="640080"/>
          </a:xfrm>
          <a:prstGeom prst="rect">
            <a:avLst/>
          </a:prstGeom>
          <a:noFill/>
          <a:ln/>
        </p:spPr>
        <p:txBody>
          <a:bodyPr wrap="square"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E</a:t>
            </a:r>
            <a:endParaRPr lang="en-US" sz="2000" dirty="0"/>
          </a:p>
        </p:txBody>
      </p:sp>
      <p:sp>
        <p:nvSpPr>
          <p:cNvPr id="21" name="Text 19"/>
          <p:cNvSpPr/>
          <p:nvPr/>
        </p:nvSpPr>
        <p:spPr>
          <a:xfrm>
            <a:off x="6345936" y="2468880"/>
            <a:ext cx="2505456" cy="365760"/>
          </a:xfrm>
          <a:prstGeom prst="rect">
            <a:avLst/>
          </a:prstGeom>
          <a:noFill/>
          <a:ln/>
        </p:spPr>
        <p:txBody>
          <a:bodyPr wrap="square" rtlCol="0" anchor="ctr"/>
          <a:lstStyle/>
          <a:p>
            <a:pPr marL="0" indent="0" algn="ctr">
              <a:buNone/>
            </a:pPr>
            <a:r>
              <a:rPr lang="en-US" sz="1500" b="1" dirty="0">
                <a:solidFill>
                  <a:srgbClr val="20281F"/>
                </a:solidFill>
                <a:latin typeface="Cambria" pitchFamily="34" charset="0"/>
                <a:ea typeface="Cambria" pitchFamily="34" charset="-122"/>
                <a:cs typeface="Cambria" pitchFamily="34" charset="-120"/>
              </a:rPr>
              <a:t>Emotional</a:t>
            </a:r>
            <a:endParaRPr lang="en-US" sz="1500" dirty="0"/>
          </a:p>
        </p:txBody>
      </p:sp>
      <p:sp>
        <p:nvSpPr>
          <p:cNvPr id="22" name="Text 20"/>
          <p:cNvSpPr/>
          <p:nvPr/>
        </p:nvSpPr>
        <p:spPr>
          <a:xfrm>
            <a:off x="6510528" y="2971800"/>
            <a:ext cx="2176272" cy="2697480"/>
          </a:xfrm>
          <a:prstGeom prst="rect">
            <a:avLst/>
          </a:prstGeom>
          <a:noFill/>
          <a:ln/>
        </p:spPr>
        <p:txBody>
          <a:bodyPr wrap="square" rtlCol="0" anchor="ctr"/>
          <a:lstStyle/>
          <a:p>
            <a:pPr marL="177800" indent="-177800">
              <a:spcAft>
                <a:spcPts val="600"/>
              </a:spcAft>
              <a:buSzPct val="100000"/>
              <a:buChar char="▪"/>
            </a:pPr>
            <a:r>
              <a:rPr lang="en-US" sz="1150" dirty="0">
                <a:solidFill>
                  <a:srgbClr val="20281F"/>
                </a:solidFill>
                <a:latin typeface="Calibri" pitchFamily="34" charset="0"/>
                <a:ea typeface="Calibri" pitchFamily="34" charset="-122"/>
                <a:cs typeface="Calibri" pitchFamily="34" charset="-120"/>
              </a:rPr>
              <a:t>Emotional regulation</a:t>
            </a:r>
            <a:endParaRPr lang="en-US" sz="1150" dirty="0"/>
          </a:p>
          <a:p>
            <a:pPr marL="177800" indent="-177800">
              <a:spcAft>
                <a:spcPts val="600"/>
              </a:spcAft>
              <a:buSzPct val="100000"/>
              <a:buChar char="▪"/>
            </a:pPr>
            <a:r>
              <a:rPr lang="en-US" sz="1150" dirty="0">
                <a:solidFill>
                  <a:srgbClr val="20281F"/>
                </a:solidFill>
                <a:latin typeface="Calibri" pitchFamily="34" charset="0"/>
                <a:ea typeface="Calibri" pitchFamily="34" charset="-122"/>
                <a:cs typeface="Calibri" pitchFamily="34" charset="-120"/>
              </a:rPr>
              <a:t>Security and confidence</a:t>
            </a:r>
            <a:endParaRPr lang="en-US" sz="1150" dirty="0"/>
          </a:p>
        </p:txBody>
      </p:sp>
      <p:sp>
        <p:nvSpPr>
          <p:cNvPr id="23" name="Shape 21"/>
          <p:cNvSpPr/>
          <p:nvPr/>
        </p:nvSpPr>
        <p:spPr>
          <a:xfrm>
            <a:off x="9107424" y="1417320"/>
            <a:ext cx="2688336" cy="4434840"/>
          </a:xfrm>
          <a:prstGeom prst="roundRect">
            <a:avLst>
              <a:gd name="adj" fmla="val 3401"/>
            </a:avLst>
          </a:prstGeom>
          <a:solidFill>
            <a:srgbClr val="E9EEE9"/>
          </a:solidFill>
          <a:ln/>
          <a:effectLst>
            <a:outerShdw blurRad="76200" dist="25400" dir="5400000" algn="bl" rotWithShape="0">
              <a:srgbClr val="9AAEB4">
                <a:alpha val="22000"/>
              </a:srgbClr>
            </a:outerShdw>
          </a:effectLst>
        </p:spPr>
      </p:sp>
      <p:sp>
        <p:nvSpPr>
          <p:cNvPr id="24" name="Shape 22"/>
          <p:cNvSpPr/>
          <p:nvPr/>
        </p:nvSpPr>
        <p:spPr>
          <a:xfrm>
            <a:off x="10131552" y="1691640"/>
            <a:ext cx="640080" cy="640080"/>
          </a:xfrm>
          <a:prstGeom prst="ellipse">
            <a:avLst/>
          </a:prstGeom>
          <a:solidFill>
            <a:srgbClr val="27342B"/>
          </a:solidFill>
          <a:ln/>
        </p:spPr>
      </p:sp>
      <p:sp>
        <p:nvSpPr>
          <p:cNvPr id="25" name="Text 23"/>
          <p:cNvSpPr/>
          <p:nvPr/>
        </p:nvSpPr>
        <p:spPr>
          <a:xfrm>
            <a:off x="10131552" y="1691640"/>
            <a:ext cx="640080" cy="640080"/>
          </a:xfrm>
          <a:prstGeom prst="rect">
            <a:avLst/>
          </a:prstGeom>
          <a:noFill/>
          <a:ln/>
        </p:spPr>
        <p:txBody>
          <a:bodyPr wrap="square"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S</a:t>
            </a:r>
            <a:endParaRPr lang="en-US" sz="2000" dirty="0"/>
          </a:p>
        </p:txBody>
      </p:sp>
      <p:sp>
        <p:nvSpPr>
          <p:cNvPr id="26" name="Text 24"/>
          <p:cNvSpPr/>
          <p:nvPr/>
        </p:nvSpPr>
        <p:spPr>
          <a:xfrm>
            <a:off x="9198864" y="2468880"/>
            <a:ext cx="2505456" cy="365760"/>
          </a:xfrm>
          <a:prstGeom prst="rect">
            <a:avLst/>
          </a:prstGeom>
          <a:noFill/>
          <a:ln/>
        </p:spPr>
        <p:txBody>
          <a:bodyPr wrap="square" rtlCol="0" anchor="ctr"/>
          <a:lstStyle/>
          <a:p>
            <a:pPr marL="0" indent="0" algn="ctr">
              <a:buNone/>
            </a:pPr>
            <a:r>
              <a:rPr lang="en-US" sz="1500" b="1" dirty="0">
                <a:solidFill>
                  <a:srgbClr val="20281F"/>
                </a:solidFill>
                <a:latin typeface="Cambria" pitchFamily="34" charset="0"/>
                <a:ea typeface="Cambria" pitchFamily="34" charset="-122"/>
                <a:cs typeface="Cambria" pitchFamily="34" charset="-120"/>
              </a:rPr>
              <a:t>Social</a:t>
            </a:r>
            <a:endParaRPr lang="en-US" sz="1500" dirty="0"/>
          </a:p>
        </p:txBody>
      </p:sp>
      <p:sp>
        <p:nvSpPr>
          <p:cNvPr id="27" name="Text 25"/>
          <p:cNvSpPr/>
          <p:nvPr/>
        </p:nvSpPr>
        <p:spPr>
          <a:xfrm>
            <a:off x="9363456" y="2971800"/>
            <a:ext cx="2176272" cy="2697480"/>
          </a:xfrm>
          <a:prstGeom prst="rect">
            <a:avLst/>
          </a:prstGeom>
          <a:noFill/>
          <a:ln/>
        </p:spPr>
        <p:txBody>
          <a:bodyPr wrap="square" rtlCol="0" anchor="ctr"/>
          <a:lstStyle/>
          <a:p>
            <a:pPr marL="177800" indent="-177800">
              <a:spcAft>
                <a:spcPts val="600"/>
              </a:spcAft>
              <a:buSzPct val="100000"/>
              <a:buChar char="▪"/>
            </a:pPr>
            <a:r>
              <a:rPr lang="en-US" sz="1150" dirty="0">
                <a:solidFill>
                  <a:srgbClr val="20281F"/>
                </a:solidFill>
                <a:latin typeface="Calibri" pitchFamily="34" charset="0"/>
                <a:ea typeface="Calibri" pitchFamily="34" charset="-122"/>
                <a:cs typeface="Calibri" pitchFamily="34" charset="-120"/>
              </a:rPr>
              <a:t>Peer interaction</a:t>
            </a:r>
            <a:endParaRPr lang="en-US" sz="1150" dirty="0"/>
          </a:p>
          <a:p>
            <a:pPr marL="177800" indent="-177800">
              <a:spcAft>
                <a:spcPts val="600"/>
              </a:spcAft>
              <a:buSzPct val="100000"/>
              <a:buChar char="▪"/>
            </a:pPr>
            <a:r>
              <a:rPr lang="en-US" sz="1150" dirty="0">
                <a:solidFill>
                  <a:srgbClr val="20281F"/>
                </a:solidFill>
                <a:latin typeface="Calibri" pitchFamily="34" charset="0"/>
                <a:ea typeface="Calibri" pitchFamily="34" charset="-122"/>
                <a:cs typeface="Calibri" pitchFamily="34" charset="-120"/>
              </a:rPr>
              <a:t>Growing independence</a:t>
            </a:r>
            <a:endParaRPr lang="en-US" sz="1150" dirty="0"/>
          </a:p>
          <a:p>
            <a:pPr marL="177800" indent="-177800">
              <a:spcAft>
                <a:spcPts val="600"/>
              </a:spcAft>
              <a:buSzPct val="100000"/>
              <a:buChar char="▪"/>
            </a:pPr>
            <a:r>
              <a:rPr lang="en-US" sz="1150" dirty="0">
                <a:solidFill>
                  <a:srgbClr val="20281F"/>
                </a:solidFill>
                <a:latin typeface="Calibri" pitchFamily="34" charset="0"/>
                <a:ea typeface="Calibri" pitchFamily="34" charset="-122"/>
                <a:cs typeface="Calibri" pitchFamily="34" charset="-120"/>
              </a:rPr>
              <a:t>Attachment relationships</a:t>
            </a:r>
            <a:endParaRPr lang="en-US" sz="1150" dirty="0"/>
          </a:p>
        </p:txBody>
      </p:sp>
      <p:sp>
        <p:nvSpPr>
          <p:cNvPr id="28" name="Text 26"/>
          <p:cNvSpPr/>
          <p:nvPr/>
        </p:nvSpPr>
        <p:spPr>
          <a:xfrm>
            <a:off x="548640" y="5989320"/>
            <a:ext cx="3657600" cy="274320"/>
          </a:xfrm>
          <a:prstGeom prst="rect">
            <a:avLst/>
          </a:prstGeom>
          <a:noFill/>
          <a:ln/>
        </p:spPr>
        <p:txBody>
          <a:bodyPr wrap="square" rtlCol="0" anchor="ctr"/>
          <a:lstStyle/>
          <a:p>
            <a:pPr marL="0" indent="0">
              <a:buNone/>
            </a:pPr>
            <a:r>
              <a:rPr lang="en-US" sz="1100" i="1" dirty="0">
                <a:solidFill>
                  <a:srgbClr val="57635A"/>
                </a:solidFill>
                <a:latin typeface="Calibri" pitchFamily="34" charset="0"/>
                <a:ea typeface="Calibri" pitchFamily="34" charset="-122"/>
                <a:cs typeface="Calibri" pitchFamily="34" charset="-120"/>
              </a:rPr>
              <a:t>(Berk, 2023)</a:t>
            </a:r>
            <a:endParaRPr lang="en-US" sz="1100" dirty="0"/>
          </a:p>
        </p:txBody>
      </p:sp>
      <p:sp>
        <p:nvSpPr>
          <p:cNvPr id="29" name="Text 27"/>
          <p:cNvSpPr/>
          <p:nvPr/>
        </p:nvSpPr>
        <p:spPr>
          <a:xfrm>
            <a:off x="11658600" y="6492240"/>
            <a:ext cx="457200" cy="274320"/>
          </a:xfrm>
          <a:prstGeom prst="rect">
            <a:avLst/>
          </a:prstGeom>
          <a:noFill/>
          <a:ln/>
        </p:spPr>
        <p:txBody>
          <a:bodyPr wrap="square" rtlCol="0" anchor="ctr"/>
          <a:lstStyle/>
          <a:p>
            <a:pPr marL="0" indent="0" algn="r">
              <a:buNone/>
            </a:pPr>
            <a:r>
              <a:rPr lang="en-US" sz="1000" dirty="0">
                <a:solidFill>
                  <a:srgbClr val="57635A"/>
                </a:solidFill>
                <a:latin typeface="Calibri" pitchFamily="34" charset="0"/>
                <a:ea typeface="Calibri" pitchFamily="34" charset="-122"/>
                <a:cs typeface="Calibri" pitchFamily="34" charset="-120"/>
              </a:rPr>
              <a:t>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750040" y="-868680"/>
            <a:ext cx="1600200" cy="1600200"/>
          </a:xfrm>
          <a:prstGeom prst="ellipse">
            <a:avLst/>
          </a:prstGeom>
          <a:solidFill>
            <a:srgbClr val="C98A2B"/>
          </a:solidFill>
          <a:ln/>
        </p:spPr>
      </p:sp>
      <p:sp>
        <p:nvSpPr>
          <p:cNvPr id="3" name="Shape 1"/>
          <p:cNvSpPr/>
          <p:nvPr/>
        </p:nvSpPr>
        <p:spPr>
          <a:xfrm>
            <a:off x="11932920" y="-548640"/>
            <a:ext cx="868680" cy="868680"/>
          </a:xfrm>
          <a:prstGeom prst="ellipse">
            <a:avLst/>
          </a:prstGeom>
          <a:solidFill>
            <a:srgbClr val="2E6B3E"/>
          </a:solidFill>
          <a:ln/>
        </p:spPr>
      </p:sp>
      <p:sp>
        <p:nvSpPr>
          <p:cNvPr id="4" name="Shape 2"/>
          <p:cNvSpPr/>
          <p:nvPr/>
        </p:nvSpPr>
        <p:spPr>
          <a:xfrm>
            <a:off x="548640" y="384048"/>
            <a:ext cx="310896" cy="310896"/>
          </a:xfrm>
          <a:prstGeom prst="ellipse">
            <a:avLst/>
          </a:prstGeom>
          <a:solidFill>
            <a:srgbClr val="2E6B3E"/>
          </a:solidFill>
          <a:ln/>
        </p:spPr>
      </p:sp>
      <p:sp>
        <p:nvSpPr>
          <p:cNvPr id="5" name="Text 3"/>
          <p:cNvSpPr/>
          <p:nvPr/>
        </p:nvSpPr>
        <p:spPr>
          <a:xfrm>
            <a:off x="548640" y="384048"/>
            <a:ext cx="310896" cy="310896"/>
          </a:xfrm>
          <a:prstGeom prst="rect">
            <a:avLst/>
          </a:prstGeom>
          <a:noFill/>
          <a:ln/>
        </p:spPr>
        <p:txBody>
          <a:bodyPr wrap="square" rtlCol="0" anchor="ctr"/>
          <a:lstStyle/>
          <a:p>
            <a:pPr marL="0" indent="0" algn="ctr">
              <a:buNone/>
            </a:pPr>
            <a:endParaRPr lang="en-US" sz="1500" dirty="0"/>
          </a:p>
        </p:txBody>
      </p:sp>
      <p:sp>
        <p:nvSpPr>
          <p:cNvPr id="6" name="Text 4"/>
          <p:cNvSpPr/>
          <p:nvPr/>
        </p:nvSpPr>
        <p:spPr>
          <a:xfrm>
            <a:off x="1024128" y="292608"/>
            <a:ext cx="7315200" cy="274320"/>
          </a:xfrm>
          <a:prstGeom prst="rect">
            <a:avLst/>
          </a:prstGeom>
          <a:noFill/>
          <a:ln/>
        </p:spPr>
        <p:txBody>
          <a:bodyPr wrap="square" rtlCol="0" anchor="ctr"/>
          <a:lstStyle/>
          <a:p>
            <a:pPr marL="0" indent="0">
              <a:buNone/>
            </a:pPr>
            <a:r>
              <a:rPr lang="en-US" sz="1200" b="1" kern="0" spc="200" dirty="0">
                <a:solidFill>
                  <a:srgbClr val="C98A2B"/>
                </a:solidFill>
                <a:latin typeface="Calibri" pitchFamily="34" charset="0"/>
                <a:ea typeface="Calibri" pitchFamily="34" charset="-122"/>
                <a:cs typeface="Calibri" pitchFamily="34" charset="-120"/>
              </a:rPr>
              <a:t>ANALYSIS</a:t>
            </a:r>
            <a:endParaRPr lang="en-US" sz="1200" dirty="0"/>
          </a:p>
        </p:txBody>
      </p:sp>
      <p:sp>
        <p:nvSpPr>
          <p:cNvPr id="7" name="Text 5"/>
          <p:cNvSpPr/>
          <p:nvPr/>
        </p:nvSpPr>
        <p:spPr>
          <a:xfrm>
            <a:off x="1024128" y="548640"/>
            <a:ext cx="10607040" cy="640080"/>
          </a:xfrm>
          <a:prstGeom prst="rect">
            <a:avLst/>
          </a:prstGeom>
          <a:noFill/>
          <a:ln/>
        </p:spPr>
        <p:txBody>
          <a:bodyPr wrap="square" rtlCol="0" anchor="ctr"/>
          <a:lstStyle/>
          <a:p>
            <a:pPr marL="0" indent="0">
              <a:buNone/>
            </a:pPr>
            <a:r>
              <a:rPr lang="en-US" sz="2800" b="1" dirty="0">
                <a:solidFill>
                  <a:srgbClr val="20281F"/>
                </a:solidFill>
                <a:latin typeface="Cambria" pitchFamily="34" charset="0"/>
                <a:ea typeface="Cambria" pitchFamily="34" charset="-122"/>
                <a:cs typeface="Cambria" pitchFamily="34" charset="-120"/>
              </a:rPr>
              <a:t>Applying Bowlby's Theory to Isaac</a:t>
            </a:r>
            <a:endParaRPr lang="en-US" sz="2800" dirty="0"/>
          </a:p>
        </p:txBody>
      </p:sp>
      <p:sp>
        <p:nvSpPr>
          <p:cNvPr id="8" name="Shape 6"/>
          <p:cNvSpPr/>
          <p:nvPr/>
        </p:nvSpPr>
        <p:spPr>
          <a:xfrm>
            <a:off x="685800" y="1581912"/>
            <a:ext cx="566928" cy="566928"/>
          </a:xfrm>
          <a:prstGeom prst="ellipse">
            <a:avLst/>
          </a:prstGeom>
          <a:solidFill>
            <a:srgbClr val="27342B"/>
          </a:solidFill>
          <a:ln/>
        </p:spPr>
      </p:sp>
      <p:sp>
        <p:nvSpPr>
          <p:cNvPr id="9" name="Text 7"/>
          <p:cNvSpPr/>
          <p:nvPr/>
        </p:nvSpPr>
        <p:spPr>
          <a:xfrm>
            <a:off x="685800" y="1581912"/>
            <a:ext cx="566928" cy="566928"/>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01</a:t>
            </a:r>
            <a:endParaRPr lang="en-US" sz="1500" dirty="0"/>
          </a:p>
        </p:txBody>
      </p:sp>
      <p:sp>
        <p:nvSpPr>
          <p:cNvPr id="10" name="Text 8"/>
          <p:cNvSpPr/>
          <p:nvPr/>
        </p:nvSpPr>
        <p:spPr>
          <a:xfrm>
            <a:off x="1508760" y="1417320"/>
            <a:ext cx="2834640" cy="1005840"/>
          </a:xfrm>
          <a:prstGeom prst="rect">
            <a:avLst/>
          </a:prstGeom>
          <a:noFill/>
          <a:ln/>
        </p:spPr>
        <p:txBody>
          <a:bodyPr wrap="square" rtlCol="0" anchor="ctr"/>
          <a:lstStyle/>
          <a:p>
            <a:pPr marL="0" indent="0">
              <a:buNone/>
            </a:pPr>
            <a:r>
              <a:rPr lang="en-US" sz="1400" b="1" dirty="0">
                <a:solidFill>
                  <a:srgbClr val="2E6B3E"/>
                </a:solidFill>
                <a:latin typeface="Cambria" pitchFamily="34" charset="0"/>
                <a:ea typeface="Cambria" pitchFamily="34" charset="-122"/>
                <a:cs typeface="Cambria" pitchFamily="34" charset="-120"/>
              </a:rPr>
              <a:t>Maternal depression</a:t>
            </a:r>
            <a:endParaRPr lang="en-US" sz="1400" dirty="0"/>
          </a:p>
        </p:txBody>
      </p:sp>
      <p:sp>
        <p:nvSpPr>
          <p:cNvPr id="11" name="Text 9"/>
          <p:cNvSpPr/>
          <p:nvPr/>
        </p:nvSpPr>
        <p:spPr>
          <a:xfrm>
            <a:off x="4434840" y="1417320"/>
            <a:ext cx="7223760" cy="1005840"/>
          </a:xfrm>
          <a:prstGeom prst="rect">
            <a:avLst/>
          </a:prstGeom>
          <a:noFill/>
          <a:ln/>
        </p:spPr>
        <p:txBody>
          <a:bodyPr wrap="square" rtlCol="0" anchor="ctr"/>
          <a:lstStyle/>
          <a:p>
            <a:pPr marL="0" indent="0">
              <a:buNone/>
            </a:pPr>
            <a:r>
              <a:rPr lang="en-US" sz="1250" dirty="0">
                <a:solidFill>
                  <a:srgbClr val="20281F"/>
                </a:solidFill>
                <a:latin typeface="Calibri" pitchFamily="34" charset="0"/>
                <a:ea typeface="Calibri" pitchFamily="34" charset="-122"/>
                <a:cs typeface="Calibri" pitchFamily="34" charset="-120"/>
              </a:rPr>
              <a:t>Reduced emotional availability and less responsive caregiving lower caregiver sensitivity, increasing the likelihood of insecure attachment (Murray et al., 1996).</a:t>
            </a:r>
            <a:endParaRPr lang="en-US" sz="1250" dirty="0"/>
          </a:p>
        </p:txBody>
      </p:sp>
      <p:sp>
        <p:nvSpPr>
          <p:cNvPr id="12" name="Shape 10"/>
          <p:cNvSpPr/>
          <p:nvPr/>
        </p:nvSpPr>
        <p:spPr>
          <a:xfrm>
            <a:off x="685800" y="2532888"/>
            <a:ext cx="10972800" cy="10973"/>
          </a:xfrm>
          <a:prstGeom prst="rect">
            <a:avLst/>
          </a:prstGeom>
          <a:solidFill>
            <a:srgbClr val="E3E7E9"/>
          </a:solidFill>
          <a:ln/>
        </p:spPr>
      </p:sp>
      <p:sp>
        <p:nvSpPr>
          <p:cNvPr id="13" name="Shape 11"/>
          <p:cNvSpPr/>
          <p:nvPr/>
        </p:nvSpPr>
        <p:spPr>
          <a:xfrm>
            <a:off x="685800" y="2752344"/>
            <a:ext cx="566928" cy="566928"/>
          </a:xfrm>
          <a:prstGeom prst="ellipse">
            <a:avLst/>
          </a:prstGeom>
          <a:solidFill>
            <a:srgbClr val="27342B"/>
          </a:solidFill>
          <a:ln/>
        </p:spPr>
      </p:sp>
      <p:sp>
        <p:nvSpPr>
          <p:cNvPr id="14" name="Text 12"/>
          <p:cNvSpPr/>
          <p:nvPr/>
        </p:nvSpPr>
        <p:spPr>
          <a:xfrm>
            <a:off x="685800" y="2752344"/>
            <a:ext cx="566928" cy="566928"/>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02</a:t>
            </a:r>
            <a:endParaRPr lang="en-US" sz="1500" dirty="0"/>
          </a:p>
        </p:txBody>
      </p:sp>
      <p:sp>
        <p:nvSpPr>
          <p:cNvPr id="15" name="Text 13"/>
          <p:cNvSpPr/>
          <p:nvPr/>
        </p:nvSpPr>
        <p:spPr>
          <a:xfrm>
            <a:off x="1508760" y="2587752"/>
            <a:ext cx="2834640" cy="1005840"/>
          </a:xfrm>
          <a:prstGeom prst="rect">
            <a:avLst/>
          </a:prstGeom>
          <a:noFill/>
          <a:ln/>
        </p:spPr>
        <p:txBody>
          <a:bodyPr wrap="square" rtlCol="0" anchor="ctr"/>
          <a:lstStyle/>
          <a:p>
            <a:pPr marL="0" indent="0">
              <a:buNone/>
            </a:pPr>
            <a:r>
              <a:rPr lang="en-US" sz="1400" b="1" dirty="0">
                <a:solidFill>
                  <a:srgbClr val="2E6B3E"/>
                </a:solidFill>
                <a:latin typeface="Cambria" pitchFamily="34" charset="0"/>
                <a:ea typeface="Cambria" pitchFamily="34" charset="-122"/>
                <a:cs typeface="Cambria" pitchFamily="34" charset="-120"/>
              </a:rPr>
              <a:t>Disrupted childcare</a:t>
            </a:r>
            <a:endParaRPr lang="en-US" sz="1400" dirty="0"/>
          </a:p>
        </p:txBody>
      </p:sp>
      <p:sp>
        <p:nvSpPr>
          <p:cNvPr id="16" name="Text 14"/>
          <p:cNvSpPr/>
          <p:nvPr/>
        </p:nvSpPr>
        <p:spPr>
          <a:xfrm>
            <a:off x="4434840" y="2587752"/>
            <a:ext cx="7223760" cy="1005840"/>
          </a:xfrm>
          <a:prstGeom prst="rect">
            <a:avLst/>
          </a:prstGeom>
          <a:noFill/>
          <a:ln/>
        </p:spPr>
        <p:txBody>
          <a:bodyPr wrap="square" rtlCol="0" anchor="ctr"/>
          <a:lstStyle/>
          <a:p>
            <a:pPr marL="0" indent="0">
              <a:buNone/>
            </a:pPr>
            <a:r>
              <a:rPr lang="en-US" sz="1250" dirty="0">
                <a:solidFill>
                  <a:srgbClr val="20281F"/>
                </a:solidFill>
                <a:latin typeface="Calibri" pitchFamily="34" charset="0"/>
                <a:ea typeface="Calibri" pitchFamily="34" charset="-122"/>
                <a:cs typeface="Calibri" pitchFamily="34" charset="-120"/>
              </a:rPr>
              <a:t>Repeated changes in carer break the continuity of a secure base, making it harder for Isaac to build a trusting internal working model.</a:t>
            </a:r>
            <a:endParaRPr lang="en-US" sz="1250" dirty="0"/>
          </a:p>
        </p:txBody>
      </p:sp>
      <p:sp>
        <p:nvSpPr>
          <p:cNvPr id="17" name="Shape 15"/>
          <p:cNvSpPr/>
          <p:nvPr/>
        </p:nvSpPr>
        <p:spPr>
          <a:xfrm>
            <a:off x="685800" y="3703320"/>
            <a:ext cx="10972800" cy="10973"/>
          </a:xfrm>
          <a:prstGeom prst="rect">
            <a:avLst/>
          </a:prstGeom>
          <a:solidFill>
            <a:srgbClr val="E3E7E9"/>
          </a:solidFill>
          <a:ln/>
        </p:spPr>
      </p:sp>
      <p:sp>
        <p:nvSpPr>
          <p:cNvPr id="18" name="Shape 16"/>
          <p:cNvSpPr/>
          <p:nvPr/>
        </p:nvSpPr>
        <p:spPr>
          <a:xfrm>
            <a:off x="685800" y="3922776"/>
            <a:ext cx="566928" cy="566928"/>
          </a:xfrm>
          <a:prstGeom prst="ellipse">
            <a:avLst/>
          </a:prstGeom>
          <a:solidFill>
            <a:srgbClr val="27342B"/>
          </a:solidFill>
          <a:ln/>
        </p:spPr>
      </p:sp>
      <p:sp>
        <p:nvSpPr>
          <p:cNvPr id="19" name="Text 17"/>
          <p:cNvSpPr/>
          <p:nvPr/>
        </p:nvSpPr>
        <p:spPr>
          <a:xfrm>
            <a:off x="685800" y="3922776"/>
            <a:ext cx="566928" cy="566928"/>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03</a:t>
            </a:r>
            <a:endParaRPr lang="en-US" sz="1500" dirty="0"/>
          </a:p>
        </p:txBody>
      </p:sp>
      <p:sp>
        <p:nvSpPr>
          <p:cNvPr id="20" name="Text 18"/>
          <p:cNvSpPr/>
          <p:nvPr/>
        </p:nvSpPr>
        <p:spPr>
          <a:xfrm>
            <a:off x="1508760" y="3758184"/>
            <a:ext cx="2834640" cy="1005840"/>
          </a:xfrm>
          <a:prstGeom prst="rect">
            <a:avLst/>
          </a:prstGeom>
          <a:noFill/>
          <a:ln/>
        </p:spPr>
        <p:txBody>
          <a:bodyPr wrap="square" rtlCol="0" anchor="ctr"/>
          <a:lstStyle/>
          <a:p>
            <a:pPr marL="0" indent="0">
              <a:buNone/>
            </a:pPr>
            <a:r>
              <a:rPr lang="en-US" sz="1400" b="1" dirty="0">
                <a:solidFill>
                  <a:srgbClr val="2E6B3E"/>
                </a:solidFill>
                <a:latin typeface="Cambria" pitchFamily="34" charset="0"/>
                <a:ea typeface="Cambria" pitchFamily="34" charset="-122"/>
                <a:cs typeface="Cambria" pitchFamily="34" charset="-120"/>
              </a:rPr>
              <a:t>Relocation</a:t>
            </a:r>
            <a:endParaRPr lang="en-US" sz="1400" dirty="0"/>
          </a:p>
        </p:txBody>
      </p:sp>
      <p:sp>
        <p:nvSpPr>
          <p:cNvPr id="21" name="Text 19"/>
          <p:cNvSpPr/>
          <p:nvPr/>
        </p:nvSpPr>
        <p:spPr>
          <a:xfrm>
            <a:off x="4434840" y="3758184"/>
            <a:ext cx="7223760" cy="1005840"/>
          </a:xfrm>
          <a:prstGeom prst="rect">
            <a:avLst/>
          </a:prstGeom>
          <a:noFill/>
          <a:ln/>
        </p:spPr>
        <p:txBody>
          <a:bodyPr wrap="square" rtlCol="0" anchor="ctr"/>
          <a:lstStyle/>
          <a:p>
            <a:pPr marL="0" indent="0">
              <a:buNone/>
            </a:pPr>
            <a:r>
              <a:rPr lang="en-US" sz="1250" dirty="0">
                <a:solidFill>
                  <a:srgbClr val="20281F"/>
                </a:solidFill>
                <a:latin typeface="Calibri" pitchFamily="34" charset="0"/>
                <a:ea typeface="Calibri" pitchFamily="34" charset="-122"/>
                <a:cs typeface="Calibri" pitchFamily="34" charset="-120"/>
              </a:rPr>
              <a:t>Loss of familiar relationships and support networks removes the wider buffers that normally offset caregiving stress.</a:t>
            </a:r>
            <a:endParaRPr lang="en-US" sz="1250" dirty="0"/>
          </a:p>
        </p:txBody>
      </p:sp>
      <p:sp>
        <p:nvSpPr>
          <p:cNvPr id="22" name="Shape 20"/>
          <p:cNvSpPr/>
          <p:nvPr/>
        </p:nvSpPr>
        <p:spPr>
          <a:xfrm>
            <a:off x="685800" y="4873752"/>
            <a:ext cx="10972800" cy="10973"/>
          </a:xfrm>
          <a:prstGeom prst="rect">
            <a:avLst/>
          </a:prstGeom>
          <a:solidFill>
            <a:srgbClr val="E3E7E9"/>
          </a:solidFill>
          <a:ln/>
        </p:spPr>
      </p:sp>
      <p:sp>
        <p:nvSpPr>
          <p:cNvPr id="23" name="Shape 21"/>
          <p:cNvSpPr/>
          <p:nvPr/>
        </p:nvSpPr>
        <p:spPr>
          <a:xfrm>
            <a:off x="685800" y="5093208"/>
            <a:ext cx="566928" cy="566928"/>
          </a:xfrm>
          <a:prstGeom prst="ellipse">
            <a:avLst/>
          </a:prstGeom>
          <a:solidFill>
            <a:srgbClr val="27342B"/>
          </a:solidFill>
          <a:ln/>
        </p:spPr>
      </p:sp>
      <p:sp>
        <p:nvSpPr>
          <p:cNvPr id="24" name="Text 22"/>
          <p:cNvSpPr/>
          <p:nvPr/>
        </p:nvSpPr>
        <p:spPr>
          <a:xfrm>
            <a:off x="685800" y="5093208"/>
            <a:ext cx="566928" cy="566928"/>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04</a:t>
            </a:r>
            <a:endParaRPr lang="en-US" sz="1500" dirty="0"/>
          </a:p>
        </p:txBody>
      </p:sp>
      <p:sp>
        <p:nvSpPr>
          <p:cNvPr id="25" name="Text 23"/>
          <p:cNvSpPr/>
          <p:nvPr/>
        </p:nvSpPr>
        <p:spPr>
          <a:xfrm>
            <a:off x="1508760" y="4928616"/>
            <a:ext cx="2834640" cy="1005840"/>
          </a:xfrm>
          <a:prstGeom prst="rect">
            <a:avLst/>
          </a:prstGeom>
          <a:noFill/>
          <a:ln/>
        </p:spPr>
        <p:txBody>
          <a:bodyPr wrap="square" rtlCol="0" anchor="ctr"/>
          <a:lstStyle/>
          <a:p>
            <a:pPr marL="0" indent="0">
              <a:buNone/>
            </a:pPr>
            <a:r>
              <a:rPr lang="en-US" sz="1400" b="1" dirty="0">
                <a:solidFill>
                  <a:srgbClr val="2E6B3E"/>
                </a:solidFill>
                <a:latin typeface="Cambria" pitchFamily="34" charset="0"/>
                <a:ea typeface="Cambria" pitchFamily="34" charset="-122"/>
                <a:cs typeface="Cambria" pitchFamily="34" charset="-120"/>
              </a:rPr>
              <a:t>Resulting behaviours</a:t>
            </a:r>
            <a:endParaRPr lang="en-US" sz="1400" dirty="0"/>
          </a:p>
        </p:txBody>
      </p:sp>
      <p:sp>
        <p:nvSpPr>
          <p:cNvPr id="26" name="Text 24"/>
          <p:cNvSpPr/>
          <p:nvPr/>
        </p:nvSpPr>
        <p:spPr>
          <a:xfrm>
            <a:off x="4434840" y="4928616"/>
            <a:ext cx="7223760" cy="1005840"/>
          </a:xfrm>
          <a:prstGeom prst="rect">
            <a:avLst/>
          </a:prstGeom>
          <a:noFill/>
          <a:ln/>
        </p:spPr>
        <p:txBody>
          <a:bodyPr wrap="square" rtlCol="0" anchor="ctr"/>
          <a:lstStyle/>
          <a:p>
            <a:pPr marL="0" indent="0">
              <a:buNone/>
            </a:pPr>
            <a:r>
              <a:rPr lang="en-US" sz="1250" dirty="0">
                <a:solidFill>
                  <a:srgbClr val="20281F"/>
                </a:solidFill>
                <a:latin typeface="Calibri" pitchFamily="34" charset="0"/>
                <a:ea typeface="Calibri" pitchFamily="34" charset="-122"/>
                <a:cs typeface="Calibri" pitchFamily="34" charset="-120"/>
              </a:rPr>
              <a:t>Clinginess, withdrawal, separation distress and low confidence are consistent with an insecure attachment pattern (Bowlby, 1969).</a:t>
            </a:r>
            <a:endParaRPr lang="en-US" sz="1250" dirty="0"/>
          </a:p>
        </p:txBody>
      </p:sp>
      <p:sp>
        <p:nvSpPr>
          <p:cNvPr id="27" name="Text 25"/>
          <p:cNvSpPr/>
          <p:nvPr/>
        </p:nvSpPr>
        <p:spPr>
          <a:xfrm>
            <a:off x="11658600" y="6492240"/>
            <a:ext cx="457200" cy="274320"/>
          </a:xfrm>
          <a:prstGeom prst="rect">
            <a:avLst/>
          </a:prstGeom>
          <a:noFill/>
          <a:ln/>
        </p:spPr>
        <p:txBody>
          <a:bodyPr wrap="square" rtlCol="0" anchor="ctr"/>
          <a:lstStyle/>
          <a:p>
            <a:pPr marL="0" indent="0" algn="r">
              <a:buNone/>
            </a:pPr>
            <a:r>
              <a:rPr lang="en-US" sz="1000" dirty="0">
                <a:solidFill>
                  <a:srgbClr val="57635A"/>
                </a:solidFill>
                <a:latin typeface="Calibri" pitchFamily="34" charset="0"/>
                <a:ea typeface="Calibri" pitchFamily="34" charset="-122"/>
                <a:cs typeface="Calibri" pitchFamily="34" charset="-120"/>
              </a:rPr>
              <a:t>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750040" y="-868680"/>
            <a:ext cx="1600200" cy="1600200"/>
          </a:xfrm>
          <a:prstGeom prst="ellipse">
            <a:avLst/>
          </a:prstGeom>
          <a:solidFill>
            <a:srgbClr val="C98A2B"/>
          </a:solidFill>
          <a:ln/>
        </p:spPr>
      </p:sp>
      <p:sp>
        <p:nvSpPr>
          <p:cNvPr id="3" name="Shape 1"/>
          <p:cNvSpPr/>
          <p:nvPr/>
        </p:nvSpPr>
        <p:spPr>
          <a:xfrm>
            <a:off x="11932920" y="-548640"/>
            <a:ext cx="868680" cy="868680"/>
          </a:xfrm>
          <a:prstGeom prst="ellipse">
            <a:avLst/>
          </a:prstGeom>
          <a:solidFill>
            <a:srgbClr val="2E6B3E"/>
          </a:solidFill>
          <a:ln/>
        </p:spPr>
      </p:sp>
      <p:sp>
        <p:nvSpPr>
          <p:cNvPr id="4" name="Shape 2"/>
          <p:cNvSpPr/>
          <p:nvPr/>
        </p:nvSpPr>
        <p:spPr>
          <a:xfrm>
            <a:off x="548640" y="384048"/>
            <a:ext cx="310896" cy="310896"/>
          </a:xfrm>
          <a:prstGeom prst="ellipse">
            <a:avLst/>
          </a:prstGeom>
          <a:solidFill>
            <a:srgbClr val="2E6B3E"/>
          </a:solidFill>
          <a:ln/>
        </p:spPr>
      </p:sp>
      <p:sp>
        <p:nvSpPr>
          <p:cNvPr id="5" name="Text 3"/>
          <p:cNvSpPr/>
          <p:nvPr/>
        </p:nvSpPr>
        <p:spPr>
          <a:xfrm>
            <a:off x="548640" y="384048"/>
            <a:ext cx="310896" cy="310896"/>
          </a:xfrm>
          <a:prstGeom prst="rect">
            <a:avLst/>
          </a:prstGeom>
          <a:noFill/>
          <a:ln/>
        </p:spPr>
        <p:txBody>
          <a:bodyPr wrap="square" rtlCol="0" anchor="ctr"/>
          <a:lstStyle/>
          <a:p>
            <a:pPr marL="0" indent="0" algn="ctr">
              <a:buNone/>
            </a:pPr>
            <a:endParaRPr lang="en-US" sz="1500" dirty="0"/>
          </a:p>
        </p:txBody>
      </p:sp>
      <p:sp>
        <p:nvSpPr>
          <p:cNvPr id="6" name="Text 4"/>
          <p:cNvSpPr/>
          <p:nvPr/>
        </p:nvSpPr>
        <p:spPr>
          <a:xfrm>
            <a:off x="1024128" y="292608"/>
            <a:ext cx="7315200" cy="274320"/>
          </a:xfrm>
          <a:prstGeom prst="rect">
            <a:avLst/>
          </a:prstGeom>
          <a:noFill/>
          <a:ln/>
        </p:spPr>
        <p:txBody>
          <a:bodyPr wrap="square" rtlCol="0" anchor="ctr"/>
          <a:lstStyle/>
          <a:p>
            <a:pPr marL="0" indent="0">
              <a:buNone/>
            </a:pPr>
            <a:r>
              <a:rPr lang="en-US" sz="1200" b="1" kern="0" spc="200" dirty="0">
                <a:solidFill>
                  <a:srgbClr val="C98A2B"/>
                </a:solidFill>
                <a:latin typeface="Calibri" pitchFamily="34" charset="0"/>
                <a:ea typeface="Calibri" pitchFamily="34" charset="-122"/>
                <a:cs typeface="Calibri" pitchFamily="34" charset="-120"/>
              </a:rPr>
              <a:t>COMMUNICATION</a:t>
            </a:r>
            <a:endParaRPr lang="en-US" sz="1200" dirty="0"/>
          </a:p>
        </p:txBody>
      </p:sp>
      <p:sp>
        <p:nvSpPr>
          <p:cNvPr id="7" name="Text 5"/>
          <p:cNvSpPr/>
          <p:nvPr/>
        </p:nvSpPr>
        <p:spPr>
          <a:xfrm>
            <a:off x="1024128" y="548640"/>
            <a:ext cx="10607040" cy="640080"/>
          </a:xfrm>
          <a:prstGeom prst="rect">
            <a:avLst/>
          </a:prstGeom>
          <a:noFill/>
          <a:ln/>
        </p:spPr>
        <p:txBody>
          <a:bodyPr wrap="square" rtlCol="0" anchor="ctr"/>
          <a:lstStyle/>
          <a:p>
            <a:pPr marL="0" indent="0">
              <a:buNone/>
            </a:pPr>
            <a:r>
              <a:rPr lang="en-US" sz="2800" b="1" dirty="0">
                <a:solidFill>
                  <a:srgbClr val="20281F"/>
                </a:solidFill>
                <a:latin typeface="Cambria" pitchFamily="34" charset="0"/>
                <a:ea typeface="Cambria" pitchFamily="34" charset="-122"/>
                <a:cs typeface="Cambria" pitchFamily="34" charset="-120"/>
              </a:rPr>
              <a:t>Language Development</a:t>
            </a:r>
            <a:endParaRPr lang="en-US" sz="2800" dirty="0"/>
          </a:p>
        </p:txBody>
      </p:sp>
      <p:sp>
        <p:nvSpPr>
          <p:cNvPr id="8" name="Text 6"/>
          <p:cNvSpPr/>
          <p:nvPr/>
        </p:nvSpPr>
        <p:spPr>
          <a:xfrm>
            <a:off x="548640" y="1371600"/>
            <a:ext cx="11064240" cy="548640"/>
          </a:xfrm>
          <a:prstGeom prst="rect">
            <a:avLst/>
          </a:prstGeom>
          <a:noFill/>
          <a:ln/>
        </p:spPr>
        <p:txBody>
          <a:bodyPr wrap="square" rtlCol="0" anchor="ctr"/>
          <a:lstStyle/>
          <a:p>
            <a:pPr marL="0" indent="0">
              <a:buNone/>
            </a:pPr>
            <a:r>
              <a:rPr lang="en-US" sz="1350" i="1" dirty="0">
                <a:solidFill>
                  <a:srgbClr val="57635A"/>
                </a:solidFill>
                <a:latin typeface="Calibri" pitchFamily="34" charset="0"/>
                <a:ea typeface="Calibri" pitchFamily="34" charset="-122"/>
                <a:cs typeface="Calibri" pitchFamily="34" charset="-120"/>
              </a:rPr>
              <a:t>Attachment relationships shape communication as much as cognition: a secure base gives children the confidence to explore language socially.</a:t>
            </a:r>
            <a:endParaRPr lang="en-US" sz="1350" dirty="0"/>
          </a:p>
        </p:txBody>
      </p:sp>
      <p:sp>
        <p:nvSpPr>
          <p:cNvPr id="9" name="Shape 7"/>
          <p:cNvSpPr/>
          <p:nvPr/>
        </p:nvSpPr>
        <p:spPr>
          <a:xfrm>
            <a:off x="548640" y="2103120"/>
            <a:ext cx="5349240" cy="3977640"/>
          </a:xfrm>
          <a:prstGeom prst="roundRect">
            <a:avLst>
              <a:gd name="adj" fmla="val 2299"/>
            </a:avLst>
          </a:prstGeom>
          <a:solidFill>
            <a:srgbClr val="E7F0E4"/>
          </a:solidFill>
          <a:ln/>
          <a:effectLst>
            <a:outerShdw blurRad="76200" dist="25400" dir="5400000" algn="bl" rotWithShape="0">
              <a:srgbClr val="9AAEB4">
                <a:alpha val="22000"/>
              </a:srgbClr>
            </a:outerShdw>
          </a:effectLst>
        </p:spPr>
      </p:sp>
      <p:sp>
        <p:nvSpPr>
          <p:cNvPr id="10" name="Shape 8"/>
          <p:cNvSpPr/>
          <p:nvPr/>
        </p:nvSpPr>
        <p:spPr>
          <a:xfrm>
            <a:off x="822960" y="2350008"/>
            <a:ext cx="457200" cy="457200"/>
          </a:xfrm>
          <a:prstGeom prst="ellipse">
            <a:avLst/>
          </a:prstGeom>
          <a:solidFill>
            <a:srgbClr val="2E6B3E"/>
          </a:solidFill>
          <a:ln/>
        </p:spPr>
      </p:sp>
      <p:sp>
        <p:nvSpPr>
          <p:cNvPr id="11" name="Text 9"/>
          <p:cNvSpPr/>
          <p:nvPr/>
        </p:nvSpPr>
        <p:spPr>
          <a:xfrm>
            <a:off x="822960" y="2350008"/>
            <a:ext cx="457200" cy="457200"/>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a:t>
            </a:r>
            <a:endParaRPr lang="en-US" sz="1500" dirty="0"/>
          </a:p>
        </p:txBody>
      </p:sp>
      <p:sp>
        <p:nvSpPr>
          <p:cNvPr id="12" name="Text 10"/>
          <p:cNvSpPr/>
          <p:nvPr/>
        </p:nvSpPr>
        <p:spPr>
          <a:xfrm>
            <a:off x="1417320" y="2286000"/>
            <a:ext cx="4480560" cy="594360"/>
          </a:xfrm>
          <a:prstGeom prst="rect">
            <a:avLst/>
          </a:prstGeom>
          <a:noFill/>
          <a:ln/>
        </p:spPr>
        <p:txBody>
          <a:bodyPr wrap="square" rtlCol="0" anchor="ctr"/>
          <a:lstStyle/>
          <a:p>
            <a:pPr marL="0" indent="0">
              <a:buNone/>
            </a:pPr>
            <a:r>
              <a:rPr lang="en-US" sz="1400" b="1" dirty="0">
                <a:solidFill>
                  <a:srgbClr val="20281F"/>
                </a:solidFill>
                <a:latin typeface="Cambria" pitchFamily="34" charset="0"/>
                <a:ea typeface="Cambria" pitchFamily="34" charset="-122"/>
                <a:cs typeface="Cambria" pitchFamily="34" charset="-120"/>
              </a:rPr>
              <a:t>Securely Attached Children Are More Likely To:</a:t>
            </a:r>
            <a:endParaRPr lang="en-US" sz="1400" dirty="0"/>
          </a:p>
        </p:txBody>
      </p:sp>
      <p:sp>
        <p:nvSpPr>
          <p:cNvPr id="13" name="Text 11"/>
          <p:cNvSpPr/>
          <p:nvPr/>
        </p:nvSpPr>
        <p:spPr>
          <a:xfrm>
            <a:off x="868680" y="3063240"/>
            <a:ext cx="4754880" cy="2743200"/>
          </a:xfrm>
          <a:prstGeom prst="rect">
            <a:avLst/>
          </a:prstGeom>
          <a:noFill/>
          <a:ln/>
        </p:spPr>
        <p:txBody>
          <a:bodyPr wrap="square" rtlCol="0" anchor="ctr"/>
          <a:lstStyle/>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Explore their environment confidently</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Engage socially with peers and adults</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Communicate with confidence and initiate interaction</a:t>
            </a:r>
            <a:endParaRPr lang="en-US" sz="1300" dirty="0"/>
          </a:p>
        </p:txBody>
      </p:sp>
      <p:sp>
        <p:nvSpPr>
          <p:cNvPr id="14" name="Shape 12"/>
          <p:cNvSpPr/>
          <p:nvPr/>
        </p:nvSpPr>
        <p:spPr>
          <a:xfrm>
            <a:off x="6263640" y="2103120"/>
            <a:ext cx="5349240" cy="3977640"/>
          </a:xfrm>
          <a:prstGeom prst="roundRect">
            <a:avLst>
              <a:gd name="adj" fmla="val 2299"/>
            </a:avLst>
          </a:prstGeom>
          <a:solidFill>
            <a:srgbClr val="E9EEE9"/>
          </a:solidFill>
          <a:ln/>
          <a:effectLst>
            <a:outerShdw blurRad="76200" dist="25400" dir="5400000" algn="bl" rotWithShape="0">
              <a:srgbClr val="9AAEB4">
                <a:alpha val="22000"/>
              </a:srgbClr>
            </a:outerShdw>
          </a:effectLst>
        </p:spPr>
      </p:sp>
      <p:sp>
        <p:nvSpPr>
          <p:cNvPr id="15" name="Shape 13"/>
          <p:cNvSpPr/>
          <p:nvPr/>
        </p:nvSpPr>
        <p:spPr>
          <a:xfrm>
            <a:off x="6537960" y="2350008"/>
            <a:ext cx="457200" cy="457200"/>
          </a:xfrm>
          <a:prstGeom prst="ellipse">
            <a:avLst/>
          </a:prstGeom>
          <a:solidFill>
            <a:srgbClr val="27342B"/>
          </a:solidFill>
          <a:ln/>
        </p:spPr>
      </p:sp>
      <p:sp>
        <p:nvSpPr>
          <p:cNvPr id="16" name="Text 14"/>
          <p:cNvSpPr/>
          <p:nvPr/>
        </p:nvSpPr>
        <p:spPr>
          <a:xfrm>
            <a:off x="6537960" y="2350008"/>
            <a:ext cx="457200" cy="457200"/>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a:t>
            </a:r>
            <a:endParaRPr lang="en-US" sz="1500" dirty="0"/>
          </a:p>
        </p:txBody>
      </p:sp>
      <p:sp>
        <p:nvSpPr>
          <p:cNvPr id="17" name="Text 15"/>
          <p:cNvSpPr/>
          <p:nvPr/>
        </p:nvSpPr>
        <p:spPr>
          <a:xfrm>
            <a:off x="7132320" y="2350008"/>
            <a:ext cx="4297680" cy="457200"/>
          </a:xfrm>
          <a:prstGeom prst="rect">
            <a:avLst/>
          </a:prstGeom>
          <a:noFill/>
          <a:ln/>
        </p:spPr>
        <p:txBody>
          <a:bodyPr wrap="square" rtlCol="0" anchor="ctr"/>
          <a:lstStyle/>
          <a:p>
            <a:pPr marL="0" indent="0">
              <a:buNone/>
            </a:pPr>
            <a:r>
              <a:rPr lang="en-US" sz="1400" b="1" dirty="0">
                <a:solidFill>
                  <a:srgbClr val="20281F"/>
                </a:solidFill>
                <a:latin typeface="Cambria" pitchFamily="34" charset="0"/>
                <a:ea typeface="Cambria" pitchFamily="34" charset="-122"/>
                <a:cs typeface="Cambria" pitchFamily="34" charset="-120"/>
              </a:rPr>
              <a:t>Risk Factors for Isaac</a:t>
            </a:r>
            <a:endParaRPr lang="en-US" sz="1400" dirty="0"/>
          </a:p>
        </p:txBody>
      </p:sp>
      <p:sp>
        <p:nvSpPr>
          <p:cNvPr id="18" name="Text 16"/>
          <p:cNvSpPr/>
          <p:nvPr/>
        </p:nvSpPr>
        <p:spPr>
          <a:xfrm>
            <a:off x="6583680" y="3063240"/>
            <a:ext cx="4754880" cy="2743200"/>
          </a:xfrm>
          <a:prstGeom prst="rect">
            <a:avLst/>
          </a:prstGeom>
          <a:noFill/>
          <a:ln/>
        </p:spPr>
        <p:txBody>
          <a:bodyPr wrap="square" rtlCol="0" anchor="ctr"/>
          <a:lstStyle/>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Maternal depression may reduce responsive, language-rich interaction</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Disrupted childcare reduces consistent exposure to language models</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Reduced exploration (linked to insecure attachment) limits opportunities to practise communication</a:t>
            </a:r>
            <a:endParaRPr lang="en-US" sz="1300" dirty="0"/>
          </a:p>
        </p:txBody>
      </p:sp>
      <p:sp>
        <p:nvSpPr>
          <p:cNvPr id="19" name="Text 17"/>
          <p:cNvSpPr/>
          <p:nvPr/>
        </p:nvSpPr>
        <p:spPr>
          <a:xfrm>
            <a:off x="548640" y="6172200"/>
            <a:ext cx="5486400" cy="274320"/>
          </a:xfrm>
          <a:prstGeom prst="rect">
            <a:avLst/>
          </a:prstGeom>
          <a:noFill/>
          <a:ln/>
        </p:spPr>
        <p:txBody>
          <a:bodyPr wrap="square" rtlCol="0" anchor="ctr"/>
          <a:lstStyle/>
          <a:p>
            <a:pPr marL="0" indent="0">
              <a:buNone/>
            </a:pPr>
            <a:r>
              <a:rPr lang="en-US" sz="1100" i="1" dirty="0">
                <a:solidFill>
                  <a:srgbClr val="57635A"/>
                </a:solidFill>
                <a:latin typeface="Calibri" pitchFamily="34" charset="0"/>
                <a:ea typeface="Calibri" pitchFamily="34" charset="-122"/>
                <a:cs typeface="Calibri" pitchFamily="34" charset="-120"/>
              </a:rPr>
              <a:t>(Bornstein, Hahn and Putnick, 2014)</a:t>
            </a:r>
            <a:endParaRPr lang="en-US" sz="1100" dirty="0"/>
          </a:p>
        </p:txBody>
      </p:sp>
      <p:sp>
        <p:nvSpPr>
          <p:cNvPr id="20" name="Text 18"/>
          <p:cNvSpPr/>
          <p:nvPr/>
        </p:nvSpPr>
        <p:spPr>
          <a:xfrm>
            <a:off x="11658600" y="6492240"/>
            <a:ext cx="457200" cy="274320"/>
          </a:xfrm>
          <a:prstGeom prst="rect">
            <a:avLst/>
          </a:prstGeom>
          <a:noFill/>
          <a:ln/>
        </p:spPr>
        <p:txBody>
          <a:bodyPr wrap="square" rtlCol="0" anchor="ctr"/>
          <a:lstStyle/>
          <a:p>
            <a:pPr marL="0" indent="0" algn="r">
              <a:buNone/>
            </a:pPr>
            <a:r>
              <a:rPr lang="en-US" sz="1000" dirty="0">
                <a:solidFill>
                  <a:srgbClr val="57635A"/>
                </a:solidFill>
                <a:latin typeface="Calibri" pitchFamily="34" charset="0"/>
                <a:ea typeface="Calibri" pitchFamily="34" charset="-122"/>
                <a:cs typeface="Calibri" pitchFamily="34" charset="-120"/>
              </a:rPr>
              <a:t>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750040" y="-868680"/>
            <a:ext cx="1600200" cy="1600200"/>
          </a:xfrm>
          <a:prstGeom prst="ellipse">
            <a:avLst/>
          </a:prstGeom>
          <a:solidFill>
            <a:srgbClr val="C98A2B"/>
          </a:solidFill>
          <a:ln/>
        </p:spPr>
      </p:sp>
      <p:sp>
        <p:nvSpPr>
          <p:cNvPr id="3" name="Shape 1"/>
          <p:cNvSpPr/>
          <p:nvPr/>
        </p:nvSpPr>
        <p:spPr>
          <a:xfrm>
            <a:off x="11932920" y="-548640"/>
            <a:ext cx="868680" cy="868680"/>
          </a:xfrm>
          <a:prstGeom prst="ellipse">
            <a:avLst/>
          </a:prstGeom>
          <a:solidFill>
            <a:srgbClr val="2E6B3E"/>
          </a:solidFill>
          <a:ln/>
        </p:spPr>
      </p:sp>
      <p:sp>
        <p:nvSpPr>
          <p:cNvPr id="4" name="Shape 2"/>
          <p:cNvSpPr/>
          <p:nvPr/>
        </p:nvSpPr>
        <p:spPr>
          <a:xfrm>
            <a:off x="548640" y="384048"/>
            <a:ext cx="310896" cy="310896"/>
          </a:xfrm>
          <a:prstGeom prst="ellipse">
            <a:avLst/>
          </a:prstGeom>
          <a:solidFill>
            <a:srgbClr val="2E6B3E"/>
          </a:solidFill>
          <a:ln/>
        </p:spPr>
      </p:sp>
      <p:sp>
        <p:nvSpPr>
          <p:cNvPr id="5" name="Text 3"/>
          <p:cNvSpPr/>
          <p:nvPr/>
        </p:nvSpPr>
        <p:spPr>
          <a:xfrm>
            <a:off x="548640" y="384048"/>
            <a:ext cx="310896" cy="310896"/>
          </a:xfrm>
          <a:prstGeom prst="rect">
            <a:avLst/>
          </a:prstGeom>
          <a:noFill/>
          <a:ln/>
        </p:spPr>
        <p:txBody>
          <a:bodyPr wrap="square" rtlCol="0" anchor="ctr"/>
          <a:lstStyle/>
          <a:p>
            <a:pPr marL="0" indent="0" algn="ctr">
              <a:buNone/>
            </a:pPr>
            <a:endParaRPr lang="en-US" sz="1500" dirty="0"/>
          </a:p>
        </p:txBody>
      </p:sp>
      <p:sp>
        <p:nvSpPr>
          <p:cNvPr id="6" name="Text 4"/>
          <p:cNvSpPr/>
          <p:nvPr/>
        </p:nvSpPr>
        <p:spPr>
          <a:xfrm>
            <a:off x="1024128" y="292608"/>
            <a:ext cx="7315200" cy="274320"/>
          </a:xfrm>
          <a:prstGeom prst="rect">
            <a:avLst/>
          </a:prstGeom>
          <a:noFill/>
          <a:ln/>
        </p:spPr>
        <p:txBody>
          <a:bodyPr wrap="square" rtlCol="0" anchor="ctr"/>
          <a:lstStyle/>
          <a:p>
            <a:pPr marL="0" indent="0">
              <a:buNone/>
            </a:pPr>
            <a:r>
              <a:rPr lang="en-US" sz="1200" b="1" kern="0" spc="200" dirty="0">
                <a:solidFill>
                  <a:srgbClr val="C98A2B"/>
                </a:solidFill>
                <a:latin typeface="Calibri" pitchFamily="34" charset="0"/>
                <a:ea typeface="Calibri" pitchFamily="34" charset="-122"/>
                <a:cs typeface="Calibri" pitchFamily="34" charset="-120"/>
              </a:rPr>
              <a:t>DEBATE</a:t>
            </a:r>
            <a:endParaRPr lang="en-US" sz="1200" dirty="0"/>
          </a:p>
        </p:txBody>
      </p:sp>
      <p:sp>
        <p:nvSpPr>
          <p:cNvPr id="7" name="Text 5"/>
          <p:cNvSpPr/>
          <p:nvPr/>
        </p:nvSpPr>
        <p:spPr>
          <a:xfrm>
            <a:off x="1024128" y="548640"/>
            <a:ext cx="10607040" cy="640080"/>
          </a:xfrm>
          <a:prstGeom prst="rect">
            <a:avLst/>
          </a:prstGeom>
          <a:noFill/>
          <a:ln/>
        </p:spPr>
        <p:txBody>
          <a:bodyPr wrap="square" rtlCol="0" anchor="ctr"/>
          <a:lstStyle/>
          <a:p>
            <a:pPr marL="0" indent="0">
              <a:buNone/>
            </a:pPr>
            <a:r>
              <a:rPr lang="en-US" sz="2800" b="1" dirty="0">
                <a:solidFill>
                  <a:srgbClr val="20281F"/>
                </a:solidFill>
                <a:latin typeface="Cambria" pitchFamily="34" charset="0"/>
                <a:ea typeface="Cambria" pitchFamily="34" charset="-122"/>
                <a:cs typeface="Cambria" pitchFamily="34" charset="-120"/>
              </a:rPr>
              <a:t>Nature and Nurture</a:t>
            </a:r>
            <a:endParaRPr lang="en-US" sz="2800" dirty="0"/>
          </a:p>
        </p:txBody>
      </p:sp>
      <p:sp>
        <p:nvSpPr>
          <p:cNvPr id="8" name="Shape 6"/>
          <p:cNvSpPr/>
          <p:nvPr/>
        </p:nvSpPr>
        <p:spPr>
          <a:xfrm>
            <a:off x="548640" y="1417320"/>
            <a:ext cx="5349240" cy="3154680"/>
          </a:xfrm>
          <a:prstGeom prst="roundRect">
            <a:avLst>
              <a:gd name="adj" fmla="val 2899"/>
            </a:avLst>
          </a:prstGeom>
          <a:solidFill>
            <a:srgbClr val="E7F0E4"/>
          </a:solidFill>
          <a:ln/>
          <a:effectLst>
            <a:outerShdw blurRad="76200" dist="25400" dir="5400000" algn="bl" rotWithShape="0">
              <a:srgbClr val="9AAEB4">
                <a:alpha val="22000"/>
              </a:srgbClr>
            </a:outerShdw>
          </a:effectLst>
        </p:spPr>
      </p:sp>
      <p:sp>
        <p:nvSpPr>
          <p:cNvPr id="9" name="Shape 7"/>
          <p:cNvSpPr/>
          <p:nvPr/>
        </p:nvSpPr>
        <p:spPr>
          <a:xfrm>
            <a:off x="822960" y="1664208"/>
            <a:ext cx="457200" cy="457200"/>
          </a:xfrm>
          <a:prstGeom prst="ellipse">
            <a:avLst/>
          </a:prstGeom>
          <a:solidFill>
            <a:srgbClr val="2E6B3E"/>
          </a:solidFill>
          <a:ln/>
        </p:spPr>
      </p:sp>
      <p:sp>
        <p:nvSpPr>
          <p:cNvPr id="10" name="Text 8"/>
          <p:cNvSpPr/>
          <p:nvPr/>
        </p:nvSpPr>
        <p:spPr>
          <a:xfrm>
            <a:off x="822960" y="1664208"/>
            <a:ext cx="457200" cy="457200"/>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N</a:t>
            </a:r>
            <a:endParaRPr lang="en-US" sz="1500" dirty="0"/>
          </a:p>
        </p:txBody>
      </p:sp>
      <p:sp>
        <p:nvSpPr>
          <p:cNvPr id="11" name="Text 9"/>
          <p:cNvSpPr/>
          <p:nvPr/>
        </p:nvSpPr>
        <p:spPr>
          <a:xfrm>
            <a:off x="1417320" y="1664208"/>
            <a:ext cx="4297680" cy="457200"/>
          </a:xfrm>
          <a:prstGeom prst="rect">
            <a:avLst/>
          </a:prstGeom>
          <a:noFill/>
          <a:ln/>
        </p:spPr>
        <p:txBody>
          <a:bodyPr wrap="square" rtlCol="0" anchor="ctr"/>
          <a:lstStyle/>
          <a:p>
            <a:pPr marL="0" indent="0">
              <a:buNone/>
            </a:pPr>
            <a:r>
              <a:rPr lang="en-US" sz="1500" b="1" dirty="0">
                <a:solidFill>
                  <a:srgbClr val="20281F"/>
                </a:solidFill>
                <a:latin typeface="Cambria" pitchFamily="34" charset="0"/>
                <a:ea typeface="Cambria" pitchFamily="34" charset="-122"/>
                <a:cs typeface="Cambria" pitchFamily="34" charset="-120"/>
              </a:rPr>
              <a:t>Biological Influences</a:t>
            </a:r>
            <a:endParaRPr lang="en-US" sz="1500" dirty="0"/>
          </a:p>
        </p:txBody>
      </p:sp>
      <p:sp>
        <p:nvSpPr>
          <p:cNvPr id="12" name="Text 10"/>
          <p:cNvSpPr/>
          <p:nvPr/>
        </p:nvSpPr>
        <p:spPr>
          <a:xfrm>
            <a:off x="868680" y="2331720"/>
            <a:ext cx="4754880" cy="2103120"/>
          </a:xfrm>
          <a:prstGeom prst="rect">
            <a:avLst/>
          </a:prstGeom>
          <a:noFill/>
          <a:ln/>
        </p:spPr>
        <p:txBody>
          <a:bodyPr wrap="square" rtlCol="0" anchor="ctr"/>
          <a:lstStyle/>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Temperament</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Brain development</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Stress-response systems</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Genetic factors</a:t>
            </a:r>
            <a:endParaRPr lang="en-US" sz="1300" dirty="0"/>
          </a:p>
        </p:txBody>
      </p:sp>
      <p:sp>
        <p:nvSpPr>
          <p:cNvPr id="13" name="Shape 11"/>
          <p:cNvSpPr/>
          <p:nvPr/>
        </p:nvSpPr>
        <p:spPr>
          <a:xfrm>
            <a:off x="6263640" y="1417320"/>
            <a:ext cx="5349240" cy="3154680"/>
          </a:xfrm>
          <a:prstGeom prst="roundRect">
            <a:avLst>
              <a:gd name="adj" fmla="val 2899"/>
            </a:avLst>
          </a:prstGeom>
          <a:solidFill>
            <a:srgbClr val="E9EEE9"/>
          </a:solidFill>
          <a:ln/>
          <a:effectLst>
            <a:outerShdw blurRad="76200" dist="25400" dir="5400000" algn="bl" rotWithShape="0">
              <a:srgbClr val="9AAEB4">
                <a:alpha val="22000"/>
              </a:srgbClr>
            </a:outerShdw>
          </a:effectLst>
        </p:spPr>
      </p:sp>
      <p:sp>
        <p:nvSpPr>
          <p:cNvPr id="14" name="Shape 12"/>
          <p:cNvSpPr/>
          <p:nvPr/>
        </p:nvSpPr>
        <p:spPr>
          <a:xfrm>
            <a:off x="6537960" y="1664208"/>
            <a:ext cx="457200" cy="457200"/>
          </a:xfrm>
          <a:prstGeom prst="ellipse">
            <a:avLst/>
          </a:prstGeom>
          <a:solidFill>
            <a:srgbClr val="27342B"/>
          </a:solidFill>
          <a:ln/>
        </p:spPr>
      </p:sp>
      <p:sp>
        <p:nvSpPr>
          <p:cNvPr id="15" name="Text 13"/>
          <p:cNvSpPr/>
          <p:nvPr/>
        </p:nvSpPr>
        <p:spPr>
          <a:xfrm>
            <a:off x="6537960" y="1664208"/>
            <a:ext cx="457200" cy="457200"/>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E</a:t>
            </a:r>
            <a:endParaRPr lang="en-US" sz="1500" dirty="0"/>
          </a:p>
        </p:txBody>
      </p:sp>
      <p:sp>
        <p:nvSpPr>
          <p:cNvPr id="16" name="Text 14"/>
          <p:cNvSpPr/>
          <p:nvPr/>
        </p:nvSpPr>
        <p:spPr>
          <a:xfrm>
            <a:off x="7132320" y="1664208"/>
            <a:ext cx="4297680" cy="457200"/>
          </a:xfrm>
          <a:prstGeom prst="rect">
            <a:avLst/>
          </a:prstGeom>
          <a:noFill/>
          <a:ln/>
        </p:spPr>
        <p:txBody>
          <a:bodyPr wrap="square" rtlCol="0" anchor="ctr"/>
          <a:lstStyle/>
          <a:p>
            <a:pPr marL="0" indent="0">
              <a:buNone/>
            </a:pPr>
            <a:r>
              <a:rPr lang="en-US" sz="1500" b="1" dirty="0">
                <a:solidFill>
                  <a:srgbClr val="20281F"/>
                </a:solidFill>
                <a:latin typeface="Cambria" pitchFamily="34" charset="0"/>
                <a:ea typeface="Cambria" pitchFamily="34" charset="-122"/>
                <a:cs typeface="Cambria" pitchFamily="34" charset="-120"/>
              </a:rPr>
              <a:t>Environmental Influences</a:t>
            </a:r>
            <a:endParaRPr lang="en-US" sz="1500" dirty="0"/>
          </a:p>
        </p:txBody>
      </p:sp>
      <p:sp>
        <p:nvSpPr>
          <p:cNvPr id="17" name="Text 15"/>
          <p:cNvSpPr/>
          <p:nvPr/>
        </p:nvSpPr>
        <p:spPr>
          <a:xfrm>
            <a:off x="6583680" y="2331720"/>
            <a:ext cx="4754880" cy="2103120"/>
          </a:xfrm>
          <a:prstGeom prst="rect">
            <a:avLst/>
          </a:prstGeom>
          <a:noFill/>
          <a:ln/>
        </p:spPr>
        <p:txBody>
          <a:bodyPr wrap="square" rtlCol="0" anchor="ctr"/>
          <a:lstStyle/>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Caregiving quality</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Maternal mental health</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Social interaction</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Transitions and attachment experiences</a:t>
            </a:r>
            <a:endParaRPr lang="en-US" sz="1300" dirty="0"/>
          </a:p>
        </p:txBody>
      </p:sp>
      <p:sp>
        <p:nvSpPr>
          <p:cNvPr id="18" name="Shape 16"/>
          <p:cNvSpPr/>
          <p:nvPr/>
        </p:nvSpPr>
        <p:spPr>
          <a:xfrm>
            <a:off x="548640" y="4754880"/>
            <a:ext cx="11064240" cy="1508760"/>
          </a:xfrm>
          <a:prstGeom prst="roundRect">
            <a:avLst>
              <a:gd name="adj" fmla="val 6061"/>
            </a:avLst>
          </a:prstGeom>
          <a:solidFill>
            <a:srgbClr val="27342B"/>
          </a:solidFill>
          <a:ln/>
        </p:spPr>
      </p:sp>
      <p:sp>
        <p:nvSpPr>
          <p:cNvPr id="19" name="Shape 17"/>
          <p:cNvSpPr/>
          <p:nvPr/>
        </p:nvSpPr>
        <p:spPr>
          <a:xfrm>
            <a:off x="822960" y="5138928"/>
            <a:ext cx="457200" cy="457200"/>
          </a:xfrm>
          <a:prstGeom prst="ellipse">
            <a:avLst/>
          </a:prstGeom>
          <a:solidFill>
            <a:srgbClr val="2E6B3E"/>
          </a:solidFill>
          <a:ln/>
        </p:spPr>
      </p:sp>
      <p:sp>
        <p:nvSpPr>
          <p:cNvPr id="20" name="Text 18"/>
          <p:cNvSpPr/>
          <p:nvPr/>
        </p:nvSpPr>
        <p:spPr>
          <a:xfrm>
            <a:off x="822960" y="5138928"/>
            <a:ext cx="457200" cy="457200"/>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a:t>
            </a:r>
            <a:endParaRPr lang="en-US" sz="1500" dirty="0"/>
          </a:p>
        </p:txBody>
      </p:sp>
      <p:sp>
        <p:nvSpPr>
          <p:cNvPr id="21" name="Text 19"/>
          <p:cNvSpPr/>
          <p:nvPr/>
        </p:nvSpPr>
        <p:spPr>
          <a:xfrm>
            <a:off x="1417320" y="4864608"/>
            <a:ext cx="9966960" cy="1143000"/>
          </a:xfrm>
          <a:prstGeom prst="rect">
            <a:avLst/>
          </a:prstGeom>
          <a:noFill/>
          <a:ln/>
        </p:spPr>
        <p:txBody>
          <a:bodyPr wrap="square" rtlCol="0" anchor="ctr"/>
          <a:lstStyle/>
          <a:p>
            <a:pPr marL="0" indent="0">
              <a:lnSpc>
                <a:spcPct val="115000"/>
              </a:lnSpc>
              <a:buNone/>
            </a:pPr>
            <a:r>
              <a:rPr lang="en-US" sz="1250" b="1" dirty="0">
                <a:solidFill>
                  <a:srgbClr val="C98A2B"/>
                </a:solidFill>
                <a:latin typeface="Calibri" pitchFamily="34" charset="0"/>
                <a:ea typeface="Calibri" pitchFamily="34" charset="-122"/>
                <a:cs typeface="Calibri" pitchFamily="34" charset="-120"/>
              </a:rPr>
              <a:t>A critical counterpoint:  </a:t>
            </a:r>
            <a:r>
              <a:rPr lang="en-US" sz="1250" dirty="0">
                <a:solidFill>
                  <a:srgbClr val="FFFFFF"/>
                </a:solidFill>
                <a:latin typeface="Calibri" pitchFamily="34" charset="0"/>
                <a:ea typeface="Calibri" pitchFamily="34" charset="-122"/>
                <a:cs typeface="Calibri" pitchFamily="34" charset="-120"/>
              </a:rPr>
              <a:t>Kagan (1984) argues temperament is a strong biological driver of behaviour that can operate largely independently of caregiving, challenging Bowlby's heavier emphasis on the environment. Isaac's development is best understood as an interaction of both influences, not caregiving alone.</a:t>
            </a:r>
            <a:endParaRPr lang="en-US" sz="1250" dirty="0"/>
          </a:p>
        </p:txBody>
      </p:sp>
      <p:sp>
        <p:nvSpPr>
          <p:cNvPr id="22" name="Text 20"/>
          <p:cNvSpPr/>
          <p:nvPr/>
        </p:nvSpPr>
        <p:spPr>
          <a:xfrm>
            <a:off x="548640" y="6400800"/>
            <a:ext cx="5486400" cy="274320"/>
          </a:xfrm>
          <a:prstGeom prst="rect">
            <a:avLst/>
          </a:prstGeom>
          <a:noFill/>
          <a:ln/>
        </p:spPr>
        <p:txBody>
          <a:bodyPr wrap="square" rtlCol="0" anchor="ctr"/>
          <a:lstStyle/>
          <a:p>
            <a:pPr marL="0" indent="0">
              <a:buNone/>
            </a:pPr>
            <a:r>
              <a:rPr lang="en-US" sz="1100" i="1" dirty="0">
                <a:solidFill>
                  <a:srgbClr val="57635A"/>
                </a:solidFill>
                <a:latin typeface="Calibri" pitchFamily="34" charset="0"/>
                <a:ea typeface="Calibri" pitchFamily="34" charset="-122"/>
                <a:cs typeface="Calibri" pitchFamily="34" charset="-120"/>
              </a:rPr>
              <a:t>(Bowlby, 1969; Kagan, 1984)</a:t>
            </a:r>
            <a:endParaRPr lang="en-US" sz="1100" dirty="0"/>
          </a:p>
        </p:txBody>
      </p:sp>
      <p:sp>
        <p:nvSpPr>
          <p:cNvPr id="23" name="Text 21"/>
          <p:cNvSpPr/>
          <p:nvPr/>
        </p:nvSpPr>
        <p:spPr>
          <a:xfrm>
            <a:off x="11658600" y="6492240"/>
            <a:ext cx="457200" cy="274320"/>
          </a:xfrm>
          <a:prstGeom prst="rect">
            <a:avLst/>
          </a:prstGeom>
          <a:noFill/>
          <a:ln/>
        </p:spPr>
        <p:txBody>
          <a:bodyPr wrap="square" rtlCol="0" anchor="ctr"/>
          <a:lstStyle/>
          <a:p>
            <a:pPr marL="0" indent="0" algn="r">
              <a:buNone/>
            </a:pPr>
            <a:r>
              <a:rPr lang="en-US" sz="1000" dirty="0">
                <a:solidFill>
                  <a:srgbClr val="57635A"/>
                </a:solidFill>
                <a:latin typeface="Calibri" pitchFamily="34" charset="0"/>
                <a:ea typeface="Calibri" pitchFamily="34" charset="-122"/>
                <a:cs typeface="Calibri" pitchFamily="34" charset="-120"/>
              </a:rPr>
              <a:t>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750040" y="-868680"/>
            <a:ext cx="1600200" cy="1600200"/>
          </a:xfrm>
          <a:prstGeom prst="ellipse">
            <a:avLst/>
          </a:prstGeom>
          <a:solidFill>
            <a:srgbClr val="C98A2B"/>
          </a:solidFill>
          <a:ln/>
        </p:spPr>
      </p:sp>
      <p:sp>
        <p:nvSpPr>
          <p:cNvPr id="3" name="Shape 1"/>
          <p:cNvSpPr/>
          <p:nvPr/>
        </p:nvSpPr>
        <p:spPr>
          <a:xfrm>
            <a:off x="11932920" y="-548640"/>
            <a:ext cx="868680" cy="868680"/>
          </a:xfrm>
          <a:prstGeom prst="ellipse">
            <a:avLst/>
          </a:prstGeom>
          <a:solidFill>
            <a:srgbClr val="2E6B3E"/>
          </a:solidFill>
          <a:ln/>
        </p:spPr>
      </p:sp>
      <p:sp>
        <p:nvSpPr>
          <p:cNvPr id="4" name="Shape 2"/>
          <p:cNvSpPr/>
          <p:nvPr/>
        </p:nvSpPr>
        <p:spPr>
          <a:xfrm>
            <a:off x="548640" y="384048"/>
            <a:ext cx="310896" cy="310896"/>
          </a:xfrm>
          <a:prstGeom prst="ellipse">
            <a:avLst/>
          </a:prstGeom>
          <a:solidFill>
            <a:srgbClr val="2E6B3E"/>
          </a:solidFill>
          <a:ln/>
        </p:spPr>
      </p:sp>
      <p:sp>
        <p:nvSpPr>
          <p:cNvPr id="5" name="Text 3"/>
          <p:cNvSpPr/>
          <p:nvPr/>
        </p:nvSpPr>
        <p:spPr>
          <a:xfrm>
            <a:off x="548640" y="384048"/>
            <a:ext cx="310896" cy="310896"/>
          </a:xfrm>
          <a:prstGeom prst="rect">
            <a:avLst/>
          </a:prstGeom>
          <a:noFill/>
          <a:ln/>
        </p:spPr>
        <p:txBody>
          <a:bodyPr wrap="square" rtlCol="0" anchor="ctr"/>
          <a:lstStyle/>
          <a:p>
            <a:pPr marL="0" indent="0" algn="ctr">
              <a:buNone/>
            </a:pPr>
            <a:endParaRPr lang="en-US" sz="1500" dirty="0"/>
          </a:p>
        </p:txBody>
      </p:sp>
      <p:sp>
        <p:nvSpPr>
          <p:cNvPr id="6" name="Text 4"/>
          <p:cNvSpPr/>
          <p:nvPr/>
        </p:nvSpPr>
        <p:spPr>
          <a:xfrm>
            <a:off x="1024128" y="292608"/>
            <a:ext cx="7315200" cy="274320"/>
          </a:xfrm>
          <a:prstGeom prst="rect">
            <a:avLst/>
          </a:prstGeom>
          <a:noFill/>
          <a:ln/>
        </p:spPr>
        <p:txBody>
          <a:bodyPr wrap="square" rtlCol="0" anchor="ctr"/>
          <a:lstStyle/>
          <a:p>
            <a:pPr marL="0" indent="0">
              <a:buNone/>
            </a:pPr>
            <a:r>
              <a:rPr lang="en-US" sz="1200" b="1" kern="0" spc="200" dirty="0">
                <a:solidFill>
                  <a:srgbClr val="C98A2B"/>
                </a:solidFill>
                <a:latin typeface="Calibri" pitchFamily="34" charset="0"/>
                <a:ea typeface="Calibri" pitchFamily="34" charset="-122"/>
                <a:cs typeface="Calibri" pitchFamily="34" charset="-120"/>
              </a:rPr>
              <a:t>PRACTICAL APPLICATION</a:t>
            </a:r>
            <a:endParaRPr lang="en-US" sz="1200" dirty="0"/>
          </a:p>
        </p:txBody>
      </p:sp>
      <p:sp>
        <p:nvSpPr>
          <p:cNvPr id="7" name="Text 5"/>
          <p:cNvSpPr/>
          <p:nvPr/>
        </p:nvSpPr>
        <p:spPr>
          <a:xfrm>
            <a:off x="1024128" y="548640"/>
            <a:ext cx="10607040" cy="640080"/>
          </a:xfrm>
          <a:prstGeom prst="rect">
            <a:avLst/>
          </a:prstGeom>
          <a:noFill/>
          <a:ln/>
        </p:spPr>
        <p:txBody>
          <a:bodyPr wrap="square" rtlCol="0" anchor="ctr"/>
          <a:lstStyle/>
          <a:p>
            <a:pPr marL="0" indent="0">
              <a:buNone/>
            </a:pPr>
            <a:r>
              <a:rPr lang="en-US" sz="2800" b="1" dirty="0">
                <a:solidFill>
                  <a:srgbClr val="20281F"/>
                </a:solidFill>
                <a:latin typeface="Cambria" pitchFamily="34" charset="0"/>
                <a:ea typeface="Cambria" pitchFamily="34" charset="-122"/>
                <a:cs typeface="Cambria" pitchFamily="34" charset="-120"/>
              </a:rPr>
              <a:t>Theory-Informed Support Plan</a:t>
            </a:r>
            <a:endParaRPr lang="en-US" sz="2800" dirty="0"/>
          </a:p>
        </p:txBody>
      </p:sp>
      <p:sp>
        <p:nvSpPr>
          <p:cNvPr id="8" name="Shape 6"/>
          <p:cNvSpPr/>
          <p:nvPr/>
        </p:nvSpPr>
        <p:spPr>
          <a:xfrm>
            <a:off x="1051560" y="1463040"/>
            <a:ext cx="8558784" cy="27432"/>
          </a:xfrm>
          <a:prstGeom prst="rect">
            <a:avLst/>
          </a:prstGeom>
          <a:solidFill>
            <a:srgbClr val="D9C48A"/>
          </a:solidFill>
          <a:ln/>
        </p:spPr>
      </p:sp>
      <p:sp>
        <p:nvSpPr>
          <p:cNvPr id="9" name="Shape 7"/>
          <p:cNvSpPr/>
          <p:nvPr/>
        </p:nvSpPr>
        <p:spPr>
          <a:xfrm>
            <a:off x="731520" y="1225296"/>
            <a:ext cx="502920" cy="502920"/>
          </a:xfrm>
          <a:prstGeom prst="ellipse">
            <a:avLst/>
          </a:prstGeom>
          <a:solidFill>
            <a:srgbClr val="2E6B3E"/>
          </a:solidFill>
          <a:ln/>
        </p:spPr>
      </p:sp>
      <p:sp>
        <p:nvSpPr>
          <p:cNvPr id="10" name="Text 8"/>
          <p:cNvSpPr/>
          <p:nvPr/>
        </p:nvSpPr>
        <p:spPr>
          <a:xfrm>
            <a:off x="731520" y="1225296"/>
            <a:ext cx="502920" cy="502920"/>
          </a:xfrm>
          <a:prstGeom prst="rect">
            <a:avLst/>
          </a:prstGeom>
          <a:noFill/>
          <a:ln/>
        </p:spPr>
        <p:txBody>
          <a:bodyPr wrap="square"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01</a:t>
            </a:r>
            <a:endParaRPr lang="en-US" sz="1400" dirty="0"/>
          </a:p>
        </p:txBody>
      </p:sp>
      <p:sp>
        <p:nvSpPr>
          <p:cNvPr id="11" name="Shape 9"/>
          <p:cNvSpPr/>
          <p:nvPr/>
        </p:nvSpPr>
        <p:spPr>
          <a:xfrm>
            <a:off x="548640" y="1920240"/>
            <a:ext cx="2688336" cy="3611880"/>
          </a:xfrm>
          <a:prstGeom prst="roundRect">
            <a:avLst>
              <a:gd name="adj" fmla="val 3401"/>
            </a:avLst>
          </a:prstGeom>
          <a:solidFill>
            <a:srgbClr val="E7F0E4"/>
          </a:solidFill>
          <a:ln/>
          <a:effectLst>
            <a:outerShdw blurRad="76200" dist="25400" dir="5400000" algn="bl" rotWithShape="0">
              <a:srgbClr val="9AAEB4">
                <a:alpha val="22000"/>
              </a:srgbClr>
            </a:outerShdw>
          </a:effectLst>
        </p:spPr>
      </p:sp>
      <p:sp>
        <p:nvSpPr>
          <p:cNvPr id="12" name="Text 10"/>
          <p:cNvSpPr/>
          <p:nvPr/>
        </p:nvSpPr>
        <p:spPr>
          <a:xfrm>
            <a:off x="731520" y="2103120"/>
            <a:ext cx="2322576" cy="685800"/>
          </a:xfrm>
          <a:prstGeom prst="rect">
            <a:avLst/>
          </a:prstGeom>
          <a:noFill/>
          <a:ln/>
        </p:spPr>
        <p:txBody>
          <a:bodyPr wrap="square" rtlCol="0" anchor="ctr"/>
          <a:lstStyle/>
          <a:p>
            <a:pPr marL="0" indent="0">
              <a:buNone/>
            </a:pPr>
            <a:r>
              <a:rPr lang="en-US" sz="1350" b="1" dirty="0">
                <a:solidFill>
                  <a:srgbClr val="20281F"/>
                </a:solidFill>
                <a:latin typeface="Cambria" pitchFamily="34" charset="0"/>
                <a:ea typeface="Cambria" pitchFamily="34" charset="-122"/>
                <a:cs typeface="Cambria" pitchFamily="34" charset="-120"/>
              </a:rPr>
              <a:t>Attachment-Based Practice</a:t>
            </a:r>
            <a:endParaRPr lang="en-US" sz="1350" dirty="0"/>
          </a:p>
        </p:txBody>
      </p:sp>
      <p:sp>
        <p:nvSpPr>
          <p:cNvPr id="13" name="Text 11"/>
          <p:cNvSpPr/>
          <p:nvPr/>
        </p:nvSpPr>
        <p:spPr>
          <a:xfrm>
            <a:off x="768096" y="2834640"/>
            <a:ext cx="2249424" cy="2514600"/>
          </a:xfrm>
          <a:prstGeom prst="rect">
            <a:avLst/>
          </a:prstGeom>
          <a:noFill/>
          <a:ln/>
        </p:spPr>
        <p:txBody>
          <a:bodyPr wrap="square" rtlCol="0" anchor="ctr"/>
          <a:lstStyle/>
          <a:p>
            <a:pPr marL="177800" indent="-177800">
              <a:spcAft>
                <a:spcPts val="600"/>
              </a:spcAft>
              <a:buSzPct val="100000"/>
              <a:buChar char="▪"/>
            </a:pPr>
            <a:r>
              <a:rPr lang="en-US" sz="1100" dirty="0">
                <a:solidFill>
                  <a:srgbClr val="20281F"/>
                </a:solidFill>
                <a:latin typeface="Calibri" pitchFamily="34" charset="0"/>
                <a:ea typeface="Calibri" pitchFamily="34" charset="-122"/>
                <a:cs typeface="Calibri" pitchFamily="34" charset="-120"/>
              </a:rPr>
              <a:t>Key worker system rebuilds a secure base</a:t>
            </a:r>
            <a:endParaRPr lang="en-US" sz="1100" dirty="0"/>
          </a:p>
          <a:p>
            <a:pPr marL="177800" indent="-177800">
              <a:spcAft>
                <a:spcPts val="600"/>
              </a:spcAft>
              <a:buSzPct val="100000"/>
              <a:buChar char="▪"/>
            </a:pPr>
            <a:r>
              <a:rPr lang="en-US" sz="1100" dirty="0">
                <a:solidFill>
                  <a:srgbClr val="20281F"/>
                </a:solidFill>
                <a:latin typeface="Calibri" pitchFamily="34" charset="0"/>
                <a:ea typeface="Calibri" pitchFamily="34" charset="-122"/>
                <a:cs typeface="Calibri" pitchFamily="34" charset="-120"/>
              </a:rPr>
              <a:t>Predictable routines and transitions</a:t>
            </a:r>
            <a:endParaRPr lang="en-US" sz="1100" dirty="0"/>
          </a:p>
          <a:p>
            <a:pPr marL="177800" indent="-177800">
              <a:spcAft>
                <a:spcPts val="600"/>
              </a:spcAft>
              <a:buSzPct val="100000"/>
              <a:buChar char="▪"/>
            </a:pPr>
            <a:r>
              <a:rPr lang="en-US" sz="1100" dirty="0">
                <a:solidFill>
                  <a:srgbClr val="20281F"/>
                </a:solidFill>
                <a:latin typeface="Calibri" pitchFamily="34" charset="0"/>
                <a:ea typeface="Calibri" pitchFamily="34" charset="-122"/>
                <a:cs typeface="Calibri" pitchFamily="34" charset="-120"/>
              </a:rPr>
              <a:t>Warm, sensitive interactions</a:t>
            </a:r>
            <a:endParaRPr lang="en-US" sz="1100" dirty="0"/>
          </a:p>
        </p:txBody>
      </p:sp>
      <p:sp>
        <p:nvSpPr>
          <p:cNvPr id="14" name="Shape 12"/>
          <p:cNvSpPr/>
          <p:nvPr/>
        </p:nvSpPr>
        <p:spPr>
          <a:xfrm>
            <a:off x="3584448" y="1225296"/>
            <a:ext cx="502920" cy="502920"/>
          </a:xfrm>
          <a:prstGeom prst="ellipse">
            <a:avLst/>
          </a:prstGeom>
          <a:solidFill>
            <a:srgbClr val="27342B"/>
          </a:solidFill>
          <a:ln/>
        </p:spPr>
      </p:sp>
      <p:sp>
        <p:nvSpPr>
          <p:cNvPr id="15" name="Text 13"/>
          <p:cNvSpPr/>
          <p:nvPr/>
        </p:nvSpPr>
        <p:spPr>
          <a:xfrm>
            <a:off x="3584448" y="1225296"/>
            <a:ext cx="502920" cy="502920"/>
          </a:xfrm>
          <a:prstGeom prst="rect">
            <a:avLst/>
          </a:prstGeom>
          <a:noFill/>
          <a:ln/>
        </p:spPr>
        <p:txBody>
          <a:bodyPr wrap="square"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02</a:t>
            </a:r>
            <a:endParaRPr lang="en-US" sz="1400" dirty="0"/>
          </a:p>
        </p:txBody>
      </p:sp>
      <p:sp>
        <p:nvSpPr>
          <p:cNvPr id="16" name="Shape 14"/>
          <p:cNvSpPr/>
          <p:nvPr/>
        </p:nvSpPr>
        <p:spPr>
          <a:xfrm>
            <a:off x="3401568" y="1920240"/>
            <a:ext cx="2688336" cy="3611880"/>
          </a:xfrm>
          <a:prstGeom prst="roundRect">
            <a:avLst>
              <a:gd name="adj" fmla="val 3401"/>
            </a:avLst>
          </a:prstGeom>
          <a:solidFill>
            <a:srgbClr val="E9EEE9"/>
          </a:solidFill>
          <a:ln/>
          <a:effectLst>
            <a:outerShdw blurRad="76200" dist="25400" dir="5400000" algn="bl" rotWithShape="0">
              <a:srgbClr val="9AAEB4">
                <a:alpha val="22000"/>
              </a:srgbClr>
            </a:outerShdw>
          </a:effectLst>
        </p:spPr>
      </p:sp>
      <p:sp>
        <p:nvSpPr>
          <p:cNvPr id="17" name="Text 15"/>
          <p:cNvSpPr/>
          <p:nvPr/>
        </p:nvSpPr>
        <p:spPr>
          <a:xfrm>
            <a:off x="3584448" y="2103120"/>
            <a:ext cx="2322576" cy="685800"/>
          </a:xfrm>
          <a:prstGeom prst="rect">
            <a:avLst/>
          </a:prstGeom>
          <a:noFill/>
          <a:ln/>
        </p:spPr>
        <p:txBody>
          <a:bodyPr wrap="square" rtlCol="0" anchor="ctr"/>
          <a:lstStyle/>
          <a:p>
            <a:pPr marL="0" indent="0">
              <a:buNone/>
            </a:pPr>
            <a:r>
              <a:rPr lang="en-US" sz="1350" b="1" dirty="0">
                <a:solidFill>
                  <a:srgbClr val="20281F"/>
                </a:solidFill>
                <a:latin typeface="Cambria" pitchFamily="34" charset="0"/>
                <a:ea typeface="Cambria" pitchFamily="34" charset="-122"/>
                <a:cs typeface="Cambria" pitchFamily="34" charset="-120"/>
              </a:rPr>
              <a:t>Language Support</a:t>
            </a:r>
            <a:endParaRPr lang="en-US" sz="1350" dirty="0"/>
          </a:p>
        </p:txBody>
      </p:sp>
      <p:sp>
        <p:nvSpPr>
          <p:cNvPr id="18" name="Text 16"/>
          <p:cNvSpPr/>
          <p:nvPr/>
        </p:nvSpPr>
        <p:spPr>
          <a:xfrm>
            <a:off x="3621024" y="2834640"/>
            <a:ext cx="2249424" cy="2514600"/>
          </a:xfrm>
          <a:prstGeom prst="rect">
            <a:avLst/>
          </a:prstGeom>
          <a:noFill/>
          <a:ln/>
        </p:spPr>
        <p:txBody>
          <a:bodyPr wrap="square" rtlCol="0" anchor="ctr"/>
          <a:lstStyle/>
          <a:p>
            <a:pPr marL="177800" indent="-177800">
              <a:spcAft>
                <a:spcPts val="600"/>
              </a:spcAft>
              <a:buSzPct val="100000"/>
              <a:buChar char="▪"/>
            </a:pPr>
            <a:r>
              <a:rPr lang="en-US" sz="1100" dirty="0">
                <a:solidFill>
                  <a:srgbClr val="20281F"/>
                </a:solidFill>
                <a:latin typeface="Calibri" pitchFamily="34" charset="0"/>
                <a:ea typeface="Calibri" pitchFamily="34" charset="-122"/>
                <a:cs typeface="Calibri" pitchFamily="34" charset="-120"/>
              </a:rPr>
              <a:t>Storytelling and small-group activities</a:t>
            </a:r>
            <a:endParaRPr lang="en-US" sz="1100" dirty="0"/>
          </a:p>
          <a:p>
            <a:pPr marL="177800" indent="-177800">
              <a:spcAft>
                <a:spcPts val="600"/>
              </a:spcAft>
              <a:buSzPct val="100000"/>
              <a:buChar char="▪"/>
            </a:pPr>
            <a:r>
              <a:rPr lang="en-US" sz="1100" dirty="0">
                <a:solidFill>
                  <a:srgbClr val="20281F"/>
                </a:solidFill>
                <a:latin typeface="Calibri" pitchFamily="34" charset="0"/>
                <a:ea typeface="Calibri" pitchFamily="34" charset="-122"/>
                <a:cs typeface="Calibri" pitchFamily="34" charset="-120"/>
              </a:rPr>
              <a:t>Modelling language during play</a:t>
            </a:r>
            <a:endParaRPr lang="en-US" sz="1100" dirty="0"/>
          </a:p>
          <a:p>
            <a:pPr marL="177800" indent="-177800">
              <a:spcAft>
                <a:spcPts val="600"/>
              </a:spcAft>
              <a:buSzPct val="100000"/>
              <a:buChar char="▪"/>
            </a:pPr>
            <a:r>
              <a:rPr lang="en-US" sz="1100" dirty="0">
                <a:solidFill>
                  <a:srgbClr val="20281F"/>
                </a:solidFill>
                <a:latin typeface="Calibri" pitchFamily="34" charset="0"/>
                <a:ea typeface="Calibri" pitchFamily="34" charset="-122"/>
                <a:cs typeface="Calibri" pitchFamily="34" charset="-120"/>
              </a:rPr>
              <a:t>Songs and rhymes to build engagement</a:t>
            </a:r>
            <a:endParaRPr lang="en-US" sz="1100" dirty="0"/>
          </a:p>
        </p:txBody>
      </p:sp>
      <p:sp>
        <p:nvSpPr>
          <p:cNvPr id="19" name="Shape 17"/>
          <p:cNvSpPr/>
          <p:nvPr/>
        </p:nvSpPr>
        <p:spPr>
          <a:xfrm>
            <a:off x="6437376" y="1225296"/>
            <a:ext cx="502920" cy="502920"/>
          </a:xfrm>
          <a:prstGeom prst="ellipse">
            <a:avLst/>
          </a:prstGeom>
          <a:solidFill>
            <a:srgbClr val="2E6B3E"/>
          </a:solidFill>
          <a:ln/>
        </p:spPr>
      </p:sp>
      <p:sp>
        <p:nvSpPr>
          <p:cNvPr id="20" name="Text 18"/>
          <p:cNvSpPr/>
          <p:nvPr/>
        </p:nvSpPr>
        <p:spPr>
          <a:xfrm>
            <a:off x="6437376" y="1225296"/>
            <a:ext cx="502920" cy="502920"/>
          </a:xfrm>
          <a:prstGeom prst="rect">
            <a:avLst/>
          </a:prstGeom>
          <a:noFill/>
          <a:ln/>
        </p:spPr>
        <p:txBody>
          <a:bodyPr wrap="square"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03</a:t>
            </a:r>
            <a:endParaRPr lang="en-US" sz="1400" dirty="0"/>
          </a:p>
        </p:txBody>
      </p:sp>
      <p:sp>
        <p:nvSpPr>
          <p:cNvPr id="21" name="Shape 19"/>
          <p:cNvSpPr/>
          <p:nvPr/>
        </p:nvSpPr>
        <p:spPr>
          <a:xfrm>
            <a:off x="6254496" y="1920240"/>
            <a:ext cx="2688336" cy="3611880"/>
          </a:xfrm>
          <a:prstGeom prst="roundRect">
            <a:avLst>
              <a:gd name="adj" fmla="val 3401"/>
            </a:avLst>
          </a:prstGeom>
          <a:solidFill>
            <a:srgbClr val="E7F0E4"/>
          </a:solidFill>
          <a:ln/>
          <a:effectLst>
            <a:outerShdw blurRad="76200" dist="25400" dir="5400000" algn="bl" rotWithShape="0">
              <a:srgbClr val="9AAEB4">
                <a:alpha val="22000"/>
              </a:srgbClr>
            </a:outerShdw>
          </a:effectLst>
        </p:spPr>
      </p:sp>
      <p:sp>
        <p:nvSpPr>
          <p:cNvPr id="22" name="Text 20"/>
          <p:cNvSpPr/>
          <p:nvPr/>
        </p:nvSpPr>
        <p:spPr>
          <a:xfrm>
            <a:off x="6437376" y="2103120"/>
            <a:ext cx="2322576" cy="685800"/>
          </a:xfrm>
          <a:prstGeom prst="rect">
            <a:avLst/>
          </a:prstGeom>
          <a:noFill/>
          <a:ln/>
        </p:spPr>
        <p:txBody>
          <a:bodyPr wrap="square" rtlCol="0" anchor="ctr"/>
          <a:lstStyle/>
          <a:p>
            <a:pPr marL="0" indent="0">
              <a:buNone/>
            </a:pPr>
            <a:r>
              <a:rPr lang="en-US" sz="1350" b="1" dirty="0">
                <a:solidFill>
                  <a:srgbClr val="20281F"/>
                </a:solidFill>
                <a:latin typeface="Cambria" pitchFamily="34" charset="0"/>
                <a:ea typeface="Cambria" pitchFamily="34" charset="-122"/>
                <a:cs typeface="Cambria" pitchFamily="34" charset="-120"/>
              </a:rPr>
              <a:t>Emotional Regulation</a:t>
            </a:r>
            <a:endParaRPr lang="en-US" sz="1350" dirty="0"/>
          </a:p>
        </p:txBody>
      </p:sp>
      <p:sp>
        <p:nvSpPr>
          <p:cNvPr id="23" name="Text 21"/>
          <p:cNvSpPr/>
          <p:nvPr/>
        </p:nvSpPr>
        <p:spPr>
          <a:xfrm>
            <a:off x="6473952" y="2834640"/>
            <a:ext cx="2249424" cy="2514600"/>
          </a:xfrm>
          <a:prstGeom prst="rect">
            <a:avLst/>
          </a:prstGeom>
          <a:noFill/>
          <a:ln/>
        </p:spPr>
        <p:txBody>
          <a:bodyPr wrap="square" rtlCol="0" anchor="ctr"/>
          <a:lstStyle/>
          <a:p>
            <a:pPr marL="177800" indent="-177800">
              <a:spcAft>
                <a:spcPts val="600"/>
              </a:spcAft>
              <a:buSzPct val="100000"/>
              <a:buChar char="▪"/>
            </a:pPr>
            <a:r>
              <a:rPr lang="en-US" sz="1100" dirty="0">
                <a:solidFill>
                  <a:srgbClr val="20281F"/>
                </a:solidFill>
                <a:latin typeface="Calibri" pitchFamily="34" charset="0"/>
                <a:ea typeface="Calibri" pitchFamily="34" charset="-122"/>
                <a:cs typeface="Calibri" pitchFamily="34" charset="-120"/>
              </a:rPr>
              <a:t>Emotion cards and visual schedules</a:t>
            </a:r>
            <a:endParaRPr lang="en-US" sz="1100" dirty="0"/>
          </a:p>
          <a:p>
            <a:pPr marL="177800" indent="-177800">
              <a:spcAft>
                <a:spcPts val="600"/>
              </a:spcAft>
              <a:buSzPct val="100000"/>
              <a:buChar char="▪"/>
            </a:pPr>
            <a:r>
              <a:rPr lang="en-US" sz="1100" dirty="0">
                <a:solidFill>
                  <a:srgbClr val="20281F"/>
                </a:solidFill>
                <a:latin typeface="Calibri" pitchFamily="34" charset="0"/>
                <a:ea typeface="Calibri" pitchFamily="34" charset="-122"/>
                <a:cs typeface="Calibri" pitchFamily="34" charset="-120"/>
              </a:rPr>
              <a:t>Comfort objects</a:t>
            </a:r>
            <a:endParaRPr lang="en-US" sz="1100" dirty="0"/>
          </a:p>
          <a:p>
            <a:pPr marL="177800" indent="-177800">
              <a:spcAft>
                <a:spcPts val="600"/>
              </a:spcAft>
              <a:buSzPct val="100000"/>
              <a:buChar char="▪"/>
            </a:pPr>
            <a:r>
              <a:rPr lang="en-US" sz="1100" dirty="0">
                <a:solidFill>
                  <a:srgbClr val="20281F"/>
                </a:solidFill>
                <a:latin typeface="Calibri" pitchFamily="34" charset="0"/>
                <a:ea typeface="Calibri" pitchFamily="34" charset="-122"/>
                <a:cs typeface="Calibri" pitchFamily="34" charset="-120"/>
              </a:rPr>
              <a:t>Calming spaces for self-regulation</a:t>
            </a:r>
            <a:endParaRPr lang="en-US" sz="1100" dirty="0"/>
          </a:p>
        </p:txBody>
      </p:sp>
      <p:sp>
        <p:nvSpPr>
          <p:cNvPr id="24" name="Shape 22"/>
          <p:cNvSpPr/>
          <p:nvPr/>
        </p:nvSpPr>
        <p:spPr>
          <a:xfrm>
            <a:off x="9290304" y="1225296"/>
            <a:ext cx="502920" cy="502920"/>
          </a:xfrm>
          <a:prstGeom prst="ellipse">
            <a:avLst/>
          </a:prstGeom>
          <a:solidFill>
            <a:srgbClr val="27342B"/>
          </a:solidFill>
          <a:ln/>
        </p:spPr>
      </p:sp>
      <p:sp>
        <p:nvSpPr>
          <p:cNvPr id="25" name="Text 23"/>
          <p:cNvSpPr/>
          <p:nvPr/>
        </p:nvSpPr>
        <p:spPr>
          <a:xfrm>
            <a:off x="9290304" y="1225296"/>
            <a:ext cx="502920" cy="502920"/>
          </a:xfrm>
          <a:prstGeom prst="rect">
            <a:avLst/>
          </a:prstGeom>
          <a:noFill/>
          <a:ln/>
        </p:spPr>
        <p:txBody>
          <a:bodyPr wrap="square"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04</a:t>
            </a:r>
            <a:endParaRPr lang="en-US" sz="1400" dirty="0"/>
          </a:p>
        </p:txBody>
      </p:sp>
      <p:sp>
        <p:nvSpPr>
          <p:cNvPr id="26" name="Shape 24"/>
          <p:cNvSpPr/>
          <p:nvPr/>
        </p:nvSpPr>
        <p:spPr>
          <a:xfrm>
            <a:off x="9107424" y="1920240"/>
            <a:ext cx="2688336" cy="3611880"/>
          </a:xfrm>
          <a:prstGeom prst="roundRect">
            <a:avLst>
              <a:gd name="adj" fmla="val 3401"/>
            </a:avLst>
          </a:prstGeom>
          <a:solidFill>
            <a:srgbClr val="E9EEE9"/>
          </a:solidFill>
          <a:ln/>
          <a:effectLst>
            <a:outerShdw blurRad="76200" dist="25400" dir="5400000" algn="bl" rotWithShape="0">
              <a:srgbClr val="9AAEB4">
                <a:alpha val="22000"/>
              </a:srgbClr>
            </a:outerShdw>
          </a:effectLst>
        </p:spPr>
      </p:sp>
      <p:sp>
        <p:nvSpPr>
          <p:cNvPr id="27" name="Text 25"/>
          <p:cNvSpPr/>
          <p:nvPr/>
        </p:nvSpPr>
        <p:spPr>
          <a:xfrm>
            <a:off x="9290304" y="2103120"/>
            <a:ext cx="2322576" cy="685800"/>
          </a:xfrm>
          <a:prstGeom prst="rect">
            <a:avLst/>
          </a:prstGeom>
          <a:noFill/>
          <a:ln/>
        </p:spPr>
        <p:txBody>
          <a:bodyPr wrap="square" rtlCol="0" anchor="ctr"/>
          <a:lstStyle/>
          <a:p>
            <a:pPr marL="0" indent="0">
              <a:buNone/>
            </a:pPr>
            <a:r>
              <a:rPr lang="en-US" sz="1350" b="1" dirty="0">
                <a:solidFill>
                  <a:srgbClr val="20281F"/>
                </a:solidFill>
                <a:latin typeface="Cambria" pitchFamily="34" charset="0"/>
                <a:ea typeface="Cambria" pitchFamily="34" charset="-122"/>
                <a:cs typeface="Cambria" pitchFamily="34" charset="-120"/>
              </a:rPr>
              <a:t>Family Support</a:t>
            </a:r>
            <a:endParaRPr lang="en-US" sz="1350" dirty="0"/>
          </a:p>
        </p:txBody>
      </p:sp>
      <p:sp>
        <p:nvSpPr>
          <p:cNvPr id="28" name="Text 26"/>
          <p:cNvSpPr/>
          <p:nvPr/>
        </p:nvSpPr>
        <p:spPr>
          <a:xfrm>
            <a:off x="9326880" y="2834640"/>
            <a:ext cx="2249424" cy="2514600"/>
          </a:xfrm>
          <a:prstGeom prst="rect">
            <a:avLst/>
          </a:prstGeom>
          <a:noFill/>
          <a:ln/>
        </p:spPr>
        <p:txBody>
          <a:bodyPr wrap="square" rtlCol="0" anchor="ctr"/>
          <a:lstStyle/>
          <a:p>
            <a:pPr marL="177800" indent="-177800">
              <a:spcAft>
                <a:spcPts val="600"/>
              </a:spcAft>
              <a:buSzPct val="100000"/>
              <a:buChar char="▪"/>
            </a:pPr>
            <a:r>
              <a:rPr lang="en-US" sz="1100" dirty="0">
                <a:solidFill>
                  <a:srgbClr val="20281F"/>
                </a:solidFill>
                <a:latin typeface="Calibri" pitchFamily="34" charset="0"/>
                <a:ea typeface="Calibri" pitchFamily="34" charset="-122"/>
                <a:cs typeface="Calibri" pitchFamily="34" charset="-120"/>
              </a:rPr>
              <a:t>Parenting groups</a:t>
            </a:r>
            <a:endParaRPr lang="en-US" sz="1100" dirty="0"/>
          </a:p>
          <a:p>
            <a:pPr marL="177800" indent="-177800">
              <a:spcAft>
                <a:spcPts val="600"/>
              </a:spcAft>
              <a:buSzPct val="100000"/>
              <a:buChar char="▪"/>
            </a:pPr>
            <a:r>
              <a:rPr lang="en-US" sz="1100" dirty="0">
                <a:solidFill>
                  <a:srgbClr val="20281F"/>
                </a:solidFill>
                <a:latin typeface="Calibri" pitchFamily="34" charset="0"/>
                <a:ea typeface="Calibri" pitchFamily="34" charset="-122"/>
                <a:cs typeface="Calibri" pitchFamily="34" charset="-120"/>
              </a:rPr>
              <a:t>Maternal mental health referral</a:t>
            </a:r>
            <a:endParaRPr lang="en-US" sz="1100" dirty="0"/>
          </a:p>
          <a:p>
            <a:pPr marL="177800" indent="-177800">
              <a:spcAft>
                <a:spcPts val="600"/>
              </a:spcAft>
              <a:buSzPct val="100000"/>
              <a:buChar char="▪"/>
            </a:pPr>
            <a:r>
              <a:rPr lang="en-US" sz="1100" dirty="0">
                <a:solidFill>
                  <a:srgbClr val="20281F"/>
                </a:solidFill>
                <a:latin typeface="Calibri" pitchFamily="34" charset="0"/>
                <a:ea typeface="Calibri" pitchFamily="34" charset="-122"/>
                <a:cs typeface="Calibri" pitchFamily="34" charset="-120"/>
              </a:rPr>
              <a:t>Early Help referral for the family</a:t>
            </a:r>
            <a:endParaRPr lang="en-US" sz="1100" dirty="0"/>
          </a:p>
        </p:txBody>
      </p:sp>
      <p:sp>
        <p:nvSpPr>
          <p:cNvPr id="29" name="Text 27"/>
          <p:cNvSpPr/>
          <p:nvPr/>
        </p:nvSpPr>
        <p:spPr>
          <a:xfrm>
            <a:off x="548640" y="5669280"/>
            <a:ext cx="11064240" cy="640080"/>
          </a:xfrm>
          <a:prstGeom prst="rect">
            <a:avLst/>
          </a:prstGeom>
          <a:noFill/>
          <a:ln/>
        </p:spPr>
        <p:txBody>
          <a:bodyPr wrap="square" rtlCol="0" anchor="ctr"/>
          <a:lstStyle/>
          <a:p>
            <a:pPr marL="0" indent="0">
              <a:buNone/>
            </a:pPr>
            <a:r>
              <a:rPr lang="en-US" sz="1200" i="1" dirty="0">
                <a:solidFill>
                  <a:srgbClr val="57635A"/>
                </a:solidFill>
                <a:latin typeface="Calibri" pitchFamily="34" charset="0"/>
                <a:ea typeface="Calibri" pitchFamily="34" charset="-122"/>
                <a:cs typeface="Calibri" pitchFamily="34" charset="-120"/>
              </a:rPr>
              <a:t>Each strategy is directly linked to attachment theory: rebuilding a secure base and caregiver sensitivity, while addressing maternal depression as the root risk factor (Bowlby, 1988; Murray et al., 1996).</a:t>
            </a:r>
            <a:endParaRPr lang="en-US" sz="1200" dirty="0"/>
          </a:p>
        </p:txBody>
      </p:sp>
      <p:sp>
        <p:nvSpPr>
          <p:cNvPr id="30" name="Text 28"/>
          <p:cNvSpPr/>
          <p:nvPr/>
        </p:nvSpPr>
        <p:spPr>
          <a:xfrm>
            <a:off x="11658600" y="6492240"/>
            <a:ext cx="457200" cy="274320"/>
          </a:xfrm>
          <a:prstGeom prst="rect">
            <a:avLst/>
          </a:prstGeom>
          <a:noFill/>
          <a:ln/>
        </p:spPr>
        <p:txBody>
          <a:bodyPr wrap="square" rtlCol="0" anchor="ctr"/>
          <a:lstStyle/>
          <a:p>
            <a:pPr marL="0" indent="0" algn="r">
              <a:buNone/>
            </a:pPr>
            <a:r>
              <a:rPr lang="en-US" sz="1000" dirty="0">
                <a:solidFill>
                  <a:srgbClr val="57635A"/>
                </a:solidFill>
                <a:latin typeface="Calibri" pitchFamily="34" charset="0"/>
                <a:ea typeface="Calibri" pitchFamily="34" charset="-122"/>
                <a:cs typeface="Calibri" pitchFamily="34" charset="-120"/>
              </a:rPr>
              <a:t>9</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750040" y="-868680"/>
            <a:ext cx="1600200" cy="1600200"/>
          </a:xfrm>
          <a:prstGeom prst="ellipse">
            <a:avLst/>
          </a:prstGeom>
          <a:solidFill>
            <a:srgbClr val="C98A2B"/>
          </a:solidFill>
          <a:ln/>
        </p:spPr>
      </p:sp>
      <p:sp>
        <p:nvSpPr>
          <p:cNvPr id="3" name="Shape 1"/>
          <p:cNvSpPr/>
          <p:nvPr/>
        </p:nvSpPr>
        <p:spPr>
          <a:xfrm>
            <a:off x="11932920" y="-548640"/>
            <a:ext cx="868680" cy="868680"/>
          </a:xfrm>
          <a:prstGeom prst="ellipse">
            <a:avLst/>
          </a:prstGeom>
          <a:solidFill>
            <a:srgbClr val="2E6B3E"/>
          </a:solidFill>
          <a:ln/>
        </p:spPr>
      </p:sp>
      <p:sp>
        <p:nvSpPr>
          <p:cNvPr id="4" name="Shape 2"/>
          <p:cNvSpPr/>
          <p:nvPr/>
        </p:nvSpPr>
        <p:spPr>
          <a:xfrm>
            <a:off x="548640" y="384048"/>
            <a:ext cx="310896" cy="310896"/>
          </a:xfrm>
          <a:prstGeom prst="ellipse">
            <a:avLst/>
          </a:prstGeom>
          <a:solidFill>
            <a:srgbClr val="2E6B3E"/>
          </a:solidFill>
          <a:ln/>
        </p:spPr>
      </p:sp>
      <p:sp>
        <p:nvSpPr>
          <p:cNvPr id="5" name="Text 3"/>
          <p:cNvSpPr/>
          <p:nvPr/>
        </p:nvSpPr>
        <p:spPr>
          <a:xfrm>
            <a:off x="548640" y="384048"/>
            <a:ext cx="310896" cy="310896"/>
          </a:xfrm>
          <a:prstGeom prst="rect">
            <a:avLst/>
          </a:prstGeom>
          <a:noFill/>
          <a:ln/>
        </p:spPr>
        <p:txBody>
          <a:bodyPr wrap="square" rtlCol="0" anchor="ctr"/>
          <a:lstStyle/>
          <a:p>
            <a:pPr marL="0" indent="0" algn="ctr">
              <a:buNone/>
            </a:pPr>
            <a:endParaRPr lang="en-US" sz="1500" dirty="0"/>
          </a:p>
        </p:txBody>
      </p:sp>
      <p:sp>
        <p:nvSpPr>
          <p:cNvPr id="6" name="Text 4"/>
          <p:cNvSpPr/>
          <p:nvPr/>
        </p:nvSpPr>
        <p:spPr>
          <a:xfrm>
            <a:off x="1024128" y="292608"/>
            <a:ext cx="7315200" cy="274320"/>
          </a:xfrm>
          <a:prstGeom prst="rect">
            <a:avLst/>
          </a:prstGeom>
          <a:noFill/>
          <a:ln/>
        </p:spPr>
        <p:txBody>
          <a:bodyPr wrap="square" rtlCol="0" anchor="ctr"/>
          <a:lstStyle/>
          <a:p>
            <a:pPr marL="0" indent="0">
              <a:buNone/>
            </a:pPr>
            <a:r>
              <a:rPr lang="en-US" sz="1200" b="1" kern="0" spc="200" dirty="0">
                <a:solidFill>
                  <a:srgbClr val="C98A2B"/>
                </a:solidFill>
                <a:latin typeface="Calibri" pitchFamily="34" charset="0"/>
                <a:ea typeface="Calibri" pitchFamily="34" charset="-122"/>
                <a:cs typeface="Calibri" pitchFamily="34" charset="-120"/>
              </a:rPr>
              <a:t>COLLABORATIVE PRACTICE</a:t>
            </a:r>
            <a:endParaRPr lang="en-US" sz="1200" dirty="0"/>
          </a:p>
        </p:txBody>
      </p:sp>
      <p:sp>
        <p:nvSpPr>
          <p:cNvPr id="7" name="Text 5"/>
          <p:cNvSpPr/>
          <p:nvPr/>
        </p:nvSpPr>
        <p:spPr>
          <a:xfrm>
            <a:off x="1024128" y="548640"/>
            <a:ext cx="10607040" cy="640080"/>
          </a:xfrm>
          <a:prstGeom prst="rect">
            <a:avLst/>
          </a:prstGeom>
          <a:noFill/>
          <a:ln/>
        </p:spPr>
        <p:txBody>
          <a:bodyPr wrap="square" rtlCol="0" anchor="ctr"/>
          <a:lstStyle/>
          <a:p>
            <a:pPr marL="0" indent="0">
              <a:buNone/>
            </a:pPr>
            <a:r>
              <a:rPr lang="en-US" sz="2800" b="1" dirty="0">
                <a:solidFill>
                  <a:srgbClr val="20281F"/>
                </a:solidFill>
                <a:latin typeface="Cambria" pitchFamily="34" charset="0"/>
                <a:ea typeface="Cambria" pitchFamily="34" charset="-122"/>
                <a:cs typeface="Cambria" pitchFamily="34" charset="-120"/>
              </a:rPr>
              <a:t>Multi-Agency Working</a:t>
            </a:r>
            <a:endParaRPr lang="en-US" sz="2800" dirty="0"/>
          </a:p>
        </p:txBody>
      </p:sp>
      <p:sp>
        <p:nvSpPr>
          <p:cNvPr id="8" name="Shape 6"/>
          <p:cNvSpPr/>
          <p:nvPr/>
        </p:nvSpPr>
        <p:spPr>
          <a:xfrm>
            <a:off x="548640" y="1463040"/>
            <a:ext cx="5349240" cy="4114800"/>
          </a:xfrm>
          <a:prstGeom prst="roundRect">
            <a:avLst>
              <a:gd name="adj" fmla="val 2222"/>
            </a:avLst>
          </a:prstGeom>
          <a:solidFill>
            <a:srgbClr val="E7F0E4"/>
          </a:solidFill>
          <a:ln/>
          <a:effectLst>
            <a:outerShdw blurRad="76200" dist="25400" dir="5400000" algn="bl" rotWithShape="0">
              <a:srgbClr val="9AAEB4">
                <a:alpha val="22000"/>
              </a:srgbClr>
            </a:outerShdw>
          </a:effectLst>
        </p:spPr>
      </p:sp>
      <p:sp>
        <p:nvSpPr>
          <p:cNvPr id="9" name="Shape 7"/>
          <p:cNvSpPr/>
          <p:nvPr/>
        </p:nvSpPr>
        <p:spPr>
          <a:xfrm>
            <a:off x="822960" y="1709928"/>
            <a:ext cx="457200" cy="457200"/>
          </a:xfrm>
          <a:prstGeom prst="ellipse">
            <a:avLst/>
          </a:prstGeom>
          <a:solidFill>
            <a:srgbClr val="2E6B3E"/>
          </a:solidFill>
          <a:ln/>
        </p:spPr>
      </p:sp>
      <p:sp>
        <p:nvSpPr>
          <p:cNvPr id="10" name="Text 8"/>
          <p:cNvSpPr/>
          <p:nvPr/>
        </p:nvSpPr>
        <p:spPr>
          <a:xfrm>
            <a:off x="822960" y="1709928"/>
            <a:ext cx="457200" cy="457200"/>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T</a:t>
            </a:r>
            <a:endParaRPr lang="en-US" sz="1500" dirty="0"/>
          </a:p>
        </p:txBody>
      </p:sp>
      <p:sp>
        <p:nvSpPr>
          <p:cNvPr id="11" name="Text 9"/>
          <p:cNvSpPr/>
          <p:nvPr/>
        </p:nvSpPr>
        <p:spPr>
          <a:xfrm>
            <a:off x="1417320" y="1709928"/>
            <a:ext cx="4297680" cy="457200"/>
          </a:xfrm>
          <a:prstGeom prst="rect">
            <a:avLst/>
          </a:prstGeom>
          <a:noFill/>
          <a:ln/>
        </p:spPr>
        <p:txBody>
          <a:bodyPr wrap="square" rtlCol="0" anchor="ctr"/>
          <a:lstStyle/>
          <a:p>
            <a:pPr marL="0" indent="0">
              <a:buNone/>
            </a:pPr>
            <a:r>
              <a:rPr lang="en-US" sz="1500" b="1" dirty="0">
                <a:solidFill>
                  <a:srgbClr val="20281F"/>
                </a:solidFill>
                <a:latin typeface="Cambria" pitchFamily="34" charset="0"/>
                <a:ea typeface="Cambria" pitchFamily="34" charset="-122"/>
                <a:cs typeface="Cambria" pitchFamily="34" charset="-120"/>
              </a:rPr>
              <a:t>Support Professionals</a:t>
            </a:r>
            <a:endParaRPr lang="en-US" sz="1500" dirty="0"/>
          </a:p>
        </p:txBody>
      </p:sp>
      <p:sp>
        <p:nvSpPr>
          <p:cNvPr id="12" name="Text 10"/>
          <p:cNvSpPr/>
          <p:nvPr/>
        </p:nvSpPr>
        <p:spPr>
          <a:xfrm>
            <a:off x="868680" y="2377440"/>
            <a:ext cx="4754880" cy="3108960"/>
          </a:xfrm>
          <a:prstGeom prst="rect">
            <a:avLst/>
          </a:prstGeom>
          <a:noFill/>
          <a:ln/>
        </p:spPr>
        <p:txBody>
          <a:bodyPr wrap="square" rtlCol="0" anchor="ctr"/>
          <a:lstStyle/>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Health Visitor</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Speech and Language Therapist</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Family Support Worker</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Early Help Team</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Nursery Key Person</a:t>
            </a:r>
            <a:endParaRPr lang="en-US" sz="1300" dirty="0"/>
          </a:p>
        </p:txBody>
      </p:sp>
      <p:sp>
        <p:nvSpPr>
          <p:cNvPr id="13" name="Shape 11"/>
          <p:cNvSpPr/>
          <p:nvPr/>
        </p:nvSpPr>
        <p:spPr>
          <a:xfrm>
            <a:off x="6263640" y="1463040"/>
            <a:ext cx="5349240" cy="4114800"/>
          </a:xfrm>
          <a:prstGeom prst="roundRect">
            <a:avLst>
              <a:gd name="adj" fmla="val 2222"/>
            </a:avLst>
          </a:prstGeom>
          <a:solidFill>
            <a:srgbClr val="E9EEE9"/>
          </a:solidFill>
          <a:ln/>
          <a:effectLst>
            <a:outerShdw blurRad="76200" dist="25400" dir="5400000" algn="bl" rotWithShape="0">
              <a:srgbClr val="9AAEB4">
                <a:alpha val="22000"/>
              </a:srgbClr>
            </a:outerShdw>
          </a:effectLst>
        </p:spPr>
      </p:sp>
      <p:sp>
        <p:nvSpPr>
          <p:cNvPr id="14" name="Shape 12"/>
          <p:cNvSpPr/>
          <p:nvPr/>
        </p:nvSpPr>
        <p:spPr>
          <a:xfrm>
            <a:off x="6537960" y="1709928"/>
            <a:ext cx="457200" cy="457200"/>
          </a:xfrm>
          <a:prstGeom prst="ellipse">
            <a:avLst/>
          </a:prstGeom>
          <a:solidFill>
            <a:srgbClr val="27342B"/>
          </a:solidFill>
          <a:ln/>
        </p:spPr>
      </p:sp>
      <p:sp>
        <p:nvSpPr>
          <p:cNvPr id="15" name="Text 13"/>
          <p:cNvSpPr/>
          <p:nvPr/>
        </p:nvSpPr>
        <p:spPr>
          <a:xfrm>
            <a:off x="6537960" y="1709928"/>
            <a:ext cx="457200" cy="457200"/>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a:t>
            </a:r>
            <a:endParaRPr lang="en-US" sz="1500" dirty="0"/>
          </a:p>
        </p:txBody>
      </p:sp>
      <p:sp>
        <p:nvSpPr>
          <p:cNvPr id="16" name="Text 14"/>
          <p:cNvSpPr/>
          <p:nvPr/>
        </p:nvSpPr>
        <p:spPr>
          <a:xfrm>
            <a:off x="7132320" y="1709928"/>
            <a:ext cx="4297680" cy="457200"/>
          </a:xfrm>
          <a:prstGeom prst="rect">
            <a:avLst/>
          </a:prstGeom>
          <a:noFill/>
          <a:ln/>
        </p:spPr>
        <p:txBody>
          <a:bodyPr wrap="square" rtlCol="0" anchor="ctr"/>
          <a:lstStyle/>
          <a:p>
            <a:pPr marL="0" indent="0">
              <a:buNone/>
            </a:pPr>
            <a:r>
              <a:rPr lang="en-US" sz="1500" b="1" dirty="0">
                <a:solidFill>
                  <a:srgbClr val="20281F"/>
                </a:solidFill>
                <a:latin typeface="Cambria" pitchFamily="34" charset="0"/>
                <a:ea typeface="Cambria" pitchFamily="34" charset="-122"/>
                <a:cs typeface="Cambria" pitchFamily="34" charset="-120"/>
              </a:rPr>
              <a:t>Expected Outcomes for Isaac</a:t>
            </a:r>
            <a:endParaRPr lang="en-US" sz="1500" dirty="0"/>
          </a:p>
        </p:txBody>
      </p:sp>
      <p:sp>
        <p:nvSpPr>
          <p:cNvPr id="17" name="Text 15"/>
          <p:cNvSpPr/>
          <p:nvPr/>
        </p:nvSpPr>
        <p:spPr>
          <a:xfrm>
            <a:off x="6583680" y="2377440"/>
            <a:ext cx="4754880" cy="3108960"/>
          </a:xfrm>
          <a:prstGeom prst="rect">
            <a:avLst/>
          </a:prstGeom>
          <a:noFill/>
          <a:ln/>
        </p:spPr>
        <p:txBody>
          <a:bodyPr wrap="square" rtlCol="0" anchor="ctr"/>
          <a:lstStyle/>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Improved emotional security</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Improved communication and language skills</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Reduced separation anxiety</a:t>
            </a:r>
            <a:endParaRPr lang="en-US" sz="1300" dirty="0"/>
          </a:p>
          <a:p>
            <a:pPr marL="177800" indent="-177800">
              <a:spcAft>
                <a:spcPts val="800"/>
              </a:spcAft>
              <a:buSzPct val="100000"/>
              <a:buChar char="▪"/>
            </a:pPr>
            <a:r>
              <a:rPr lang="en-US" sz="1300" dirty="0">
                <a:solidFill>
                  <a:srgbClr val="20281F"/>
                </a:solidFill>
                <a:latin typeface="Calibri" pitchFamily="34" charset="0"/>
                <a:ea typeface="Calibri" pitchFamily="34" charset="-122"/>
                <a:cs typeface="Calibri" pitchFamily="34" charset="-120"/>
              </a:rPr>
              <a:t>Increased independence and confidence</a:t>
            </a:r>
            <a:endParaRPr lang="en-US" sz="1300" dirty="0"/>
          </a:p>
        </p:txBody>
      </p:sp>
      <p:sp>
        <p:nvSpPr>
          <p:cNvPr id="18" name="Text 16"/>
          <p:cNvSpPr/>
          <p:nvPr/>
        </p:nvSpPr>
        <p:spPr>
          <a:xfrm>
            <a:off x="11658600" y="6492240"/>
            <a:ext cx="457200" cy="274320"/>
          </a:xfrm>
          <a:prstGeom prst="rect">
            <a:avLst/>
          </a:prstGeom>
          <a:noFill/>
          <a:ln/>
        </p:spPr>
        <p:txBody>
          <a:bodyPr wrap="square" rtlCol="0" anchor="ctr"/>
          <a:lstStyle/>
          <a:p>
            <a:pPr marL="0" indent="0" algn="r">
              <a:buNone/>
            </a:pPr>
            <a:r>
              <a:rPr lang="en-US" sz="1000" dirty="0">
                <a:solidFill>
                  <a:srgbClr val="57635A"/>
                </a:solidFill>
                <a:latin typeface="Calibri" pitchFamily="34" charset="0"/>
                <a:ea typeface="Calibri" pitchFamily="34" charset="-122"/>
                <a:cs typeface="Calibri" pitchFamily="34" charset="-120"/>
              </a:rPr>
              <a:t>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750040" y="-868680"/>
            <a:ext cx="1600200" cy="1600200"/>
          </a:xfrm>
          <a:prstGeom prst="ellipse">
            <a:avLst/>
          </a:prstGeom>
          <a:solidFill>
            <a:srgbClr val="C98A2B"/>
          </a:solidFill>
          <a:ln/>
        </p:spPr>
      </p:sp>
      <p:sp>
        <p:nvSpPr>
          <p:cNvPr id="3" name="Shape 1"/>
          <p:cNvSpPr/>
          <p:nvPr/>
        </p:nvSpPr>
        <p:spPr>
          <a:xfrm>
            <a:off x="11932920" y="-548640"/>
            <a:ext cx="868680" cy="868680"/>
          </a:xfrm>
          <a:prstGeom prst="ellipse">
            <a:avLst/>
          </a:prstGeom>
          <a:solidFill>
            <a:srgbClr val="2E6B3E"/>
          </a:solidFill>
          <a:ln/>
        </p:spPr>
      </p:sp>
      <p:sp>
        <p:nvSpPr>
          <p:cNvPr id="4" name="Shape 2"/>
          <p:cNvSpPr/>
          <p:nvPr/>
        </p:nvSpPr>
        <p:spPr>
          <a:xfrm>
            <a:off x="548640" y="384048"/>
            <a:ext cx="310896" cy="310896"/>
          </a:xfrm>
          <a:prstGeom prst="ellipse">
            <a:avLst/>
          </a:prstGeom>
          <a:solidFill>
            <a:srgbClr val="2E6B3E"/>
          </a:solidFill>
          <a:ln/>
        </p:spPr>
      </p:sp>
      <p:sp>
        <p:nvSpPr>
          <p:cNvPr id="5" name="Text 3"/>
          <p:cNvSpPr/>
          <p:nvPr/>
        </p:nvSpPr>
        <p:spPr>
          <a:xfrm>
            <a:off x="548640" y="384048"/>
            <a:ext cx="310896" cy="310896"/>
          </a:xfrm>
          <a:prstGeom prst="rect">
            <a:avLst/>
          </a:prstGeom>
          <a:noFill/>
          <a:ln/>
        </p:spPr>
        <p:txBody>
          <a:bodyPr wrap="square" rtlCol="0" anchor="ctr"/>
          <a:lstStyle/>
          <a:p>
            <a:pPr marL="0" indent="0" algn="ctr">
              <a:buNone/>
            </a:pPr>
            <a:endParaRPr lang="en-US" sz="1500" dirty="0"/>
          </a:p>
        </p:txBody>
      </p:sp>
      <p:sp>
        <p:nvSpPr>
          <p:cNvPr id="6" name="Text 4"/>
          <p:cNvSpPr/>
          <p:nvPr/>
        </p:nvSpPr>
        <p:spPr>
          <a:xfrm>
            <a:off x="1024128" y="292608"/>
            <a:ext cx="7315200" cy="274320"/>
          </a:xfrm>
          <a:prstGeom prst="rect">
            <a:avLst/>
          </a:prstGeom>
          <a:noFill/>
          <a:ln/>
        </p:spPr>
        <p:txBody>
          <a:bodyPr wrap="square" rtlCol="0" anchor="ctr"/>
          <a:lstStyle/>
          <a:p>
            <a:pPr marL="0" indent="0">
              <a:buNone/>
            </a:pPr>
            <a:r>
              <a:rPr lang="en-US" sz="1200" b="1" kern="0" spc="200" dirty="0">
                <a:solidFill>
                  <a:srgbClr val="C98A2B"/>
                </a:solidFill>
                <a:latin typeface="Calibri" pitchFamily="34" charset="0"/>
                <a:ea typeface="Calibri" pitchFamily="34" charset="-122"/>
                <a:cs typeface="Calibri" pitchFamily="34" charset="-120"/>
              </a:rPr>
              <a:t>COGNITIVE &amp; ANALYTICAL SKILLS</a:t>
            </a:r>
            <a:endParaRPr lang="en-US" sz="1200" dirty="0"/>
          </a:p>
        </p:txBody>
      </p:sp>
      <p:sp>
        <p:nvSpPr>
          <p:cNvPr id="7" name="Text 5"/>
          <p:cNvSpPr/>
          <p:nvPr/>
        </p:nvSpPr>
        <p:spPr>
          <a:xfrm>
            <a:off x="1024128" y="548640"/>
            <a:ext cx="10607040" cy="640080"/>
          </a:xfrm>
          <a:prstGeom prst="rect">
            <a:avLst/>
          </a:prstGeom>
          <a:noFill/>
          <a:ln/>
        </p:spPr>
        <p:txBody>
          <a:bodyPr wrap="square" rtlCol="0" anchor="ctr"/>
          <a:lstStyle/>
          <a:p>
            <a:pPr marL="0" indent="0">
              <a:buNone/>
            </a:pPr>
            <a:r>
              <a:rPr lang="en-US" sz="2800" b="1" dirty="0">
                <a:solidFill>
                  <a:srgbClr val="20281F"/>
                </a:solidFill>
                <a:latin typeface="Cambria" pitchFamily="34" charset="0"/>
                <a:ea typeface="Cambria" pitchFamily="34" charset="-122"/>
                <a:cs typeface="Cambria" pitchFamily="34" charset="-120"/>
              </a:rPr>
              <a:t>Critical Evaluation</a:t>
            </a:r>
            <a:endParaRPr lang="en-US" sz="2800" dirty="0"/>
          </a:p>
        </p:txBody>
      </p:sp>
      <p:sp>
        <p:nvSpPr>
          <p:cNvPr id="8" name="Shape 6"/>
          <p:cNvSpPr/>
          <p:nvPr/>
        </p:nvSpPr>
        <p:spPr>
          <a:xfrm>
            <a:off x="548640" y="1417320"/>
            <a:ext cx="5349240" cy="4297680"/>
          </a:xfrm>
          <a:prstGeom prst="roundRect">
            <a:avLst>
              <a:gd name="adj" fmla="val 2128"/>
            </a:avLst>
          </a:prstGeom>
          <a:solidFill>
            <a:srgbClr val="E7F0E4"/>
          </a:solidFill>
          <a:ln/>
          <a:effectLst>
            <a:outerShdw blurRad="76200" dist="25400" dir="5400000" algn="bl" rotWithShape="0">
              <a:srgbClr val="9AAEB4">
                <a:alpha val="22000"/>
              </a:srgbClr>
            </a:outerShdw>
          </a:effectLst>
        </p:spPr>
      </p:sp>
      <p:sp>
        <p:nvSpPr>
          <p:cNvPr id="9" name="Shape 7"/>
          <p:cNvSpPr/>
          <p:nvPr/>
        </p:nvSpPr>
        <p:spPr>
          <a:xfrm>
            <a:off x="822960" y="1664208"/>
            <a:ext cx="457200" cy="457200"/>
          </a:xfrm>
          <a:prstGeom prst="ellipse">
            <a:avLst/>
          </a:prstGeom>
          <a:solidFill>
            <a:srgbClr val="2E6B3E"/>
          </a:solidFill>
          <a:ln/>
        </p:spPr>
      </p:sp>
      <p:sp>
        <p:nvSpPr>
          <p:cNvPr id="10" name="Text 8"/>
          <p:cNvSpPr/>
          <p:nvPr/>
        </p:nvSpPr>
        <p:spPr>
          <a:xfrm>
            <a:off x="822960" y="1664208"/>
            <a:ext cx="457200" cy="457200"/>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a:t>
            </a:r>
            <a:endParaRPr lang="en-US" sz="1500" dirty="0"/>
          </a:p>
        </p:txBody>
      </p:sp>
      <p:sp>
        <p:nvSpPr>
          <p:cNvPr id="11" name="Text 9"/>
          <p:cNvSpPr/>
          <p:nvPr/>
        </p:nvSpPr>
        <p:spPr>
          <a:xfrm>
            <a:off x="1417320" y="1664208"/>
            <a:ext cx="4297680" cy="457200"/>
          </a:xfrm>
          <a:prstGeom prst="rect">
            <a:avLst/>
          </a:prstGeom>
          <a:noFill/>
          <a:ln/>
        </p:spPr>
        <p:txBody>
          <a:bodyPr wrap="square" rtlCol="0" anchor="ctr"/>
          <a:lstStyle/>
          <a:p>
            <a:pPr marL="0" indent="0">
              <a:buNone/>
            </a:pPr>
            <a:r>
              <a:rPr lang="en-US" sz="1500" b="1" dirty="0">
                <a:solidFill>
                  <a:srgbClr val="20281F"/>
                </a:solidFill>
                <a:latin typeface="Cambria" pitchFamily="34" charset="0"/>
                <a:ea typeface="Cambria" pitchFamily="34" charset="-122"/>
                <a:cs typeface="Cambria" pitchFamily="34" charset="-120"/>
              </a:rPr>
              <a:t>Strengths</a:t>
            </a:r>
            <a:endParaRPr lang="en-US" sz="1500" dirty="0"/>
          </a:p>
        </p:txBody>
      </p:sp>
      <p:sp>
        <p:nvSpPr>
          <p:cNvPr id="12" name="Text 10"/>
          <p:cNvSpPr/>
          <p:nvPr/>
        </p:nvSpPr>
        <p:spPr>
          <a:xfrm>
            <a:off x="868680" y="2331720"/>
            <a:ext cx="4754880" cy="3291840"/>
          </a:xfrm>
          <a:prstGeom prst="rect">
            <a:avLst/>
          </a:prstGeom>
          <a:noFill/>
          <a:ln/>
        </p:spPr>
        <p:txBody>
          <a:bodyPr wrap="square" rtlCol="0" anchor="ctr"/>
          <a:lstStyle/>
          <a:p>
            <a:pPr marL="177800" indent="-177800">
              <a:spcAft>
                <a:spcPts val="800"/>
              </a:spcAft>
              <a:buSzPct val="100000"/>
              <a:buChar char="▪"/>
            </a:pPr>
            <a:r>
              <a:rPr lang="en-US" sz="1200" dirty="0">
                <a:solidFill>
                  <a:srgbClr val="20281F"/>
                </a:solidFill>
                <a:latin typeface="Calibri" pitchFamily="34" charset="0"/>
                <a:ea typeface="Calibri" pitchFamily="34" charset="-122"/>
                <a:cs typeface="Calibri" pitchFamily="34" charset="-120"/>
              </a:rPr>
              <a:t>Strong empirical base via the Strange Situation (Ainsworth et al., 1978)</a:t>
            </a:r>
            <a:endParaRPr lang="en-US" sz="1200" dirty="0"/>
          </a:p>
          <a:p>
            <a:pPr marL="177800" indent="-177800">
              <a:spcAft>
                <a:spcPts val="800"/>
              </a:spcAft>
              <a:buSzPct val="100000"/>
              <a:buChar char="▪"/>
            </a:pPr>
            <a:r>
              <a:rPr lang="en-US" sz="1200" dirty="0">
                <a:solidFill>
                  <a:srgbClr val="20281F"/>
                </a:solidFill>
                <a:latin typeface="Calibri" pitchFamily="34" charset="0"/>
                <a:ea typeface="Calibri" pitchFamily="34" charset="-122"/>
                <a:cs typeface="Calibri" pitchFamily="34" charset="-120"/>
              </a:rPr>
              <a:t>Explains emotional and relational difficulties that purely cognitive theories overlook</a:t>
            </a:r>
            <a:endParaRPr lang="en-US" sz="1200" dirty="0"/>
          </a:p>
          <a:p>
            <a:pPr marL="177800" indent="-177800">
              <a:spcAft>
                <a:spcPts val="800"/>
              </a:spcAft>
              <a:buSzPct val="100000"/>
              <a:buChar char="▪"/>
            </a:pPr>
            <a:r>
              <a:rPr lang="en-US" sz="1200" dirty="0">
                <a:solidFill>
                  <a:srgbClr val="20281F"/>
                </a:solidFill>
                <a:latin typeface="Calibri" pitchFamily="34" charset="0"/>
                <a:ea typeface="Calibri" pitchFamily="34" charset="-122"/>
                <a:cs typeface="Calibri" pitchFamily="34" charset="-120"/>
              </a:rPr>
              <a:t>Underpins UK early-years practice (e.g. the key-person approach)</a:t>
            </a:r>
            <a:endParaRPr lang="en-US" sz="1200" dirty="0"/>
          </a:p>
          <a:p>
            <a:pPr marL="177800" indent="-177800">
              <a:spcAft>
                <a:spcPts val="800"/>
              </a:spcAft>
              <a:buSzPct val="100000"/>
              <a:buChar char="▪"/>
            </a:pPr>
            <a:r>
              <a:rPr lang="en-US" sz="1200" dirty="0">
                <a:solidFill>
                  <a:srgbClr val="20281F"/>
                </a:solidFill>
                <a:latin typeface="Calibri" pitchFamily="34" charset="0"/>
                <a:ea typeface="Calibri" pitchFamily="34" charset="-122"/>
                <a:cs typeface="Calibri" pitchFamily="34" charset="-120"/>
              </a:rPr>
              <a:t>Promotes early intervention</a:t>
            </a:r>
            <a:endParaRPr lang="en-US" sz="1200" dirty="0"/>
          </a:p>
        </p:txBody>
      </p:sp>
      <p:sp>
        <p:nvSpPr>
          <p:cNvPr id="13" name="Shape 11"/>
          <p:cNvSpPr/>
          <p:nvPr/>
        </p:nvSpPr>
        <p:spPr>
          <a:xfrm>
            <a:off x="6263640" y="1417320"/>
            <a:ext cx="5349240" cy="4297680"/>
          </a:xfrm>
          <a:prstGeom prst="roundRect">
            <a:avLst>
              <a:gd name="adj" fmla="val 2128"/>
            </a:avLst>
          </a:prstGeom>
          <a:solidFill>
            <a:srgbClr val="E9EEE9"/>
          </a:solidFill>
          <a:ln/>
          <a:effectLst>
            <a:outerShdw blurRad="76200" dist="25400" dir="5400000" algn="bl" rotWithShape="0">
              <a:srgbClr val="9AAEB4">
                <a:alpha val="22000"/>
              </a:srgbClr>
            </a:outerShdw>
          </a:effectLst>
        </p:spPr>
      </p:sp>
      <p:sp>
        <p:nvSpPr>
          <p:cNvPr id="14" name="Shape 12"/>
          <p:cNvSpPr/>
          <p:nvPr/>
        </p:nvSpPr>
        <p:spPr>
          <a:xfrm>
            <a:off x="6537960" y="1664208"/>
            <a:ext cx="457200" cy="457200"/>
          </a:xfrm>
          <a:prstGeom prst="ellipse">
            <a:avLst/>
          </a:prstGeom>
          <a:solidFill>
            <a:srgbClr val="27342B"/>
          </a:solidFill>
          <a:ln/>
        </p:spPr>
      </p:sp>
      <p:sp>
        <p:nvSpPr>
          <p:cNvPr id="15" name="Text 13"/>
          <p:cNvSpPr/>
          <p:nvPr/>
        </p:nvSpPr>
        <p:spPr>
          <a:xfrm>
            <a:off x="6537960" y="1664208"/>
            <a:ext cx="457200" cy="457200"/>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a:t>
            </a:r>
            <a:endParaRPr lang="en-US" sz="1500" dirty="0"/>
          </a:p>
        </p:txBody>
      </p:sp>
      <p:sp>
        <p:nvSpPr>
          <p:cNvPr id="16" name="Text 14"/>
          <p:cNvSpPr/>
          <p:nvPr/>
        </p:nvSpPr>
        <p:spPr>
          <a:xfrm>
            <a:off x="7132320" y="1664208"/>
            <a:ext cx="4297680" cy="457200"/>
          </a:xfrm>
          <a:prstGeom prst="rect">
            <a:avLst/>
          </a:prstGeom>
          <a:noFill/>
          <a:ln/>
        </p:spPr>
        <p:txBody>
          <a:bodyPr wrap="square" rtlCol="0" anchor="ctr"/>
          <a:lstStyle/>
          <a:p>
            <a:pPr marL="0" indent="0">
              <a:buNone/>
            </a:pPr>
            <a:r>
              <a:rPr lang="en-US" sz="1500" b="1" dirty="0">
                <a:solidFill>
                  <a:srgbClr val="20281F"/>
                </a:solidFill>
                <a:latin typeface="Cambria" pitchFamily="34" charset="0"/>
                <a:ea typeface="Cambria" pitchFamily="34" charset="-122"/>
                <a:cs typeface="Cambria" pitchFamily="34" charset="-120"/>
              </a:rPr>
              <a:t>Limitations</a:t>
            </a:r>
            <a:endParaRPr lang="en-US" sz="1500" dirty="0"/>
          </a:p>
        </p:txBody>
      </p:sp>
      <p:sp>
        <p:nvSpPr>
          <p:cNvPr id="17" name="Text 15"/>
          <p:cNvSpPr/>
          <p:nvPr/>
        </p:nvSpPr>
        <p:spPr>
          <a:xfrm>
            <a:off x="6583680" y="2331720"/>
            <a:ext cx="4754880" cy="3291840"/>
          </a:xfrm>
          <a:prstGeom prst="rect">
            <a:avLst/>
          </a:prstGeom>
          <a:noFill/>
          <a:ln/>
        </p:spPr>
        <p:txBody>
          <a:bodyPr wrap="square" rtlCol="0" anchor="ctr"/>
          <a:lstStyle/>
          <a:p>
            <a:pPr marL="177800" indent="-177800">
              <a:spcAft>
                <a:spcPts val="800"/>
              </a:spcAft>
              <a:buSzPct val="100000"/>
              <a:buChar char="▪"/>
            </a:pPr>
            <a:r>
              <a:rPr lang="en-US" sz="1200" dirty="0">
                <a:solidFill>
                  <a:srgbClr val="20281F"/>
                </a:solidFill>
                <a:latin typeface="Calibri" pitchFamily="34" charset="0"/>
                <a:ea typeface="Calibri" pitchFamily="34" charset="-122"/>
                <a:cs typeface="Calibri" pitchFamily="34" charset="-120"/>
              </a:rPr>
              <a:t>Maternal-focused; underplays fathers and other caregivers as attachment figures (Rutter, 1995)</a:t>
            </a:r>
            <a:endParaRPr lang="en-US" sz="1200" dirty="0"/>
          </a:p>
          <a:p>
            <a:pPr marL="177800" indent="-177800">
              <a:spcAft>
                <a:spcPts val="800"/>
              </a:spcAft>
              <a:buSzPct val="100000"/>
              <a:buChar char="▪"/>
            </a:pPr>
            <a:r>
              <a:rPr lang="en-US" sz="1200" dirty="0">
                <a:solidFill>
                  <a:srgbClr val="20281F"/>
                </a:solidFill>
                <a:latin typeface="Calibri" pitchFamily="34" charset="0"/>
                <a:ea typeface="Calibri" pitchFamily="34" charset="-122"/>
                <a:cs typeface="Calibri" pitchFamily="34" charset="-120"/>
              </a:rPr>
              <a:t>Harris (1998) argues peer and wider social environments shape outcomes as much as early caregiving, challenging Bowlby's emphasis on the mother-infant bond</a:t>
            </a:r>
            <a:endParaRPr lang="en-US" sz="1200" dirty="0"/>
          </a:p>
          <a:p>
            <a:pPr marL="177800" indent="-177800">
              <a:spcAft>
                <a:spcPts val="800"/>
              </a:spcAft>
              <a:buSzPct val="100000"/>
              <a:buChar char="▪"/>
            </a:pPr>
            <a:r>
              <a:rPr lang="en-US" sz="1200" dirty="0">
                <a:solidFill>
                  <a:srgbClr val="20281F"/>
                </a:solidFill>
                <a:latin typeface="Calibri" pitchFamily="34" charset="0"/>
                <a:ea typeface="Calibri" pitchFamily="34" charset="-122"/>
                <a:cs typeface="Calibri" pitchFamily="34" charset="-120"/>
              </a:rPr>
              <a:t>Attachment patterns and their meaning vary across cultures (van IJzendoorn and Sagi-Schwartz, 2008)</a:t>
            </a:r>
            <a:endParaRPr lang="en-US" sz="1200" dirty="0"/>
          </a:p>
          <a:p>
            <a:pPr marL="177800" indent="-177800">
              <a:spcAft>
                <a:spcPts val="800"/>
              </a:spcAft>
              <a:buSzPct val="100000"/>
              <a:buChar char="▪"/>
            </a:pPr>
            <a:r>
              <a:rPr lang="en-US" sz="1200" dirty="0">
                <a:solidFill>
                  <a:srgbClr val="20281F"/>
                </a:solidFill>
                <a:latin typeface="Calibri" pitchFamily="34" charset="0"/>
                <a:ea typeface="Calibri" pitchFamily="34" charset="-122"/>
                <a:cs typeface="Calibri" pitchFamily="34" charset="-120"/>
              </a:rPr>
              <a:t>Can underestimate resilience if applied deterministically (Rutter, 1995)</a:t>
            </a:r>
            <a:endParaRPr lang="en-US" sz="1200" dirty="0"/>
          </a:p>
        </p:txBody>
      </p:sp>
      <p:sp>
        <p:nvSpPr>
          <p:cNvPr id="18" name="Text 16"/>
          <p:cNvSpPr/>
          <p:nvPr/>
        </p:nvSpPr>
        <p:spPr>
          <a:xfrm>
            <a:off x="548640" y="5852160"/>
            <a:ext cx="11064240" cy="502920"/>
          </a:xfrm>
          <a:prstGeom prst="rect">
            <a:avLst/>
          </a:prstGeom>
          <a:noFill/>
          <a:ln/>
        </p:spPr>
        <p:txBody>
          <a:bodyPr wrap="square" rtlCol="0" anchor="ctr"/>
          <a:lstStyle/>
          <a:p>
            <a:pPr marL="0" indent="0">
              <a:buNone/>
            </a:pPr>
            <a:r>
              <a:rPr lang="en-US" sz="1200" i="1" dirty="0">
                <a:solidFill>
                  <a:srgbClr val="57635A"/>
                </a:solidFill>
                <a:latin typeface="Calibri" pitchFamily="34" charset="0"/>
                <a:ea typeface="Calibri" pitchFamily="34" charset="-122"/>
                <a:cs typeface="Calibri" pitchFamily="34" charset="-120"/>
              </a:rPr>
              <a:t>Overall: a valuable, evidence-based lens on Isaac's presentation, but most useful when combined with cultural sensitivity and a strengths-based, multi-agency view – not used in isolation.</a:t>
            </a:r>
            <a:endParaRPr lang="en-US" sz="1200" dirty="0"/>
          </a:p>
        </p:txBody>
      </p:sp>
      <p:sp>
        <p:nvSpPr>
          <p:cNvPr id="19" name="Text 17"/>
          <p:cNvSpPr/>
          <p:nvPr/>
        </p:nvSpPr>
        <p:spPr>
          <a:xfrm>
            <a:off x="11658600" y="6492240"/>
            <a:ext cx="457200" cy="274320"/>
          </a:xfrm>
          <a:prstGeom prst="rect">
            <a:avLst/>
          </a:prstGeom>
          <a:noFill/>
          <a:ln/>
        </p:spPr>
        <p:txBody>
          <a:bodyPr wrap="square" rtlCol="0" anchor="ctr"/>
          <a:lstStyle/>
          <a:p>
            <a:pPr marL="0" indent="0" algn="r">
              <a:buNone/>
            </a:pPr>
            <a:r>
              <a:rPr lang="en-US" sz="1000" dirty="0">
                <a:solidFill>
                  <a:srgbClr val="57635A"/>
                </a:solidFill>
                <a:latin typeface="Calibri" pitchFamily="34" charset="0"/>
                <a:ea typeface="Calibri" pitchFamily="34" charset="-122"/>
                <a:cs typeface="Calibri"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750040" y="-868680"/>
            <a:ext cx="1600200" cy="1600200"/>
          </a:xfrm>
          <a:prstGeom prst="ellipse">
            <a:avLst/>
          </a:prstGeom>
          <a:solidFill>
            <a:srgbClr val="C98A2B"/>
          </a:solidFill>
          <a:ln/>
        </p:spPr>
      </p:sp>
      <p:sp>
        <p:nvSpPr>
          <p:cNvPr id="3" name="Shape 1"/>
          <p:cNvSpPr/>
          <p:nvPr/>
        </p:nvSpPr>
        <p:spPr>
          <a:xfrm>
            <a:off x="11932920" y="-548640"/>
            <a:ext cx="868680" cy="868680"/>
          </a:xfrm>
          <a:prstGeom prst="ellipse">
            <a:avLst/>
          </a:prstGeom>
          <a:solidFill>
            <a:srgbClr val="2E6B3E"/>
          </a:solidFill>
          <a:ln/>
        </p:spPr>
      </p:sp>
      <p:sp>
        <p:nvSpPr>
          <p:cNvPr id="4" name="Shape 2"/>
          <p:cNvSpPr/>
          <p:nvPr/>
        </p:nvSpPr>
        <p:spPr>
          <a:xfrm>
            <a:off x="548640" y="384048"/>
            <a:ext cx="310896" cy="310896"/>
          </a:xfrm>
          <a:prstGeom prst="ellipse">
            <a:avLst/>
          </a:prstGeom>
          <a:solidFill>
            <a:srgbClr val="2E6B3E"/>
          </a:solidFill>
          <a:ln/>
        </p:spPr>
      </p:sp>
      <p:sp>
        <p:nvSpPr>
          <p:cNvPr id="5" name="Text 3"/>
          <p:cNvSpPr/>
          <p:nvPr/>
        </p:nvSpPr>
        <p:spPr>
          <a:xfrm>
            <a:off x="548640" y="384048"/>
            <a:ext cx="310896" cy="310896"/>
          </a:xfrm>
          <a:prstGeom prst="rect">
            <a:avLst/>
          </a:prstGeom>
          <a:noFill/>
          <a:ln/>
        </p:spPr>
        <p:txBody>
          <a:bodyPr wrap="square" rtlCol="0" anchor="ctr"/>
          <a:lstStyle/>
          <a:p>
            <a:pPr marL="0" indent="0" algn="ctr">
              <a:buNone/>
            </a:pPr>
            <a:endParaRPr lang="en-US" sz="1500" dirty="0"/>
          </a:p>
        </p:txBody>
      </p:sp>
      <p:sp>
        <p:nvSpPr>
          <p:cNvPr id="6" name="Text 4"/>
          <p:cNvSpPr/>
          <p:nvPr/>
        </p:nvSpPr>
        <p:spPr>
          <a:xfrm>
            <a:off x="1024128" y="292608"/>
            <a:ext cx="7315200" cy="274320"/>
          </a:xfrm>
          <a:prstGeom prst="rect">
            <a:avLst/>
          </a:prstGeom>
          <a:noFill/>
          <a:ln/>
        </p:spPr>
        <p:txBody>
          <a:bodyPr wrap="square" rtlCol="0" anchor="ctr"/>
          <a:lstStyle/>
          <a:p>
            <a:pPr marL="0" indent="0">
              <a:buNone/>
            </a:pPr>
            <a:r>
              <a:rPr lang="en-US" sz="1200" b="1" kern="0" spc="200" dirty="0">
                <a:solidFill>
                  <a:srgbClr val="C98A2B"/>
                </a:solidFill>
                <a:latin typeface="Calibri" pitchFamily="34" charset="0"/>
                <a:ea typeface="Calibri" pitchFamily="34" charset="-122"/>
                <a:cs typeface="Calibri" pitchFamily="34" charset="-120"/>
              </a:rPr>
              <a:t>CONCLUSION</a:t>
            </a:r>
            <a:endParaRPr lang="en-US" sz="1200" dirty="0"/>
          </a:p>
        </p:txBody>
      </p:sp>
      <p:sp>
        <p:nvSpPr>
          <p:cNvPr id="7" name="Text 5"/>
          <p:cNvSpPr/>
          <p:nvPr/>
        </p:nvSpPr>
        <p:spPr>
          <a:xfrm>
            <a:off x="1024128" y="548640"/>
            <a:ext cx="10607040" cy="640080"/>
          </a:xfrm>
          <a:prstGeom prst="rect">
            <a:avLst/>
          </a:prstGeom>
          <a:noFill/>
          <a:ln/>
        </p:spPr>
        <p:txBody>
          <a:bodyPr wrap="square" rtlCol="0" anchor="ctr"/>
          <a:lstStyle/>
          <a:p>
            <a:pPr marL="0" indent="0">
              <a:buNone/>
            </a:pPr>
            <a:r>
              <a:rPr lang="en-US" sz="2800" b="1" dirty="0">
                <a:solidFill>
                  <a:srgbClr val="20281F"/>
                </a:solidFill>
                <a:latin typeface="Cambria" pitchFamily="34" charset="0"/>
                <a:ea typeface="Cambria" pitchFamily="34" charset="-122"/>
                <a:cs typeface="Cambria" pitchFamily="34" charset="-120"/>
              </a:rPr>
              <a:t>Attachment-Informed Support for Isaac</a:t>
            </a:r>
            <a:endParaRPr lang="en-US" sz="2800" dirty="0"/>
          </a:p>
        </p:txBody>
      </p:sp>
      <p:sp>
        <p:nvSpPr>
          <p:cNvPr id="8" name="Text 6"/>
          <p:cNvSpPr/>
          <p:nvPr/>
        </p:nvSpPr>
        <p:spPr>
          <a:xfrm>
            <a:off x="548640" y="1371600"/>
            <a:ext cx="11064240" cy="594360"/>
          </a:xfrm>
          <a:prstGeom prst="rect">
            <a:avLst/>
          </a:prstGeom>
          <a:noFill/>
          <a:ln/>
        </p:spPr>
        <p:txBody>
          <a:bodyPr wrap="square" rtlCol="0" anchor="ctr"/>
          <a:lstStyle/>
          <a:p>
            <a:pPr marL="0" indent="0">
              <a:buNone/>
            </a:pPr>
            <a:r>
              <a:rPr lang="en-US" sz="1350" i="1" dirty="0">
                <a:solidFill>
                  <a:srgbClr val="57635A"/>
                </a:solidFill>
                <a:latin typeface="Calibri" pitchFamily="34" charset="0"/>
                <a:ea typeface="Calibri" pitchFamily="34" charset="-122"/>
                <a:cs typeface="Calibri" pitchFamily="34" charset="-120"/>
              </a:rPr>
              <a:t>Bowlby's Attachment Theory provides an effective framework for understanding Isaac's separation difficulties, emotional withdrawal, language delay and dependence on caregivers.</a:t>
            </a:r>
            <a:endParaRPr lang="en-US" sz="1350" dirty="0"/>
          </a:p>
        </p:txBody>
      </p:sp>
      <p:sp>
        <p:nvSpPr>
          <p:cNvPr id="9" name="Shape 7"/>
          <p:cNvSpPr/>
          <p:nvPr/>
        </p:nvSpPr>
        <p:spPr>
          <a:xfrm>
            <a:off x="548640" y="2148840"/>
            <a:ext cx="2688336" cy="1188720"/>
          </a:xfrm>
          <a:prstGeom prst="roundRect">
            <a:avLst>
              <a:gd name="adj" fmla="val 7692"/>
            </a:avLst>
          </a:prstGeom>
          <a:solidFill>
            <a:srgbClr val="E7F0E4"/>
          </a:solidFill>
          <a:ln/>
          <a:effectLst>
            <a:outerShdw blurRad="76200" dist="25400" dir="5400000" algn="bl" rotWithShape="0">
              <a:srgbClr val="9AAEB4">
                <a:alpha val="22000"/>
              </a:srgbClr>
            </a:outerShdw>
          </a:effectLst>
        </p:spPr>
      </p:sp>
      <p:sp>
        <p:nvSpPr>
          <p:cNvPr id="10" name="Shape 8"/>
          <p:cNvSpPr/>
          <p:nvPr/>
        </p:nvSpPr>
        <p:spPr>
          <a:xfrm>
            <a:off x="731520" y="2514600"/>
            <a:ext cx="457200" cy="457200"/>
          </a:xfrm>
          <a:prstGeom prst="ellipse">
            <a:avLst/>
          </a:prstGeom>
          <a:solidFill>
            <a:srgbClr val="2E6B3E"/>
          </a:solidFill>
          <a:ln/>
        </p:spPr>
      </p:sp>
      <p:sp>
        <p:nvSpPr>
          <p:cNvPr id="11" name="Text 9"/>
          <p:cNvSpPr/>
          <p:nvPr/>
        </p:nvSpPr>
        <p:spPr>
          <a:xfrm>
            <a:off x="731520" y="251460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a:t>
            </a:r>
            <a:endParaRPr lang="en-US" sz="1600" dirty="0"/>
          </a:p>
        </p:txBody>
      </p:sp>
      <p:sp>
        <p:nvSpPr>
          <p:cNvPr id="12" name="Text 10"/>
          <p:cNvSpPr/>
          <p:nvPr/>
        </p:nvSpPr>
        <p:spPr>
          <a:xfrm>
            <a:off x="1325880" y="2148840"/>
            <a:ext cx="1728216" cy="1188720"/>
          </a:xfrm>
          <a:prstGeom prst="rect">
            <a:avLst/>
          </a:prstGeom>
          <a:noFill/>
          <a:ln/>
        </p:spPr>
        <p:txBody>
          <a:bodyPr wrap="square" rtlCol="0" anchor="ctr"/>
          <a:lstStyle/>
          <a:p>
            <a:pPr marL="0" indent="0" algn="l">
              <a:buNone/>
            </a:pPr>
            <a:r>
              <a:rPr lang="en-US" sz="1300" b="1" dirty="0">
                <a:solidFill>
                  <a:srgbClr val="20281F"/>
                </a:solidFill>
                <a:latin typeface="Cambria" pitchFamily="34" charset="0"/>
                <a:ea typeface="Cambria" pitchFamily="34" charset="-122"/>
                <a:cs typeface="Cambria" pitchFamily="34" charset="-120"/>
              </a:rPr>
              <a:t>Emotional wellbeing</a:t>
            </a:r>
            <a:endParaRPr lang="en-US" sz="1300" dirty="0"/>
          </a:p>
        </p:txBody>
      </p:sp>
      <p:sp>
        <p:nvSpPr>
          <p:cNvPr id="13" name="Shape 11"/>
          <p:cNvSpPr/>
          <p:nvPr/>
        </p:nvSpPr>
        <p:spPr>
          <a:xfrm>
            <a:off x="3401568" y="2148840"/>
            <a:ext cx="2688336" cy="1188720"/>
          </a:xfrm>
          <a:prstGeom prst="roundRect">
            <a:avLst>
              <a:gd name="adj" fmla="val 7692"/>
            </a:avLst>
          </a:prstGeom>
          <a:solidFill>
            <a:srgbClr val="E9EEE9"/>
          </a:solidFill>
          <a:ln/>
          <a:effectLst>
            <a:outerShdw blurRad="76200" dist="25400" dir="5400000" algn="bl" rotWithShape="0">
              <a:srgbClr val="9AAEB4">
                <a:alpha val="22000"/>
              </a:srgbClr>
            </a:outerShdw>
          </a:effectLst>
        </p:spPr>
      </p:sp>
      <p:sp>
        <p:nvSpPr>
          <p:cNvPr id="14" name="Shape 12"/>
          <p:cNvSpPr/>
          <p:nvPr/>
        </p:nvSpPr>
        <p:spPr>
          <a:xfrm>
            <a:off x="3584448" y="2514600"/>
            <a:ext cx="457200" cy="457200"/>
          </a:xfrm>
          <a:prstGeom prst="ellipse">
            <a:avLst/>
          </a:prstGeom>
          <a:solidFill>
            <a:srgbClr val="27342B"/>
          </a:solidFill>
          <a:ln/>
        </p:spPr>
      </p:sp>
      <p:sp>
        <p:nvSpPr>
          <p:cNvPr id="15" name="Text 13"/>
          <p:cNvSpPr/>
          <p:nvPr/>
        </p:nvSpPr>
        <p:spPr>
          <a:xfrm>
            <a:off x="3584448" y="251460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a:t>
            </a:r>
            <a:endParaRPr lang="en-US" sz="1600" dirty="0"/>
          </a:p>
        </p:txBody>
      </p:sp>
      <p:sp>
        <p:nvSpPr>
          <p:cNvPr id="16" name="Text 14"/>
          <p:cNvSpPr/>
          <p:nvPr/>
        </p:nvSpPr>
        <p:spPr>
          <a:xfrm>
            <a:off x="4178808" y="2148840"/>
            <a:ext cx="1728216" cy="1188720"/>
          </a:xfrm>
          <a:prstGeom prst="rect">
            <a:avLst/>
          </a:prstGeom>
          <a:noFill/>
          <a:ln/>
        </p:spPr>
        <p:txBody>
          <a:bodyPr wrap="square" rtlCol="0" anchor="ctr"/>
          <a:lstStyle/>
          <a:p>
            <a:pPr marL="0" indent="0" algn="l">
              <a:buNone/>
            </a:pPr>
            <a:r>
              <a:rPr lang="en-US" sz="1300" b="1" dirty="0">
                <a:solidFill>
                  <a:srgbClr val="20281F"/>
                </a:solidFill>
                <a:latin typeface="Cambria" pitchFamily="34" charset="0"/>
                <a:ea typeface="Cambria" pitchFamily="34" charset="-122"/>
                <a:cs typeface="Cambria" pitchFamily="34" charset="-120"/>
              </a:rPr>
              <a:t>Communication</a:t>
            </a:r>
            <a:endParaRPr lang="en-US" sz="1300" dirty="0"/>
          </a:p>
        </p:txBody>
      </p:sp>
      <p:sp>
        <p:nvSpPr>
          <p:cNvPr id="17" name="Shape 15"/>
          <p:cNvSpPr/>
          <p:nvPr/>
        </p:nvSpPr>
        <p:spPr>
          <a:xfrm>
            <a:off x="6254496" y="2148840"/>
            <a:ext cx="2688336" cy="1188720"/>
          </a:xfrm>
          <a:prstGeom prst="roundRect">
            <a:avLst>
              <a:gd name="adj" fmla="val 7692"/>
            </a:avLst>
          </a:prstGeom>
          <a:solidFill>
            <a:srgbClr val="E7F0E4"/>
          </a:solidFill>
          <a:ln/>
          <a:effectLst>
            <a:outerShdw blurRad="76200" dist="25400" dir="5400000" algn="bl" rotWithShape="0">
              <a:srgbClr val="9AAEB4">
                <a:alpha val="22000"/>
              </a:srgbClr>
            </a:outerShdw>
          </a:effectLst>
        </p:spPr>
      </p:sp>
      <p:sp>
        <p:nvSpPr>
          <p:cNvPr id="18" name="Shape 16"/>
          <p:cNvSpPr/>
          <p:nvPr/>
        </p:nvSpPr>
        <p:spPr>
          <a:xfrm>
            <a:off x="6437376" y="2514600"/>
            <a:ext cx="457200" cy="457200"/>
          </a:xfrm>
          <a:prstGeom prst="ellipse">
            <a:avLst/>
          </a:prstGeom>
          <a:solidFill>
            <a:srgbClr val="2E6B3E"/>
          </a:solidFill>
          <a:ln/>
        </p:spPr>
      </p:sp>
      <p:sp>
        <p:nvSpPr>
          <p:cNvPr id="19" name="Text 17"/>
          <p:cNvSpPr/>
          <p:nvPr/>
        </p:nvSpPr>
        <p:spPr>
          <a:xfrm>
            <a:off x="6437376" y="251460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a:t>
            </a:r>
            <a:endParaRPr lang="en-US" sz="1600" dirty="0"/>
          </a:p>
        </p:txBody>
      </p:sp>
      <p:sp>
        <p:nvSpPr>
          <p:cNvPr id="20" name="Text 18"/>
          <p:cNvSpPr/>
          <p:nvPr/>
        </p:nvSpPr>
        <p:spPr>
          <a:xfrm>
            <a:off x="7031736" y="2148840"/>
            <a:ext cx="1728216" cy="1188720"/>
          </a:xfrm>
          <a:prstGeom prst="rect">
            <a:avLst/>
          </a:prstGeom>
          <a:noFill/>
          <a:ln/>
        </p:spPr>
        <p:txBody>
          <a:bodyPr wrap="square" rtlCol="0" anchor="ctr"/>
          <a:lstStyle/>
          <a:p>
            <a:pPr marL="0" indent="0" algn="l">
              <a:buNone/>
            </a:pPr>
            <a:r>
              <a:rPr lang="en-US" sz="1300" b="1" dirty="0">
                <a:solidFill>
                  <a:srgbClr val="20281F"/>
                </a:solidFill>
                <a:latin typeface="Cambria" pitchFamily="34" charset="0"/>
                <a:ea typeface="Cambria" pitchFamily="34" charset="-122"/>
                <a:cs typeface="Cambria" pitchFamily="34" charset="-120"/>
              </a:rPr>
              <a:t>Peer relationships</a:t>
            </a:r>
            <a:endParaRPr lang="en-US" sz="1300" dirty="0"/>
          </a:p>
        </p:txBody>
      </p:sp>
      <p:sp>
        <p:nvSpPr>
          <p:cNvPr id="21" name="Shape 19"/>
          <p:cNvSpPr/>
          <p:nvPr/>
        </p:nvSpPr>
        <p:spPr>
          <a:xfrm>
            <a:off x="9107424" y="2148840"/>
            <a:ext cx="2688336" cy="1188720"/>
          </a:xfrm>
          <a:prstGeom prst="roundRect">
            <a:avLst>
              <a:gd name="adj" fmla="val 7692"/>
            </a:avLst>
          </a:prstGeom>
          <a:solidFill>
            <a:srgbClr val="E9EEE9"/>
          </a:solidFill>
          <a:ln/>
          <a:effectLst>
            <a:outerShdw blurRad="76200" dist="25400" dir="5400000" algn="bl" rotWithShape="0">
              <a:srgbClr val="9AAEB4">
                <a:alpha val="22000"/>
              </a:srgbClr>
            </a:outerShdw>
          </a:effectLst>
        </p:spPr>
      </p:sp>
      <p:sp>
        <p:nvSpPr>
          <p:cNvPr id="22" name="Shape 20"/>
          <p:cNvSpPr/>
          <p:nvPr/>
        </p:nvSpPr>
        <p:spPr>
          <a:xfrm>
            <a:off x="9290304" y="2514600"/>
            <a:ext cx="457200" cy="457200"/>
          </a:xfrm>
          <a:prstGeom prst="ellipse">
            <a:avLst/>
          </a:prstGeom>
          <a:solidFill>
            <a:srgbClr val="27342B"/>
          </a:solidFill>
          <a:ln/>
        </p:spPr>
      </p:sp>
      <p:sp>
        <p:nvSpPr>
          <p:cNvPr id="23" name="Text 21"/>
          <p:cNvSpPr/>
          <p:nvPr/>
        </p:nvSpPr>
        <p:spPr>
          <a:xfrm>
            <a:off x="9290304" y="251460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a:t>
            </a:r>
            <a:endParaRPr lang="en-US" sz="1600" dirty="0"/>
          </a:p>
        </p:txBody>
      </p:sp>
      <p:sp>
        <p:nvSpPr>
          <p:cNvPr id="24" name="Text 22"/>
          <p:cNvSpPr/>
          <p:nvPr/>
        </p:nvSpPr>
        <p:spPr>
          <a:xfrm>
            <a:off x="9884664" y="2148840"/>
            <a:ext cx="1728216" cy="1188720"/>
          </a:xfrm>
          <a:prstGeom prst="rect">
            <a:avLst/>
          </a:prstGeom>
          <a:noFill/>
          <a:ln/>
        </p:spPr>
        <p:txBody>
          <a:bodyPr wrap="square" rtlCol="0" anchor="ctr"/>
          <a:lstStyle/>
          <a:p>
            <a:pPr marL="0" indent="0" algn="l">
              <a:buNone/>
            </a:pPr>
            <a:r>
              <a:rPr lang="en-US" sz="1300" b="1" dirty="0">
                <a:solidFill>
                  <a:srgbClr val="20281F"/>
                </a:solidFill>
                <a:latin typeface="Cambria" pitchFamily="34" charset="0"/>
                <a:ea typeface="Cambria" pitchFamily="34" charset="-122"/>
                <a:cs typeface="Cambria" pitchFamily="34" charset="-120"/>
              </a:rPr>
              <a:t>Confidence</a:t>
            </a:r>
            <a:endParaRPr lang="en-US" sz="1300" dirty="0"/>
          </a:p>
        </p:txBody>
      </p:sp>
      <p:sp>
        <p:nvSpPr>
          <p:cNvPr id="25" name="Shape 23"/>
          <p:cNvSpPr/>
          <p:nvPr/>
        </p:nvSpPr>
        <p:spPr>
          <a:xfrm>
            <a:off x="548640" y="3611880"/>
            <a:ext cx="11064240" cy="1234440"/>
          </a:xfrm>
          <a:prstGeom prst="roundRect">
            <a:avLst>
              <a:gd name="adj" fmla="val 7407"/>
            </a:avLst>
          </a:prstGeom>
          <a:solidFill>
            <a:srgbClr val="E7F0E4"/>
          </a:solidFill>
          <a:ln/>
          <a:effectLst>
            <a:outerShdw blurRad="76200" dist="25400" dir="5400000" algn="bl" rotWithShape="0">
              <a:srgbClr val="9AAEB4">
                <a:alpha val="22000"/>
              </a:srgbClr>
            </a:outerShdw>
          </a:effectLst>
        </p:spPr>
      </p:sp>
      <p:sp>
        <p:nvSpPr>
          <p:cNvPr id="26" name="Shape 24"/>
          <p:cNvSpPr/>
          <p:nvPr/>
        </p:nvSpPr>
        <p:spPr>
          <a:xfrm>
            <a:off x="822960" y="3913632"/>
            <a:ext cx="457200" cy="457200"/>
          </a:xfrm>
          <a:prstGeom prst="ellipse">
            <a:avLst/>
          </a:prstGeom>
          <a:solidFill>
            <a:srgbClr val="2E6B3E"/>
          </a:solidFill>
          <a:ln/>
        </p:spPr>
      </p:sp>
      <p:sp>
        <p:nvSpPr>
          <p:cNvPr id="27" name="Text 25"/>
          <p:cNvSpPr/>
          <p:nvPr/>
        </p:nvSpPr>
        <p:spPr>
          <a:xfrm>
            <a:off x="822960" y="3913632"/>
            <a:ext cx="457200" cy="457200"/>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a:t>
            </a:r>
            <a:endParaRPr lang="en-US" sz="1500" dirty="0"/>
          </a:p>
        </p:txBody>
      </p:sp>
      <p:sp>
        <p:nvSpPr>
          <p:cNvPr id="28" name="Text 26"/>
          <p:cNvSpPr/>
          <p:nvPr/>
        </p:nvSpPr>
        <p:spPr>
          <a:xfrm>
            <a:off x="1417320" y="3611880"/>
            <a:ext cx="9966960" cy="1234440"/>
          </a:xfrm>
          <a:prstGeom prst="rect">
            <a:avLst/>
          </a:prstGeom>
          <a:noFill/>
          <a:ln/>
        </p:spPr>
        <p:txBody>
          <a:bodyPr wrap="square" rtlCol="0" anchor="ctr"/>
          <a:lstStyle/>
          <a:p>
            <a:pPr marL="0" indent="0">
              <a:lnSpc>
                <a:spcPct val="120000"/>
              </a:lnSpc>
              <a:buNone/>
            </a:pPr>
            <a:r>
              <a:rPr lang="en-US" sz="1300" dirty="0">
                <a:solidFill>
                  <a:srgbClr val="20281F"/>
                </a:solidFill>
                <a:latin typeface="Calibri" pitchFamily="34" charset="0"/>
                <a:ea typeface="Calibri" pitchFamily="34" charset="-122"/>
                <a:cs typeface="Calibri" pitchFamily="34" charset="-120"/>
              </a:rPr>
              <a:t>Attachment-informed interventions, delivered through early intervention and multi-agency support, are essential to improving these outcomes for Isaac.</a:t>
            </a:r>
            <a:endParaRPr lang="en-US" sz="1300" dirty="0"/>
          </a:p>
        </p:txBody>
      </p:sp>
      <p:sp>
        <p:nvSpPr>
          <p:cNvPr id="29" name="Shape 27"/>
          <p:cNvSpPr/>
          <p:nvPr/>
        </p:nvSpPr>
        <p:spPr>
          <a:xfrm>
            <a:off x="548640" y="5074920"/>
            <a:ext cx="11064240" cy="1051560"/>
          </a:xfrm>
          <a:prstGeom prst="roundRect">
            <a:avLst>
              <a:gd name="adj" fmla="val 8696"/>
            </a:avLst>
          </a:prstGeom>
          <a:solidFill>
            <a:srgbClr val="27342B"/>
          </a:solidFill>
          <a:ln/>
        </p:spPr>
      </p:sp>
      <p:sp>
        <p:nvSpPr>
          <p:cNvPr id="30" name="Text 28"/>
          <p:cNvSpPr/>
          <p:nvPr/>
        </p:nvSpPr>
        <p:spPr>
          <a:xfrm>
            <a:off x="822960" y="5074920"/>
            <a:ext cx="10332720" cy="1051560"/>
          </a:xfrm>
          <a:prstGeom prst="rect">
            <a:avLst/>
          </a:prstGeom>
          <a:noFill/>
          <a:ln/>
        </p:spPr>
        <p:txBody>
          <a:bodyPr wrap="square" rtlCol="0" anchor="ctr"/>
          <a:lstStyle/>
          <a:p>
            <a:pPr marL="0" indent="0">
              <a:buNone/>
            </a:pPr>
            <a:r>
              <a:rPr lang="en-US" sz="1300" i="1" dirty="0">
                <a:solidFill>
                  <a:srgbClr val="C98A2B"/>
                </a:solidFill>
                <a:latin typeface="Calibri" pitchFamily="34" charset="0"/>
                <a:ea typeface="Calibri" pitchFamily="34" charset="-122"/>
                <a:cs typeface="Calibri" pitchFamily="34" charset="-120"/>
              </a:rPr>
              <a:t>Theory alone is not enough: Isaac's plan must remain culturally sensitive, strengths-based and multi-agency in delivery.</a:t>
            </a:r>
            <a:endParaRPr lang="en-US" sz="1300" dirty="0"/>
          </a:p>
        </p:txBody>
      </p:sp>
      <p:sp>
        <p:nvSpPr>
          <p:cNvPr id="31" name="Text 29"/>
          <p:cNvSpPr/>
          <p:nvPr/>
        </p:nvSpPr>
        <p:spPr>
          <a:xfrm>
            <a:off x="11658600" y="6492240"/>
            <a:ext cx="457200" cy="274320"/>
          </a:xfrm>
          <a:prstGeom prst="rect">
            <a:avLst/>
          </a:prstGeom>
          <a:noFill/>
          <a:ln/>
        </p:spPr>
        <p:txBody>
          <a:bodyPr wrap="square" rtlCol="0" anchor="ctr"/>
          <a:lstStyle/>
          <a:p>
            <a:pPr marL="0" indent="0" algn="r">
              <a:buNone/>
            </a:pPr>
            <a:r>
              <a:rPr lang="en-US" sz="1000" dirty="0">
                <a:solidFill>
                  <a:srgbClr val="57635A"/>
                </a:solidFill>
                <a:latin typeface="Calibri" pitchFamily="34" charset="0"/>
                <a:ea typeface="Calibri" pitchFamily="34" charset="-122"/>
                <a:cs typeface="Calibri" pitchFamily="34" charset="-120"/>
              </a:rPr>
              <a:t>12</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750040" y="-868680"/>
            <a:ext cx="1600200" cy="1600200"/>
          </a:xfrm>
          <a:prstGeom prst="ellipse">
            <a:avLst/>
          </a:prstGeom>
          <a:solidFill>
            <a:srgbClr val="C98A2B"/>
          </a:solidFill>
          <a:ln/>
        </p:spPr>
      </p:sp>
      <p:sp>
        <p:nvSpPr>
          <p:cNvPr id="3" name="Shape 1"/>
          <p:cNvSpPr/>
          <p:nvPr/>
        </p:nvSpPr>
        <p:spPr>
          <a:xfrm>
            <a:off x="11932920" y="-548640"/>
            <a:ext cx="868680" cy="868680"/>
          </a:xfrm>
          <a:prstGeom prst="ellipse">
            <a:avLst/>
          </a:prstGeom>
          <a:solidFill>
            <a:srgbClr val="2E6B3E"/>
          </a:solidFill>
          <a:ln/>
        </p:spPr>
      </p:sp>
      <p:sp>
        <p:nvSpPr>
          <p:cNvPr id="4" name="Shape 2"/>
          <p:cNvSpPr/>
          <p:nvPr/>
        </p:nvSpPr>
        <p:spPr>
          <a:xfrm>
            <a:off x="548640" y="384048"/>
            <a:ext cx="310896" cy="310896"/>
          </a:xfrm>
          <a:prstGeom prst="ellipse">
            <a:avLst/>
          </a:prstGeom>
          <a:solidFill>
            <a:srgbClr val="2E6B3E"/>
          </a:solidFill>
          <a:ln/>
        </p:spPr>
      </p:sp>
      <p:sp>
        <p:nvSpPr>
          <p:cNvPr id="5" name="Text 3"/>
          <p:cNvSpPr/>
          <p:nvPr/>
        </p:nvSpPr>
        <p:spPr>
          <a:xfrm>
            <a:off x="548640" y="384048"/>
            <a:ext cx="310896" cy="310896"/>
          </a:xfrm>
          <a:prstGeom prst="rect">
            <a:avLst/>
          </a:prstGeom>
          <a:noFill/>
          <a:ln/>
        </p:spPr>
        <p:txBody>
          <a:bodyPr wrap="square" rtlCol="0" anchor="ctr"/>
          <a:lstStyle/>
          <a:p>
            <a:pPr marL="0" indent="0" algn="ctr">
              <a:buNone/>
            </a:pPr>
            <a:endParaRPr lang="en-US" sz="1500" dirty="0"/>
          </a:p>
        </p:txBody>
      </p:sp>
      <p:sp>
        <p:nvSpPr>
          <p:cNvPr id="6" name="Text 4"/>
          <p:cNvSpPr/>
          <p:nvPr/>
        </p:nvSpPr>
        <p:spPr>
          <a:xfrm>
            <a:off x="1024128" y="292608"/>
            <a:ext cx="7315200" cy="274320"/>
          </a:xfrm>
          <a:prstGeom prst="rect">
            <a:avLst/>
          </a:prstGeom>
          <a:noFill/>
          <a:ln/>
        </p:spPr>
        <p:txBody>
          <a:bodyPr wrap="square" rtlCol="0" anchor="ctr"/>
          <a:lstStyle/>
          <a:p>
            <a:pPr marL="0" indent="0">
              <a:buNone/>
            </a:pPr>
            <a:r>
              <a:rPr lang="en-US" sz="1200" b="1" kern="0" spc="200" dirty="0">
                <a:solidFill>
                  <a:srgbClr val="C98A2B"/>
                </a:solidFill>
                <a:latin typeface="Calibri" pitchFamily="34" charset="0"/>
                <a:ea typeface="Calibri" pitchFamily="34" charset="-122"/>
                <a:cs typeface="Calibri" pitchFamily="34" charset="-120"/>
              </a:rPr>
              <a:t>REFERENCE LIST</a:t>
            </a:r>
            <a:endParaRPr lang="en-US" sz="1200" dirty="0"/>
          </a:p>
        </p:txBody>
      </p:sp>
      <p:sp>
        <p:nvSpPr>
          <p:cNvPr id="7" name="Text 5"/>
          <p:cNvSpPr/>
          <p:nvPr/>
        </p:nvSpPr>
        <p:spPr>
          <a:xfrm>
            <a:off x="1024128" y="548640"/>
            <a:ext cx="10607040" cy="640080"/>
          </a:xfrm>
          <a:prstGeom prst="rect">
            <a:avLst/>
          </a:prstGeom>
          <a:noFill/>
          <a:ln/>
        </p:spPr>
        <p:txBody>
          <a:bodyPr wrap="square" rtlCol="0" anchor="ctr"/>
          <a:lstStyle/>
          <a:p>
            <a:pPr marL="0" indent="0">
              <a:buNone/>
            </a:pPr>
            <a:r>
              <a:rPr lang="en-US" sz="2800" b="1" dirty="0">
                <a:solidFill>
                  <a:srgbClr val="20281F"/>
                </a:solidFill>
                <a:latin typeface="Cambria" pitchFamily="34" charset="0"/>
                <a:ea typeface="Cambria" pitchFamily="34" charset="-122"/>
                <a:cs typeface="Cambria" pitchFamily="34" charset="-120"/>
              </a:rPr>
              <a:t>References (UWTSD Harvard Style)</a:t>
            </a:r>
            <a:endParaRPr lang="en-US" sz="2800" dirty="0"/>
          </a:p>
        </p:txBody>
      </p:sp>
      <p:sp>
        <p:nvSpPr>
          <p:cNvPr id="8" name="Text 6"/>
          <p:cNvSpPr/>
          <p:nvPr/>
        </p:nvSpPr>
        <p:spPr>
          <a:xfrm>
            <a:off x="548640" y="1508760"/>
            <a:ext cx="5394960" cy="868680"/>
          </a:xfrm>
          <a:prstGeom prst="rect">
            <a:avLst/>
          </a:prstGeom>
          <a:noFill/>
          <a:ln/>
        </p:spPr>
        <p:txBody>
          <a:bodyPr wrap="square" rtlCol="0" anchor="t"/>
          <a:lstStyle/>
          <a:p>
            <a:pPr marL="0" indent="0">
              <a:lnSpc>
                <a:spcPct val="112000"/>
              </a:lnSpc>
              <a:buNone/>
            </a:pPr>
            <a:r>
              <a:rPr lang="en-US" sz="1150" dirty="0">
                <a:solidFill>
                  <a:srgbClr val="20281F"/>
                </a:solidFill>
                <a:latin typeface="Calibri" pitchFamily="34" charset="0"/>
                <a:ea typeface="Calibri" pitchFamily="34" charset="-122"/>
                <a:cs typeface="Calibri" pitchFamily="34" charset="-120"/>
              </a:rPr>
              <a:t>Ainsworth, M.D.S., Blehar, M.C., Waters, E. and Wall, S. (1978) </a:t>
            </a:r>
            <a:r>
              <a:rPr lang="en-US" sz="1150" i="1" dirty="0">
                <a:solidFill>
                  <a:srgbClr val="20281F"/>
                </a:solidFill>
                <a:latin typeface="Calibri" pitchFamily="34" charset="0"/>
                <a:ea typeface="Calibri" pitchFamily="34" charset="-122"/>
                <a:cs typeface="Calibri" pitchFamily="34" charset="-120"/>
              </a:rPr>
              <a:t>Patterns of Attachment: A Psychological Study of the Strange Situation</a:t>
            </a:r>
            <a:r>
              <a:rPr lang="en-US" sz="1150" dirty="0">
                <a:solidFill>
                  <a:srgbClr val="20281F"/>
                </a:solidFill>
                <a:latin typeface="Calibri" pitchFamily="34" charset="0"/>
                <a:ea typeface="Calibri" pitchFamily="34" charset="-122"/>
                <a:cs typeface="Calibri" pitchFamily="34" charset="-120"/>
              </a:rPr>
              <a:t>. Hillsdale, NJ: Lawrence Erlbaum.</a:t>
            </a:r>
            <a:endParaRPr lang="en-US" sz="1150" dirty="0"/>
          </a:p>
        </p:txBody>
      </p:sp>
      <p:sp>
        <p:nvSpPr>
          <p:cNvPr id="9" name="Text 7"/>
          <p:cNvSpPr/>
          <p:nvPr/>
        </p:nvSpPr>
        <p:spPr>
          <a:xfrm>
            <a:off x="548640" y="2423160"/>
            <a:ext cx="5394960" cy="868680"/>
          </a:xfrm>
          <a:prstGeom prst="rect">
            <a:avLst/>
          </a:prstGeom>
          <a:noFill/>
          <a:ln/>
        </p:spPr>
        <p:txBody>
          <a:bodyPr wrap="square" rtlCol="0" anchor="t"/>
          <a:lstStyle/>
          <a:p>
            <a:pPr marL="0" indent="0">
              <a:lnSpc>
                <a:spcPct val="112000"/>
              </a:lnSpc>
              <a:buNone/>
            </a:pPr>
            <a:r>
              <a:rPr lang="en-US" sz="1150" dirty="0">
                <a:solidFill>
                  <a:srgbClr val="20281F"/>
                </a:solidFill>
                <a:latin typeface="Calibri" pitchFamily="34" charset="0"/>
                <a:ea typeface="Calibri" pitchFamily="34" charset="-122"/>
                <a:cs typeface="Calibri" pitchFamily="34" charset="-120"/>
              </a:rPr>
              <a:t>Berk, L.E. (2023) </a:t>
            </a:r>
            <a:r>
              <a:rPr lang="en-US" sz="1150" i="1" dirty="0">
                <a:solidFill>
                  <a:srgbClr val="20281F"/>
                </a:solidFill>
                <a:latin typeface="Calibri" pitchFamily="34" charset="0"/>
                <a:ea typeface="Calibri" pitchFamily="34" charset="-122"/>
                <a:cs typeface="Calibri" pitchFamily="34" charset="-120"/>
              </a:rPr>
              <a:t>Development Through the Lifespan</a:t>
            </a:r>
            <a:r>
              <a:rPr lang="en-US" sz="1150" dirty="0">
                <a:solidFill>
                  <a:srgbClr val="20281F"/>
                </a:solidFill>
                <a:latin typeface="Calibri" pitchFamily="34" charset="0"/>
                <a:ea typeface="Calibri" pitchFamily="34" charset="-122"/>
                <a:cs typeface="Calibri" pitchFamily="34" charset="-120"/>
              </a:rPr>
              <a:t>. 8th ed. Harlow: Pearson.</a:t>
            </a:r>
            <a:endParaRPr lang="en-US" sz="1150" dirty="0"/>
          </a:p>
        </p:txBody>
      </p:sp>
      <p:sp>
        <p:nvSpPr>
          <p:cNvPr id="10" name="Text 8"/>
          <p:cNvSpPr/>
          <p:nvPr/>
        </p:nvSpPr>
        <p:spPr>
          <a:xfrm>
            <a:off x="548640" y="3337560"/>
            <a:ext cx="5394960" cy="868680"/>
          </a:xfrm>
          <a:prstGeom prst="rect">
            <a:avLst/>
          </a:prstGeom>
          <a:noFill/>
          <a:ln/>
        </p:spPr>
        <p:txBody>
          <a:bodyPr wrap="square" rtlCol="0" anchor="t"/>
          <a:lstStyle/>
          <a:p>
            <a:pPr marL="0" indent="0">
              <a:lnSpc>
                <a:spcPct val="112000"/>
              </a:lnSpc>
              <a:buNone/>
            </a:pPr>
            <a:r>
              <a:rPr lang="en-US" sz="1150" dirty="0">
                <a:solidFill>
                  <a:srgbClr val="20281F"/>
                </a:solidFill>
                <a:latin typeface="Calibri" pitchFamily="34" charset="0"/>
                <a:ea typeface="Calibri" pitchFamily="34" charset="-122"/>
                <a:cs typeface="Calibri" pitchFamily="34" charset="-120"/>
              </a:rPr>
              <a:t>Bornstein, M.H., Hahn, C.S. and Putnick, D.L. (2014) 'Long-term stability of core language skill in children with contrasting language skills', </a:t>
            </a:r>
            <a:r>
              <a:rPr lang="en-US" sz="1150" i="1" dirty="0">
                <a:solidFill>
                  <a:srgbClr val="20281F"/>
                </a:solidFill>
                <a:latin typeface="Calibri" pitchFamily="34" charset="0"/>
                <a:ea typeface="Calibri" pitchFamily="34" charset="-122"/>
                <a:cs typeface="Calibri" pitchFamily="34" charset="-120"/>
              </a:rPr>
              <a:t>Child Development</a:t>
            </a:r>
            <a:r>
              <a:rPr lang="en-US" sz="1150" dirty="0">
                <a:solidFill>
                  <a:srgbClr val="20281F"/>
                </a:solidFill>
                <a:latin typeface="Calibri" pitchFamily="34" charset="0"/>
                <a:ea typeface="Calibri" pitchFamily="34" charset="-122"/>
                <a:cs typeface="Calibri" pitchFamily="34" charset="-120"/>
              </a:rPr>
              <a:t>, 85(4), pp.1346–1356.</a:t>
            </a:r>
            <a:endParaRPr lang="en-US" sz="1150" dirty="0"/>
          </a:p>
        </p:txBody>
      </p:sp>
      <p:sp>
        <p:nvSpPr>
          <p:cNvPr id="11" name="Text 9"/>
          <p:cNvSpPr/>
          <p:nvPr/>
        </p:nvSpPr>
        <p:spPr>
          <a:xfrm>
            <a:off x="548640" y="4251960"/>
            <a:ext cx="5394960" cy="868680"/>
          </a:xfrm>
          <a:prstGeom prst="rect">
            <a:avLst/>
          </a:prstGeom>
          <a:noFill/>
          <a:ln/>
        </p:spPr>
        <p:txBody>
          <a:bodyPr wrap="square" rtlCol="0" anchor="t"/>
          <a:lstStyle/>
          <a:p>
            <a:pPr marL="0" indent="0">
              <a:lnSpc>
                <a:spcPct val="112000"/>
              </a:lnSpc>
              <a:buNone/>
            </a:pPr>
            <a:r>
              <a:rPr lang="en-US" sz="1150" dirty="0">
                <a:solidFill>
                  <a:srgbClr val="20281F"/>
                </a:solidFill>
                <a:latin typeface="Calibri" pitchFamily="34" charset="0"/>
                <a:ea typeface="Calibri" pitchFamily="34" charset="-122"/>
                <a:cs typeface="Calibri" pitchFamily="34" charset="-120"/>
              </a:rPr>
              <a:t>Bowlby, J. (1969) </a:t>
            </a:r>
            <a:r>
              <a:rPr lang="en-US" sz="1150" i="1" dirty="0">
                <a:solidFill>
                  <a:srgbClr val="20281F"/>
                </a:solidFill>
                <a:latin typeface="Calibri" pitchFamily="34" charset="0"/>
                <a:ea typeface="Calibri" pitchFamily="34" charset="-122"/>
                <a:cs typeface="Calibri" pitchFamily="34" charset="-120"/>
              </a:rPr>
              <a:t>Attachment and Loss: Volume 1 Attachment</a:t>
            </a:r>
            <a:r>
              <a:rPr lang="en-US" sz="1150" dirty="0">
                <a:solidFill>
                  <a:srgbClr val="20281F"/>
                </a:solidFill>
                <a:latin typeface="Calibri" pitchFamily="34" charset="0"/>
                <a:ea typeface="Calibri" pitchFamily="34" charset="-122"/>
                <a:cs typeface="Calibri" pitchFamily="34" charset="-120"/>
              </a:rPr>
              <a:t>. London: Penguin.</a:t>
            </a:r>
            <a:endParaRPr lang="en-US" sz="1150" dirty="0"/>
          </a:p>
        </p:txBody>
      </p:sp>
      <p:sp>
        <p:nvSpPr>
          <p:cNvPr id="12" name="Text 10"/>
          <p:cNvSpPr/>
          <p:nvPr/>
        </p:nvSpPr>
        <p:spPr>
          <a:xfrm>
            <a:off x="548640" y="5166360"/>
            <a:ext cx="5394960" cy="868680"/>
          </a:xfrm>
          <a:prstGeom prst="rect">
            <a:avLst/>
          </a:prstGeom>
          <a:noFill/>
          <a:ln/>
        </p:spPr>
        <p:txBody>
          <a:bodyPr wrap="square" rtlCol="0" anchor="t"/>
          <a:lstStyle/>
          <a:p>
            <a:pPr marL="0" indent="0">
              <a:lnSpc>
                <a:spcPct val="112000"/>
              </a:lnSpc>
              <a:buNone/>
            </a:pPr>
            <a:r>
              <a:rPr lang="en-US" sz="1150" dirty="0">
                <a:solidFill>
                  <a:srgbClr val="20281F"/>
                </a:solidFill>
                <a:latin typeface="Calibri" pitchFamily="34" charset="0"/>
                <a:ea typeface="Calibri" pitchFamily="34" charset="-122"/>
                <a:cs typeface="Calibri" pitchFamily="34" charset="-120"/>
              </a:rPr>
              <a:t>Bowlby, J. (1988) </a:t>
            </a:r>
            <a:r>
              <a:rPr lang="en-US" sz="1150" i="1" dirty="0">
                <a:solidFill>
                  <a:srgbClr val="20281F"/>
                </a:solidFill>
                <a:latin typeface="Calibri" pitchFamily="34" charset="0"/>
                <a:ea typeface="Calibri" pitchFamily="34" charset="-122"/>
                <a:cs typeface="Calibri" pitchFamily="34" charset="-120"/>
              </a:rPr>
              <a:t>A Secure Base</a:t>
            </a:r>
            <a:r>
              <a:rPr lang="en-US" sz="1150" dirty="0">
                <a:solidFill>
                  <a:srgbClr val="20281F"/>
                </a:solidFill>
                <a:latin typeface="Calibri" pitchFamily="34" charset="0"/>
                <a:ea typeface="Calibri" pitchFamily="34" charset="-122"/>
                <a:cs typeface="Calibri" pitchFamily="34" charset="-120"/>
              </a:rPr>
              <a:t>. London: Routledge.</a:t>
            </a:r>
            <a:endParaRPr lang="en-US" sz="1150" dirty="0"/>
          </a:p>
        </p:txBody>
      </p:sp>
      <p:sp>
        <p:nvSpPr>
          <p:cNvPr id="13" name="Text 11"/>
          <p:cNvSpPr/>
          <p:nvPr/>
        </p:nvSpPr>
        <p:spPr>
          <a:xfrm>
            <a:off x="6263640" y="1508760"/>
            <a:ext cx="5394960" cy="868680"/>
          </a:xfrm>
          <a:prstGeom prst="rect">
            <a:avLst/>
          </a:prstGeom>
          <a:noFill/>
          <a:ln/>
        </p:spPr>
        <p:txBody>
          <a:bodyPr wrap="square" rtlCol="0" anchor="t"/>
          <a:lstStyle/>
          <a:p>
            <a:pPr marL="0" indent="0">
              <a:lnSpc>
                <a:spcPct val="112000"/>
              </a:lnSpc>
              <a:buNone/>
            </a:pPr>
            <a:r>
              <a:rPr lang="en-US" sz="1150" dirty="0">
                <a:solidFill>
                  <a:srgbClr val="20281F"/>
                </a:solidFill>
                <a:latin typeface="Calibri" pitchFamily="34" charset="0"/>
                <a:ea typeface="Calibri" pitchFamily="34" charset="-122"/>
                <a:cs typeface="Calibri" pitchFamily="34" charset="-120"/>
              </a:rPr>
              <a:t>Harris, J.R. (1998) </a:t>
            </a:r>
            <a:r>
              <a:rPr lang="en-US" sz="1150" i="1" dirty="0">
                <a:solidFill>
                  <a:srgbClr val="20281F"/>
                </a:solidFill>
                <a:latin typeface="Calibri" pitchFamily="34" charset="0"/>
                <a:ea typeface="Calibri" pitchFamily="34" charset="-122"/>
                <a:cs typeface="Calibri" pitchFamily="34" charset="-120"/>
              </a:rPr>
              <a:t>The Nurture Assumption: Why Children Turn Out the Way They Do</a:t>
            </a:r>
            <a:r>
              <a:rPr lang="en-US" sz="1150" dirty="0">
                <a:solidFill>
                  <a:srgbClr val="20281F"/>
                </a:solidFill>
                <a:latin typeface="Calibri" pitchFamily="34" charset="0"/>
                <a:ea typeface="Calibri" pitchFamily="34" charset="-122"/>
                <a:cs typeface="Calibri" pitchFamily="34" charset="-120"/>
              </a:rPr>
              <a:t>. New York: Free Press.</a:t>
            </a:r>
            <a:endParaRPr lang="en-US" sz="1150" dirty="0"/>
          </a:p>
        </p:txBody>
      </p:sp>
      <p:sp>
        <p:nvSpPr>
          <p:cNvPr id="14" name="Text 12"/>
          <p:cNvSpPr/>
          <p:nvPr/>
        </p:nvSpPr>
        <p:spPr>
          <a:xfrm>
            <a:off x="6263640" y="2423160"/>
            <a:ext cx="5394960" cy="868680"/>
          </a:xfrm>
          <a:prstGeom prst="rect">
            <a:avLst/>
          </a:prstGeom>
          <a:noFill/>
          <a:ln/>
        </p:spPr>
        <p:txBody>
          <a:bodyPr wrap="square" rtlCol="0" anchor="t"/>
          <a:lstStyle/>
          <a:p>
            <a:pPr marL="0" indent="0">
              <a:lnSpc>
                <a:spcPct val="112000"/>
              </a:lnSpc>
              <a:buNone/>
            </a:pPr>
            <a:r>
              <a:rPr lang="en-US" sz="1150" dirty="0">
                <a:solidFill>
                  <a:srgbClr val="20281F"/>
                </a:solidFill>
                <a:latin typeface="Calibri" pitchFamily="34" charset="0"/>
                <a:ea typeface="Calibri" pitchFamily="34" charset="-122"/>
                <a:cs typeface="Calibri" pitchFamily="34" charset="-120"/>
              </a:rPr>
              <a:t>Kagan, J. (1984) </a:t>
            </a:r>
            <a:r>
              <a:rPr lang="en-US" sz="1150" i="1" dirty="0">
                <a:solidFill>
                  <a:srgbClr val="20281F"/>
                </a:solidFill>
                <a:latin typeface="Calibri" pitchFamily="34" charset="0"/>
                <a:ea typeface="Calibri" pitchFamily="34" charset="-122"/>
                <a:cs typeface="Calibri" pitchFamily="34" charset="-120"/>
              </a:rPr>
              <a:t>The Nature of the Child</a:t>
            </a:r>
            <a:r>
              <a:rPr lang="en-US" sz="1150" dirty="0">
                <a:solidFill>
                  <a:srgbClr val="20281F"/>
                </a:solidFill>
                <a:latin typeface="Calibri" pitchFamily="34" charset="0"/>
                <a:ea typeface="Calibri" pitchFamily="34" charset="-122"/>
                <a:cs typeface="Calibri" pitchFamily="34" charset="-120"/>
              </a:rPr>
              <a:t>. New York: Basic Books.</a:t>
            </a:r>
            <a:endParaRPr lang="en-US" sz="1150" dirty="0"/>
          </a:p>
        </p:txBody>
      </p:sp>
      <p:sp>
        <p:nvSpPr>
          <p:cNvPr id="15" name="Text 13"/>
          <p:cNvSpPr/>
          <p:nvPr/>
        </p:nvSpPr>
        <p:spPr>
          <a:xfrm>
            <a:off x="6263640" y="3337560"/>
            <a:ext cx="5394960" cy="868680"/>
          </a:xfrm>
          <a:prstGeom prst="rect">
            <a:avLst/>
          </a:prstGeom>
          <a:noFill/>
          <a:ln/>
        </p:spPr>
        <p:txBody>
          <a:bodyPr wrap="square" rtlCol="0" anchor="t"/>
          <a:lstStyle/>
          <a:p>
            <a:pPr marL="0" indent="0">
              <a:lnSpc>
                <a:spcPct val="112000"/>
              </a:lnSpc>
              <a:buNone/>
            </a:pPr>
            <a:r>
              <a:rPr lang="en-US" sz="1150" dirty="0">
                <a:solidFill>
                  <a:srgbClr val="20281F"/>
                </a:solidFill>
                <a:latin typeface="Calibri" pitchFamily="34" charset="0"/>
                <a:ea typeface="Calibri" pitchFamily="34" charset="-122"/>
                <a:cs typeface="Calibri" pitchFamily="34" charset="-120"/>
              </a:rPr>
              <a:t>Murray, L. et al. (1996) </a:t>
            </a:r>
            <a:r>
              <a:rPr lang="en-US" sz="1150" i="1" dirty="0">
                <a:solidFill>
                  <a:srgbClr val="20281F"/>
                </a:solidFill>
                <a:latin typeface="Calibri" pitchFamily="34" charset="0"/>
                <a:ea typeface="Calibri" pitchFamily="34" charset="-122"/>
                <a:cs typeface="Calibri" pitchFamily="34" charset="-120"/>
              </a:rPr>
              <a:t>Child Development</a:t>
            </a:r>
            <a:r>
              <a:rPr lang="en-US" sz="1150" dirty="0">
                <a:solidFill>
                  <a:srgbClr val="20281F"/>
                </a:solidFill>
                <a:latin typeface="Calibri" pitchFamily="34" charset="0"/>
                <a:ea typeface="Calibri" pitchFamily="34" charset="-122"/>
                <a:cs typeface="Calibri" pitchFamily="34" charset="-120"/>
              </a:rPr>
              <a:t>, 67(5), pp.2512–2526.</a:t>
            </a:r>
            <a:endParaRPr lang="en-US" sz="1150" dirty="0"/>
          </a:p>
        </p:txBody>
      </p:sp>
      <p:sp>
        <p:nvSpPr>
          <p:cNvPr id="16" name="Text 14"/>
          <p:cNvSpPr/>
          <p:nvPr/>
        </p:nvSpPr>
        <p:spPr>
          <a:xfrm>
            <a:off x="6263640" y="4251960"/>
            <a:ext cx="5394960" cy="868680"/>
          </a:xfrm>
          <a:prstGeom prst="rect">
            <a:avLst/>
          </a:prstGeom>
          <a:noFill/>
          <a:ln/>
        </p:spPr>
        <p:txBody>
          <a:bodyPr wrap="square" rtlCol="0" anchor="t"/>
          <a:lstStyle/>
          <a:p>
            <a:pPr marL="0" indent="0">
              <a:lnSpc>
                <a:spcPct val="112000"/>
              </a:lnSpc>
              <a:buNone/>
            </a:pPr>
            <a:r>
              <a:rPr lang="en-US" sz="1150" dirty="0">
                <a:solidFill>
                  <a:srgbClr val="20281F"/>
                </a:solidFill>
                <a:latin typeface="Calibri" pitchFamily="34" charset="0"/>
                <a:ea typeface="Calibri" pitchFamily="34" charset="-122"/>
                <a:cs typeface="Calibri" pitchFamily="34" charset="-120"/>
              </a:rPr>
              <a:t>Rutter, M. (1995) 'Clinical implications of attachment concepts: retrospect and prospect', </a:t>
            </a:r>
            <a:r>
              <a:rPr lang="en-US" sz="1150" i="1" dirty="0">
                <a:solidFill>
                  <a:srgbClr val="20281F"/>
                </a:solidFill>
                <a:latin typeface="Calibri" pitchFamily="34" charset="0"/>
                <a:ea typeface="Calibri" pitchFamily="34" charset="-122"/>
                <a:cs typeface="Calibri" pitchFamily="34" charset="-120"/>
              </a:rPr>
              <a:t>Journal of Child Psychology and Psychiatry</a:t>
            </a:r>
            <a:r>
              <a:rPr lang="en-US" sz="1150" dirty="0">
                <a:solidFill>
                  <a:srgbClr val="20281F"/>
                </a:solidFill>
                <a:latin typeface="Calibri" pitchFamily="34" charset="0"/>
                <a:ea typeface="Calibri" pitchFamily="34" charset="-122"/>
                <a:cs typeface="Calibri" pitchFamily="34" charset="-120"/>
              </a:rPr>
              <a:t>, 36(4), pp.549–571.</a:t>
            </a:r>
            <a:endParaRPr lang="en-US" sz="1150" dirty="0"/>
          </a:p>
        </p:txBody>
      </p:sp>
      <p:sp>
        <p:nvSpPr>
          <p:cNvPr id="17" name="Text 15"/>
          <p:cNvSpPr/>
          <p:nvPr/>
        </p:nvSpPr>
        <p:spPr>
          <a:xfrm>
            <a:off x="6263640" y="5166360"/>
            <a:ext cx="5394960" cy="868680"/>
          </a:xfrm>
          <a:prstGeom prst="rect">
            <a:avLst/>
          </a:prstGeom>
          <a:noFill/>
          <a:ln/>
        </p:spPr>
        <p:txBody>
          <a:bodyPr wrap="square" rtlCol="0" anchor="t"/>
          <a:lstStyle/>
          <a:p>
            <a:pPr marL="0" indent="0">
              <a:lnSpc>
                <a:spcPct val="112000"/>
              </a:lnSpc>
              <a:buNone/>
            </a:pPr>
            <a:r>
              <a:rPr lang="en-US" sz="1150" dirty="0">
                <a:solidFill>
                  <a:srgbClr val="20281F"/>
                </a:solidFill>
                <a:latin typeface="Calibri" pitchFamily="34" charset="0"/>
                <a:ea typeface="Calibri" pitchFamily="34" charset="-122"/>
                <a:cs typeface="Calibri" pitchFamily="34" charset="-120"/>
              </a:rPr>
              <a:t>van IJzendoorn, M.H. and Sagi-Schwartz, A. (2008) in </a:t>
            </a:r>
            <a:r>
              <a:rPr lang="en-US" sz="1150" i="1" dirty="0">
                <a:solidFill>
                  <a:srgbClr val="20281F"/>
                </a:solidFill>
                <a:latin typeface="Calibri" pitchFamily="34" charset="0"/>
                <a:ea typeface="Calibri" pitchFamily="34" charset="-122"/>
                <a:cs typeface="Calibri" pitchFamily="34" charset="-120"/>
              </a:rPr>
              <a:t>Handbook of Attachment</a:t>
            </a:r>
            <a:r>
              <a:rPr lang="en-US" sz="1150" dirty="0">
                <a:solidFill>
                  <a:srgbClr val="20281F"/>
                </a:solidFill>
                <a:latin typeface="Calibri" pitchFamily="34" charset="0"/>
                <a:ea typeface="Calibri" pitchFamily="34" charset="-122"/>
                <a:cs typeface="Calibri" pitchFamily="34" charset="-120"/>
              </a:rPr>
              <a:t>. 2nd ed. New York: Guilford.</a:t>
            </a:r>
            <a:endParaRPr lang="en-US" sz="1150" dirty="0"/>
          </a:p>
        </p:txBody>
      </p:sp>
      <p:sp>
        <p:nvSpPr>
          <p:cNvPr id="18" name="Text 16"/>
          <p:cNvSpPr/>
          <p:nvPr/>
        </p:nvSpPr>
        <p:spPr>
          <a:xfrm>
            <a:off x="11658600" y="6492240"/>
            <a:ext cx="457200" cy="274320"/>
          </a:xfrm>
          <a:prstGeom prst="rect">
            <a:avLst/>
          </a:prstGeom>
          <a:noFill/>
          <a:ln/>
        </p:spPr>
        <p:txBody>
          <a:bodyPr wrap="square" rtlCol="0" anchor="ctr"/>
          <a:lstStyle/>
          <a:p>
            <a:pPr marL="0" indent="0" algn="r">
              <a:buNone/>
            </a:pPr>
            <a:r>
              <a:rPr lang="en-US" sz="1000" dirty="0">
                <a:solidFill>
                  <a:srgbClr val="57635A"/>
                </a:solidFill>
                <a:latin typeface="Calibri" pitchFamily="34" charset="0"/>
                <a:ea typeface="Calibri" pitchFamily="34" charset="-122"/>
                <a:cs typeface="Calibri" pitchFamily="34" charset="-120"/>
              </a:rPr>
              <a:t>13</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125</TotalTime>
  <Words>1358</Words>
  <Application>Microsoft Office PowerPoint</Application>
  <PresentationFormat>Custom</PresentationFormat>
  <Paragraphs>225</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vector>
  </TitlesOfParts>
  <Company>PptxGenJS</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PC</cp:lastModifiedBy>
  <cp:revision>4</cp:revision>
  <dcterms:created xsi:type="dcterms:W3CDTF">2026-07-11T11:00:29Z</dcterms:created>
  <dcterms:modified xsi:type="dcterms:W3CDTF">2026-07-12T21:01:52Z</dcterms:modified>
</cp:coreProperties>
</file>