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65" r:id="rId5"/>
    <p:sldId id="260" r:id="rId6"/>
    <p:sldId id="262" r:id="rId7"/>
    <p:sldId id="261" r:id="rId8"/>
    <p:sldId id="263" r:id="rId9"/>
    <p:sldId id="264" r:id="rId10"/>
    <p:sldId id="259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77CA31-2AFB-4B33-9263-F86FDC99E031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D164C5-BCB1-4016-9179-10B9183C6775}">
      <dgm:prSet phldrT="[Text]"/>
      <dgm:spPr/>
      <dgm:t>
        <a:bodyPr/>
        <a:lstStyle/>
        <a:p>
          <a:r>
            <a:rPr lang="en-GB" dirty="0"/>
            <a:t>SWOT</a:t>
          </a:r>
        </a:p>
      </dgm:t>
    </dgm:pt>
    <dgm:pt modelId="{9D338BD7-4FDB-42F5-B8FE-9DF21677436F}" type="parTrans" cxnId="{1289CB67-FB3C-4B39-BD09-AFD225A61504}">
      <dgm:prSet/>
      <dgm:spPr/>
      <dgm:t>
        <a:bodyPr/>
        <a:lstStyle/>
        <a:p>
          <a:endParaRPr lang="en-GB"/>
        </a:p>
      </dgm:t>
    </dgm:pt>
    <dgm:pt modelId="{36025538-DB60-47BD-A208-1A75FB0158A1}" type="sibTrans" cxnId="{1289CB67-FB3C-4B39-BD09-AFD225A61504}">
      <dgm:prSet/>
      <dgm:spPr/>
      <dgm:t>
        <a:bodyPr/>
        <a:lstStyle/>
        <a:p>
          <a:endParaRPr lang="en-GB"/>
        </a:p>
      </dgm:t>
    </dgm:pt>
    <dgm:pt modelId="{D23A2B75-A89E-4711-BB02-8EFFBAFBF27E}">
      <dgm:prSet phldrT="[Text]"/>
      <dgm:spPr/>
      <dgm:t>
        <a:bodyPr/>
        <a:lstStyle/>
        <a:p>
          <a:pPr>
            <a:buNone/>
          </a:pPr>
          <a:r>
            <a:rPr lang="en-GB" b="1" dirty="0"/>
            <a:t>STRENGHTS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Unique Service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Big Target Group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Range of Services Offered</a:t>
          </a:r>
        </a:p>
        <a:p>
          <a:pPr>
            <a:buFont typeface="Arial" panose="020B0604020202020204" pitchFamily="34" charset="0"/>
            <a:buChar char="•"/>
          </a:pPr>
          <a:endParaRPr lang="en-GB" dirty="0"/>
        </a:p>
      </dgm:t>
    </dgm:pt>
    <dgm:pt modelId="{BD7B7E98-776E-4B43-9408-7B8F47B71EA2}" type="parTrans" cxnId="{1A680D82-D03B-4F9E-A4C9-6C0B61A2695B}">
      <dgm:prSet/>
      <dgm:spPr/>
      <dgm:t>
        <a:bodyPr/>
        <a:lstStyle/>
        <a:p>
          <a:endParaRPr lang="en-GB"/>
        </a:p>
      </dgm:t>
    </dgm:pt>
    <dgm:pt modelId="{5ABCCC3E-ED6C-4326-A1C4-E502E0374B21}" type="sibTrans" cxnId="{1A680D82-D03B-4F9E-A4C9-6C0B61A2695B}">
      <dgm:prSet/>
      <dgm:spPr/>
      <dgm:t>
        <a:bodyPr/>
        <a:lstStyle/>
        <a:p>
          <a:endParaRPr lang="en-GB"/>
        </a:p>
      </dgm:t>
    </dgm:pt>
    <dgm:pt modelId="{2B11C231-89E0-4A86-AC0A-3C0077164795}">
      <dgm:prSet phldrT="[Text]"/>
      <dgm:spPr/>
      <dgm:t>
        <a:bodyPr/>
        <a:lstStyle/>
        <a:p>
          <a:pPr>
            <a:buNone/>
          </a:pPr>
          <a:r>
            <a:rPr lang="en-GB" b="1" dirty="0"/>
            <a:t>WEAKNESSES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Lack of Experience in running a business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/>
            <a:t>High cost of maintaining the business (many insurances required)</a:t>
          </a:r>
        </a:p>
        <a:p>
          <a:pPr>
            <a:buFont typeface="Arial" panose="020B0604020202020204" pitchFamily="34" charset="0"/>
            <a:buChar char="•"/>
          </a:pPr>
          <a:endParaRPr lang="en-GB" dirty="0"/>
        </a:p>
      </dgm:t>
    </dgm:pt>
    <dgm:pt modelId="{6C12A177-F9D9-4032-BA18-3E5852C32A86}" type="parTrans" cxnId="{CA27B325-A053-4729-9651-B14EE542A86C}">
      <dgm:prSet/>
      <dgm:spPr/>
      <dgm:t>
        <a:bodyPr/>
        <a:lstStyle/>
        <a:p>
          <a:endParaRPr lang="en-GB"/>
        </a:p>
      </dgm:t>
    </dgm:pt>
    <dgm:pt modelId="{F3CCDBAF-6EF0-45D3-B787-0547AEE7F7AC}" type="sibTrans" cxnId="{CA27B325-A053-4729-9651-B14EE542A86C}">
      <dgm:prSet/>
      <dgm:spPr/>
      <dgm:t>
        <a:bodyPr/>
        <a:lstStyle/>
        <a:p>
          <a:endParaRPr lang="en-GB"/>
        </a:p>
      </dgm:t>
    </dgm:pt>
    <dgm:pt modelId="{366278A1-4DED-46E5-A6A7-86F2C0A54CCC}">
      <dgm:prSet phldrT="[Text]"/>
      <dgm:spPr/>
      <dgm:t>
        <a:bodyPr/>
        <a:lstStyle/>
        <a:p>
          <a:r>
            <a:rPr lang="en-GB" b="1" dirty="0"/>
            <a:t>OPPORTUNITIES</a:t>
          </a:r>
        </a:p>
        <a:p>
          <a:r>
            <a:rPr lang="en-GB" dirty="0"/>
            <a:t>Expanding of the Business</a:t>
          </a:r>
        </a:p>
        <a:p>
          <a:r>
            <a:rPr lang="en-GB" dirty="0"/>
            <a:t>Covid-19</a:t>
          </a:r>
        </a:p>
        <a:p>
          <a:r>
            <a:rPr lang="en-GB" dirty="0"/>
            <a:t>Government and Local Council Support/Schemes</a:t>
          </a:r>
        </a:p>
        <a:p>
          <a:endParaRPr lang="en-GB" dirty="0"/>
        </a:p>
      </dgm:t>
    </dgm:pt>
    <dgm:pt modelId="{2A861316-6E93-405D-9F15-DCFB5D101597}" type="parTrans" cxnId="{05836C3D-6112-47F4-A57F-74195EAB532B}">
      <dgm:prSet/>
      <dgm:spPr/>
      <dgm:t>
        <a:bodyPr/>
        <a:lstStyle/>
        <a:p>
          <a:endParaRPr lang="en-GB"/>
        </a:p>
      </dgm:t>
    </dgm:pt>
    <dgm:pt modelId="{E8BD596F-33F3-43FF-922A-3B885255E588}" type="sibTrans" cxnId="{05836C3D-6112-47F4-A57F-74195EAB532B}">
      <dgm:prSet/>
      <dgm:spPr/>
      <dgm:t>
        <a:bodyPr/>
        <a:lstStyle/>
        <a:p>
          <a:endParaRPr lang="en-GB"/>
        </a:p>
      </dgm:t>
    </dgm:pt>
    <dgm:pt modelId="{05FF411A-22B7-4185-AAE0-7B9212FD2908}">
      <dgm:prSet phldrT="[Text]"/>
      <dgm:spPr/>
      <dgm:t>
        <a:bodyPr/>
        <a:lstStyle/>
        <a:p>
          <a:r>
            <a:rPr lang="en-GB" b="1" dirty="0"/>
            <a:t>THREATS</a:t>
          </a:r>
        </a:p>
        <a:p>
          <a:r>
            <a:rPr lang="en-GB" dirty="0"/>
            <a:t>Covid-19</a:t>
          </a:r>
        </a:p>
        <a:p>
          <a:r>
            <a:rPr lang="en-GB" b="0" dirty="0"/>
            <a:t>Brexit</a:t>
          </a:r>
        </a:p>
        <a:p>
          <a:r>
            <a:rPr lang="en-GB" b="0" dirty="0"/>
            <a:t>Competitors (undercutting prices)</a:t>
          </a:r>
        </a:p>
      </dgm:t>
    </dgm:pt>
    <dgm:pt modelId="{06D7D943-5E4C-4371-A9A0-4184F4C9E663}" type="parTrans" cxnId="{240E491F-45D8-4128-97B3-AE0DA11E8844}">
      <dgm:prSet/>
      <dgm:spPr/>
      <dgm:t>
        <a:bodyPr/>
        <a:lstStyle/>
        <a:p>
          <a:endParaRPr lang="en-GB"/>
        </a:p>
      </dgm:t>
    </dgm:pt>
    <dgm:pt modelId="{D9CCA321-B8D2-466F-8C38-A329777A31C7}" type="sibTrans" cxnId="{240E491F-45D8-4128-97B3-AE0DA11E8844}">
      <dgm:prSet/>
      <dgm:spPr/>
      <dgm:t>
        <a:bodyPr/>
        <a:lstStyle/>
        <a:p>
          <a:endParaRPr lang="en-GB"/>
        </a:p>
      </dgm:t>
    </dgm:pt>
    <dgm:pt modelId="{2FA3E20C-6C82-46D0-9A33-B8239CBF5BCF}" type="pres">
      <dgm:prSet presAssocID="{9577CA31-2AFB-4B33-9263-F86FDC99E03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7706A85-38C0-4E49-8BD0-0F62A8CD8869}" type="pres">
      <dgm:prSet presAssocID="{9577CA31-2AFB-4B33-9263-F86FDC99E031}" presName="matrix" presStyleCnt="0"/>
      <dgm:spPr/>
    </dgm:pt>
    <dgm:pt modelId="{5D1078D7-AAC6-4288-8455-9A20DB53AF43}" type="pres">
      <dgm:prSet presAssocID="{9577CA31-2AFB-4B33-9263-F86FDC99E031}" presName="tile1" presStyleLbl="node1" presStyleIdx="0" presStyleCnt="4" custLinFactNeighborX="0"/>
      <dgm:spPr/>
    </dgm:pt>
    <dgm:pt modelId="{02D5BB4F-413C-4D2B-A24B-97E8D1F7832B}" type="pres">
      <dgm:prSet presAssocID="{9577CA31-2AFB-4B33-9263-F86FDC99E03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D023CFE-E7C4-4F71-9550-6120F95E1012}" type="pres">
      <dgm:prSet presAssocID="{9577CA31-2AFB-4B33-9263-F86FDC99E031}" presName="tile2" presStyleLbl="node1" presStyleIdx="1" presStyleCnt="4"/>
      <dgm:spPr/>
    </dgm:pt>
    <dgm:pt modelId="{53EB326A-A70F-428A-B2A6-4DBFB4DC630C}" type="pres">
      <dgm:prSet presAssocID="{9577CA31-2AFB-4B33-9263-F86FDC99E03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8FC3DFB-0C7D-4244-B7B7-AB09744FAC99}" type="pres">
      <dgm:prSet presAssocID="{9577CA31-2AFB-4B33-9263-F86FDC99E031}" presName="tile3" presStyleLbl="node1" presStyleIdx="2" presStyleCnt="4"/>
      <dgm:spPr/>
    </dgm:pt>
    <dgm:pt modelId="{4BFA4CC3-8C7B-4323-AD35-B4F5F941B2EC}" type="pres">
      <dgm:prSet presAssocID="{9577CA31-2AFB-4B33-9263-F86FDC99E03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F1645E-F1BD-4427-A69B-DEAF591A3386}" type="pres">
      <dgm:prSet presAssocID="{9577CA31-2AFB-4B33-9263-F86FDC99E031}" presName="tile4" presStyleLbl="node1" presStyleIdx="3" presStyleCnt="4"/>
      <dgm:spPr/>
    </dgm:pt>
    <dgm:pt modelId="{2A944CBC-3FBF-4F1C-802A-5D5704D06A70}" type="pres">
      <dgm:prSet presAssocID="{9577CA31-2AFB-4B33-9263-F86FDC99E03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4C50A8D-DB5D-4CC3-9838-0CD043DD0C1C}" type="pres">
      <dgm:prSet presAssocID="{9577CA31-2AFB-4B33-9263-F86FDC99E031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0052600F-4845-4294-AEF2-A81780B9930D}" type="presOf" srcId="{2B11C231-89E0-4A86-AC0A-3C0077164795}" destId="{1D023CFE-E7C4-4F71-9550-6120F95E1012}" srcOrd="0" destOrd="0" presId="urn:microsoft.com/office/officeart/2005/8/layout/matrix1"/>
    <dgm:cxn modelId="{240E491F-45D8-4128-97B3-AE0DA11E8844}" srcId="{4ED164C5-BCB1-4016-9179-10B9183C6775}" destId="{05FF411A-22B7-4185-AAE0-7B9212FD2908}" srcOrd="3" destOrd="0" parTransId="{06D7D943-5E4C-4371-A9A0-4184F4C9E663}" sibTransId="{D9CCA321-B8D2-466F-8C38-A329777A31C7}"/>
    <dgm:cxn modelId="{CA27B325-A053-4729-9651-B14EE542A86C}" srcId="{4ED164C5-BCB1-4016-9179-10B9183C6775}" destId="{2B11C231-89E0-4A86-AC0A-3C0077164795}" srcOrd="1" destOrd="0" parTransId="{6C12A177-F9D9-4032-BA18-3E5852C32A86}" sibTransId="{F3CCDBAF-6EF0-45D3-B787-0547AEE7F7AC}"/>
    <dgm:cxn modelId="{05836C3D-6112-47F4-A57F-74195EAB532B}" srcId="{4ED164C5-BCB1-4016-9179-10B9183C6775}" destId="{366278A1-4DED-46E5-A6A7-86F2C0A54CCC}" srcOrd="2" destOrd="0" parTransId="{2A861316-6E93-405D-9F15-DCFB5D101597}" sibTransId="{E8BD596F-33F3-43FF-922A-3B885255E588}"/>
    <dgm:cxn modelId="{4F93F645-D818-4E34-B5D4-43FA00A974CC}" type="presOf" srcId="{366278A1-4DED-46E5-A6A7-86F2C0A54CCC}" destId="{A8FC3DFB-0C7D-4244-B7B7-AB09744FAC99}" srcOrd="0" destOrd="0" presId="urn:microsoft.com/office/officeart/2005/8/layout/matrix1"/>
    <dgm:cxn modelId="{EB5A9166-D054-4FFE-8F2B-A04D3CF93A08}" type="presOf" srcId="{9577CA31-2AFB-4B33-9263-F86FDC99E031}" destId="{2FA3E20C-6C82-46D0-9A33-B8239CBF5BCF}" srcOrd="0" destOrd="0" presId="urn:microsoft.com/office/officeart/2005/8/layout/matrix1"/>
    <dgm:cxn modelId="{1289CB67-FB3C-4B39-BD09-AFD225A61504}" srcId="{9577CA31-2AFB-4B33-9263-F86FDC99E031}" destId="{4ED164C5-BCB1-4016-9179-10B9183C6775}" srcOrd="0" destOrd="0" parTransId="{9D338BD7-4FDB-42F5-B8FE-9DF21677436F}" sibTransId="{36025538-DB60-47BD-A208-1A75FB0158A1}"/>
    <dgm:cxn modelId="{2ECE9658-00AD-4F85-ADFB-B4AC87239066}" type="presOf" srcId="{2B11C231-89E0-4A86-AC0A-3C0077164795}" destId="{53EB326A-A70F-428A-B2A6-4DBFB4DC630C}" srcOrd="1" destOrd="0" presId="urn:microsoft.com/office/officeart/2005/8/layout/matrix1"/>
    <dgm:cxn modelId="{F4086459-24B2-423A-912D-4ED93E065AA7}" type="presOf" srcId="{05FF411A-22B7-4185-AAE0-7B9212FD2908}" destId="{2A944CBC-3FBF-4F1C-802A-5D5704D06A70}" srcOrd="1" destOrd="0" presId="urn:microsoft.com/office/officeart/2005/8/layout/matrix1"/>
    <dgm:cxn modelId="{6A4D187F-85CD-4821-A12D-56E7ABB43FA2}" type="presOf" srcId="{4ED164C5-BCB1-4016-9179-10B9183C6775}" destId="{14C50A8D-DB5D-4CC3-9838-0CD043DD0C1C}" srcOrd="0" destOrd="0" presId="urn:microsoft.com/office/officeart/2005/8/layout/matrix1"/>
    <dgm:cxn modelId="{1A680D82-D03B-4F9E-A4C9-6C0B61A2695B}" srcId="{4ED164C5-BCB1-4016-9179-10B9183C6775}" destId="{D23A2B75-A89E-4711-BB02-8EFFBAFBF27E}" srcOrd="0" destOrd="0" parTransId="{BD7B7E98-776E-4B43-9408-7B8F47B71EA2}" sibTransId="{5ABCCC3E-ED6C-4326-A1C4-E502E0374B21}"/>
    <dgm:cxn modelId="{A49213A2-A4FF-42B1-8DB3-9CA6F2949885}" type="presOf" srcId="{D23A2B75-A89E-4711-BB02-8EFFBAFBF27E}" destId="{5D1078D7-AAC6-4288-8455-9A20DB53AF43}" srcOrd="0" destOrd="0" presId="urn:microsoft.com/office/officeart/2005/8/layout/matrix1"/>
    <dgm:cxn modelId="{939932B3-0FF2-4FE4-B1C1-8A2E55163D9A}" type="presOf" srcId="{D23A2B75-A89E-4711-BB02-8EFFBAFBF27E}" destId="{02D5BB4F-413C-4D2B-A24B-97E8D1F7832B}" srcOrd="1" destOrd="0" presId="urn:microsoft.com/office/officeart/2005/8/layout/matrix1"/>
    <dgm:cxn modelId="{E6263FB8-6861-4595-8E6D-82FA6BCA6D12}" type="presOf" srcId="{366278A1-4DED-46E5-A6A7-86F2C0A54CCC}" destId="{4BFA4CC3-8C7B-4323-AD35-B4F5F941B2EC}" srcOrd="1" destOrd="0" presId="urn:microsoft.com/office/officeart/2005/8/layout/matrix1"/>
    <dgm:cxn modelId="{573712BA-DB89-432E-A06D-6C6F96D1B604}" type="presOf" srcId="{05FF411A-22B7-4185-AAE0-7B9212FD2908}" destId="{89F1645E-F1BD-4427-A69B-DEAF591A3386}" srcOrd="0" destOrd="0" presId="urn:microsoft.com/office/officeart/2005/8/layout/matrix1"/>
    <dgm:cxn modelId="{6F2E4AAD-E146-43FB-95B5-AEC37D1FE4E9}" type="presParOf" srcId="{2FA3E20C-6C82-46D0-9A33-B8239CBF5BCF}" destId="{47706A85-38C0-4E49-8BD0-0F62A8CD8869}" srcOrd="0" destOrd="0" presId="urn:microsoft.com/office/officeart/2005/8/layout/matrix1"/>
    <dgm:cxn modelId="{A0D6741A-67F5-490C-8E89-DFB4ED0F3BE9}" type="presParOf" srcId="{47706A85-38C0-4E49-8BD0-0F62A8CD8869}" destId="{5D1078D7-AAC6-4288-8455-9A20DB53AF43}" srcOrd="0" destOrd="0" presId="urn:microsoft.com/office/officeart/2005/8/layout/matrix1"/>
    <dgm:cxn modelId="{EE81797A-4B60-4744-BDDF-5AAE6B91E664}" type="presParOf" srcId="{47706A85-38C0-4E49-8BD0-0F62A8CD8869}" destId="{02D5BB4F-413C-4D2B-A24B-97E8D1F7832B}" srcOrd="1" destOrd="0" presId="urn:microsoft.com/office/officeart/2005/8/layout/matrix1"/>
    <dgm:cxn modelId="{46406817-83D3-45BD-B547-1ADC1CFBFC81}" type="presParOf" srcId="{47706A85-38C0-4E49-8BD0-0F62A8CD8869}" destId="{1D023CFE-E7C4-4F71-9550-6120F95E1012}" srcOrd="2" destOrd="0" presId="urn:microsoft.com/office/officeart/2005/8/layout/matrix1"/>
    <dgm:cxn modelId="{9C58EA2A-5886-4229-A68D-FBF4BD20F33A}" type="presParOf" srcId="{47706A85-38C0-4E49-8BD0-0F62A8CD8869}" destId="{53EB326A-A70F-428A-B2A6-4DBFB4DC630C}" srcOrd="3" destOrd="0" presId="urn:microsoft.com/office/officeart/2005/8/layout/matrix1"/>
    <dgm:cxn modelId="{BD01E128-1840-4C26-B91C-7848FACE174D}" type="presParOf" srcId="{47706A85-38C0-4E49-8BD0-0F62A8CD8869}" destId="{A8FC3DFB-0C7D-4244-B7B7-AB09744FAC99}" srcOrd="4" destOrd="0" presId="urn:microsoft.com/office/officeart/2005/8/layout/matrix1"/>
    <dgm:cxn modelId="{4B227827-60A3-4ED7-B3CE-2A566FC1C78E}" type="presParOf" srcId="{47706A85-38C0-4E49-8BD0-0F62A8CD8869}" destId="{4BFA4CC3-8C7B-4323-AD35-B4F5F941B2EC}" srcOrd="5" destOrd="0" presId="urn:microsoft.com/office/officeart/2005/8/layout/matrix1"/>
    <dgm:cxn modelId="{E95CA879-26B9-4983-AC88-B381E1B111B8}" type="presParOf" srcId="{47706A85-38C0-4E49-8BD0-0F62A8CD8869}" destId="{89F1645E-F1BD-4427-A69B-DEAF591A3386}" srcOrd="6" destOrd="0" presId="urn:microsoft.com/office/officeart/2005/8/layout/matrix1"/>
    <dgm:cxn modelId="{729C1BCB-1B4C-4E43-AD87-95B5AB262090}" type="presParOf" srcId="{47706A85-38C0-4E49-8BD0-0F62A8CD8869}" destId="{2A944CBC-3FBF-4F1C-802A-5D5704D06A70}" srcOrd="7" destOrd="0" presId="urn:microsoft.com/office/officeart/2005/8/layout/matrix1"/>
    <dgm:cxn modelId="{F95CA3AA-41BD-4B39-B9BC-17D4D2E424A9}" type="presParOf" srcId="{2FA3E20C-6C82-46D0-9A33-B8239CBF5BCF}" destId="{14C50A8D-DB5D-4CC3-9838-0CD043DD0C1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078D7-AAC6-4288-8455-9A20DB53AF43}">
      <dsp:nvSpPr>
        <dsp:cNvPr id="0" name=""/>
        <dsp:cNvSpPr/>
      </dsp:nvSpPr>
      <dsp:spPr>
        <a:xfrm rot="16200000">
          <a:off x="642877" y="-642877"/>
          <a:ext cx="2477635" cy="376338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STRENGHTS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500" kern="1200" dirty="0"/>
            <a:t>Unique Service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500" kern="1200" dirty="0"/>
            <a:t>Big Target Group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500" kern="1200" dirty="0"/>
            <a:t>Range of Services Offered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500" kern="1200" dirty="0"/>
        </a:p>
      </dsp:txBody>
      <dsp:txXfrm rot="5400000">
        <a:off x="0" y="0"/>
        <a:ext cx="3763389" cy="1858226"/>
      </dsp:txXfrm>
    </dsp:sp>
    <dsp:sp modelId="{1D023CFE-E7C4-4F71-9550-6120F95E1012}">
      <dsp:nvSpPr>
        <dsp:cNvPr id="0" name=""/>
        <dsp:cNvSpPr/>
      </dsp:nvSpPr>
      <dsp:spPr>
        <a:xfrm>
          <a:off x="3763389" y="0"/>
          <a:ext cx="3763389" cy="247763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WEAKNESSES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500" kern="1200" dirty="0"/>
            <a:t>Lack of Experience in running a business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500" kern="1200" dirty="0"/>
            <a:t>High cost of maintaining the business (many insurances required)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500" kern="1200" dirty="0"/>
        </a:p>
      </dsp:txBody>
      <dsp:txXfrm>
        <a:off x="3763389" y="0"/>
        <a:ext cx="3763389" cy="1858226"/>
      </dsp:txXfrm>
    </dsp:sp>
    <dsp:sp modelId="{A8FC3DFB-0C7D-4244-B7B7-AB09744FAC99}">
      <dsp:nvSpPr>
        <dsp:cNvPr id="0" name=""/>
        <dsp:cNvSpPr/>
      </dsp:nvSpPr>
      <dsp:spPr>
        <a:xfrm rot="10800000">
          <a:off x="0" y="2477635"/>
          <a:ext cx="3763389" cy="2477635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OPPORTUNITIES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Expanding of the Business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Covid-19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Government and Local Council Support/Schemes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 rot="10800000">
        <a:off x="0" y="3097043"/>
        <a:ext cx="3763389" cy="1858226"/>
      </dsp:txXfrm>
    </dsp:sp>
    <dsp:sp modelId="{89F1645E-F1BD-4427-A69B-DEAF591A3386}">
      <dsp:nvSpPr>
        <dsp:cNvPr id="0" name=""/>
        <dsp:cNvSpPr/>
      </dsp:nvSpPr>
      <dsp:spPr>
        <a:xfrm rot="5400000">
          <a:off x="4406266" y="1834757"/>
          <a:ext cx="2477635" cy="3763389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THREATS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Covid-19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Brexit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Competitors (undercutting prices)</a:t>
          </a:r>
        </a:p>
      </dsp:txBody>
      <dsp:txXfrm rot="-5400000">
        <a:off x="3763390" y="3097043"/>
        <a:ext cx="3763389" cy="1858226"/>
      </dsp:txXfrm>
    </dsp:sp>
    <dsp:sp modelId="{14C50A8D-DB5D-4CC3-9838-0CD043DD0C1C}">
      <dsp:nvSpPr>
        <dsp:cNvPr id="0" name=""/>
        <dsp:cNvSpPr/>
      </dsp:nvSpPr>
      <dsp:spPr>
        <a:xfrm>
          <a:off x="2634372" y="1858226"/>
          <a:ext cx="2258033" cy="1238817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SWOT</a:t>
          </a:r>
        </a:p>
      </dsp:txBody>
      <dsp:txXfrm>
        <a:off x="2694846" y="1918700"/>
        <a:ext cx="2137085" cy="11178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29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494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82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4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840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638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67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941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68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047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137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782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658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38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826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249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165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B03EB-DFEE-4F48-A7B2-2A20FD7C0723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DFAA9-476D-44CE-B093-E9A7663B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234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f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image" Target="../media/image12.jf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hyperlink" Target="https://www.bbc.co.uk/bitesize/guides/z9rn3k7/revision/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arketingtutor.net/business-competition/" TargetMode="External"/><Relationship Id="rId4" Type="http://schemas.openxmlformats.org/officeDocument/2006/relationships/hyperlink" Target="https://www.gov.uk/national-minimum-wage-rate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0DBDF-2300-430E-905D-173ED02F3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12557"/>
            <a:ext cx="9144000" cy="84783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PowerClean</a:t>
            </a:r>
            <a:r>
              <a:rPr lang="en-GB" dirty="0"/>
              <a:t> Solutions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5FD443-22B2-4D4E-BEED-12EC16D72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319234"/>
            <a:ext cx="9144000" cy="1655762"/>
          </a:xfrm>
        </p:spPr>
        <p:txBody>
          <a:bodyPr/>
          <a:lstStyle/>
          <a:p>
            <a:r>
              <a:rPr lang="en-GB" i="1" dirty="0"/>
              <a:t>“to provide affordable and professional domestic and industrial cleaning services as well as equipment for anyone who wants to do it themselves”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87833F-C331-4DB9-940A-123C2490A551}"/>
              </a:ext>
            </a:extLst>
          </p:cNvPr>
          <p:cNvSpPr txBox="1"/>
          <p:nvPr/>
        </p:nvSpPr>
        <p:spPr>
          <a:xfrm>
            <a:off x="4864231" y="2949902"/>
            <a:ext cx="2837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 of the Business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DFFC9B-D08D-4AE8-870A-B34C0089400F}"/>
              </a:ext>
            </a:extLst>
          </p:cNvPr>
          <p:cNvSpPr txBox="1"/>
          <p:nvPr/>
        </p:nvSpPr>
        <p:spPr>
          <a:xfrm>
            <a:off x="6806153" y="4074439"/>
            <a:ext cx="45342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…and hopefully make profit in the process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71ACCA-8750-42AF-A717-F6DB0DB1FC36}"/>
              </a:ext>
            </a:extLst>
          </p:cNvPr>
          <p:cNvSpPr txBox="1"/>
          <p:nvPr/>
        </p:nvSpPr>
        <p:spPr>
          <a:xfrm>
            <a:off x="8512404" y="6334813"/>
            <a:ext cx="3299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Georgi Dudev 2027285</a:t>
            </a:r>
          </a:p>
        </p:txBody>
      </p:sp>
    </p:spTree>
    <p:extLst>
      <p:ext uri="{BB962C8B-B14F-4D97-AF65-F5344CB8AC3E}">
        <p14:creationId xmlns:p14="http://schemas.microsoft.com/office/powerpoint/2010/main" val="2411212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037FC-C164-4270-840F-ACB0648DA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/>
              <a:t>Overview of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1D04E-03C5-4582-B70E-BF8B3279F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/>
              <a:t>Services to be offered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Domestic and industrial cleaning</a:t>
            </a:r>
          </a:p>
          <a:p>
            <a:r>
              <a:rPr lang="en-GB" sz="2200" dirty="0"/>
              <a:t>Power Washing (patios, yards, pools, wood, metal) </a:t>
            </a:r>
          </a:p>
          <a:p>
            <a:r>
              <a:rPr lang="en-GB" sz="2200" dirty="0"/>
              <a:t>Covid Deep Clean</a:t>
            </a:r>
          </a:p>
          <a:p>
            <a:r>
              <a:rPr lang="en-GB" sz="2200" dirty="0"/>
              <a:t>Rent-a-Pressure Washer</a:t>
            </a:r>
          </a:p>
          <a:p>
            <a:r>
              <a:rPr lang="en-GB" sz="2200" dirty="0"/>
              <a:t>Window and Gutter Cleaning</a:t>
            </a:r>
          </a:p>
        </p:txBody>
      </p:sp>
      <p:pic>
        <p:nvPicPr>
          <p:cNvPr id="5" name="Picture 4" descr="A picture containing text, outdoor, ground&#10;&#10;Description automatically generated">
            <a:extLst>
              <a:ext uri="{FF2B5EF4-FFF2-40B4-BE49-F238E27FC236}">
                <a16:creationId xmlns:a16="http://schemas.microsoft.com/office/drawing/2014/main" id="{4B179574-C6A5-4B94-90AD-4261C598C0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1" r="1516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94938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F8BF3-4800-42BE-8D6D-347457D21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4578" y="-10841"/>
            <a:ext cx="6251110" cy="178308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400" dirty="0"/>
              <a:t>Why </a:t>
            </a:r>
            <a:r>
              <a:rPr lang="en-GB" sz="5400" dirty="0" err="1"/>
              <a:t>PowerClean</a:t>
            </a:r>
            <a:r>
              <a:rPr lang="en-GB" sz="5400" dirty="0"/>
              <a:t> Solutions?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3A9B7-5A92-424E-8DA1-DC8693F08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0890" y="3343830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Variety of services offered</a:t>
            </a:r>
          </a:p>
          <a:p>
            <a:r>
              <a:rPr lang="en-GB" sz="2200" dirty="0"/>
              <a:t>Diverse Target Group</a:t>
            </a:r>
          </a:p>
          <a:p>
            <a:r>
              <a:rPr lang="en-GB" sz="2200" dirty="0"/>
              <a:t>Quality of the service</a:t>
            </a:r>
          </a:p>
          <a:p>
            <a:r>
              <a:rPr lang="en-GB" sz="2200" dirty="0"/>
              <a:t>Hardly any competition in the area (Pressure Washing)</a:t>
            </a:r>
          </a:p>
          <a:p>
            <a:r>
              <a:rPr lang="en-GB" sz="2200" dirty="0"/>
              <a:t>Prices will be affordable*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ABEF8FE5-A2CB-405B-8DDE-C0A2802B43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59" r="18796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B548FA-424D-46C2-A7AE-685F622551F5}"/>
              </a:ext>
            </a:extLst>
          </p:cNvPr>
          <p:cNvSpPr txBox="1"/>
          <p:nvPr/>
        </p:nvSpPr>
        <p:spPr>
          <a:xfrm>
            <a:off x="5637696" y="1960168"/>
            <a:ext cx="60048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To overcome competition in this niche I will be taking advantage of my unique key selling points (The Marketing Tutor, 2021; Marvel, 2012). The most important ones are:</a:t>
            </a:r>
          </a:p>
        </p:txBody>
      </p:sp>
    </p:spTree>
    <p:extLst>
      <p:ext uri="{BB962C8B-B14F-4D97-AF65-F5344CB8AC3E}">
        <p14:creationId xmlns:p14="http://schemas.microsoft.com/office/powerpoint/2010/main" val="2422256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7">
            <a:extLst>
              <a:ext uri="{FF2B5EF4-FFF2-40B4-BE49-F238E27FC236}">
                <a16:creationId xmlns:a16="http://schemas.microsoft.com/office/drawing/2014/main" id="{9C65A1FD-5C3D-426A-9BE7-4A2275C71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9" name="Picture 29">
            <a:extLst>
              <a:ext uri="{FF2B5EF4-FFF2-40B4-BE49-F238E27FC236}">
                <a16:creationId xmlns:a16="http://schemas.microsoft.com/office/drawing/2014/main" id="{8A6AA155-06E3-4DCC-9440-CB5532BC6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40" name="Rectangle 31">
            <a:extLst>
              <a:ext uri="{FF2B5EF4-FFF2-40B4-BE49-F238E27FC236}">
                <a16:creationId xmlns:a16="http://schemas.microsoft.com/office/drawing/2014/main" id="{1C945D53-69D2-4F55-8842-F657589BA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09106-CB8C-4064-B0F2-84551E224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632" y="673240"/>
            <a:ext cx="4987170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/>
              <a:t>Illustration of the services</a:t>
            </a:r>
          </a:p>
        </p:txBody>
      </p:sp>
      <p:pic>
        <p:nvPicPr>
          <p:cNvPr id="17" name="Picture 16" descr="A picture containing indoor, floor, office, table&#10;&#10;Description automatically generated">
            <a:extLst>
              <a:ext uri="{FF2B5EF4-FFF2-40B4-BE49-F238E27FC236}">
                <a16:creationId xmlns:a16="http://schemas.microsoft.com/office/drawing/2014/main" id="{49DE8C21-686D-452B-8E7E-C1B21312D6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8" r="40364" b="-3"/>
          <a:stretch/>
        </p:blipFill>
        <p:spPr>
          <a:xfrm>
            <a:off x="-2" y="10"/>
            <a:ext cx="3453345" cy="3933487"/>
          </a:xfrm>
          <a:prstGeom prst="rect">
            <a:avLst/>
          </a:prstGeom>
        </p:spPr>
      </p:pic>
      <p:pic>
        <p:nvPicPr>
          <p:cNvPr id="19" name="Picture 18" descr="A picture containing wooden, floor&#10;&#10;Description automatically generated">
            <a:extLst>
              <a:ext uri="{FF2B5EF4-FFF2-40B4-BE49-F238E27FC236}">
                <a16:creationId xmlns:a16="http://schemas.microsoft.com/office/drawing/2014/main" id="{12B0C4AE-F83A-4371-9631-65E66BF3A7A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808" b="2"/>
          <a:stretch/>
        </p:blipFill>
        <p:spPr>
          <a:xfrm>
            <a:off x="3552887" y="10"/>
            <a:ext cx="2544805" cy="2538238"/>
          </a:xfrm>
          <a:prstGeom prst="rect">
            <a:avLst/>
          </a:prstGeom>
        </p:spPr>
      </p:pic>
      <p:pic>
        <p:nvPicPr>
          <p:cNvPr id="21" name="Picture 20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69B91173-59D0-41D8-B22C-274F545B9C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6" b="17372"/>
          <a:stretch/>
        </p:blipFill>
        <p:spPr>
          <a:xfrm>
            <a:off x="3552886" y="2624474"/>
            <a:ext cx="2544806" cy="1309023"/>
          </a:xfrm>
          <a:prstGeom prst="rect">
            <a:avLst/>
          </a:prstGeom>
        </p:spPr>
      </p:pic>
      <p:pic>
        <p:nvPicPr>
          <p:cNvPr id="23" name="Picture 22" descr="A picture containing indoor&#10;&#10;Description automatically generated">
            <a:extLst>
              <a:ext uri="{FF2B5EF4-FFF2-40B4-BE49-F238E27FC236}">
                <a16:creationId xmlns:a16="http://schemas.microsoft.com/office/drawing/2014/main" id="{50569F12-E749-420C-8853-A532B4D5A16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01" r="-2" b="9865"/>
          <a:stretch/>
        </p:blipFill>
        <p:spPr>
          <a:xfrm>
            <a:off x="-2" y="4019723"/>
            <a:ext cx="6097694" cy="2838276"/>
          </a:xfrm>
          <a:prstGeom prst="rect">
            <a:avLst/>
          </a:prstGeom>
        </p:spPr>
      </p:pic>
      <p:pic>
        <p:nvPicPr>
          <p:cNvPr id="41" name="Picture 33">
            <a:extLst>
              <a:ext uri="{FF2B5EF4-FFF2-40B4-BE49-F238E27FC236}">
                <a16:creationId xmlns:a16="http://schemas.microsoft.com/office/drawing/2014/main" id="{5A5F46F0-C8B7-47FD-9A77-DA3D94C39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75" r="-1"/>
          <a:stretch/>
        </p:blipFill>
        <p:spPr>
          <a:xfrm>
            <a:off x="6580631" y="4375150"/>
            <a:ext cx="561136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75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2D3D7-64E9-4427-9E5E-FF8A9F2AA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547" y="92552"/>
            <a:ext cx="4907148" cy="1581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Marketing and Target Groups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658F8F-E081-4757-B2BD-DF7A080E56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4681" y="5618374"/>
            <a:ext cx="3597021" cy="1445289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algn="l"/>
            <a:r>
              <a:rPr lang="en-US" sz="2000" dirty="0"/>
              <a:t>Primary market research (BBC Bitesize, 2022)is currently being undertaken in the form of a survey to identify the needs and desires of local potential clients.</a:t>
            </a:r>
          </a:p>
          <a:p>
            <a:pPr algn="l"/>
            <a:endParaRPr lang="en-US" sz="2000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F5ED79F-2012-4F3F-A852-D4B442FBF5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0" r="1183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CFB480-2173-4F68-8190-2F3B7F1CF7F1}"/>
              </a:ext>
            </a:extLst>
          </p:cNvPr>
          <p:cNvSpPr txBox="1"/>
          <p:nvPr/>
        </p:nvSpPr>
        <p:spPr>
          <a:xfrm>
            <a:off x="0" y="1880128"/>
            <a:ext cx="559952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/>
              <a:t>To maximize the chances of my business being successful I will try to cover multiple target groups: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Older people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DIY-</a:t>
            </a:r>
            <a:r>
              <a:rPr lang="en-GB" sz="2000" dirty="0" err="1"/>
              <a:t>ers</a:t>
            </a:r>
            <a:endParaRPr lang="en-GB" sz="200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Domestic cleaning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Business buildings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Both wealthy and people on budget (packages catered to both)</a:t>
            </a:r>
          </a:p>
        </p:txBody>
      </p:sp>
    </p:spTree>
    <p:extLst>
      <p:ext uri="{BB962C8B-B14F-4D97-AF65-F5344CB8AC3E}">
        <p14:creationId xmlns:p14="http://schemas.microsoft.com/office/powerpoint/2010/main" val="199212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C49DE-217C-403C-8BCC-8088A5FC2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and promoting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0B3EB-A4BF-4600-BCA1-31CB286B3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299" y="2775037"/>
            <a:ext cx="6742522" cy="3244706"/>
          </a:xfrm>
        </p:spPr>
        <p:txBody>
          <a:bodyPr/>
          <a:lstStyle/>
          <a:p>
            <a:r>
              <a:rPr lang="en-GB" dirty="0"/>
              <a:t>Social Media – Facebook, Twitter, Instagram and YouTube</a:t>
            </a:r>
          </a:p>
          <a:p>
            <a:r>
              <a:rPr lang="en-GB" dirty="0"/>
              <a:t>Business Cards and flyers(by post or personally delivered) to houses and business buildings</a:t>
            </a:r>
          </a:p>
          <a:p>
            <a:r>
              <a:rPr lang="en-GB" dirty="0"/>
              <a:t>Offer free demonstration of the Pressure washing service (BAIT)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10EA8DAC-D95E-4995-B2E0-F8DA4C6A9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821" y="2775037"/>
            <a:ext cx="4815191" cy="31101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88FE75-CA81-47E5-9B48-1C9B590FB01D}"/>
              </a:ext>
            </a:extLst>
          </p:cNvPr>
          <p:cNvSpPr txBox="1"/>
          <p:nvPr/>
        </p:nvSpPr>
        <p:spPr>
          <a:xfrm>
            <a:off x="6806150" y="5885234"/>
            <a:ext cx="3063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(Canva, 2013)</a:t>
            </a:r>
            <a:r>
              <a:rPr lang="en-GB" i="1" dirty="0"/>
              <a:t> Example Business Card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7BFA43-6765-43AD-A5E7-7B8EE61D9316}"/>
              </a:ext>
            </a:extLst>
          </p:cNvPr>
          <p:cNvSpPr txBox="1"/>
          <p:nvPr/>
        </p:nvSpPr>
        <p:spPr>
          <a:xfrm>
            <a:off x="1489434" y="5724295"/>
            <a:ext cx="4930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*Mention Packages/Subscriptions/Offers*</a:t>
            </a:r>
          </a:p>
        </p:txBody>
      </p:sp>
    </p:spTree>
    <p:extLst>
      <p:ext uri="{BB962C8B-B14F-4D97-AF65-F5344CB8AC3E}">
        <p14:creationId xmlns:p14="http://schemas.microsoft.com/office/powerpoint/2010/main" val="542810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6CF36-D8DD-40A5-9E85-A7D8A78151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6561"/>
            <a:ext cx="9144000" cy="185650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Physical and Human Resources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31101-7DF3-45C3-9AEE-FFF8190359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101" y="1998482"/>
            <a:ext cx="3519340" cy="4091233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1" dirty="0"/>
              <a:t>Physical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Office/Storage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Pressure Washers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Computer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Phones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Chemicals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Cleaning Inventory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Website (booking)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BB007-8600-4A91-BB61-E83839D99C84}"/>
              </a:ext>
            </a:extLst>
          </p:cNvPr>
          <p:cNvSpPr txBox="1"/>
          <p:nvPr/>
        </p:nvSpPr>
        <p:spPr>
          <a:xfrm>
            <a:off x="5712643" y="1800519"/>
            <a:ext cx="37235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Human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Will start off as Self Employed sole trader (could use spouse as worker)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If/when business expands will employ additional workforce (full-time or 0h/flexible contracts)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 advanced skills required in employees (training will be short)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Salaries will border NMW (GOV.UK, 2022)</a:t>
            </a:r>
          </a:p>
        </p:txBody>
      </p:sp>
    </p:spTree>
    <p:extLst>
      <p:ext uri="{BB962C8B-B14F-4D97-AF65-F5344CB8AC3E}">
        <p14:creationId xmlns:p14="http://schemas.microsoft.com/office/powerpoint/2010/main" val="2118690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E8BDA-D759-4667-9D09-DFC22F945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0548" y="268321"/>
            <a:ext cx="4724400" cy="1045557"/>
          </a:xfrm>
        </p:spPr>
        <p:txBody>
          <a:bodyPr/>
          <a:lstStyle/>
          <a:p>
            <a:r>
              <a:rPr lang="en-GB"/>
              <a:t>Financing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F6C012-B0F5-4E67-8370-36CF65139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395" y="1696006"/>
            <a:ext cx="6952269" cy="474250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Starting Budget - £100 000</a:t>
            </a:r>
          </a:p>
          <a:p>
            <a:endParaRPr lang="en-GB" b="1" dirty="0"/>
          </a:p>
          <a:p>
            <a:r>
              <a:rPr lang="en-GB" dirty="0"/>
              <a:t>Expenses: </a:t>
            </a:r>
            <a:r>
              <a:rPr lang="en-GB" i="1" dirty="0"/>
              <a:t>Real, Current Values* projection for 3months (where applicable)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Rent - £1 875 (</a:t>
            </a:r>
            <a:r>
              <a:rPr lang="en-GB" dirty="0" err="1"/>
              <a:t>Rella</a:t>
            </a:r>
            <a:r>
              <a:rPr lang="en-GB" dirty="0"/>
              <a:t>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Van - £3 995 (Gumtree.com,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Insurance* - £416 (</a:t>
            </a:r>
            <a:r>
              <a:rPr lang="en-GB" dirty="0" err="1"/>
              <a:t>Insureon</a:t>
            </a:r>
            <a:r>
              <a:rPr lang="en-GB" dirty="0"/>
              <a:t>, 2021; </a:t>
            </a:r>
            <a:r>
              <a:rPr lang="en-GB" dirty="0" err="1"/>
              <a:t>Nimblefins</a:t>
            </a:r>
            <a:r>
              <a:rPr lang="en-GB" dirty="0"/>
              <a:t>, 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Pressure Washer (x10) - £5 740 (Viking,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Inventory and Consumables (for 6months where applicable) - £750*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Website Support - £300 (Stevens,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algn="r"/>
            <a:r>
              <a:rPr lang="en-GB" b="1" dirty="0"/>
              <a:t>Total with VAT included: £13 076</a:t>
            </a:r>
          </a:p>
        </p:txBody>
      </p:sp>
      <p:pic>
        <p:nvPicPr>
          <p:cNvPr id="5" name="Picture 4" descr="A picture containing yellow, tool&#10;&#10;Description automatically generated">
            <a:extLst>
              <a:ext uri="{FF2B5EF4-FFF2-40B4-BE49-F238E27FC236}">
                <a16:creationId xmlns:a16="http://schemas.microsoft.com/office/drawing/2014/main" id="{2DC2260A-C1DD-4E08-B070-3EDD5B21EC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3625" l="10000" r="90000">
                        <a14:foregroundMark x1="31625" y1="43563" x2="31625" y2="43563"/>
                        <a14:foregroundMark x1="31625" y1="43688" x2="31625" y2="43688"/>
                        <a14:foregroundMark x1="31625" y1="43875" x2="31188" y2="44938"/>
                        <a14:foregroundMark x1="40813" y1="86063" x2="40813" y2="86063"/>
                        <a14:foregroundMark x1="40813" y1="86063" x2="40813" y2="86063"/>
                        <a14:foregroundMark x1="40813" y1="86063" x2="40813" y2="86063"/>
                        <a14:foregroundMark x1="41000" y1="88375" x2="41125" y2="91563"/>
                        <a14:foregroundMark x1="41375" y1="93625" x2="41375" y2="93625"/>
                        <a14:foregroundMark x1="41500" y1="91000" x2="41125" y2="78500"/>
                        <a14:foregroundMark x1="41125" y1="78500" x2="41125" y2="78500"/>
                        <a14:foregroundMark x1="41125" y1="81125" x2="41125" y2="86625"/>
                        <a14:foregroundMark x1="41375" y1="81250" x2="41375" y2="81250"/>
                        <a14:foregroundMark x1="41375" y1="79875" x2="41250" y2="77375"/>
                        <a14:foregroundMark x1="41250" y1="75875" x2="41250" y2="75188"/>
                        <a14:foregroundMark x1="41250" y1="74500" x2="41250" y2="74500"/>
                        <a14:foregroundMark x1="43563" y1="91125" x2="43563" y2="91125"/>
                        <a14:foregroundMark x1="44250" y1="89188" x2="44250" y2="89188"/>
                        <a14:foregroundMark x1="41375" y1="90750" x2="41375" y2="90750"/>
                        <a14:foregroundMark x1="63250" y1="85500" x2="63250" y2="85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4740" y="3318662"/>
            <a:ext cx="3818641" cy="3818641"/>
          </a:xfrm>
          <a:prstGeom prst="rect">
            <a:avLst/>
          </a:prstGeom>
        </p:spPr>
      </p:pic>
      <p:pic>
        <p:nvPicPr>
          <p:cNvPr id="7" name="Picture 6" descr="A picture containing building, outdoor, street, house&#10;&#10;Description automatically generated">
            <a:extLst>
              <a:ext uri="{FF2B5EF4-FFF2-40B4-BE49-F238E27FC236}">
                <a16:creationId xmlns:a16="http://schemas.microsoft.com/office/drawing/2014/main" id="{A4FB64D1-52AF-48C9-84A0-39F0CE1730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664" y="1138322"/>
            <a:ext cx="4724400" cy="2531882"/>
          </a:xfrm>
          <a:prstGeom prst="rect">
            <a:avLst/>
          </a:prstGeom>
        </p:spPr>
      </p:pic>
      <p:pic>
        <p:nvPicPr>
          <p:cNvPr id="9" name="Picture 8" descr="A white car parked in a parking lot&#10;&#10;Description automatically generated with medium confidence">
            <a:extLst>
              <a:ext uri="{FF2B5EF4-FFF2-40B4-BE49-F238E27FC236}">
                <a16:creationId xmlns:a16="http://schemas.microsoft.com/office/drawing/2014/main" id="{A2818EAB-222D-4571-BA12-0868E9B0F0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33" b="90000" l="10000" r="90000">
                        <a14:foregroundMark x1="52125" y1="21500" x2="52125" y2="21500"/>
                        <a14:foregroundMark x1="48125" y1="65167" x2="47000" y2="64667"/>
                        <a14:foregroundMark x1="51500" y1="17333" x2="51500" y2="17333"/>
                        <a14:foregroundMark x1="44875" y1="62000" x2="44875" y2="62000"/>
                        <a14:foregroundMark x1="15500" y1="48500" x2="15500" y2="48500"/>
                        <a14:foregroundMark x1="24000" y1="47333" x2="24000" y2="47333"/>
                        <a14:foregroundMark x1="22875" y1="34833" x2="22875" y2="34833"/>
                        <a14:foregroundMark x1="24125" y1="33500" x2="24125" y2="33500"/>
                        <a14:foregroundMark x1="46375" y1="24833" x2="46375" y2="24833"/>
                        <a14:foregroundMark x1="16375" y1="45833" x2="16375" y2="45833"/>
                        <a14:foregroundMark x1="16375" y1="51167" x2="16375" y2="51167"/>
                        <a14:foregroundMark x1="16625" y1="53667" x2="16625" y2="53667"/>
                        <a14:foregroundMark x1="49000" y1="22833" x2="49000" y2="22833"/>
                        <a14:foregroundMark x1="27125" y1="49833" x2="27125" y2="49833"/>
                        <a14:foregroundMark x1="21875" y1="46000" x2="21875" y2="46000"/>
                        <a14:foregroundMark x1="50000" y1="23500" x2="50000" y2="23500"/>
                        <a14:foregroundMark x1="44625" y1="64500" x2="44625" y2="64500"/>
                        <a14:foregroundMark x1="43250" y1="74167" x2="43250" y2="74167"/>
                        <a14:foregroundMark x1="42625" y1="72667" x2="42625" y2="72667"/>
                        <a14:foregroundMark x1="41500" y1="71833" x2="40750" y2="64333"/>
                        <a14:foregroundMark x1="40750" y1="64333" x2="39875" y2="66833"/>
                        <a14:foregroundMark x1="40250" y1="67500" x2="41250" y2="71833"/>
                        <a14:foregroundMark x1="64750" y1="29000" x2="35375" y2="9833"/>
                        <a14:foregroundMark x1="87250" y1="47333" x2="87250" y2="47333"/>
                        <a14:foregroundMark x1="84125" y1="43500" x2="87375" y2="50167"/>
                        <a14:foregroundMark x1="87375" y1="50167" x2="84125" y2="43500"/>
                        <a14:foregroundMark x1="84125" y1="43500" x2="83875" y2="43500"/>
                        <a14:foregroundMark x1="23375" y1="44000" x2="17000" y2="41333"/>
                        <a14:foregroundMark x1="17000" y1="41333" x2="21625" y2="47833"/>
                        <a14:foregroundMark x1="21625" y1="47833" x2="23375" y2="43500"/>
                        <a14:foregroundMark x1="47375" y1="77167" x2="71625" y2="66333"/>
                        <a14:foregroundMark x1="71625" y1="66333" x2="76625" y2="61500"/>
                        <a14:foregroundMark x1="13500" y1="32667" x2="12625" y2="43833"/>
                        <a14:foregroundMark x1="12625" y1="43833" x2="17000" y2="53333"/>
                        <a14:foregroundMark x1="17000" y1="53333" x2="19375" y2="45000"/>
                        <a14:foregroundMark x1="19375" y1="45000" x2="19375" y2="43833"/>
                        <a14:backgroundMark x1="68625" y1="16333" x2="76000" y2="17167"/>
                        <a14:backgroundMark x1="76000" y1="17167" x2="82875" y2="16833"/>
                        <a14:backgroundMark x1="66375" y1="18000" x2="66375" y2="18000"/>
                        <a14:backgroundMark x1="64250" y1="16333" x2="62875" y2="15333"/>
                        <a14:backgroundMark x1="62125" y1="15000" x2="61625" y2="14833"/>
                        <a14:backgroundMark x1="61375" y1="13667" x2="60750" y2="11667"/>
                        <a14:backgroundMark x1="60625" y1="10833" x2="60250" y2="10667"/>
                        <a14:backgroundMark x1="67125" y1="17667" x2="71375" y2="26500"/>
                        <a14:backgroundMark x1="71375" y1="26500" x2="71500" y2="26500"/>
                        <a14:backgroundMark x1="11000" y1="16833" x2="10250" y2="18500"/>
                        <a14:backgroundMark x1="45625" y1="7500" x2="36750" y2="6833"/>
                        <a14:backgroundMark x1="53125" y1="80167" x2="82875" y2="71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499" y="3998144"/>
            <a:ext cx="3253817" cy="244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563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19FFA-BC40-4042-B1A2-BA19672AA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7039" y="5530713"/>
            <a:ext cx="6575196" cy="1215239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F707401-F568-497A-B8D5-27A5C497B6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2155994"/>
              </p:ext>
            </p:extLst>
          </p:nvPr>
        </p:nvGraphicFramePr>
        <p:xfrm>
          <a:off x="2032000" y="719667"/>
          <a:ext cx="7526779" cy="4955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678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6C24-4211-4026-9C2C-7E51703F9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4019-411C-4A25-8057-FF25185A8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959" y="1772241"/>
            <a:ext cx="10820400" cy="4568994"/>
          </a:xfrm>
        </p:spPr>
        <p:txBody>
          <a:bodyPr>
            <a:normAutofit/>
          </a:bodyPr>
          <a:lstStyle/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Bitesize. (2022).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research - Planning and organisation - WBQ National: Foundation KS4 Revision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https://www.bbc.co.uk/bitesize/guides/z9rn3k7/revision/7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Canva (2013).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Amazingly Simple Graphic Design Software – Canva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Canva.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https://www.canva.com/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(2021).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Minimum Wage and National Living Wage Rates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GOV.UK.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https://www.gov.uk/national-minimum-wage-rates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Gumtree.com. (2022).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FIAT FIORINO 1.3JTD,2014,64 REG,WHITE,ONLY 60k,12 MONTHS MOT,TIDY VAN,NO VAT | in Lincoln, Lincolnshire | Gumtree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https://www.gumtree.com/p/vans/fiat-fiorino-1.3jtd-2014-64-reg-white-only-60k-12-months-mot-tidy-van-no-vat/1424437818 [Accessed 22 Feb. 2022].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Tutor. (2020).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Business Competition? Types, Benefits &amp; Examples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https://www.marketingtutor.net/business-competition/#Benefit-of-Competition-in-Business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Marvel, M.R. (2012). 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new venture management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Thousand Oaks, Calif.: Sage.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Realla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110 Walter Rd, Swansea | Office for rent | 544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sq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ft | £13.78 psf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https://www.realla.co.uk/details/24618291 [Accessed 22 Feb. 2022].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Stevens, W. (2019).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does it cost to build a website in the UK?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[online] GoDaddy. Available at: https://uk.godaddy.com/blog/how-much-does-it-cost-to-build-a-website-uk/.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www.insureon.com. (2021).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Cleaning Service Business Insurance and Bonding Costs |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Insureon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https://www.insureon.com/cleaning-business-insurance/cost [Accessed 22 Feb. 2022].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www.nimblefins.co.uk. (2020).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Cleaner Insurance - What Do You Need?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[online] Available at: https://www.nimblefins.co.uk/business-insurance/cleaners-insurance [Accessed 22 Feb. 2022].</a:t>
            </a:r>
          </a:p>
          <a:p>
            <a:pPr marL="252000" lvl="0" indent="-342900">
              <a:lnSpc>
                <a:spcPct val="107000"/>
              </a:lnSpc>
              <a:spcBef>
                <a:spcPts val="600"/>
              </a:spcBef>
              <a:spcAft>
                <a:spcPts val="600"/>
              </a:spcAft>
              <a:tabLst>
                <a:tab pos="457200" algn="l"/>
              </a:tabLs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www.viking-direct.co.uk. (2022.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Supplies, Stationery &amp; Furniture | Viking Direct UK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https://www.viking-direct.co.uk/en [Accessed 22 Feb. 2022].</a:t>
            </a:r>
          </a:p>
        </p:txBody>
      </p:sp>
    </p:spTree>
    <p:extLst>
      <p:ext uri="{BB962C8B-B14F-4D97-AF65-F5344CB8AC3E}">
        <p14:creationId xmlns:p14="http://schemas.microsoft.com/office/powerpoint/2010/main" val="1657942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45F8ED-8052-42E6-9514-E66C6D309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Thank you for the attention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ECD63-5B18-4C1D-BCD5-4D5A1432C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000" i="1"/>
              <a:t>Should you have any questions, Please feel free to ask now.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283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538</TotalTime>
  <Words>978</Words>
  <Application>Microsoft Office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Vapor Trail</vt:lpstr>
      <vt:lpstr>PowerClean Solutions</vt:lpstr>
      <vt:lpstr>Overview of the Business</vt:lpstr>
      <vt:lpstr>Why PowerClean Solutions?</vt:lpstr>
      <vt:lpstr>Illustration of the services</vt:lpstr>
      <vt:lpstr>Marketing and Target Groups</vt:lpstr>
      <vt:lpstr>Advertising and promoting the business</vt:lpstr>
      <vt:lpstr>Physical and Human Resources</vt:lpstr>
      <vt:lpstr>Financing</vt:lpstr>
      <vt:lpstr>Swot analysis</vt:lpstr>
      <vt:lpstr>Reference List</vt:lpstr>
      <vt:lpstr>Thank you for the attention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PowerClean</dc:title>
  <dc:creator>Georgi Borisov Dudev (2027285)</dc:creator>
  <cp:lastModifiedBy>Georgi Dudev (2027285)</cp:lastModifiedBy>
  <cp:revision>13</cp:revision>
  <dcterms:created xsi:type="dcterms:W3CDTF">2022-02-21T09:30:27Z</dcterms:created>
  <dcterms:modified xsi:type="dcterms:W3CDTF">2022-02-27T16:51:40Z</dcterms:modified>
</cp:coreProperties>
</file>