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3"/>
  </p:notesMasterIdLst>
  <p:handoutMasterIdLst>
    <p:handoutMasterId r:id="rId14"/>
  </p:handoutMasterIdLst>
  <p:sldIdLst>
    <p:sldId id="256" r:id="rId5"/>
    <p:sldId id="257" r:id="rId6"/>
    <p:sldId id="258" r:id="rId7"/>
    <p:sldId id="262" r:id="rId8"/>
    <p:sldId id="265" r:id="rId9"/>
    <p:sldId id="264" r:id="rId10"/>
    <p:sldId id="259"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647" autoAdjust="0"/>
    <p:restoredTop sz="40729" autoAdjust="0"/>
  </p:normalViewPr>
  <p:slideViewPr>
    <p:cSldViewPr snapToGrid="0">
      <p:cViewPr varScale="1">
        <p:scale>
          <a:sx n="84" d="100"/>
          <a:sy n="84" d="100"/>
        </p:scale>
        <p:origin x="114" y="17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1" Type="http://schemas.openxmlformats.org/officeDocument/2006/relationships/image" Target="../media/image32.png"/></Relationships>
</file>

<file path=ppt/diagrams/_rels/data2.xml.rels><?xml version="1.0" encoding="UTF-8" standalone="yes"?>
<Relationships xmlns="http://schemas.openxmlformats.org/package/2006/relationships"><Relationship Id="rId1" Type="http://schemas.openxmlformats.org/officeDocument/2006/relationships/image" Target="../media/image33.png"/></Relationships>
</file>

<file path=ppt/diagrams/_rels/drawing1.xml.rels><?xml version="1.0" encoding="UTF-8" standalone="yes"?>
<Relationships xmlns="http://schemas.openxmlformats.org/package/2006/relationships"><Relationship Id="rId1" Type="http://schemas.openxmlformats.org/officeDocument/2006/relationships/image" Target="../media/image32.png"/></Relationships>
</file>

<file path=ppt/diagrams/_rels/drawing2.xml.rels><?xml version="1.0" encoding="UTF-8" standalone="yes"?>
<Relationships xmlns="http://schemas.openxmlformats.org/package/2006/relationships"><Relationship Id="rId1"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17D0C6-F6E7-4326-8859-53633BC2F305}" type="doc">
      <dgm:prSet loTypeId="urn:microsoft.com/office/officeart/2005/8/layout/radial2" loCatId="relationship" qsTypeId="urn:microsoft.com/office/officeart/2005/8/quickstyle/simple1" qsCatId="simple" csTypeId="urn:microsoft.com/office/officeart/2005/8/colors/colorful5" csCatId="colorful" phldr="1"/>
      <dgm:spPr/>
      <dgm:t>
        <a:bodyPr/>
        <a:lstStyle/>
        <a:p>
          <a:endParaRPr lang="en-GB"/>
        </a:p>
      </dgm:t>
    </dgm:pt>
    <dgm:pt modelId="{15749B6E-43A3-47DB-A652-57D017889770}">
      <dgm:prSet phldrT="[Text]"/>
      <dgm:spPr/>
      <dgm:t>
        <a:bodyPr/>
        <a:lstStyle/>
        <a:p>
          <a:r>
            <a:rPr lang="en-GB" dirty="0"/>
            <a:t>Question</a:t>
          </a:r>
        </a:p>
      </dgm:t>
    </dgm:pt>
    <dgm:pt modelId="{D6E66535-C80A-4E23-B1BA-4ECABF4D9A5F}" type="parTrans" cxnId="{80427E2B-2785-4AF9-97AC-FE873D860D37}">
      <dgm:prSet/>
      <dgm:spPr/>
      <dgm:t>
        <a:bodyPr/>
        <a:lstStyle/>
        <a:p>
          <a:endParaRPr lang="en-GB"/>
        </a:p>
      </dgm:t>
    </dgm:pt>
    <dgm:pt modelId="{00053BD2-2988-4E93-A245-9C00A0D35F15}" type="sibTrans" cxnId="{80427E2B-2785-4AF9-97AC-FE873D860D37}">
      <dgm:prSet/>
      <dgm:spPr/>
      <dgm:t>
        <a:bodyPr/>
        <a:lstStyle/>
        <a:p>
          <a:endParaRPr lang="en-GB"/>
        </a:p>
      </dgm:t>
    </dgm:pt>
    <dgm:pt modelId="{5A9DA25B-E514-4299-A5AB-6C168B22EC2C}">
      <dgm:prSet phldrT="[Text]"/>
      <dgm:spPr/>
      <dgm:t>
        <a:bodyPr/>
        <a:lstStyle/>
        <a:p>
          <a:r>
            <a:rPr lang="en-GB" dirty="0"/>
            <a:t>Scoring</a:t>
          </a:r>
        </a:p>
      </dgm:t>
    </dgm:pt>
    <dgm:pt modelId="{FC17ECF1-84CC-4526-BEB0-CF693A89726F}" type="parTrans" cxnId="{002B29CB-4483-4FC7-B351-137BFA2A11D9}">
      <dgm:prSet/>
      <dgm:spPr/>
      <dgm:t>
        <a:bodyPr/>
        <a:lstStyle/>
        <a:p>
          <a:endParaRPr lang="en-GB"/>
        </a:p>
      </dgm:t>
    </dgm:pt>
    <dgm:pt modelId="{1E1CDDE3-29BC-4EFC-9F5B-759CFA73E9B3}" type="sibTrans" cxnId="{002B29CB-4483-4FC7-B351-137BFA2A11D9}">
      <dgm:prSet/>
      <dgm:spPr/>
      <dgm:t>
        <a:bodyPr/>
        <a:lstStyle/>
        <a:p>
          <a:endParaRPr lang="en-GB"/>
        </a:p>
      </dgm:t>
    </dgm:pt>
    <dgm:pt modelId="{132CCF33-017E-4B16-A55B-69C1C639E4D7}">
      <dgm:prSet phldrT="[Text]"/>
      <dgm:spPr/>
      <dgm:t>
        <a:bodyPr/>
        <a:lstStyle/>
        <a:p>
          <a:r>
            <a:rPr lang="en-GB" dirty="0"/>
            <a:t>SPSS Variable</a:t>
          </a:r>
        </a:p>
      </dgm:t>
    </dgm:pt>
    <dgm:pt modelId="{E4C577B0-C61B-4BA2-B065-406909BF287F}" type="parTrans" cxnId="{48EC168B-13A0-4690-AE72-DC603C3476C2}">
      <dgm:prSet/>
      <dgm:spPr/>
      <dgm:t>
        <a:bodyPr/>
        <a:lstStyle/>
        <a:p>
          <a:endParaRPr lang="en-GB"/>
        </a:p>
      </dgm:t>
    </dgm:pt>
    <dgm:pt modelId="{9846938A-C670-4B0A-9218-B43BFB2134EF}" type="sibTrans" cxnId="{48EC168B-13A0-4690-AE72-DC603C3476C2}">
      <dgm:prSet/>
      <dgm:spPr/>
      <dgm:t>
        <a:bodyPr/>
        <a:lstStyle/>
        <a:p>
          <a:endParaRPr lang="en-GB"/>
        </a:p>
      </dgm:t>
    </dgm:pt>
    <dgm:pt modelId="{11717C41-1B7A-4C8B-8204-EAB48081EED7}" type="pres">
      <dgm:prSet presAssocID="{3A17D0C6-F6E7-4326-8859-53633BC2F305}" presName="composite" presStyleCnt="0">
        <dgm:presLayoutVars>
          <dgm:chMax val="5"/>
          <dgm:dir/>
          <dgm:animLvl val="ctr"/>
          <dgm:resizeHandles val="exact"/>
        </dgm:presLayoutVars>
      </dgm:prSet>
      <dgm:spPr/>
    </dgm:pt>
    <dgm:pt modelId="{13BF5194-43B3-46F2-93B3-4FCA5BFAB17C}" type="pres">
      <dgm:prSet presAssocID="{3A17D0C6-F6E7-4326-8859-53633BC2F305}" presName="cycle" presStyleCnt="0"/>
      <dgm:spPr/>
    </dgm:pt>
    <dgm:pt modelId="{D26ECA2E-3B86-4FA7-AB14-BCC5FCEEC03D}" type="pres">
      <dgm:prSet presAssocID="{3A17D0C6-F6E7-4326-8859-53633BC2F305}" presName="centerShape" presStyleCnt="0"/>
      <dgm:spPr/>
    </dgm:pt>
    <dgm:pt modelId="{0D1D1103-B991-453E-9B20-3CFA405BC222}" type="pres">
      <dgm:prSet presAssocID="{3A17D0C6-F6E7-4326-8859-53633BC2F305}" presName="connSite" presStyleLbl="node1" presStyleIdx="0" presStyleCnt="4"/>
      <dgm:spPr/>
    </dgm:pt>
    <dgm:pt modelId="{F1223533-6AC2-4F5D-8AE0-DBFA6776E1F3}" type="pres">
      <dgm:prSet presAssocID="{3A17D0C6-F6E7-4326-8859-53633BC2F305}" presName="visible" presStyleLbl="node1" presStyleIdx="0" presStyleCnt="4"/>
      <dgm:spPr>
        <a:blipFill rotWithShape="1">
          <a:blip xmlns:r="http://schemas.openxmlformats.org/officeDocument/2006/relationships" r:embed="rId1"/>
          <a:srcRect/>
          <a:stretch>
            <a:fillRect l="-17000" r="-17000"/>
          </a:stretch>
        </a:blipFill>
        <a:ln w="28575">
          <a:solidFill>
            <a:schemeClr val="tx1"/>
          </a:solidFill>
        </a:ln>
      </dgm:spPr>
    </dgm:pt>
    <dgm:pt modelId="{80012739-F5F1-483D-AF79-40777B404E05}" type="pres">
      <dgm:prSet presAssocID="{D6E66535-C80A-4E23-B1BA-4ECABF4D9A5F}" presName="Name25" presStyleLbl="parChTrans1D1" presStyleIdx="0" presStyleCnt="3"/>
      <dgm:spPr/>
    </dgm:pt>
    <dgm:pt modelId="{BA8178CF-73A0-48B8-A5D1-B174B8575514}" type="pres">
      <dgm:prSet presAssocID="{15749B6E-43A3-47DB-A652-57D017889770}" presName="node" presStyleCnt="0"/>
      <dgm:spPr/>
    </dgm:pt>
    <dgm:pt modelId="{7DDD7DC7-0EC5-4D90-8021-4E0C53FA7CD2}" type="pres">
      <dgm:prSet presAssocID="{15749B6E-43A3-47DB-A652-57D017889770}" presName="parentNode" presStyleLbl="node1" presStyleIdx="1" presStyleCnt="4">
        <dgm:presLayoutVars>
          <dgm:chMax val="1"/>
          <dgm:bulletEnabled val="1"/>
        </dgm:presLayoutVars>
      </dgm:prSet>
      <dgm:spPr/>
    </dgm:pt>
    <dgm:pt modelId="{2D08E3BA-6ED9-4219-A698-A38E67083888}" type="pres">
      <dgm:prSet presAssocID="{15749B6E-43A3-47DB-A652-57D017889770}" presName="childNode" presStyleLbl="revTx" presStyleIdx="0" presStyleCnt="0">
        <dgm:presLayoutVars>
          <dgm:bulletEnabled val="1"/>
        </dgm:presLayoutVars>
      </dgm:prSet>
      <dgm:spPr/>
    </dgm:pt>
    <dgm:pt modelId="{CA15C775-13D1-4D4E-962D-489FD23EDA6E}" type="pres">
      <dgm:prSet presAssocID="{FC17ECF1-84CC-4526-BEB0-CF693A89726F}" presName="Name25" presStyleLbl="parChTrans1D1" presStyleIdx="1" presStyleCnt="3"/>
      <dgm:spPr/>
    </dgm:pt>
    <dgm:pt modelId="{B1364F84-D67A-49D6-9DDD-677B27E461AF}" type="pres">
      <dgm:prSet presAssocID="{5A9DA25B-E514-4299-A5AB-6C168B22EC2C}" presName="node" presStyleCnt="0"/>
      <dgm:spPr/>
    </dgm:pt>
    <dgm:pt modelId="{49A95F05-9FB2-4093-96A1-B0FAD1AC3EBA}" type="pres">
      <dgm:prSet presAssocID="{5A9DA25B-E514-4299-A5AB-6C168B22EC2C}" presName="parentNode" presStyleLbl="node1" presStyleIdx="2" presStyleCnt="4">
        <dgm:presLayoutVars>
          <dgm:chMax val="1"/>
          <dgm:bulletEnabled val="1"/>
        </dgm:presLayoutVars>
      </dgm:prSet>
      <dgm:spPr/>
    </dgm:pt>
    <dgm:pt modelId="{21A444F2-FF56-46BD-B7A2-1CB4DFB31710}" type="pres">
      <dgm:prSet presAssocID="{5A9DA25B-E514-4299-A5AB-6C168B22EC2C}" presName="childNode" presStyleLbl="revTx" presStyleIdx="0" presStyleCnt="0">
        <dgm:presLayoutVars>
          <dgm:bulletEnabled val="1"/>
        </dgm:presLayoutVars>
      </dgm:prSet>
      <dgm:spPr/>
    </dgm:pt>
    <dgm:pt modelId="{FEE77DD3-63BA-4CB2-8A2F-B673744ECECD}" type="pres">
      <dgm:prSet presAssocID="{E4C577B0-C61B-4BA2-B065-406909BF287F}" presName="Name25" presStyleLbl="parChTrans1D1" presStyleIdx="2" presStyleCnt="3"/>
      <dgm:spPr/>
    </dgm:pt>
    <dgm:pt modelId="{8D7C0DEE-6B91-4C86-BE65-677CAD12D76B}" type="pres">
      <dgm:prSet presAssocID="{132CCF33-017E-4B16-A55B-69C1C639E4D7}" presName="node" presStyleCnt="0"/>
      <dgm:spPr/>
    </dgm:pt>
    <dgm:pt modelId="{B4256368-41EE-448E-AB96-BD086E2699FB}" type="pres">
      <dgm:prSet presAssocID="{132CCF33-017E-4B16-A55B-69C1C639E4D7}" presName="parentNode" presStyleLbl="node1" presStyleIdx="3" presStyleCnt="4">
        <dgm:presLayoutVars>
          <dgm:chMax val="1"/>
          <dgm:bulletEnabled val="1"/>
        </dgm:presLayoutVars>
      </dgm:prSet>
      <dgm:spPr/>
    </dgm:pt>
    <dgm:pt modelId="{CF1C2861-5095-4356-B7D7-36E1E882A16D}" type="pres">
      <dgm:prSet presAssocID="{132CCF33-017E-4B16-A55B-69C1C639E4D7}" presName="childNode" presStyleLbl="revTx" presStyleIdx="0" presStyleCnt="0">
        <dgm:presLayoutVars>
          <dgm:bulletEnabled val="1"/>
        </dgm:presLayoutVars>
      </dgm:prSet>
      <dgm:spPr/>
    </dgm:pt>
  </dgm:ptLst>
  <dgm:cxnLst>
    <dgm:cxn modelId="{B6BCDB13-7F10-405E-873A-828DAEE94D6B}" type="presOf" srcId="{E4C577B0-C61B-4BA2-B065-406909BF287F}" destId="{FEE77DD3-63BA-4CB2-8A2F-B673744ECECD}" srcOrd="0" destOrd="0" presId="urn:microsoft.com/office/officeart/2005/8/layout/radial2"/>
    <dgm:cxn modelId="{80427E2B-2785-4AF9-97AC-FE873D860D37}" srcId="{3A17D0C6-F6E7-4326-8859-53633BC2F305}" destId="{15749B6E-43A3-47DB-A652-57D017889770}" srcOrd="0" destOrd="0" parTransId="{D6E66535-C80A-4E23-B1BA-4ECABF4D9A5F}" sibTransId="{00053BD2-2988-4E93-A245-9C00A0D35F15}"/>
    <dgm:cxn modelId="{74F06A43-2489-437D-B929-7473F922A989}" type="presOf" srcId="{FC17ECF1-84CC-4526-BEB0-CF693A89726F}" destId="{CA15C775-13D1-4D4E-962D-489FD23EDA6E}" srcOrd="0" destOrd="0" presId="urn:microsoft.com/office/officeart/2005/8/layout/radial2"/>
    <dgm:cxn modelId="{E39E8C69-7DCE-4B4D-BB66-F04AB86CC5FF}" type="presOf" srcId="{132CCF33-017E-4B16-A55B-69C1C639E4D7}" destId="{B4256368-41EE-448E-AB96-BD086E2699FB}" srcOrd="0" destOrd="0" presId="urn:microsoft.com/office/officeart/2005/8/layout/radial2"/>
    <dgm:cxn modelId="{3B8E5E6C-09E4-47AD-B46A-B1F4478352E4}" type="presOf" srcId="{15749B6E-43A3-47DB-A652-57D017889770}" destId="{7DDD7DC7-0EC5-4D90-8021-4E0C53FA7CD2}" srcOrd="0" destOrd="0" presId="urn:microsoft.com/office/officeart/2005/8/layout/radial2"/>
    <dgm:cxn modelId="{D5264A59-B542-4FF6-AF39-C8C6606DE4CB}" type="presOf" srcId="{5A9DA25B-E514-4299-A5AB-6C168B22EC2C}" destId="{49A95F05-9FB2-4093-96A1-B0FAD1AC3EBA}" srcOrd="0" destOrd="0" presId="urn:microsoft.com/office/officeart/2005/8/layout/radial2"/>
    <dgm:cxn modelId="{48EC168B-13A0-4690-AE72-DC603C3476C2}" srcId="{3A17D0C6-F6E7-4326-8859-53633BC2F305}" destId="{132CCF33-017E-4B16-A55B-69C1C639E4D7}" srcOrd="2" destOrd="0" parTransId="{E4C577B0-C61B-4BA2-B065-406909BF287F}" sibTransId="{9846938A-C670-4B0A-9218-B43BFB2134EF}"/>
    <dgm:cxn modelId="{99AB62B8-CD20-4719-A769-55853E0883DC}" type="presOf" srcId="{D6E66535-C80A-4E23-B1BA-4ECABF4D9A5F}" destId="{80012739-F5F1-483D-AF79-40777B404E05}" srcOrd="0" destOrd="0" presId="urn:microsoft.com/office/officeart/2005/8/layout/radial2"/>
    <dgm:cxn modelId="{002B29CB-4483-4FC7-B351-137BFA2A11D9}" srcId="{3A17D0C6-F6E7-4326-8859-53633BC2F305}" destId="{5A9DA25B-E514-4299-A5AB-6C168B22EC2C}" srcOrd="1" destOrd="0" parTransId="{FC17ECF1-84CC-4526-BEB0-CF693A89726F}" sibTransId="{1E1CDDE3-29BC-4EFC-9F5B-759CFA73E9B3}"/>
    <dgm:cxn modelId="{CB9149CC-FC15-40AB-8892-EDBD2ADCF5B9}" type="presOf" srcId="{3A17D0C6-F6E7-4326-8859-53633BC2F305}" destId="{11717C41-1B7A-4C8B-8204-EAB48081EED7}" srcOrd="0" destOrd="0" presId="urn:microsoft.com/office/officeart/2005/8/layout/radial2"/>
    <dgm:cxn modelId="{15F990AA-BCE5-47BE-B8DF-723E435907A5}" type="presParOf" srcId="{11717C41-1B7A-4C8B-8204-EAB48081EED7}" destId="{13BF5194-43B3-46F2-93B3-4FCA5BFAB17C}" srcOrd="0" destOrd="0" presId="urn:microsoft.com/office/officeart/2005/8/layout/radial2"/>
    <dgm:cxn modelId="{7075882B-380D-494B-B60F-70882AB2AA43}" type="presParOf" srcId="{13BF5194-43B3-46F2-93B3-4FCA5BFAB17C}" destId="{D26ECA2E-3B86-4FA7-AB14-BCC5FCEEC03D}" srcOrd="0" destOrd="0" presId="urn:microsoft.com/office/officeart/2005/8/layout/radial2"/>
    <dgm:cxn modelId="{4948F8C6-98F0-4BB5-8F72-58AE907611AC}" type="presParOf" srcId="{D26ECA2E-3B86-4FA7-AB14-BCC5FCEEC03D}" destId="{0D1D1103-B991-453E-9B20-3CFA405BC222}" srcOrd="0" destOrd="0" presId="urn:microsoft.com/office/officeart/2005/8/layout/radial2"/>
    <dgm:cxn modelId="{37D48FF6-8435-4CD2-8643-438A177F3885}" type="presParOf" srcId="{D26ECA2E-3B86-4FA7-AB14-BCC5FCEEC03D}" destId="{F1223533-6AC2-4F5D-8AE0-DBFA6776E1F3}" srcOrd="1" destOrd="0" presId="urn:microsoft.com/office/officeart/2005/8/layout/radial2"/>
    <dgm:cxn modelId="{6D08AA37-153B-40FF-A470-2E2E7693C539}" type="presParOf" srcId="{13BF5194-43B3-46F2-93B3-4FCA5BFAB17C}" destId="{80012739-F5F1-483D-AF79-40777B404E05}" srcOrd="1" destOrd="0" presId="urn:microsoft.com/office/officeart/2005/8/layout/radial2"/>
    <dgm:cxn modelId="{AA1ED8B9-8EBB-4D9F-A2E8-C644E045BD99}" type="presParOf" srcId="{13BF5194-43B3-46F2-93B3-4FCA5BFAB17C}" destId="{BA8178CF-73A0-48B8-A5D1-B174B8575514}" srcOrd="2" destOrd="0" presId="urn:microsoft.com/office/officeart/2005/8/layout/radial2"/>
    <dgm:cxn modelId="{BA18FF48-DA5E-4376-B586-FD98632ED563}" type="presParOf" srcId="{BA8178CF-73A0-48B8-A5D1-B174B8575514}" destId="{7DDD7DC7-0EC5-4D90-8021-4E0C53FA7CD2}" srcOrd="0" destOrd="0" presId="urn:microsoft.com/office/officeart/2005/8/layout/radial2"/>
    <dgm:cxn modelId="{33C95349-DB3E-4BE2-B2F7-F16617EA67C9}" type="presParOf" srcId="{BA8178CF-73A0-48B8-A5D1-B174B8575514}" destId="{2D08E3BA-6ED9-4219-A698-A38E67083888}" srcOrd="1" destOrd="0" presId="urn:microsoft.com/office/officeart/2005/8/layout/radial2"/>
    <dgm:cxn modelId="{388D5DFF-9758-4CB3-B30E-6608E50C145F}" type="presParOf" srcId="{13BF5194-43B3-46F2-93B3-4FCA5BFAB17C}" destId="{CA15C775-13D1-4D4E-962D-489FD23EDA6E}" srcOrd="3" destOrd="0" presId="urn:microsoft.com/office/officeart/2005/8/layout/radial2"/>
    <dgm:cxn modelId="{07051BEF-E2FB-47E4-8B5E-8AFF47C8DCCB}" type="presParOf" srcId="{13BF5194-43B3-46F2-93B3-4FCA5BFAB17C}" destId="{B1364F84-D67A-49D6-9DDD-677B27E461AF}" srcOrd="4" destOrd="0" presId="urn:microsoft.com/office/officeart/2005/8/layout/radial2"/>
    <dgm:cxn modelId="{EEEAEC36-18E2-4719-ADC1-47F50FEFDF22}" type="presParOf" srcId="{B1364F84-D67A-49D6-9DDD-677B27E461AF}" destId="{49A95F05-9FB2-4093-96A1-B0FAD1AC3EBA}" srcOrd="0" destOrd="0" presId="urn:microsoft.com/office/officeart/2005/8/layout/radial2"/>
    <dgm:cxn modelId="{A817D90E-E679-4119-9C5A-7EDEF899DA7F}" type="presParOf" srcId="{B1364F84-D67A-49D6-9DDD-677B27E461AF}" destId="{21A444F2-FF56-46BD-B7A2-1CB4DFB31710}" srcOrd="1" destOrd="0" presId="urn:microsoft.com/office/officeart/2005/8/layout/radial2"/>
    <dgm:cxn modelId="{AA63F96B-EE67-4717-98D1-023BED612CA1}" type="presParOf" srcId="{13BF5194-43B3-46F2-93B3-4FCA5BFAB17C}" destId="{FEE77DD3-63BA-4CB2-8A2F-B673744ECECD}" srcOrd="5" destOrd="0" presId="urn:microsoft.com/office/officeart/2005/8/layout/radial2"/>
    <dgm:cxn modelId="{4ABEA4CB-79EA-4AEF-B1F6-898D13F5FD5C}" type="presParOf" srcId="{13BF5194-43B3-46F2-93B3-4FCA5BFAB17C}" destId="{8D7C0DEE-6B91-4C86-BE65-677CAD12D76B}" srcOrd="6" destOrd="0" presId="urn:microsoft.com/office/officeart/2005/8/layout/radial2"/>
    <dgm:cxn modelId="{8D333D09-ECBC-4D46-8167-0909B61CEC4C}" type="presParOf" srcId="{8D7C0DEE-6B91-4C86-BE65-677CAD12D76B}" destId="{B4256368-41EE-448E-AB96-BD086E2699FB}" srcOrd="0" destOrd="0" presId="urn:microsoft.com/office/officeart/2005/8/layout/radial2"/>
    <dgm:cxn modelId="{5B96A73D-4832-4048-9B22-3C75953B86FC}" type="presParOf" srcId="{8D7C0DEE-6B91-4C86-BE65-677CAD12D76B}" destId="{CF1C2861-5095-4356-B7D7-36E1E882A16D}"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35E529-D081-49D2-86CA-AFB81AE748DB}" type="doc">
      <dgm:prSet loTypeId="urn:microsoft.com/office/officeart/2008/layout/AccentedPicture" loCatId="picture" qsTypeId="urn:microsoft.com/office/officeart/2005/8/quickstyle/simple1" qsCatId="simple" csTypeId="urn:microsoft.com/office/officeart/2005/8/colors/accent1_2" csCatId="accent1" phldr="1"/>
      <dgm:spPr/>
      <dgm:t>
        <a:bodyPr/>
        <a:lstStyle/>
        <a:p>
          <a:endParaRPr lang="en-GB"/>
        </a:p>
      </dgm:t>
    </dgm:pt>
    <dgm:pt modelId="{A65007BA-C2E4-4223-87DF-D5E6780A913C}">
      <dgm:prSet phldrT="[Text]" phldr="1"/>
      <dgm:spPr/>
      <dgm:t>
        <a:bodyPr/>
        <a:lstStyle/>
        <a:p>
          <a:endParaRPr lang="en-GB"/>
        </a:p>
      </dgm:t>
    </dgm:pt>
    <dgm:pt modelId="{4F1043AA-878A-4684-B926-56E2CA8F9217}" type="parTrans" cxnId="{AA59BDD1-012D-4286-8CF2-477B6E11D28A}">
      <dgm:prSet/>
      <dgm:spPr/>
      <dgm:t>
        <a:bodyPr/>
        <a:lstStyle/>
        <a:p>
          <a:endParaRPr lang="en-GB"/>
        </a:p>
      </dgm:t>
    </dgm:pt>
    <dgm:pt modelId="{3DA54107-5512-4337-B8D7-6997CF267759}" type="sibTrans" cxnId="{AA59BDD1-012D-4286-8CF2-477B6E11D28A}">
      <dgm:prSet/>
      <dgm:spPr>
        <a:blipFill rotWithShape="1">
          <a:blip xmlns:r="http://schemas.openxmlformats.org/officeDocument/2006/relationships" r:embed="rId1"/>
          <a:srcRect/>
          <a:stretch>
            <a:fillRect l="-22000" r="-22000"/>
          </a:stretch>
        </a:blipFill>
      </dgm:spPr>
      <dgm:t>
        <a:bodyPr/>
        <a:lstStyle/>
        <a:p>
          <a:endParaRPr lang="en-GB"/>
        </a:p>
      </dgm:t>
    </dgm:pt>
    <dgm:pt modelId="{D0DBF40B-CECE-4E0C-9B41-5536ED7164F3}" type="pres">
      <dgm:prSet presAssocID="{F035E529-D081-49D2-86CA-AFB81AE748DB}" presName="Name0" presStyleCnt="0">
        <dgm:presLayoutVars>
          <dgm:dir/>
        </dgm:presLayoutVars>
      </dgm:prSet>
      <dgm:spPr/>
    </dgm:pt>
    <dgm:pt modelId="{19A6A521-AD61-454E-951D-4FCAA8A2CBD0}" type="pres">
      <dgm:prSet presAssocID="{3DA54107-5512-4337-B8D7-6997CF267759}" presName="picture_1" presStyleLbl="bgImgPlace1" presStyleIdx="0" presStyleCnt="1" custLinFactNeighborX="-25751" custLinFactNeighborY="-14978"/>
      <dgm:spPr/>
    </dgm:pt>
    <dgm:pt modelId="{A49DC815-B737-42FD-AB4C-4337B335589D}" type="pres">
      <dgm:prSet presAssocID="{A65007BA-C2E4-4223-87DF-D5E6780A913C}" presName="text_1" presStyleLbl="node1" presStyleIdx="0" presStyleCnt="0">
        <dgm:presLayoutVars>
          <dgm:bulletEnabled val="1"/>
        </dgm:presLayoutVars>
      </dgm:prSet>
      <dgm:spPr/>
    </dgm:pt>
    <dgm:pt modelId="{07A07226-0305-4464-A133-61C54772E5A9}" type="pres">
      <dgm:prSet presAssocID="{F035E529-D081-49D2-86CA-AFB81AE748DB}" presName="maxNode" presStyleCnt="0"/>
      <dgm:spPr/>
    </dgm:pt>
    <dgm:pt modelId="{E5E5EBF7-49A6-4BAC-A044-991DAE3F487B}" type="pres">
      <dgm:prSet presAssocID="{F035E529-D081-49D2-86CA-AFB81AE748DB}" presName="Name33" presStyleCnt="0"/>
      <dgm:spPr/>
    </dgm:pt>
  </dgm:ptLst>
  <dgm:cxnLst>
    <dgm:cxn modelId="{EAB24920-9832-47DC-AA48-0C440030F049}" type="presOf" srcId="{F035E529-D081-49D2-86CA-AFB81AE748DB}" destId="{D0DBF40B-CECE-4E0C-9B41-5536ED7164F3}" srcOrd="0" destOrd="0" presId="urn:microsoft.com/office/officeart/2008/layout/AccentedPicture"/>
    <dgm:cxn modelId="{C888F4AA-F804-4281-8347-018DC4ECE046}" type="presOf" srcId="{A65007BA-C2E4-4223-87DF-D5E6780A913C}" destId="{A49DC815-B737-42FD-AB4C-4337B335589D}" srcOrd="0" destOrd="0" presId="urn:microsoft.com/office/officeart/2008/layout/AccentedPicture"/>
    <dgm:cxn modelId="{AA59BDD1-012D-4286-8CF2-477B6E11D28A}" srcId="{F035E529-D081-49D2-86CA-AFB81AE748DB}" destId="{A65007BA-C2E4-4223-87DF-D5E6780A913C}" srcOrd="0" destOrd="0" parTransId="{4F1043AA-878A-4684-B926-56E2CA8F9217}" sibTransId="{3DA54107-5512-4337-B8D7-6997CF267759}"/>
    <dgm:cxn modelId="{7E7973DB-673B-4B87-AB44-78F9545F5108}" type="presOf" srcId="{3DA54107-5512-4337-B8D7-6997CF267759}" destId="{19A6A521-AD61-454E-951D-4FCAA8A2CBD0}" srcOrd="0" destOrd="0" presId="urn:microsoft.com/office/officeart/2008/layout/AccentedPicture"/>
    <dgm:cxn modelId="{7C04427D-DED9-4EAA-8286-C0B121EDEC62}" type="presParOf" srcId="{D0DBF40B-CECE-4E0C-9B41-5536ED7164F3}" destId="{19A6A521-AD61-454E-951D-4FCAA8A2CBD0}" srcOrd="0" destOrd="0" presId="urn:microsoft.com/office/officeart/2008/layout/AccentedPicture"/>
    <dgm:cxn modelId="{CBD49B96-BB52-42DF-91A5-E6774D39B04B}" type="presParOf" srcId="{D0DBF40B-CECE-4E0C-9B41-5536ED7164F3}" destId="{A49DC815-B737-42FD-AB4C-4337B335589D}" srcOrd="1" destOrd="0" presId="urn:microsoft.com/office/officeart/2008/layout/AccentedPicture"/>
    <dgm:cxn modelId="{52093C9C-D49F-43A5-9C83-358D8C0D367B}" type="presParOf" srcId="{D0DBF40B-CECE-4E0C-9B41-5536ED7164F3}" destId="{07A07226-0305-4464-A133-61C54772E5A9}" srcOrd="2" destOrd="0" presId="urn:microsoft.com/office/officeart/2008/layout/AccentedPicture"/>
    <dgm:cxn modelId="{CD787260-7F33-41AB-8ACC-669A178A9A51}" type="presParOf" srcId="{07A07226-0305-4464-A133-61C54772E5A9}" destId="{E5E5EBF7-49A6-4BAC-A044-991DAE3F487B}" srcOrd="0" destOrd="0" presId="urn:microsoft.com/office/officeart/2008/layout/AccentedPicture"/>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77DD3-63BA-4CB2-8A2F-B673744ECECD}">
      <dsp:nvSpPr>
        <dsp:cNvPr id="0" name=""/>
        <dsp:cNvSpPr/>
      </dsp:nvSpPr>
      <dsp:spPr>
        <a:xfrm rot="2563392">
          <a:off x="2373506" y="3544462"/>
          <a:ext cx="761931" cy="58183"/>
        </a:xfrm>
        <a:custGeom>
          <a:avLst/>
          <a:gdLst/>
          <a:ahLst/>
          <a:cxnLst/>
          <a:rect l="0" t="0" r="0" b="0"/>
          <a:pathLst>
            <a:path>
              <a:moveTo>
                <a:pt x="0" y="29091"/>
              </a:moveTo>
              <a:lnTo>
                <a:pt x="761931" y="2909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15C775-13D1-4D4E-962D-489FD23EDA6E}">
      <dsp:nvSpPr>
        <dsp:cNvPr id="0" name=""/>
        <dsp:cNvSpPr/>
      </dsp:nvSpPr>
      <dsp:spPr>
        <a:xfrm>
          <a:off x="2474599" y="2499880"/>
          <a:ext cx="847924" cy="58183"/>
        </a:xfrm>
        <a:custGeom>
          <a:avLst/>
          <a:gdLst/>
          <a:ahLst/>
          <a:cxnLst/>
          <a:rect l="0" t="0" r="0" b="0"/>
          <a:pathLst>
            <a:path>
              <a:moveTo>
                <a:pt x="0" y="29091"/>
              </a:moveTo>
              <a:lnTo>
                <a:pt x="847924" y="2909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0012739-F5F1-483D-AF79-40777B404E05}">
      <dsp:nvSpPr>
        <dsp:cNvPr id="0" name=""/>
        <dsp:cNvSpPr/>
      </dsp:nvSpPr>
      <dsp:spPr>
        <a:xfrm rot="19036608">
          <a:off x="2373506" y="1455298"/>
          <a:ext cx="761931" cy="58183"/>
        </a:xfrm>
        <a:custGeom>
          <a:avLst/>
          <a:gdLst/>
          <a:ahLst/>
          <a:cxnLst/>
          <a:rect l="0" t="0" r="0" b="0"/>
          <a:pathLst>
            <a:path>
              <a:moveTo>
                <a:pt x="0" y="29091"/>
              </a:moveTo>
              <a:lnTo>
                <a:pt x="761931" y="2909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1223533-6AC2-4F5D-8AE0-DBFA6776E1F3}">
      <dsp:nvSpPr>
        <dsp:cNvPr id="0" name=""/>
        <dsp:cNvSpPr/>
      </dsp:nvSpPr>
      <dsp:spPr>
        <a:xfrm>
          <a:off x="407373" y="1312957"/>
          <a:ext cx="2432030" cy="2432030"/>
        </a:xfrm>
        <a:prstGeom prst="ellipse">
          <a:avLst/>
        </a:prstGeom>
        <a:blipFill rotWithShape="1">
          <a:blip xmlns:r="http://schemas.openxmlformats.org/officeDocument/2006/relationships" r:embed="rId1"/>
          <a:srcRect/>
          <a:stretch>
            <a:fillRect l="-17000" r="-17000"/>
          </a:stretch>
        </a:blip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DD7DC7-0EC5-4D90-8021-4E0C53FA7CD2}">
      <dsp:nvSpPr>
        <dsp:cNvPr id="0" name=""/>
        <dsp:cNvSpPr/>
      </dsp:nvSpPr>
      <dsp:spPr>
        <a:xfrm>
          <a:off x="2840735" y="1303"/>
          <a:ext cx="1459218" cy="1459218"/>
        </a:xfrm>
        <a:prstGeom prst="ellipse">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Question</a:t>
          </a:r>
        </a:p>
      </dsp:txBody>
      <dsp:txXfrm>
        <a:off x="3054433" y="215001"/>
        <a:ext cx="1031822" cy="1031822"/>
      </dsp:txXfrm>
    </dsp:sp>
    <dsp:sp modelId="{49A95F05-9FB2-4093-96A1-B0FAD1AC3EBA}">
      <dsp:nvSpPr>
        <dsp:cNvPr id="0" name=""/>
        <dsp:cNvSpPr/>
      </dsp:nvSpPr>
      <dsp:spPr>
        <a:xfrm>
          <a:off x="3322524" y="1799363"/>
          <a:ext cx="1459218" cy="1459218"/>
        </a:xfrm>
        <a:prstGeom prst="ellipse">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Scoring</a:t>
          </a:r>
        </a:p>
      </dsp:txBody>
      <dsp:txXfrm>
        <a:off x="3536222" y="2013061"/>
        <a:ext cx="1031822" cy="1031822"/>
      </dsp:txXfrm>
    </dsp:sp>
    <dsp:sp modelId="{B4256368-41EE-448E-AB96-BD086E2699FB}">
      <dsp:nvSpPr>
        <dsp:cNvPr id="0" name=""/>
        <dsp:cNvSpPr/>
      </dsp:nvSpPr>
      <dsp:spPr>
        <a:xfrm>
          <a:off x="2840735" y="3597422"/>
          <a:ext cx="1459218" cy="1459218"/>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SPSS Variable</a:t>
          </a:r>
        </a:p>
      </dsp:txBody>
      <dsp:txXfrm>
        <a:off x="3054433" y="3811120"/>
        <a:ext cx="1031822" cy="10318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A6A521-AD61-454E-951D-4FCAA8A2CBD0}">
      <dsp:nvSpPr>
        <dsp:cNvPr id="0" name=""/>
        <dsp:cNvSpPr/>
      </dsp:nvSpPr>
      <dsp:spPr>
        <a:xfrm>
          <a:off x="604329" y="0"/>
          <a:ext cx="3346891" cy="4268994"/>
        </a:xfrm>
        <a:prstGeom prst="roundRect">
          <a:avLst/>
        </a:prstGeom>
        <a:blipFill rotWithShape="1">
          <a:blip xmlns:r="http://schemas.openxmlformats.org/officeDocument/2006/relationships" r:embed="rId1"/>
          <a:srcRect/>
          <a:stretch>
            <a:fillRect l="-22000" r="-2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9DC815-B737-42FD-AB4C-4337B335589D}">
      <dsp:nvSpPr>
        <dsp:cNvPr id="0" name=""/>
        <dsp:cNvSpPr/>
      </dsp:nvSpPr>
      <dsp:spPr>
        <a:xfrm>
          <a:off x="1600063" y="1707597"/>
          <a:ext cx="2577106" cy="25613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5100" tIns="165100" rIns="165100" bIns="165100" numCol="1" spcCol="1270" anchor="b" anchorCtr="0">
          <a:noAutofit/>
        </a:bodyPr>
        <a:lstStyle/>
        <a:p>
          <a:pPr marL="0" lvl="0" indent="0" algn="l" defTabSz="2889250">
            <a:lnSpc>
              <a:spcPct val="90000"/>
            </a:lnSpc>
            <a:spcBef>
              <a:spcPct val="0"/>
            </a:spcBef>
            <a:spcAft>
              <a:spcPct val="35000"/>
            </a:spcAft>
            <a:buNone/>
          </a:pPr>
          <a:endParaRPr lang="en-GB" sz="6500" kern="1200"/>
        </a:p>
      </dsp:txBody>
      <dsp:txXfrm>
        <a:off x="1600063" y="1707597"/>
        <a:ext cx="2577106" cy="2561396"/>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AccentedPicture">
  <dgm:title val=""/>
  <dgm:desc val=""/>
  <dgm:catLst>
    <dgm:cat type="picture" pri="1000"/>
    <dgm:cat type="pictureconvert" pri="1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varLst>
    <dgm:alg type="composite"/>
    <dgm:shape xmlns:r="http://schemas.openxmlformats.org/officeDocument/2006/relationships" r:blip="">
      <dgm:adjLst/>
    </dgm:shape>
    <dgm:choose name="Name1">
      <dgm:if name="Name2" axis="ch" ptType="node" func="cnt" op="lte" val="1">
        <dgm:constrLst>
          <dgm:constr type="h" for="ch" forName="picture_1" refType="h"/>
          <dgm:constr type="w" for="ch" forName="picture_1" refType="h" refFor="ch" refForName="picture_1" op="equ" fact="0.784"/>
          <dgm:constr type="l" for="ch" forName="picture_1"/>
          <dgm:constr type="t" for="ch" forName="picture_1"/>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
        </dgm:constrLst>
      </dgm:if>
      <dgm:if name="Name3" axis="ch" ptType="node" func="cnt" op="lte" val="5">
        <dgm:choose name="Name4">
          <dgm:if name="Name5"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6">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if>
      <dgm:else name="Name7">
        <dgm:choose name="Name8">
          <dgm:if name="Name9"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10">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else>
    </dgm:choose>
    <dgm:forEach name="Name11" axis="ch" ptType="sibTrans" hideLastTrans="0" cnt="1">
      <dgm:layoutNode name="picture_1" styleLbl="bgImgPlace1">
        <dgm:alg type="sp"/>
        <dgm:shape xmlns:r="http://schemas.openxmlformats.org/officeDocument/2006/relationships" type="roundRect" r:blip="" blipPhldr="1">
          <dgm:adjLst/>
        </dgm:shape>
        <dgm:presOf axis="self"/>
      </dgm:layoutNode>
    </dgm:forEach>
    <dgm:forEach name="Name12" axis="ch" ptType="node" cnt="1">
      <dgm:layoutNode name="text_1" styleLbl="node1">
        <dgm:varLst>
          <dgm:bulletEnabled val="1"/>
        </dgm:varLst>
        <dgm:choose name="Name13">
          <dgm:if name="Name14" func="var" arg="dir" op="equ" val="norm">
            <dgm:alg type="tx">
              <dgm:param type="txAnchorVert" val="b"/>
              <dgm:param type="parTxLTRAlign" val="l"/>
              <dgm:param type="shpTxLTRAlignCh" val="l"/>
              <dgm:param type="parTxRTLAlign" val="l"/>
              <dgm:param type="shpTxRTLAlignCh" val="l"/>
            </dgm:alg>
          </dgm:if>
          <dgm:else name="Name15">
            <dgm:alg type="tx">
              <dgm:param type="txAnchorVert" val="b"/>
              <dgm:param type="parTxLTRAlign" val="r"/>
              <dgm:param type="shpTxLTRAlignCh" val="r"/>
              <dgm:param type="parTxRTLAlign" val="r"/>
              <dgm:param type="shpTxRTLAlignCh" val="r"/>
            </dgm:alg>
          </dgm:else>
        </dgm:choose>
        <dgm:shape xmlns:r="http://schemas.openxmlformats.org/officeDocument/2006/relationships" type="rect" r:blip="" hideGeom="1">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choose name="Name16">
      <dgm:if name="Name17" axis="ch" ptType="node" func="cnt" op="gte" val="2">
        <dgm:layoutNode name="linV">
          <dgm:choose name="Name18">
            <dgm:if name="Name19" func="var" arg="dir" op="equ" val="norm">
              <dgm:alg type="lin">
                <dgm:param type="linDir" val="fromT"/>
                <dgm:param type="vertAlign" val="t"/>
                <dgm:param type="fallback" val="1D"/>
                <dgm:param type="horzAlign" val="l"/>
                <dgm:param type="nodeHorzAlign" val="l"/>
              </dgm:alg>
            </dgm:if>
            <dgm:else name="Name20">
              <dgm:alg type="lin">
                <dgm:param type="linDir" val="fromT"/>
                <dgm:param type="vertAlign" val="t"/>
                <dgm:param type="fallback" val="1D"/>
                <dgm:param type="horzAlign" val="r"/>
                <dgm:param type="nodeHorzAlign" val="r"/>
              </dgm:alg>
            </dgm:else>
          </dgm:choose>
          <dgm:shape xmlns:r="http://schemas.openxmlformats.org/officeDocument/2006/relationships" r:blip="">
            <dgm:adjLst/>
          </dgm:shape>
          <dgm:constrLst>
            <dgm:constr type="w" for="ch" forName="spaceV" val="1"/>
            <dgm:constr type="w" for="ch" forName="pair" refType="w" op="equ"/>
            <dgm:constr type="w" for="des" forName="desText" op="equ"/>
            <dgm:constr type="primFontSz" for="des" forName="desText" op="equ" val="65"/>
          </dgm:constrLst>
          <dgm:forEach name="Name21" axis="ch" ptType="node" st="2">
            <dgm:layoutNode name="pair">
              <dgm:alg type="composite"/>
              <dgm:shape xmlns:r="http://schemas.openxmlformats.org/officeDocument/2006/relationships" r:blip="">
                <dgm:adjLst/>
              </dgm:shape>
              <dgm:choose name="Name22">
                <dgm:if name="Name23" func="var" arg="dir" op="equ" val="norm">
                  <dgm:constrLst>
                    <dgm:constr type="userC"/>
                    <dgm:constr type="l" for="ch" forName="spaceH"/>
                    <dgm:constr type="r"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l" for="ch" forName="desTextWrapper" refType="r" refFor="ch" refForName="desPictures"/>
                    <dgm:constr type="ctrY" for="ch" forName="desTextWrapper" refType="w" fact="0.5"/>
                    <dgm:constr type="h" for="ch" forName="desTextWrapper" refType="h"/>
                    <dgm:constr type="h" for="des" forName="desText" refType="h"/>
                  </dgm:constrLst>
                </dgm:if>
                <dgm:else name="Name24">
                  <dgm:constrLst>
                    <dgm:constr type="userC"/>
                    <dgm:constr type="r" for="ch" forName="spaceH" refType="w"/>
                    <dgm:constr type="l"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r" for="ch" forName="desTextWrapper" refType="l" refFor="ch" refForName="desPictures"/>
                    <dgm:constr type="ctrY" for="ch" forName="desTextWrapper" refType="w" fact="0.5"/>
                    <dgm:constr type="h" for="ch" forName="desTextWrapper" refType="h"/>
                    <dgm:constr type="h" for="des" forName="desText" refType="h"/>
                  </dgm:constrLst>
                </dgm:else>
              </dgm:choose>
              <dgm:layoutNode name="spaceH">
                <dgm:alg type="sp"/>
                <dgm:shape xmlns:r="http://schemas.openxmlformats.org/officeDocument/2006/relationships" type="rect" r:blip="" hideGeom="1">
                  <dgm:adjLst/>
                </dgm:shape>
                <dgm:presOf/>
              </dgm:layoutNode>
              <dgm:layoutNode name="desPictures" styleLbl="alignImgPlace1">
                <dgm:alg type="sp"/>
                <dgm:shape xmlns:r="http://schemas.openxmlformats.org/officeDocument/2006/relationships" type="ellipse" r:blip="" blipPhldr="1">
                  <dgm:adjLst/>
                </dgm:shape>
                <dgm:presOf/>
              </dgm:layoutNode>
              <dgm:layoutNode name="desTextWrapper">
                <dgm:choose name="Name25">
                  <dgm:if name="Name26" func="var" arg="dir" op="equ" val="norm">
                    <dgm:alg type="lin">
                      <dgm:param type="horzAlign" val="l"/>
                    </dgm:alg>
                  </dgm:if>
                  <dgm:else name="Name27">
                    <dgm:alg type="lin">
                      <dgm:param type="horzAlign" val="r"/>
                    </dgm:alg>
                  </dgm:else>
                </dgm:choose>
                <dgm:layoutNode name="desText" styleLbl="revTx">
                  <dgm:varLst>
                    <dgm:bulletEnabled val="1"/>
                  </dgm:varLst>
                  <dgm:choose name="Name28">
                    <dgm:if name="Name29" func="var" arg="dir" op="equ" val="norm">
                      <dgm:alg type="tx">
                        <dgm:param type="parTxLTRAlign" val="l"/>
                        <dgm:param type="shpTxLTRAlignCh" val="l"/>
                        <dgm:param type="parTxRTLAlign" val="r"/>
                        <dgm:param type="shpTxRTLAlignCh" val="r"/>
                      </dgm:alg>
                    </dgm:if>
                    <dgm:else name="Name30">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2"/>
                    <dgm:constr type="rMarg" refType="primFontSz" fact="0.2"/>
                    <dgm:constr type="tMarg" refType="primFontSz" fact="0.1"/>
                    <dgm:constr type="bMarg" refType="primFontSz" fact="0.1"/>
                  </dgm:constrLst>
                  <dgm:ruleLst>
                    <dgm:rule type="w" val="NaN" fact="1" max="NaN"/>
                    <dgm:rule type="primFontSz" val="5" fact="NaN" max="NaN"/>
                  </dgm:ruleLst>
                </dgm:layoutNode>
              </dgm:layoutNode>
            </dgm:layoutNode>
            <dgm:forEach name="Name31" axis="followSib" ptType="sibTrans" cnt="1">
              <dgm:layoutNode name="spaceV">
                <dgm:alg type="sp"/>
                <dgm:shape xmlns:r="http://schemas.openxmlformats.org/officeDocument/2006/relationships" r:blip="">
                  <dgm:adjLst/>
                </dgm:shape>
                <dgm:presOf/>
              </dgm:layoutNode>
            </dgm:forEach>
          </dgm:forEach>
        </dgm:layoutNode>
      </dgm:if>
      <dgm:else name="Name32"/>
    </dgm:choose>
    <dgm:layoutNode name="maxNode">
      <dgm:alg type="lin"/>
      <dgm:shape xmlns:r="http://schemas.openxmlformats.org/officeDocument/2006/relationships" r:blip="">
        <dgm:adjLst/>
      </dgm:shape>
      <dgm:presOf/>
      <dgm:constrLst>
        <dgm:constr type="w" for="ch"/>
        <dgm:constr type="h" for="ch"/>
      </dgm:constrLst>
      <dgm:layoutNode name="Name33">
        <dgm:alg type="sp"/>
        <dgm:shape xmlns:r="http://schemas.openxmlformats.org/officeDocument/2006/relationships" r:blip="">
          <dgm:adjLst/>
        </dgm:shape>
        <dgm:presOf/>
      </dgm:layoutNod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4/30/2023</a:t>
            </a:fld>
            <a:endParaRPr lang="en-US" dirty="0"/>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dirty="0"/>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4/30/2023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dirty="0"/>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p:txBody>
      </p:sp>
      <p:sp>
        <p:nvSpPr>
          <p:cNvPr id="4" name="Slide Number Placeholder 3"/>
          <p:cNvSpPr>
            <a:spLocks noGrp="1"/>
          </p:cNvSpPr>
          <p:nvPr>
            <p:ph type="sldNum" sz="quarter" idx="5"/>
          </p:nvPr>
        </p:nvSpPr>
        <p:spPr/>
        <p:txBody>
          <a:bodyPr/>
          <a:lstStyle/>
          <a:p>
            <a:fld id="{22289C57-55D7-40A4-A101-E74FAC7A092B}" type="slidenum">
              <a:rPr lang="en-US" smtClean="0"/>
              <a:t>1</a:t>
            </a:fld>
            <a:endParaRPr lang="en-US" dirty="0"/>
          </a:p>
        </p:txBody>
      </p:sp>
    </p:spTree>
    <p:extLst>
      <p:ext uri="{BB962C8B-B14F-4D97-AF65-F5344CB8AC3E}">
        <p14:creationId xmlns:p14="http://schemas.microsoft.com/office/powerpoint/2010/main" val="375051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Skills required for research assistant role. </a:t>
            </a:r>
          </a:p>
          <a:p>
            <a:r>
              <a:rPr lang="en-GB" dirty="0"/>
              <a:t>These skills have been acquired through the MSc module.</a:t>
            </a:r>
          </a:p>
          <a:p>
            <a:r>
              <a:rPr lang="en-GB" dirty="0"/>
              <a:t>Background on what our study was. </a:t>
            </a:r>
          </a:p>
          <a:p>
            <a:r>
              <a:rPr lang="en-GB" dirty="0"/>
              <a:t>What I have done to improve my skills. </a:t>
            </a:r>
          </a:p>
        </p:txBody>
      </p:sp>
      <p:sp>
        <p:nvSpPr>
          <p:cNvPr id="4" name="Slide Number Placeholder 3"/>
          <p:cNvSpPr>
            <a:spLocks noGrp="1"/>
          </p:cNvSpPr>
          <p:nvPr>
            <p:ph type="sldNum" sz="quarter" idx="5"/>
          </p:nvPr>
        </p:nvSpPr>
        <p:spPr/>
        <p:txBody>
          <a:bodyPr/>
          <a:lstStyle/>
          <a:p>
            <a:fld id="{22289C57-55D7-40A4-A101-E74FAC7A092B}" type="slidenum">
              <a:rPr lang="en-US" smtClean="0"/>
              <a:t>2</a:t>
            </a:fld>
            <a:endParaRPr lang="en-US" dirty="0"/>
          </a:p>
        </p:txBody>
      </p:sp>
    </p:spTree>
    <p:extLst>
      <p:ext uri="{BB962C8B-B14F-4D97-AF65-F5344CB8AC3E}">
        <p14:creationId xmlns:p14="http://schemas.microsoft.com/office/powerpoint/2010/main" val="1649344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 Work </a:t>
            </a:r>
          </a:p>
          <a:p>
            <a:r>
              <a:rPr lang="en-GB" dirty="0"/>
              <a:t>Extensive literature search. </a:t>
            </a:r>
          </a:p>
          <a:p>
            <a:r>
              <a:rPr lang="en-GB" dirty="0"/>
              <a:t>The stress and trouble in deciding upon one theory. </a:t>
            </a:r>
          </a:p>
          <a:p>
            <a:r>
              <a:rPr lang="en-GB" dirty="0"/>
              <a:t>Participant information was mainly added by myself. </a:t>
            </a:r>
          </a:p>
          <a:p>
            <a:r>
              <a:rPr lang="en-GB" dirty="0"/>
              <a:t>Ethics for is more complicated than originally thought. </a:t>
            </a:r>
          </a:p>
          <a:p>
            <a:r>
              <a:rPr lang="en-GB" dirty="0"/>
              <a:t>Previous experience in creating and submitting these materials with others in a research team has greatly improved my skills in team exercises as it has allowed me to gather a greater understanding of others views towards each important area and has enabled us to professionally discuss and differences we feel may be applied. </a:t>
            </a:r>
          </a:p>
        </p:txBody>
      </p:sp>
      <p:sp>
        <p:nvSpPr>
          <p:cNvPr id="4" name="Slide Number Placeholder 3"/>
          <p:cNvSpPr>
            <a:spLocks noGrp="1"/>
          </p:cNvSpPr>
          <p:nvPr>
            <p:ph type="sldNum" sz="quarter" idx="5"/>
          </p:nvPr>
        </p:nvSpPr>
        <p:spPr/>
        <p:txBody>
          <a:bodyPr/>
          <a:lstStyle/>
          <a:p>
            <a:fld id="{22289C57-55D7-40A4-A101-E74FAC7A092B}" type="slidenum">
              <a:rPr lang="en-US" smtClean="0"/>
              <a:t>3</a:t>
            </a:fld>
            <a:endParaRPr lang="en-US" dirty="0"/>
          </a:p>
        </p:txBody>
      </p:sp>
    </p:spTree>
    <p:extLst>
      <p:ext uri="{BB962C8B-B14F-4D97-AF65-F5344CB8AC3E}">
        <p14:creationId xmlns:p14="http://schemas.microsoft.com/office/powerpoint/2010/main" val="3548240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bg1"/>
                </a:solidFill>
              </a:rPr>
              <a:t>Precise and accurate.</a:t>
            </a:r>
          </a:p>
          <a:p>
            <a:r>
              <a:rPr lang="en-GB" dirty="0">
                <a:solidFill>
                  <a:schemeClr val="bg1"/>
                </a:solidFill>
              </a:rPr>
              <a:t>Adapted to include essential Information for the study.</a:t>
            </a:r>
          </a:p>
          <a:p>
            <a:r>
              <a:rPr lang="en-GB" dirty="0">
                <a:solidFill>
                  <a:schemeClr val="bg1"/>
                </a:solidFill>
              </a:rPr>
              <a:t>Improved upon my skills – original documents contained more information and would have been more useful in a complexed study with more ethical concerns – this has adapted my skills so that the forms fit the form of study – online can usually be shorter to reduce chances of participants losing interest and a lot of information is already on the information sheet.</a:t>
            </a:r>
          </a:p>
          <a:p>
            <a:endParaRPr lang="en-GB" dirty="0"/>
          </a:p>
        </p:txBody>
      </p:sp>
      <p:sp>
        <p:nvSpPr>
          <p:cNvPr id="4" name="Slide Number Placeholder 3"/>
          <p:cNvSpPr>
            <a:spLocks noGrp="1"/>
          </p:cNvSpPr>
          <p:nvPr>
            <p:ph type="sldNum" sz="quarter" idx="5"/>
          </p:nvPr>
        </p:nvSpPr>
        <p:spPr/>
        <p:txBody>
          <a:bodyPr/>
          <a:lstStyle/>
          <a:p>
            <a:fld id="{22289C57-55D7-40A4-A101-E74FAC7A092B}" type="slidenum">
              <a:rPr lang="en-US" smtClean="0"/>
              <a:t>4</a:t>
            </a:fld>
            <a:endParaRPr lang="en-US" dirty="0"/>
          </a:p>
        </p:txBody>
      </p:sp>
    </p:spTree>
    <p:extLst>
      <p:ext uri="{BB962C8B-B14F-4D97-AF65-F5344CB8AC3E}">
        <p14:creationId xmlns:p14="http://schemas.microsoft.com/office/powerpoint/2010/main" val="3074473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Psychometric scale – one each.</a:t>
            </a:r>
          </a:p>
          <a:p>
            <a:r>
              <a:rPr lang="en-GB" dirty="0"/>
              <a:t>Helped my organisational skills as I was tasked with putting them into one file.</a:t>
            </a:r>
          </a:p>
          <a:p>
            <a:r>
              <a:rPr lang="en-GB" dirty="0"/>
              <a:t>Interesting as I had to be sure we were using the correct scale and not one adapted to a different study. </a:t>
            </a:r>
          </a:p>
          <a:p>
            <a:r>
              <a:rPr lang="en-GB" dirty="0"/>
              <a:t>As a group we decided on which questions to remove for the ATWS and checked the validity and reliability of the scale after removal by using results gained from the pilot. </a:t>
            </a:r>
          </a:p>
          <a:p>
            <a:endParaRPr lang="en-GB" dirty="0"/>
          </a:p>
          <a:p>
            <a:r>
              <a:rPr lang="en-GB" dirty="0"/>
              <a:t>When Sarah added the timer to Qualtrics, as it was something I didn’t know how to do she explained it to me. This meant I learnt valuable skills in the creation process which has better prepared me for future work.</a:t>
            </a:r>
          </a:p>
          <a:p>
            <a:r>
              <a:rPr lang="en-GB" dirty="0"/>
              <a:t>I had to keep changing the question numbers on Qualtrics into codes and after each time we moved questions around, also initially we had a number first to show time 1 and time 2 but when transferring into </a:t>
            </a:r>
            <a:r>
              <a:rPr lang="en-GB" dirty="0" err="1"/>
              <a:t>spss</a:t>
            </a:r>
            <a:r>
              <a:rPr lang="en-GB" dirty="0"/>
              <a:t> this made the variable name add characters and was messy. I then had to come up with new codes – helped with the creation of the code book.</a:t>
            </a:r>
          </a:p>
        </p:txBody>
      </p:sp>
      <p:sp>
        <p:nvSpPr>
          <p:cNvPr id="4" name="Slide Number Placeholder 3"/>
          <p:cNvSpPr>
            <a:spLocks noGrp="1"/>
          </p:cNvSpPr>
          <p:nvPr>
            <p:ph type="sldNum" sz="quarter" idx="5"/>
          </p:nvPr>
        </p:nvSpPr>
        <p:spPr/>
        <p:txBody>
          <a:bodyPr/>
          <a:lstStyle/>
          <a:p>
            <a:fld id="{22289C57-55D7-40A4-A101-E74FAC7A092B}" type="slidenum">
              <a:rPr lang="en-US" smtClean="0"/>
              <a:t>5</a:t>
            </a:fld>
            <a:endParaRPr lang="en-US" dirty="0"/>
          </a:p>
        </p:txBody>
      </p:sp>
    </p:spTree>
    <p:extLst>
      <p:ext uri="{BB962C8B-B14F-4D97-AF65-F5344CB8AC3E}">
        <p14:creationId xmlns:p14="http://schemas.microsoft.com/office/powerpoint/2010/main" val="1812534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Initially worried about the complexity of the codebook as I had never done one before however after doing the initial version I feel more confident in completing the final version when creating one in the future (Sarah did it this time).</a:t>
            </a:r>
          </a:p>
          <a:p>
            <a:endParaRPr lang="en-GB" dirty="0"/>
          </a:p>
          <a:p>
            <a:r>
              <a:rPr lang="en-GB" dirty="0"/>
              <a:t>Talk through the different sections – as mentioned previously the codes had to be changed as when on SPSS, if there was a number first this wouldn’t sync correctly. </a:t>
            </a:r>
          </a:p>
          <a:p>
            <a:r>
              <a:rPr lang="en-GB" dirty="0"/>
              <a:t>Scoring needed to be accurate, the creation of previous scale materials was useful in this. </a:t>
            </a:r>
          </a:p>
          <a:p>
            <a:endParaRPr lang="en-GB" dirty="0"/>
          </a:p>
          <a:p>
            <a:r>
              <a:rPr lang="en-GB" dirty="0"/>
              <a:t>Syntax – As I had the most experience, I walked the others through these steps, improved team work skills and leadership roles. </a:t>
            </a:r>
          </a:p>
        </p:txBody>
      </p:sp>
      <p:sp>
        <p:nvSpPr>
          <p:cNvPr id="4" name="Slide Number Placeholder 3"/>
          <p:cNvSpPr>
            <a:spLocks noGrp="1"/>
          </p:cNvSpPr>
          <p:nvPr>
            <p:ph type="sldNum" sz="quarter" idx="5"/>
          </p:nvPr>
        </p:nvSpPr>
        <p:spPr/>
        <p:txBody>
          <a:bodyPr/>
          <a:lstStyle/>
          <a:p>
            <a:fld id="{22289C57-55D7-40A4-A101-E74FAC7A092B}" type="slidenum">
              <a:rPr lang="en-US" smtClean="0"/>
              <a:t>6</a:t>
            </a:fld>
            <a:endParaRPr lang="en-US" dirty="0"/>
          </a:p>
        </p:txBody>
      </p:sp>
    </p:spTree>
    <p:extLst>
      <p:ext uri="{BB962C8B-B14F-4D97-AF65-F5344CB8AC3E}">
        <p14:creationId xmlns:p14="http://schemas.microsoft.com/office/powerpoint/2010/main" val="25104623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was a struggle to ensure I was as accurate and concise as possible whilst keeping under the 250 word limit. </a:t>
            </a:r>
          </a:p>
          <a:p>
            <a:r>
              <a:rPr lang="en-GB" dirty="0"/>
              <a:t>Bolstered my confidence in conference preparation work and allowed me to gain the knowledge on how to submit work. Will be highly beneficial in future research roles as there is high importance in sharing results of research. </a:t>
            </a:r>
          </a:p>
          <a:p>
            <a:endParaRPr lang="en-GB" dirty="0"/>
          </a:p>
          <a:p>
            <a:r>
              <a:rPr lang="en-GB" dirty="0"/>
              <a:t>As it is still currently a work in progress, I used the initial set of results for preliminary results to ensure that was data for the results section – this include running a t-test. Will be running ANOVA I believe for the final results. This I am confident in due to previous experience however I have learnt to be more through and careful when completing and checking this data due to the importance of it being accurate at conference. Further enhances my skills for a research role as I now have a better understanding on how to capture, code and accurately read data meaning I would be a useful and beneficial applicant for a research role where there is a need to use data software such as SPSS. </a:t>
            </a:r>
          </a:p>
        </p:txBody>
      </p:sp>
      <p:sp>
        <p:nvSpPr>
          <p:cNvPr id="4" name="Slide Number Placeholder 3"/>
          <p:cNvSpPr>
            <a:spLocks noGrp="1"/>
          </p:cNvSpPr>
          <p:nvPr>
            <p:ph type="sldNum" sz="quarter" idx="5"/>
          </p:nvPr>
        </p:nvSpPr>
        <p:spPr/>
        <p:txBody>
          <a:bodyPr/>
          <a:lstStyle/>
          <a:p>
            <a:fld id="{22289C57-55D7-40A4-A101-E74FAC7A092B}" type="slidenum">
              <a:rPr lang="en-US" smtClean="0"/>
              <a:t>7</a:t>
            </a:fld>
            <a:endParaRPr lang="en-US" dirty="0"/>
          </a:p>
        </p:txBody>
      </p:sp>
    </p:spTree>
    <p:extLst>
      <p:ext uri="{BB962C8B-B14F-4D97-AF65-F5344CB8AC3E}">
        <p14:creationId xmlns:p14="http://schemas.microsoft.com/office/powerpoint/2010/main" val="1082618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Ending summary – why I am now better equipped for a research role.</a:t>
            </a:r>
          </a:p>
          <a:p>
            <a:endParaRPr lang="en-GB" dirty="0"/>
          </a:p>
        </p:txBody>
      </p:sp>
      <p:sp>
        <p:nvSpPr>
          <p:cNvPr id="4" name="Slide Number Placeholder 3"/>
          <p:cNvSpPr>
            <a:spLocks noGrp="1"/>
          </p:cNvSpPr>
          <p:nvPr>
            <p:ph type="sldNum" sz="quarter" idx="5"/>
          </p:nvPr>
        </p:nvSpPr>
        <p:spPr/>
        <p:txBody>
          <a:bodyPr/>
          <a:lstStyle/>
          <a:p>
            <a:fld id="{22289C57-55D7-40A4-A101-E74FAC7A092B}" type="slidenum">
              <a:rPr lang="en-US" smtClean="0"/>
              <a:t>8</a:t>
            </a:fld>
            <a:endParaRPr lang="en-US" dirty="0"/>
          </a:p>
        </p:txBody>
      </p:sp>
    </p:spTree>
    <p:extLst>
      <p:ext uri="{BB962C8B-B14F-4D97-AF65-F5344CB8AC3E}">
        <p14:creationId xmlns:p14="http://schemas.microsoft.com/office/powerpoint/2010/main" val="5840778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spc="150" baseline="0"/>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pic>
        <p:nvPicPr>
          <p:cNvPr id="8" name="Graphic 7">
            <a:extLst>
              <a:ext uri="{FF2B5EF4-FFF2-40B4-BE49-F238E27FC236}">
                <a16:creationId xmlns:a16="http://schemas.microsoft.com/office/drawing/2014/main" id="{A04F1E16-9A84-4D0E-9706-79C396AF6AE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1776826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500" y="1020445"/>
            <a:ext cx="2895600"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500" y="2924175"/>
            <a:ext cx="2895600" cy="2519363"/>
          </a:xfrm>
        </p:spPr>
        <p:txBody>
          <a:bodyPr>
            <a:normAutofit/>
          </a:bodyPr>
          <a:lstStyle>
            <a:lvl1pPr marL="0" indent="0">
              <a:lnSpc>
                <a:spcPct val="150000"/>
              </a:lnSpc>
              <a:buNone/>
              <a:defRPr sz="1400">
                <a:solidFill>
                  <a:schemeClr val="bg1"/>
                </a:solidFill>
              </a:defRPr>
            </a:lvl1pPr>
            <a:lvl2pPr marL="457200" indent="0">
              <a:lnSpc>
                <a:spcPct val="150000"/>
              </a:lnSpc>
              <a:buNone/>
              <a:defRPr sz="1400">
                <a:solidFill>
                  <a:schemeClr val="bg1"/>
                </a:solidFill>
              </a:defRPr>
            </a:lvl2pPr>
            <a:lvl3pPr marL="914400" indent="0">
              <a:lnSpc>
                <a:spcPct val="150000"/>
              </a:lnSpc>
              <a:buNone/>
              <a:defRPr sz="1400">
                <a:solidFill>
                  <a:schemeClr val="bg1"/>
                </a:solidFill>
              </a:defRPr>
            </a:lvl3pPr>
            <a:lvl4pPr marL="1371600" indent="0">
              <a:lnSpc>
                <a:spcPct val="150000"/>
              </a:lnSpc>
              <a:buNone/>
              <a:defRPr sz="1400">
                <a:solidFill>
                  <a:schemeClr val="bg1"/>
                </a:solidFill>
              </a:defRPr>
            </a:lvl4pPr>
            <a:lvl5pPr marL="1828800" indent="0">
              <a:lnSpc>
                <a:spcPct val="150000"/>
              </a:lnSpc>
              <a:buNone/>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82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11EBF9-6826-475B-8079-C11128991BAE}"/>
              </a:ext>
            </a:extLst>
          </p:cNvPr>
          <p:cNvSpPr>
            <a:spLocks noGrp="1"/>
          </p:cNvSpPr>
          <p:nvPr>
            <p:ph type="dt" sz="half" idx="10"/>
          </p:nvPr>
        </p:nvSpPr>
        <p:spPr>
          <a:xfrm>
            <a:off x="838200" y="6356350"/>
            <a:ext cx="1219200"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3FB726A3-DF54-47D2-8C3A-34FD43A19E8E}"/>
              </a:ext>
            </a:extLst>
          </p:cNvPr>
          <p:cNvSpPr>
            <a:spLocks noGrp="1"/>
          </p:cNvSpPr>
          <p:nvPr>
            <p:ph type="ftr" sz="quarter" idx="11"/>
          </p:nvPr>
        </p:nvSpPr>
        <p:spPr>
          <a:xfrm>
            <a:off x="2463800" y="6356350"/>
            <a:ext cx="3479800"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D0CD125A-4493-4967-9146-841D0EF3BC63}"/>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7" name="Group 6">
            <a:extLst>
              <a:ext uri="{FF2B5EF4-FFF2-40B4-BE49-F238E27FC236}">
                <a16:creationId xmlns:a16="http://schemas.microsoft.com/office/drawing/2014/main" id="{D7A1CF8B-3479-49A3-A30E-2F2ECE962075}"/>
              </a:ext>
            </a:extLst>
          </p:cNvPr>
          <p:cNvGrpSpPr/>
          <p:nvPr userDrawn="1"/>
        </p:nvGrpSpPr>
        <p:grpSpPr>
          <a:xfrm>
            <a:off x="6953250" y="-25401"/>
            <a:ext cx="5238750" cy="6902451"/>
            <a:chOff x="6953250" y="-25401"/>
            <a:chExt cx="5238750" cy="6902451"/>
          </a:xfrm>
        </p:grpSpPr>
        <p:cxnSp>
          <p:nvCxnSpPr>
            <p:cNvPr id="14" name="Straight Connector 13">
              <a:extLst>
                <a:ext uri="{FF2B5EF4-FFF2-40B4-BE49-F238E27FC236}">
                  <a16:creationId xmlns:a16="http://schemas.microsoft.com/office/drawing/2014/main" id="{49FBD260-5143-4B12-B9F8-33E48D548909}"/>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userDrawn="1"/>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49735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148840"/>
            <a:ext cx="4179570" cy="1715531"/>
          </a:xfrm>
        </p:spPr>
        <p:txBody>
          <a:bodyPr anchor="b">
            <a:noAutofit/>
          </a:bodyPr>
          <a:lstStyle>
            <a:lvl1pPr algn="l">
              <a:defRPr sz="36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991350" y="3962003"/>
            <a:ext cx="4179570" cy="365125"/>
          </a:xfrm>
        </p:spPr>
        <p:txBody>
          <a:bodyPr>
            <a:normAutofit/>
          </a:bodyPr>
          <a:lstStyle>
            <a:lvl1pPr marL="0" indent="0" algn="l">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269951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111608"/>
            <a:ext cx="10515600" cy="3744912"/>
          </a:xfrm>
        </p:spPr>
        <p:txBody>
          <a:bodyPr/>
          <a:lstStyle/>
          <a:p>
            <a:r>
              <a:rPr lang="en-US"/>
              <a:t>Click icon to add chart</a:t>
            </a:r>
            <a:endParaRPr lang="en-US" dirty="0"/>
          </a:p>
        </p:txBody>
      </p:sp>
    </p:spTree>
    <p:extLst>
      <p:ext uri="{BB962C8B-B14F-4D97-AF65-F5344CB8AC3E}">
        <p14:creationId xmlns:p14="http://schemas.microsoft.com/office/powerpoint/2010/main" val="1485277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744913"/>
          </a:xfrm>
        </p:spPr>
        <p:txBody>
          <a:bodyPr/>
          <a:lstStyle/>
          <a:p>
            <a:r>
              <a:rPr lang="en-US"/>
              <a:t>Click icon to add table</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3370680036"/>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4657724" y="2809875"/>
            <a:ext cx="6696075" cy="1909763"/>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10" name="Subtitle 2">
            <a:extLst>
              <a:ext uri="{FF2B5EF4-FFF2-40B4-BE49-F238E27FC236}">
                <a16:creationId xmlns:a16="http://schemas.microsoft.com/office/drawing/2014/main" id="{104828DA-5EC5-4A00-9A7B-CD9668EF24D1}"/>
              </a:ext>
            </a:extLst>
          </p:cNvPr>
          <p:cNvSpPr>
            <a:spLocks noGrp="1"/>
          </p:cNvSpPr>
          <p:nvPr>
            <p:ph type="subTitle" idx="1"/>
          </p:nvPr>
        </p:nvSpPr>
        <p:spPr>
          <a:xfrm>
            <a:off x="4657725" y="5028803"/>
            <a:ext cx="6696074" cy="365125"/>
          </a:xfrm>
        </p:spPr>
        <p:txBody>
          <a:bodyPr anchor="b">
            <a:normAutofit/>
          </a:bodyPr>
          <a:lstStyle>
            <a:lvl1pPr marL="0" indent="0" algn="l">
              <a:buNone/>
              <a:defRPr sz="160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 name="Date Placeholder 2">
            <a:extLst>
              <a:ext uri="{FF2B5EF4-FFF2-40B4-BE49-F238E27FC236}">
                <a16:creationId xmlns:a16="http://schemas.microsoft.com/office/drawing/2014/main" id="{D9303E9A-96BC-4283-A6E1-5948AEB119F4}"/>
              </a:ext>
            </a:extLst>
          </p:cNvPr>
          <p:cNvSpPr>
            <a:spLocks noGrp="1"/>
          </p:cNvSpPr>
          <p:nvPr>
            <p:ph type="dt" sz="half" idx="10"/>
          </p:nvPr>
        </p:nvSpPr>
        <p:spPr>
          <a:xfrm>
            <a:off x="4676774" y="6356350"/>
            <a:ext cx="1695450"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45A19C49-052B-4D3E-B227-1D787463CE96}"/>
              </a:ext>
            </a:extLst>
          </p:cNvPr>
          <p:cNvSpPr>
            <a:spLocks noGrp="1"/>
          </p:cNvSpPr>
          <p:nvPr>
            <p:ph type="ftr" sz="quarter" idx="11"/>
          </p:nvPr>
        </p:nvSpPr>
        <p:spPr>
          <a:xfrm>
            <a:off x="6743699" y="6356350"/>
            <a:ext cx="2543175" cy="365125"/>
          </a:xfrm>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4E5E724A-95F0-41B6-A77E-EDD067272C27}"/>
              </a:ext>
            </a:extLst>
          </p:cNvPr>
          <p:cNvSpPr>
            <a:spLocks noGrp="1"/>
          </p:cNvSpPr>
          <p:nvPr>
            <p:ph type="sldNum" sz="quarter" idx="12"/>
          </p:nvPr>
        </p:nvSpPr>
        <p:spPr>
          <a:xfrm>
            <a:off x="9658350" y="6356350"/>
            <a:ext cx="1695450" cy="365125"/>
          </a:xfrm>
        </p:spPr>
        <p:txBody>
          <a:bodyPr/>
          <a:lstStyle>
            <a:lvl1pPr>
              <a:defRPr sz="900"/>
            </a:lvl1pPr>
          </a:lstStyle>
          <a:p>
            <a:fld id="{A49DFD55-3C28-40EF-9E31-A92D2E4017FF}" type="slidenum">
              <a:rPr lang="en-US" smtClean="0"/>
              <a:pPr/>
              <a:t>‹#›</a:t>
            </a:fld>
            <a:endParaRPr lang="en-US" dirty="0"/>
          </a:p>
        </p:txBody>
      </p:sp>
      <p:cxnSp>
        <p:nvCxnSpPr>
          <p:cNvPr id="9" name="Straight Connector 8">
            <a:extLst>
              <a:ext uri="{FF2B5EF4-FFF2-40B4-BE49-F238E27FC236}">
                <a16:creationId xmlns:a16="http://schemas.microsoft.com/office/drawing/2014/main" id="{BDAC7E4E-FE06-4E90-8107-6B543E5515ED}"/>
              </a:ext>
              <a:ext uri="{C183D7F6-B498-43B3-948B-1728B52AA6E4}">
                <adec:decorative xmlns:adec="http://schemas.microsoft.com/office/drawing/2017/decorative" val="1"/>
              </a:ext>
            </a:extLst>
          </p:cNvPr>
          <p:cNvCxnSpPr/>
          <p:nvPr userDrawn="1"/>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3065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28568"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578300" y="5084524"/>
            <a:ext cx="233081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068964"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488845" y="5084524"/>
            <a:ext cx="231770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4" name="Group 3">
            <a:extLst>
              <a:ext uri="{FF2B5EF4-FFF2-40B4-BE49-F238E27FC236}">
                <a16:creationId xmlns:a16="http://schemas.microsoft.com/office/drawing/2014/main" id="{73C911F2-9041-416A-B83C-F23B354E063B}"/>
              </a:ext>
              <a:ext uri="{C183D7F6-B498-43B3-948B-1728B52AA6E4}">
                <adec:decorative xmlns:adec="http://schemas.microsoft.com/office/drawing/2017/decorative" val="1"/>
              </a:ext>
            </a:extLst>
          </p:cNvPr>
          <p:cNvGrpSpPr/>
          <p:nvPr userDrawn="1"/>
        </p:nvGrpSpPr>
        <p:grpSpPr>
          <a:xfrm>
            <a:off x="7334250" y="0"/>
            <a:ext cx="4857750" cy="1724025"/>
            <a:chOff x="7334250" y="0"/>
            <a:chExt cx="4857750" cy="1724025"/>
          </a:xfrm>
        </p:grpSpPr>
        <p:cxnSp>
          <p:nvCxnSpPr>
            <p:cNvPr id="10" name="Straight Connector 9">
              <a:extLst>
                <a:ext uri="{FF2B5EF4-FFF2-40B4-BE49-F238E27FC236}">
                  <a16:creationId xmlns:a16="http://schemas.microsoft.com/office/drawing/2014/main" id="{4E4B72DA-52CB-4D39-A342-8857B4D959B2}"/>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51227852"/>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Slide 8 People">
    <p:bg>
      <p:bgPr>
        <a:solidFill>
          <a:schemeClr val="bg1"/>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87AAB93-862D-455E-9E73-3D0DAEFDEDB4}"/>
              </a:ext>
              <a:ext uri="{C183D7F6-B498-43B3-948B-1728B52AA6E4}">
                <adec:decorative xmlns:adec="http://schemas.microsoft.com/office/drawing/2017/decorative" val="1"/>
              </a:ext>
            </a:extLst>
          </p:cNvPr>
          <p:cNvGrpSpPr/>
          <p:nvPr userDrawn="1"/>
        </p:nvGrpSpPr>
        <p:grpSpPr>
          <a:xfrm>
            <a:off x="0" y="473953"/>
            <a:ext cx="12192000" cy="5621336"/>
            <a:chOff x="0" y="473953"/>
            <a:chExt cx="12192000" cy="5621336"/>
          </a:xfrm>
        </p:grpSpPr>
        <p:pic>
          <p:nvPicPr>
            <p:cNvPr id="13" name="Graphic 12">
              <a:extLst>
                <a:ext uri="{FF2B5EF4-FFF2-40B4-BE49-F238E27FC236}">
                  <a16:creationId xmlns:a16="http://schemas.microsoft.com/office/drawing/2014/main" id="{B0DFD584-E5CF-41EF-B51E-679CE22DDF9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grp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gn="l">
              <a:lnSpc>
                <a:spcPct val="100000"/>
              </a:lnSpc>
              <a:buFont typeface="Arial" panose="020B0604020202020204" pitchFamily="34" charset="0"/>
              <a:buNone/>
              <a:defRPr sz="900">
                <a:solidFill>
                  <a:sysClr val="windowText" lastClr="000000"/>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500168"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49262"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32" name="Picture Placeholder 10">
            <a:extLst>
              <a:ext uri="{FF2B5EF4-FFF2-40B4-BE49-F238E27FC236}">
                <a16:creationId xmlns:a16="http://schemas.microsoft.com/office/drawing/2014/main" id="{1938DB4D-239F-4E8E-8802-0470B0131189}"/>
              </a:ext>
            </a:extLst>
          </p:cNvPr>
          <p:cNvSpPr>
            <a:spLocks noGrp="1"/>
          </p:cNvSpPr>
          <p:nvPr>
            <p:ph type="pic" sz="quarter" idx="37"/>
          </p:nvPr>
        </p:nvSpPr>
        <p:spPr>
          <a:xfrm>
            <a:off x="665558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355" y="3654378"/>
            <a:ext cx="2105135"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095999" y="3809747"/>
            <a:ext cx="2299855"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4480" y="3809747"/>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500168"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849262"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33" name="Picture Placeholder 10">
            <a:extLst>
              <a:ext uri="{FF2B5EF4-FFF2-40B4-BE49-F238E27FC236}">
                <a16:creationId xmlns:a16="http://schemas.microsoft.com/office/drawing/2014/main" id="{E029C5CA-EDDA-4BF9-9051-8B09E98EE1E2}"/>
              </a:ext>
            </a:extLst>
          </p:cNvPr>
          <p:cNvSpPr>
            <a:spLocks noGrp="1"/>
          </p:cNvSpPr>
          <p:nvPr>
            <p:ph type="pic" sz="quarter" idx="38"/>
          </p:nvPr>
        </p:nvSpPr>
        <p:spPr>
          <a:xfrm>
            <a:off x="665558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339926" y="5668583"/>
            <a:ext cx="1813474"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744480" y="5668583"/>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85712064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786F69D-D4FA-4075-A7EC-8D31A184F630}"/>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0" name="Straight Connector 9">
              <a:extLst>
                <a:ext uri="{FF2B5EF4-FFF2-40B4-BE49-F238E27FC236}">
                  <a16:creationId xmlns:a16="http://schemas.microsoft.com/office/drawing/2014/main" id="{66988B2D-0240-4256-8268-4B9FF1E72363}"/>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11375"/>
            <a:ext cx="10515600" cy="3744913"/>
          </a:xfrm>
        </p:spPr>
        <p:txBody>
          <a:bodyPr/>
          <a:lstStyle/>
          <a:p>
            <a:r>
              <a:rPr lang="en-US"/>
              <a:t>Click icon to add SmartArt graphic</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6831155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p:nvPr>
        </p:nvSpPr>
        <p:spPr>
          <a:xfrm>
            <a:off x="166074" y="1507772"/>
            <a:ext cx="2141764" cy="514350"/>
          </a:xfrm>
        </p:spPr>
        <p:txBody>
          <a:bodyPr anchor="ctr">
            <a:normAutofit/>
          </a:bodyPr>
          <a:lstStyle>
            <a:lvl1pPr marL="0" indent="0" algn="r">
              <a:buNone/>
              <a:defRPr sz="2000"/>
            </a:lvl1pPr>
          </a:lstStyle>
          <a:p>
            <a:pPr lvl="0"/>
            <a:r>
              <a:rPr lang="en-US"/>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p:nvPr>
        </p:nvSpPr>
        <p:spPr>
          <a:xfrm>
            <a:off x="732131" y="2584097"/>
            <a:ext cx="2141764" cy="514350"/>
          </a:xfrm>
        </p:spPr>
        <p:txBody>
          <a:bodyPr anchor="ctr">
            <a:normAutofit/>
          </a:bodyPr>
          <a:lstStyle>
            <a:lvl1pPr marL="0" indent="0" algn="r">
              <a:buNone/>
              <a:defRPr sz="200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p:nvPr>
        </p:nvSpPr>
        <p:spPr>
          <a:xfrm>
            <a:off x="1338556" y="3660422"/>
            <a:ext cx="2141764" cy="514350"/>
          </a:xfrm>
        </p:spPr>
        <p:txBody>
          <a:bodyPr anchor="ctr">
            <a:normAutofit/>
          </a:bodyPr>
          <a:lstStyle>
            <a:lvl1pPr marL="0" indent="0" algn="r">
              <a:buNone/>
              <a:defRPr sz="200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p:nvPr>
        </p:nvSpPr>
        <p:spPr>
          <a:xfrm>
            <a:off x="1922756" y="4736748"/>
            <a:ext cx="2141764" cy="514350"/>
          </a:xfrm>
        </p:spPr>
        <p:txBody>
          <a:bodyPr anchor="ctr">
            <a:normAutofit/>
          </a:bodyPr>
          <a:lstStyle>
            <a:lvl1pPr marL="0" indent="0" algn="r">
              <a:buNone/>
              <a:defRPr sz="200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6" y="1613528"/>
            <a:ext cx="5102680" cy="1010842"/>
          </a:xfrm>
        </p:spPr>
        <p:txBody>
          <a:bodyPr anchor="t">
            <a:normAutofit/>
          </a:bodyPr>
          <a:lstStyle>
            <a:lvl1pPr marL="0" indent="0" algn="l">
              <a:lnSpc>
                <a:spcPct val="100000"/>
              </a:lnSpc>
              <a:buNone/>
              <a:defRPr sz="1400" spc="50" baseline="0"/>
            </a:lvl1pPr>
          </a:lstStyle>
          <a:p>
            <a:pPr lvl="0"/>
            <a:r>
              <a:rPr lang="en-US" dirty="0"/>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9" y="268256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8" y="375539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80" y="4824430"/>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749143" y="6356350"/>
            <a:ext cx="3775981" cy="365125"/>
          </a:xfrm>
        </p:spPr>
        <p:txBody>
          <a:bodyPr/>
          <a:lstStyle>
            <a:lvl1pPr>
              <a:defRPr sz="900"/>
            </a:lvl1pPr>
          </a:lstStyle>
          <a:p>
            <a:r>
              <a:rPr lang="en-US" dirty="0"/>
              <a:t>PRESENTATION TITLE</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A49DFD55-3C28-40EF-9E31-A92D2E4017FF}" type="slidenum">
              <a:rPr lang="en-US" smtClean="0"/>
              <a:pPr/>
              <a:t>‹#›</a:t>
            </a:fld>
            <a:endParaRPr lang="en-US" dirty="0"/>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userDrawn="1"/>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userDrawn="1"/>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userDrawn="1"/>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userDrawn="1"/>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165259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2432451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10" name="Group 9">
            <a:extLst>
              <a:ext uri="{FF2B5EF4-FFF2-40B4-BE49-F238E27FC236}">
                <a16:creationId xmlns:a16="http://schemas.microsoft.com/office/drawing/2014/main" id="{B2368EF4-1233-48C7-8DB5-75844BFCD594}"/>
              </a:ext>
              <a:ext uri="{C183D7F6-B498-43B3-948B-1728B52AA6E4}">
                <adec:decorative xmlns:adec="http://schemas.microsoft.com/office/drawing/2017/decorative" val="1"/>
              </a:ext>
            </a:extLst>
          </p:cNvPr>
          <p:cNvGrpSpPr/>
          <p:nvPr userDrawn="1"/>
        </p:nvGrpSpPr>
        <p:grpSpPr>
          <a:xfrm>
            <a:off x="0" y="0"/>
            <a:ext cx="2238376" cy="3105150"/>
            <a:chOff x="0" y="0"/>
            <a:chExt cx="2238376" cy="3105150"/>
          </a:xfrm>
        </p:grpSpPr>
        <p:cxnSp>
          <p:nvCxnSpPr>
            <p:cNvPr id="16" name="Straight Connector 15">
              <a:extLst>
                <a:ext uri="{FF2B5EF4-FFF2-40B4-BE49-F238E27FC236}">
                  <a16:creationId xmlns:a16="http://schemas.microsoft.com/office/drawing/2014/main" id="{463D7850-C2A6-43CE-BBE4-8E81A0A593BF}"/>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18896713"/>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4" name="Group 3">
            <a:extLst>
              <a:ext uri="{FF2B5EF4-FFF2-40B4-BE49-F238E27FC236}">
                <a16:creationId xmlns:a16="http://schemas.microsoft.com/office/drawing/2014/main" id="{D74AA03A-263D-4B5F-B05B-7D6923A9A4D3}"/>
              </a:ext>
            </a:extLst>
          </p:cNvPr>
          <p:cNvGrpSpPr/>
          <p:nvPr userDrawn="1"/>
        </p:nvGrpSpPr>
        <p:grpSpPr>
          <a:xfrm>
            <a:off x="0" y="0"/>
            <a:ext cx="4762501" cy="5186363"/>
            <a:chOff x="0" y="0"/>
            <a:chExt cx="4762501" cy="5186363"/>
          </a:xfrm>
        </p:grpSpPr>
        <p:cxnSp>
          <p:nvCxnSpPr>
            <p:cNvPr id="23" name="Straight Connector 22">
              <a:extLst>
                <a:ext uri="{FF2B5EF4-FFF2-40B4-BE49-F238E27FC236}">
                  <a16:creationId xmlns:a16="http://schemas.microsoft.com/office/drawing/2014/main" id="{D87F08D6-2CA7-4A5A-BE34-07113DCA535D}"/>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PRESENTATION TITLE</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17780591"/>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600" spc="150"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1371997"/>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PRESENTATION TITLE</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129114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9DFD55-3C28-40EF-9E31-A92D2E4017FF}" type="slidenum">
              <a:rPr lang="en-US" smtClean="0"/>
              <a:t>‹#›</a:t>
            </a:fld>
            <a:endParaRPr lang="en-US" dirty="0"/>
          </a:p>
        </p:txBody>
      </p:sp>
    </p:spTree>
    <p:extLst>
      <p:ext uri="{BB962C8B-B14F-4D97-AF65-F5344CB8AC3E}">
        <p14:creationId xmlns:p14="http://schemas.microsoft.com/office/powerpoint/2010/main" val="231906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1" r:id="rId4"/>
    <p:sldLayoutId id="2147483666" r:id="rId5"/>
    <p:sldLayoutId id="2147483667" r:id="rId6"/>
    <p:sldLayoutId id="2147483654" r:id="rId7"/>
    <p:sldLayoutId id="2147483663" r:id="rId8"/>
    <p:sldLayoutId id="2147483662" r:id="rId9"/>
    <p:sldLayoutId id="2147483668" r:id="rId10"/>
    <p:sldLayoutId id="2147483652" r:id="rId11"/>
    <p:sldLayoutId id="2147483653" r:id="rId12"/>
    <p:sldLayoutId id="2147483660" r:id="rId13"/>
    <p:sldLayoutId id="2147483664" r:id="rId14"/>
    <p:sldLayoutId id="2147483665" r:id="rId15"/>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svg"/><Relationship Id="rId9" Type="http://schemas.openxmlformats.org/officeDocument/2006/relationships/image" Target="../media/image23.png"/></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26.png"/></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svg"/></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75451-6A4B-484B-9ED1-353CCE25B0F4}"/>
              </a:ext>
            </a:extLst>
          </p:cNvPr>
          <p:cNvSpPr>
            <a:spLocks noGrp="1"/>
          </p:cNvSpPr>
          <p:nvPr>
            <p:ph type="ctrTitle"/>
          </p:nvPr>
        </p:nvSpPr>
        <p:spPr>
          <a:xfrm>
            <a:off x="6416040" y="4434840"/>
            <a:ext cx="4941771" cy="1122202"/>
          </a:xfrm>
        </p:spPr>
        <p:txBody>
          <a:bodyPr/>
          <a:lstStyle/>
          <a:p>
            <a:r>
              <a:rPr lang="en-US" dirty="0"/>
              <a:t>Evidence of Research Skills, Knowledge and Competencies</a:t>
            </a:r>
          </a:p>
        </p:txBody>
      </p:sp>
      <p:sp>
        <p:nvSpPr>
          <p:cNvPr id="3" name="Subtitle 2">
            <a:extLst>
              <a:ext uri="{FF2B5EF4-FFF2-40B4-BE49-F238E27FC236}">
                <a16:creationId xmlns:a16="http://schemas.microsoft.com/office/drawing/2014/main" id="{0236A1B4-B8D1-4A72-8E20-0703F54BF1FE}"/>
              </a:ext>
            </a:extLst>
          </p:cNvPr>
          <p:cNvSpPr>
            <a:spLocks noGrp="1"/>
          </p:cNvSpPr>
          <p:nvPr>
            <p:ph type="subTitle" idx="1"/>
          </p:nvPr>
        </p:nvSpPr>
        <p:spPr>
          <a:xfrm>
            <a:off x="6416041" y="5586890"/>
            <a:ext cx="4941770" cy="396660"/>
          </a:xfrm>
        </p:spPr>
        <p:txBody>
          <a:bodyPr>
            <a:normAutofit/>
          </a:bodyPr>
          <a:lstStyle/>
          <a:p>
            <a:r>
              <a:rPr lang="en-US" dirty="0"/>
              <a:t>Bethan Smith</a:t>
            </a:r>
          </a:p>
        </p:txBody>
      </p:sp>
    </p:spTree>
    <p:extLst>
      <p:ext uri="{BB962C8B-B14F-4D97-AF65-F5344CB8AC3E}">
        <p14:creationId xmlns:p14="http://schemas.microsoft.com/office/powerpoint/2010/main" val="2586058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5859-10C9-4588-9727-B9362E26C29D}"/>
              </a:ext>
            </a:extLst>
          </p:cNvPr>
          <p:cNvSpPr>
            <a:spLocks noGrp="1"/>
          </p:cNvSpPr>
          <p:nvPr>
            <p:ph type="title"/>
          </p:nvPr>
        </p:nvSpPr>
        <p:spPr>
          <a:xfrm>
            <a:off x="1333500" y="685800"/>
            <a:ext cx="5405967" cy="1325563"/>
          </a:xfrm>
        </p:spPr>
        <p:txBody>
          <a:bodyPr>
            <a:normAutofit/>
          </a:bodyPr>
          <a:lstStyle/>
          <a:p>
            <a:r>
              <a:rPr lang="en-US" dirty="0"/>
              <a:t>Essential Skills and main duties for a Research Assistant Role</a:t>
            </a:r>
          </a:p>
        </p:txBody>
      </p:sp>
      <p:sp>
        <p:nvSpPr>
          <p:cNvPr id="3" name="Content Placeholder 2">
            <a:extLst>
              <a:ext uri="{FF2B5EF4-FFF2-40B4-BE49-F238E27FC236}">
                <a16:creationId xmlns:a16="http://schemas.microsoft.com/office/drawing/2014/main" id="{5671D7E5-EF66-4BCD-8DAA-E9061157F0BE}"/>
              </a:ext>
            </a:extLst>
          </p:cNvPr>
          <p:cNvSpPr>
            <a:spLocks noGrp="1"/>
          </p:cNvSpPr>
          <p:nvPr>
            <p:ph idx="1"/>
          </p:nvPr>
        </p:nvSpPr>
        <p:spPr>
          <a:xfrm>
            <a:off x="1333500" y="2924175"/>
            <a:ext cx="2895600" cy="2519363"/>
          </a:xfrm>
        </p:spPr>
        <p:txBody>
          <a:bodyPr>
            <a:normAutofit fontScale="92500" lnSpcReduction="20000"/>
          </a:bodyPr>
          <a:lstStyle/>
          <a:p>
            <a:r>
              <a:rPr lang="en-US" dirty="0"/>
              <a:t>Research planning and knowledge on ethical concerns</a:t>
            </a:r>
          </a:p>
          <a:p>
            <a:r>
              <a:rPr lang="en-US" dirty="0"/>
              <a:t>Participant recruitment knowledge</a:t>
            </a:r>
          </a:p>
          <a:p>
            <a:r>
              <a:rPr lang="en-US" dirty="0"/>
              <a:t>Data collection</a:t>
            </a:r>
          </a:p>
          <a:p>
            <a:r>
              <a:rPr lang="en-US" dirty="0"/>
              <a:t>Data entry and coding</a:t>
            </a:r>
          </a:p>
          <a:p>
            <a:r>
              <a:rPr lang="en-US" dirty="0"/>
              <a:t>Contribute to publications and presentations</a:t>
            </a:r>
          </a:p>
          <a:p>
            <a:endParaRPr lang="en-US" dirty="0"/>
          </a:p>
        </p:txBody>
      </p:sp>
    </p:spTree>
    <p:extLst>
      <p:ext uri="{BB962C8B-B14F-4D97-AF65-F5344CB8AC3E}">
        <p14:creationId xmlns:p14="http://schemas.microsoft.com/office/powerpoint/2010/main" val="1713219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2046380" y="266507"/>
            <a:ext cx="8421688" cy="1325563"/>
          </a:xfrm>
        </p:spPr>
        <p:txBody>
          <a:bodyPr anchor="ctr">
            <a:normAutofit/>
          </a:bodyPr>
          <a:lstStyle/>
          <a:p>
            <a:r>
              <a:rPr lang="en-US" dirty="0"/>
              <a:t>Research planning and ethics</a:t>
            </a:r>
          </a:p>
        </p:txBody>
      </p:sp>
      <p:sp>
        <p:nvSpPr>
          <p:cNvPr id="3" name="Text Placeholder 2">
            <a:extLst>
              <a:ext uri="{FF2B5EF4-FFF2-40B4-BE49-F238E27FC236}">
                <a16:creationId xmlns:a16="http://schemas.microsoft.com/office/drawing/2014/main" id="{9D5232F9-FD00-464A-9F17-619C91AEF8F3}"/>
              </a:ext>
            </a:extLst>
          </p:cNvPr>
          <p:cNvSpPr>
            <a:spLocks noGrp="1"/>
          </p:cNvSpPr>
          <p:nvPr>
            <p:ph sz="half" idx="2"/>
          </p:nvPr>
        </p:nvSpPr>
        <p:spPr>
          <a:xfrm>
            <a:off x="9016678" y="2606916"/>
            <a:ext cx="2615009" cy="4114559"/>
          </a:xfrm>
        </p:spPr>
        <p:txBody>
          <a:bodyPr>
            <a:normAutofit/>
          </a:bodyPr>
          <a:lstStyle/>
          <a:p>
            <a:r>
              <a:rPr lang="en-US" dirty="0"/>
              <a:t>Not just a tick box exercise!</a:t>
            </a:r>
          </a:p>
          <a:p>
            <a:r>
              <a:rPr lang="en-US" dirty="0"/>
              <a:t>Importance of adhering to BPS Code of Ethics and Conduct.</a:t>
            </a:r>
          </a:p>
          <a:p>
            <a:r>
              <a:rPr lang="en-US" dirty="0"/>
              <a:t>Consider all possible adverse effects to researchers and participants</a:t>
            </a:r>
          </a:p>
          <a:p>
            <a:r>
              <a:rPr lang="en-US" dirty="0"/>
              <a:t>.</a:t>
            </a:r>
          </a:p>
        </p:txBody>
      </p:sp>
      <p:sp>
        <p:nvSpPr>
          <p:cNvPr id="29" name="Text Placeholder 4">
            <a:extLst>
              <a:ext uri="{FF2B5EF4-FFF2-40B4-BE49-F238E27FC236}">
                <a16:creationId xmlns:a16="http://schemas.microsoft.com/office/drawing/2014/main" id="{0C38AE5A-9821-AADD-CC1B-FF10E809823B}"/>
              </a:ext>
            </a:extLst>
          </p:cNvPr>
          <p:cNvSpPr>
            <a:spLocks noGrp="1"/>
          </p:cNvSpPr>
          <p:nvPr>
            <p:ph type="body" sz="quarter" idx="3"/>
          </p:nvPr>
        </p:nvSpPr>
        <p:spPr>
          <a:xfrm>
            <a:off x="3360554" y="1979756"/>
            <a:ext cx="2079548" cy="733239"/>
          </a:xfrm>
        </p:spPr>
        <p:txBody>
          <a:bodyPr/>
          <a:lstStyle/>
          <a:p>
            <a:pPr algn="ctr"/>
            <a:r>
              <a:rPr lang="en-US" dirty="0"/>
              <a:t>Expression of Interest</a:t>
            </a:r>
          </a:p>
        </p:txBody>
      </p:sp>
      <p:pic>
        <p:nvPicPr>
          <p:cNvPr id="8" name="Graphic 7" descr="Group brainstorm with solid fill">
            <a:extLst>
              <a:ext uri="{FF2B5EF4-FFF2-40B4-BE49-F238E27FC236}">
                <a16:creationId xmlns:a16="http://schemas.microsoft.com/office/drawing/2014/main" id="{27B697EB-17D1-6755-ED3A-82977725548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916659" y="214398"/>
            <a:ext cx="1715028" cy="1715028"/>
          </a:xfrm>
          <a:prstGeom prst="rect">
            <a:avLst/>
          </a:prstGeom>
        </p:spPr>
      </p:pic>
      <p:sp>
        <p:nvSpPr>
          <p:cNvPr id="30" name="Text Placeholder 6">
            <a:extLst>
              <a:ext uri="{FF2B5EF4-FFF2-40B4-BE49-F238E27FC236}">
                <a16:creationId xmlns:a16="http://schemas.microsoft.com/office/drawing/2014/main" id="{C4D5819A-D910-33C2-53A5-D38D8F481574}"/>
              </a:ext>
            </a:extLst>
          </p:cNvPr>
          <p:cNvSpPr>
            <a:spLocks noGrp="1"/>
          </p:cNvSpPr>
          <p:nvPr>
            <p:ph type="body" idx="13"/>
          </p:nvPr>
        </p:nvSpPr>
        <p:spPr>
          <a:xfrm>
            <a:off x="9016678" y="1632939"/>
            <a:ext cx="2882475" cy="823912"/>
          </a:xfrm>
        </p:spPr>
        <p:txBody>
          <a:bodyPr/>
          <a:lstStyle/>
          <a:p>
            <a:pPr algn="ctr"/>
            <a:r>
              <a:rPr lang="en-US" dirty="0"/>
              <a:t>Ethical Approval</a:t>
            </a:r>
          </a:p>
        </p:txBody>
      </p:sp>
      <p:sp>
        <p:nvSpPr>
          <p:cNvPr id="4" name="Date Placeholder 3">
            <a:extLst>
              <a:ext uri="{FF2B5EF4-FFF2-40B4-BE49-F238E27FC236}">
                <a16:creationId xmlns:a16="http://schemas.microsoft.com/office/drawing/2014/main" id="{70E12647-CCB2-45E2-A9CB-A868F490497E}"/>
              </a:ext>
            </a:extLst>
          </p:cNvPr>
          <p:cNvSpPr>
            <a:spLocks noGrp="1"/>
          </p:cNvSpPr>
          <p:nvPr>
            <p:ph type="dt" sz="half" idx="10"/>
          </p:nvPr>
        </p:nvSpPr>
        <p:spPr>
          <a:xfrm>
            <a:off x="838200" y="6356350"/>
            <a:ext cx="2743200" cy="365125"/>
          </a:xfrm>
        </p:spPr>
        <p:txBody>
          <a:bodyPr anchor="ctr">
            <a:normAutofit/>
          </a:bodyPr>
          <a:lstStyle/>
          <a:p>
            <a:pPr>
              <a:spcAft>
                <a:spcPts val="600"/>
              </a:spcAft>
            </a:pPr>
            <a:r>
              <a:rPr lang="en-US" dirty="0"/>
              <a:t>20XX</a:t>
            </a:r>
            <a:endParaRPr lang="en-US"/>
          </a:p>
        </p:txBody>
      </p:sp>
      <p:pic>
        <p:nvPicPr>
          <p:cNvPr id="10" name="Graphic 9" descr="Checkmark with solid fill">
            <a:extLst>
              <a:ext uri="{FF2B5EF4-FFF2-40B4-BE49-F238E27FC236}">
                <a16:creationId xmlns:a16="http://schemas.microsoft.com/office/drawing/2014/main" id="{7F7810D8-935C-EEE2-22E1-0A055CC2178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461044" y="4904492"/>
            <a:ext cx="1525236" cy="1525236"/>
          </a:xfrm>
          <a:prstGeom prst="rect">
            <a:avLst/>
          </a:prstGeom>
        </p:spPr>
      </p:pic>
      <p:pic>
        <p:nvPicPr>
          <p:cNvPr id="17" name="Graphic 16" descr="No sign outline">
            <a:extLst>
              <a:ext uri="{FF2B5EF4-FFF2-40B4-BE49-F238E27FC236}">
                <a16:creationId xmlns:a16="http://schemas.microsoft.com/office/drawing/2014/main" id="{A7CE36B7-2505-62F0-599B-8524CF64761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81044" y="4470846"/>
            <a:ext cx="2172756" cy="2172756"/>
          </a:xfrm>
          <a:prstGeom prst="rect">
            <a:avLst/>
          </a:prstGeom>
        </p:spPr>
      </p:pic>
      <p:sp>
        <p:nvSpPr>
          <p:cNvPr id="23" name="TextBox 22">
            <a:extLst>
              <a:ext uri="{FF2B5EF4-FFF2-40B4-BE49-F238E27FC236}">
                <a16:creationId xmlns:a16="http://schemas.microsoft.com/office/drawing/2014/main" id="{F19EA7A1-AC7D-D56C-E832-6187AF36120E}"/>
              </a:ext>
            </a:extLst>
          </p:cNvPr>
          <p:cNvSpPr txBox="1"/>
          <p:nvPr/>
        </p:nvSpPr>
        <p:spPr>
          <a:xfrm>
            <a:off x="3352799" y="3069760"/>
            <a:ext cx="2434543" cy="3046988"/>
          </a:xfrm>
          <a:prstGeom prst="rect">
            <a:avLst/>
          </a:prstGeom>
          <a:noFill/>
        </p:spPr>
        <p:txBody>
          <a:bodyPr wrap="square">
            <a:spAutoFit/>
          </a:bodyPr>
          <a:lstStyle/>
          <a:p>
            <a:pPr marL="285750" indent="-285750">
              <a:buFont typeface="Arial" panose="020B0604020202020204" pitchFamily="34" charset="0"/>
              <a:buChar char="•"/>
            </a:pPr>
            <a:r>
              <a:rPr lang="en-GB" sz="1600" dirty="0"/>
              <a:t>Purpose</a:t>
            </a:r>
          </a:p>
          <a:p>
            <a:pPr marL="285750" indent="-285750">
              <a:buFont typeface="Arial" panose="020B0604020202020204" pitchFamily="34" charset="0"/>
              <a:buChar char="•"/>
            </a:pPr>
            <a:r>
              <a:rPr lang="en-GB" sz="1600" dirty="0"/>
              <a:t>Proposed Methodology</a:t>
            </a:r>
          </a:p>
          <a:p>
            <a:pPr marL="285750" indent="-285750">
              <a:buFont typeface="Arial" panose="020B0604020202020204" pitchFamily="34" charset="0"/>
              <a:buChar char="•"/>
            </a:pPr>
            <a:r>
              <a:rPr lang="en-GB" sz="1600" dirty="0"/>
              <a:t>Expected Outputs</a:t>
            </a:r>
          </a:p>
          <a:p>
            <a:pPr marL="285750" indent="-285750">
              <a:buFont typeface="Arial" panose="020B0604020202020204" pitchFamily="34" charset="0"/>
              <a:buChar char="•"/>
            </a:pPr>
            <a:r>
              <a:rPr lang="en-GB" sz="1600" dirty="0"/>
              <a:t>Ethical considerations</a:t>
            </a:r>
          </a:p>
          <a:p>
            <a:pPr marL="285750" indent="-285750">
              <a:buFont typeface="Arial" panose="020B0604020202020204" pitchFamily="34" charset="0"/>
              <a:buChar char="•"/>
            </a:pPr>
            <a:endParaRPr lang="en-GB" sz="1600" dirty="0"/>
          </a:p>
          <a:p>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r>
              <a:rPr lang="en-GB" sz="1600" dirty="0"/>
              <a:t>Inclusion of theory behind the research is important!</a:t>
            </a:r>
          </a:p>
        </p:txBody>
      </p:sp>
      <p:pic>
        <p:nvPicPr>
          <p:cNvPr id="27" name="Picture 26">
            <a:extLst>
              <a:ext uri="{FF2B5EF4-FFF2-40B4-BE49-F238E27FC236}">
                <a16:creationId xmlns:a16="http://schemas.microsoft.com/office/drawing/2014/main" id="{67CB2B56-C47C-7D3C-BCF3-A884510D0365}"/>
              </a:ext>
            </a:extLst>
          </p:cNvPr>
          <p:cNvPicPr>
            <a:picLocks noChangeAspect="1"/>
          </p:cNvPicPr>
          <p:nvPr/>
        </p:nvPicPr>
        <p:blipFill rotWithShape="1">
          <a:blip r:embed="rId9"/>
          <a:srcRect l="5757" t="24135" r="65602" b="10548"/>
          <a:stretch/>
        </p:blipFill>
        <p:spPr>
          <a:xfrm>
            <a:off x="194395" y="1929426"/>
            <a:ext cx="3090063" cy="4698049"/>
          </a:xfrm>
          <a:prstGeom prst="rect">
            <a:avLst/>
          </a:prstGeom>
        </p:spPr>
      </p:pic>
      <p:pic>
        <p:nvPicPr>
          <p:cNvPr id="9" name="Picture 8">
            <a:extLst>
              <a:ext uri="{FF2B5EF4-FFF2-40B4-BE49-F238E27FC236}">
                <a16:creationId xmlns:a16="http://schemas.microsoft.com/office/drawing/2014/main" id="{CE8C720B-0725-FBE7-49CE-98B6F2F8C6E8}"/>
              </a:ext>
            </a:extLst>
          </p:cNvPr>
          <p:cNvPicPr>
            <a:picLocks noChangeAspect="1"/>
          </p:cNvPicPr>
          <p:nvPr/>
        </p:nvPicPr>
        <p:blipFill rotWithShape="1">
          <a:blip r:embed="rId10"/>
          <a:srcRect l="52016" t="13333" r="11787" b="10809"/>
          <a:stretch/>
        </p:blipFill>
        <p:spPr>
          <a:xfrm>
            <a:off x="5937472" y="2511449"/>
            <a:ext cx="2804505" cy="3918279"/>
          </a:xfrm>
          <a:prstGeom prst="rect">
            <a:avLst/>
          </a:prstGeom>
        </p:spPr>
      </p:pic>
    </p:spTree>
    <p:extLst>
      <p:ext uri="{BB962C8B-B14F-4D97-AF65-F5344CB8AC3E}">
        <p14:creationId xmlns:p14="http://schemas.microsoft.com/office/powerpoint/2010/main" val="3571516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E5F11-B7B9-4B80-8C6A-A8A7A7190B77}"/>
              </a:ext>
            </a:extLst>
          </p:cNvPr>
          <p:cNvSpPr>
            <a:spLocks noGrp="1"/>
          </p:cNvSpPr>
          <p:nvPr>
            <p:ph type="ctrTitle"/>
          </p:nvPr>
        </p:nvSpPr>
        <p:spPr>
          <a:xfrm>
            <a:off x="6970572" y="81023"/>
            <a:ext cx="4831386" cy="1961642"/>
          </a:xfrm>
        </p:spPr>
        <p:txBody>
          <a:bodyPr/>
          <a:lstStyle/>
          <a:p>
            <a:r>
              <a:rPr lang="en-US" dirty="0"/>
              <a:t>Recruitment Materials</a:t>
            </a:r>
          </a:p>
        </p:txBody>
      </p:sp>
      <p:pic>
        <p:nvPicPr>
          <p:cNvPr id="4" name="Picture 3">
            <a:extLst>
              <a:ext uri="{FF2B5EF4-FFF2-40B4-BE49-F238E27FC236}">
                <a16:creationId xmlns:a16="http://schemas.microsoft.com/office/drawing/2014/main" id="{2E8DD4A8-6756-45D3-EEA5-2F61030A44C4}"/>
              </a:ext>
            </a:extLst>
          </p:cNvPr>
          <p:cNvPicPr>
            <a:picLocks noChangeAspect="1"/>
          </p:cNvPicPr>
          <p:nvPr/>
        </p:nvPicPr>
        <p:blipFill>
          <a:blip r:embed="rId3"/>
          <a:stretch>
            <a:fillRect/>
          </a:stretch>
        </p:blipFill>
        <p:spPr>
          <a:xfrm>
            <a:off x="6881608" y="2414014"/>
            <a:ext cx="4403709" cy="3880385"/>
          </a:xfrm>
          <a:prstGeom prst="rect">
            <a:avLst/>
          </a:prstGeom>
        </p:spPr>
      </p:pic>
      <p:pic>
        <p:nvPicPr>
          <p:cNvPr id="5" name="Picture 4">
            <a:extLst>
              <a:ext uri="{FF2B5EF4-FFF2-40B4-BE49-F238E27FC236}">
                <a16:creationId xmlns:a16="http://schemas.microsoft.com/office/drawing/2014/main" id="{9E454E75-FCBE-72FF-31C2-BF523613D2FB}"/>
              </a:ext>
            </a:extLst>
          </p:cNvPr>
          <p:cNvPicPr>
            <a:picLocks noChangeAspect="1"/>
          </p:cNvPicPr>
          <p:nvPr/>
        </p:nvPicPr>
        <p:blipFill>
          <a:blip r:embed="rId4"/>
          <a:stretch>
            <a:fillRect/>
          </a:stretch>
        </p:blipFill>
        <p:spPr>
          <a:xfrm>
            <a:off x="1057195" y="563601"/>
            <a:ext cx="4831386" cy="5730798"/>
          </a:xfrm>
          <a:prstGeom prst="rect">
            <a:avLst/>
          </a:prstGeom>
        </p:spPr>
      </p:pic>
    </p:spTree>
    <p:extLst>
      <p:ext uri="{BB962C8B-B14F-4D97-AF65-F5344CB8AC3E}">
        <p14:creationId xmlns:p14="http://schemas.microsoft.com/office/powerpoint/2010/main" val="379728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A2CD4-732A-43E4-BCB9-CBA2055E0AC6}"/>
              </a:ext>
            </a:extLst>
          </p:cNvPr>
          <p:cNvSpPr>
            <a:spLocks noGrp="1"/>
          </p:cNvSpPr>
          <p:nvPr>
            <p:ph type="title"/>
          </p:nvPr>
        </p:nvSpPr>
        <p:spPr>
          <a:xfrm>
            <a:off x="421390" y="578734"/>
            <a:ext cx="3652899" cy="726372"/>
          </a:xfrm>
        </p:spPr>
        <p:txBody>
          <a:bodyPr/>
          <a:lstStyle/>
          <a:p>
            <a:r>
              <a:rPr lang="en-US" dirty="0"/>
              <a:t>Data collection</a:t>
            </a:r>
          </a:p>
        </p:txBody>
      </p:sp>
      <p:pic>
        <p:nvPicPr>
          <p:cNvPr id="7" name="Graphic 6" descr="Folder Search outline">
            <a:extLst>
              <a:ext uri="{FF2B5EF4-FFF2-40B4-BE49-F238E27FC236}">
                <a16:creationId xmlns:a16="http://schemas.microsoft.com/office/drawing/2014/main" id="{D2139685-E290-C7B3-A064-D2F55115761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2656" y="5238291"/>
            <a:ext cx="1300621" cy="1300621"/>
          </a:xfrm>
          <a:prstGeom prst="rect">
            <a:avLst/>
          </a:prstGeom>
        </p:spPr>
      </p:pic>
      <p:pic>
        <p:nvPicPr>
          <p:cNvPr id="8" name="Picture 7">
            <a:extLst>
              <a:ext uri="{FF2B5EF4-FFF2-40B4-BE49-F238E27FC236}">
                <a16:creationId xmlns:a16="http://schemas.microsoft.com/office/drawing/2014/main" id="{13D871F2-A3CC-CA36-C46B-C1A61205A37A}"/>
              </a:ext>
            </a:extLst>
          </p:cNvPr>
          <p:cNvPicPr>
            <a:picLocks noChangeAspect="1"/>
          </p:cNvPicPr>
          <p:nvPr/>
        </p:nvPicPr>
        <p:blipFill rotWithShape="1">
          <a:blip r:embed="rId5"/>
          <a:srcRect l="21241" t="4835" r="20777" b="4431"/>
          <a:stretch/>
        </p:blipFill>
        <p:spPr>
          <a:xfrm>
            <a:off x="4591362" y="2461067"/>
            <a:ext cx="1924343" cy="1935866"/>
          </a:xfrm>
          <a:prstGeom prst="rect">
            <a:avLst/>
          </a:prstGeom>
        </p:spPr>
      </p:pic>
      <p:pic>
        <p:nvPicPr>
          <p:cNvPr id="10" name="Picture 9">
            <a:extLst>
              <a:ext uri="{FF2B5EF4-FFF2-40B4-BE49-F238E27FC236}">
                <a16:creationId xmlns:a16="http://schemas.microsoft.com/office/drawing/2014/main" id="{5523CF85-69D3-8521-2B20-717EE2733EBF}"/>
              </a:ext>
            </a:extLst>
          </p:cNvPr>
          <p:cNvPicPr>
            <a:picLocks noChangeAspect="1"/>
          </p:cNvPicPr>
          <p:nvPr/>
        </p:nvPicPr>
        <p:blipFill rotWithShape="1">
          <a:blip r:embed="rId6"/>
          <a:srcRect l="754" t="8439" r="31741" b="4653"/>
          <a:stretch/>
        </p:blipFill>
        <p:spPr>
          <a:xfrm>
            <a:off x="7857651" y="416688"/>
            <a:ext cx="3830256" cy="4179393"/>
          </a:xfrm>
          <a:prstGeom prst="rect">
            <a:avLst/>
          </a:prstGeom>
        </p:spPr>
      </p:pic>
      <p:pic>
        <p:nvPicPr>
          <p:cNvPr id="14" name="Picture 13">
            <a:extLst>
              <a:ext uri="{FF2B5EF4-FFF2-40B4-BE49-F238E27FC236}">
                <a16:creationId xmlns:a16="http://schemas.microsoft.com/office/drawing/2014/main" id="{0D97CDF3-A2AE-753B-9807-42D1B626A4FC}"/>
              </a:ext>
            </a:extLst>
          </p:cNvPr>
          <p:cNvPicPr>
            <a:picLocks noChangeAspect="1"/>
          </p:cNvPicPr>
          <p:nvPr/>
        </p:nvPicPr>
        <p:blipFill rotWithShape="1">
          <a:blip r:embed="rId7"/>
          <a:srcRect l="33159" t="55696" r="13544" b="12640"/>
          <a:stretch/>
        </p:blipFill>
        <p:spPr>
          <a:xfrm>
            <a:off x="7731888" y="4739619"/>
            <a:ext cx="4081781" cy="1616731"/>
          </a:xfrm>
          <a:prstGeom prst="rect">
            <a:avLst/>
          </a:prstGeom>
        </p:spPr>
      </p:pic>
      <p:sp>
        <p:nvSpPr>
          <p:cNvPr id="15" name="TextBox 14">
            <a:extLst>
              <a:ext uri="{FF2B5EF4-FFF2-40B4-BE49-F238E27FC236}">
                <a16:creationId xmlns:a16="http://schemas.microsoft.com/office/drawing/2014/main" id="{49BA96CF-C8AB-64D6-D97B-DA5A381CB688}"/>
              </a:ext>
            </a:extLst>
          </p:cNvPr>
          <p:cNvSpPr txBox="1"/>
          <p:nvPr/>
        </p:nvSpPr>
        <p:spPr>
          <a:xfrm>
            <a:off x="472656" y="1656237"/>
            <a:ext cx="3219668" cy="4247317"/>
          </a:xfrm>
          <a:prstGeom prst="rect">
            <a:avLst/>
          </a:prstGeom>
          <a:noFill/>
        </p:spPr>
        <p:txBody>
          <a:bodyPr wrap="square" rtlCol="0">
            <a:spAutoFit/>
          </a:bodyPr>
          <a:lstStyle/>
          <a:p>
            <a:pPr algn="ctr"/>
            <a:r>
              <a:rPr lang="en-GB" dirty="0"/>
              <a:t>Psychometric Scale Data:</a:t>
            </a:r>
          </a:p>
          <a:p>
            <a:pPr algn="ctr"/>
            <a:endParaRPr lang="en-GB" dirty="0"/>
          </a:p>
          <a:p>
            <a:pPr algn="ctr"/>
            <a:r>
              <a:rPr lang="en-GB" dirty="0"/>
              <a:t>Gathering information on the Ambivalence Towards Men Inventory</a:t>
            </a:r>
          </a:p>
          <a:p>
            <a:pPr algn="ctr"/>
            <a:endParaRPr lang="en-GB" dirty="0"/>
          </a:p>
          <a:p>
            <a:pPr algn="ctr"/>
            <a:endParaRPr lang="en-GB" dirty="0"/>
          </a:p>
          <a:p>
            <a:pPr marL="285750" indent="-285750">
              <a:buFont typeface="Arial" panose="020B0604020202020204" pitchFamily="34" charset="0"/>
              <a:buChar char="•"/>
            </a:pPr>
            <a:r>
              <a:rPr lang="en-GB" dirty="0"/>
              <a:t>Author</a:t>
            </a:r>
          </a:p>
          <a:p>
            <a:pPr marL="285750" indent="-285750">
              <a:buFont typeface="Arial" panose="020B0604020202020204" pitchFamily="34" charset="0"/>
              <a:buChar char="•"/>
            </a:pPr>
            <a:r>
              <a:rPr lang="en-GB" dirty="0"/>
              <a:t>Description</a:t>
            </a:r>
          </a:p>
          <a:p>
            <a:pPr marL="285750" indent="-285750">
              <a:buFont typeface="Arial" panose="020B0604020202020204" pitchFamily="34" charset="0"/>
              <a:buChar char="•"/>
            </a:pPr>
            <a:r>
              <a:rPr lang="en-GB" dirty="0"/>
              <a:t>Reliability</a:t>
            </a:r>
          </a:p>
          <a:p>
            <a:pPr marL="285750" indent="-285750">
              <a:buFont typeface="Arial" panose="020B0604020202020204" pitchFamily="34" charset="0"/>
              <a:buChar char="•"/>
            </a:pPr>
            <a:r>
              <a:rPr lang="en-GB" dirty="0"/>
              <a:t>Validity</a:t>
            </a:r>
          </a:p>
          <a:p>
            <a:pPr marL="285750" indent="-285750">
              <a:buFont typeface="Arial" panose="020B0604020202020204" pitchFamily="34" charset="0"/>
              <a:buChar char="•"/>
            </a:pPr>
            <a:r>
              <a:rPr lang="en-GB" dirty="0"/>
              <a:t>Location</a:t>
            </a:r>
          </a:p>
          <a:p>
            <a:pPr marL="285750" indent="-285750">
              <a:buFont typeface="Arial" panose="020B0604020202020204" pitchFamily="34" charset="0"/>
              <a:buChar char="•"/>
            </a:pPr>
            <a:r>
              <a:rPr lang="en-GB" dirty="0"/>
              <a:t>Scoring</a:t>
            </a:r>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744379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A2D15-4D68-4BF7-9421-032AE6C8852C}"/>
              </a:ext>
            </a:extLst>
          </p:cNvPr>
          <p:cNvSpPr>
            <a:spLocks noGrp="1"/>
          </p:cNvSpPr>
          <p:nvPr>
            <p:ph type="title"/>
          </p:nvPr>
        </p:nvSpPr>
        <p:spPr>
          <a:xfrm>
            <a:off x="188912" y="-133906"/>
            <a:ext cx="8421688" cy="1325563"/>
          </a:xfrm>
        </p:spPr>
        <p:txBody>
          <a:bodyPr/>
          <a:lstStyle/>
          <a:p>
            <a:r>
              <a:rPr lang="en-US" dirty="0"/>
              <a:t>Data entry and coding</a:t>
            </a:r>
          </a:p>
        </p:txBody>
      </p:sp>
      <p:graphicFrame>
        <p:nvGraphicFramePr>
          <p:cNvPr id="6" name="Diagram 5">
            <a:extLst>
              <a:ext uri="{FF2B5EF4-FFF2-40B4-BE49-F238E27FC236}">
                <a16:creationId xmlns:a16="http://schemas.microsoft.com/office/drawing/2014/main" id="{68FB5F84-F0C1-1E89-83BE-06D4E6338095}"/>
              </a:ext>
            </a:extLst>
          </p:cNvPr>
          <p:cNvGraphicFramePr/>
          <p:nvPr>
            <p:extLst>
              <p:ext uri="{D42A27DB-BD31-4B8C-83A1-F6EECF244321}">
                <p14:modId xmlns:p14="http://schemas.microsoft.com/office/powerpoint/2010/main" val="2212592134"/>
              </p:ext>
            </p:extLst>
          </p:nvPr>
        </p:nvGraphicFramePr>
        <p:xfrm>
          <a:off x="578734" y="1388962"/>
          <a:ext cx="7523866" cy="50579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BBD64B1A-5C75-BFB0-638A-1F22AA9B7A6A}"/>
              </a:ext>
            </a:extLst>
          </p:cNvPr>
          <p:cNvGraphicFramePr/>
          <p:nvPr>
            <p:extLst>
              <p:ext uri="{D42A27DB-BD31-4B8C-83A1-F6EECF244321}">
                <p14:modId xmlns:p14="http://schemas.microsoft.com/office/powerpoint/2010/main" val="2552067864"/>
              </p:ext>
            </p:extLst>
          </p:nvPr>
        </p:nvGraphicFramePr>
        <p:xfrm>
          <a:off x="6366076" y="2087356"/>
          <a:ext cx="6279267" cy="426899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9" name="TextBox 8">
            <a:extLst>
              <a:ext uri="{FF2B5EF4-FFF2-40B4-BE49-F238E27FC236}">
                <a16:creationId xmlns:a16="http://schemas.microsoft.com/office/drawing/2014/main" id="{4595A664-77BD-882D-2625-F4B18510793D}"/>
              </a:ext>
            </a:extLst>
          </p:cNvPr>
          <p:cNvSpPr txBox="1"/>
          <p:nvPr/>
        </p:nvSpPr>
        <p:spPr>
          <a:xfrm>
            <a:off x="1469985" y="1563105"/>
            <a:ext cx="1921398" cy="369332"/>
          </a:xfrm>
          <a:prstGeom prst="rect">
            <a:avLst/>
          </a:prstGeom>
          <a:noFill/>
        </p:spPr>
        <p:txBody>
          <a:bodyPr wrap="square" rtlCol="0">
            <a:spAutoFit/>
          </a:bodyPr>
          <a:lstStyle/>
          <a:p>
            <a:r>
              <a:rPr lang="en-GB" dirty="0"/>
              <a:t>Code Book</a:t>
            </a:r>
          </a:p>
        </p:txBody>
      </p:sp>
      <p:sp>
        <p:nvSpPr>
          <p:cNvPr id="10" name="TextBox 9">
            <a:extLst>
              <a:ext uri="{FF2B5EF4-FFF2-40B4-BE49-F238E27FC236}">
                <a16:creationId xmlns:a16="http://schemas.microsoft.com/office/drawing/2014/main" id="{78DC3302-A127-8F33-FB66-CD963D243883}"/>
              </a:ext>
            </a:extLst>
          </p:cNvPr>
          <p:cNvSpPr txBox="1"/>
          <p:nvPr/>
        </p:nvSpPr>
        <p:spPr>
          <a:xfrm>
            <a:off x="8065143" y="1513996"/>
            <a:ext cx="2141317" cy="369332"/>
          </a:xfrm>
          <a:prstGeom prst="rect">
            <a:avLst/>
          </a:prstGeom>
          <a:noFill/>
        </p:spPr>
        <p:txBody>
          <a:bodyPr wrap="square" rtlCol="0">
            <a:spAutoFit/>
          </a:bodyPr>
          <a:lstStyle/>
          <a:p>
            <a:r>
              <a:rPr lang="en-GB" dirty="0"/>
              <a:t>Syntax</a:t>
            </a:r>
          </a:p>
        </p:txBody>
      </p:sp>
      <p:sp>
        <p:nvSpPr>
          <p:cNvPr id="11" name="Oval 10">
            <a:extLst>
              <a:ext uri="{FF2B5EF4-FFF2-40B4-BE49-F238E27FC236}">
                <a16:creationId xmlns:a16="http://schemas.microsoft.com/office/drawing/2014/main" id="{E63197E6-F33A-7446-F560-093B519CA0DC}"/>
              </a:ext>
            </a:extLst>
          </p:cNvPr>
          <p:cNvSpPr/>
          <p:nvPr/>
        </p:nvSpPr>
        <p:spPr>
          <a:xfrm>
            <a:off x="9982200" y="1996799"/>
            <a:ext cx="1371600" cy="1254330"/>
          </a:xfrm>
          <a:prstGeom prst="ellipse">
            <a:avLst/>
          </a:prstGeom>
          <a:solidFill>
            <a:schemeClr val="accent5">
              <a:lumMod val="50000"/>
            </a:schemeClr>
          </a:solidFill>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2" name="Oval 11">
            <a:extLst>
              <a:ext uri="{FF2B5EF4-FFF2-40B4-BE49-F238E27FC236}">
                <a16:creationId xmlns:a16="http://schemas.microsoft.com/office/drawing/2014/main" id="{5BB1A688-8F1C-4948-923A-EF43E36B315F}"/>
              </a:ext>
            </a:extLst>
          </p:cNvPr>
          <p:cNvSpPr/>
          <p:nvPr/>
        </p:nvSpPr>
        <p:spPr>
          <a:xfrm>
            <a:off x="9982199" y="3455157"/>
            <a:ext cx="1371599" cy="1173984"/>
          </a:xfrm>
          <a:prstGeom prst="ellipse">
            <a:avLst/>
          </a:prstGeom>
          <a:solidFill>
            <a:schemeClr val="accent5">
              <a:lumMod val="75000"/>
            </a:schemeClr>
          </a:solidFill>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3" name="Oval 12">
            <a:extLst>
              <a:ext uri="{FF2B5EF4-FFF2-40B4-BE49-F238E27FC236}">
                <a16:creationId xmlns:a16="http://schemas.microsoft.com/office/drawing/2014/main" id="{A1367D87-2EA4-C25A-C285-A9B12D4D3AAD}"/>
              </a:ext>
            </a:extLst>
          </p:cNvPr>
          <p:cNvSpPr/>
          <p:nvPr/>
        </p:nvSpPr>
        <p:spPr>
          <a:xfrm>
            <a:off x="9982200" y="4833169"/>
            <a:ext cx="1371598" cy="1173984"/>
          </a:xfrm>
          <a:prstGeom prst="ellipse">
            <a:avLst/>
          </a:prstGeom>
          <a:solidFill>
            <a:schemeClr val="accent5">
              <a:lumMod val="60000"/>
              <a:lumOff val="40000"/>
            </a:schemeClr>
          </a:solidFill>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4" name="TextBox 13">
            <a:extLst>
              <a:ext uri="{FF2B5EF4-FFF2-40B4-BE49-F238E27FC236}">
                <a16:creationId xmlns:a16="http://schemas.microsoft.com/office/drawing/2014/main" id="{797B54DC-F721-87BD-CC58-29BBF3048E34}"/>
              </a:ext>
            </a:extLst>
          </p:cNvPr>
          <p:cNvSpPr txBox="1"/>
          <p:nvPr/>
        </p:nvSpPr>
        <p:spPr>
          <a:xfrm>
            <a:off x="10038264" y="2232525"/>
            <a:ext cx="1259471" cy="738664"/>
          </a:xfrm>
          <a:prstGeom prst="rect">
            <a:avLst/>
          </a:prstGeom>
          <a:noFill/>
        </p:spPr>
        <p:txBody>
          <a:bodyPr wrap="square" rtlCol="0">
            <a:spAutoFit/>
          </a:bodyPr>
          <a:lstStyle/>
          <a:p>
            <a:pPr algn="ctr"/>
            <a:r>
              <a:rPr lang="en-GB" sz="1400" dirty="0">
                <a:solidFill>
                  <a:schemeClr val="bg1"/>
                </a:solidFill>
              </a:rPr>
              <a:t>Descriptives and frequencies</a:t>
            </a:r>
          </a:p>
        </p:txBody>
      </p:sp>
      <p:sp>
        <p:nvSpPr>
          <p:cNvPr id="15" name="TextBox 14">
            <a:extLst>
              <a:ext uri="{FF2B5EF4-FFF2-40B4-BE49-F238E27FC236}">
                <a16:creationId xmlns:a16="http://schemas.microsoft.com/office/drawing/2014/main" id="{E0A9C96A-3908-997C-57E8-CDD1063BD626}"/>
              </a:ext>
            </a:extLst>
          </p:cNvPr>
          <p:cNvSpPr txBox="1"/>
          <p:nvPr/>
        </p:nvSpPr>
        <p:spPr>
          <a:xfrm>
            <a:off x="10038264" y="3888260"/>
            <a:ext cx="1259471" cy="307777"/>
          </a:xfrm>
          <a:prstGeom prst="rect">
            <a:avLst/>
          </a:prstGeom>
          <a:noFill/>
        </p:spPr>
        <p:txBody>
          <a:bodyPr wrap="square" rtlCol="0">
            <a:spAutoFit/>
          </a:bodyPr>
          <a:lstStyle/>
          <a:p>
            <a:pPr algn="ctr"/>
            <a:r>
              <a:rPr lang="en-GB" sz="1400" dirty="0">
                <a:solidFill>
                  <a:schemeClr val="bg1"/>
                </a:solidFill>
              </a:rPr>
              <a:t>Reliability</a:t>
            </a:r>
          </a:p>
        </p:txBody>
      </p:sp>
      <p:sp>
        <p:nvSpPr>
          <p:cNvPr id="16" name="TextBox 15">
            <a:extLst>
              <a:ext uri="{FF2B5EF4-FFF2-40B4-BE49-F238E27FC236}">
                <a16:creationId xmlns:a16="http://schemas.microsoft.com/office/drawing/2014/main" id="{711A0533-F795-660F-4309-A11D895CAB83}"/>
              </a:ext>
            </a:extLst>
          </p:cNvPr>
          <p:cNvSpPr txBox="1"/>
          <p:nvPr/>
        </p:nvSpPr>
        <p:spPr>
          <a:xfrm>
            <a:off x="10038262" y="5266272"/>
            <a:ext cx="1259471" cy="307777"/>
          </a:xfrm>
          <a:prstGeom prst="rect">
            <a:avLst/>
          </a:prstGeom>
          <a:noFill/>
        </p:spPr>
        <p:txBody>
          <a:bodyPr wrap="square" rtlCol="0">
            <a:spAutoFit/>
          </a:bodyPr>
          <a:lstStyle/>
          <a:p>
            <a:pPr algn="ctr"/>
            <a:r>
              <a:rPr lang="en-GB" sz="1400" dirty="0">
                <a:solidFill>
                  <a:schemeClr val="bg1"/>
                </a:solidFill>
              </a:rPr>
              <a:t>Total Sums</a:t>
            </a:r>
          </a:p>
        </p:txBody>
      </p:sp>
    </p:spTree>
    <p:extLst>
      <p:ext uri="{BB962C8B-B14F-4D97-AF65-F5344CB8AC3E}">
        <p14:creationId xmlns:p14="http://schemas.microsoft.com/office/powerpoint/2010/main" val="2619301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3DB88-62DD-4C41-977F-D59BEF14EE76}"/>
              </a:ext>
            </a:extLst>
          </p:cNvPr>
          <p:cNvSpPr>
            <a:spLocks noGrp="1"/>
          </p:cNvSpPr>
          <p:nvPr>
            <p:ph type="title"/>
          </p:nvPr>
        </p:nvSpPr>
        <p:spPr>
          <a:xfrm>
            <a:off x="3181350" y="699294"/>
            <a:ext cx="4082142" cy="585788"/>
          </a:xfrm>
        </p:spPr>
        <p:txBody>
          <a:bodyPr>
            <a:normAutofit fontScale="90000"/>
          </a:bodyPr>
          <a:lstStyle/>
          <a:p>
            <a:r>
              <a:rPr lang="en-US" dirty="0"/>
              <a:t>Conference Preparation</a:t>
            </a:r>
          </a:p>
        </p:txBody>
      </p:sp>
      <p:pic>
        <p:nvPicPr>
          <p:cNvPr id="4" name="Picture 3">
            <a:extLst>
              <a:ext uri="{FF2B5EF4-FFF2-40B4-BE49-F238E27FC236}">
                <a16:creationId xmlns:a16="http://schemas.microsoft.com/office/drawing/2014/main" id="{83D02060-DA0A-5868-6F89-2CE9BCE6089D}"/>
              </a:ext>
            </a:extLst>
          </p:cNvPr>
          <p:cNvPicPr>
            <a:picLocks noChangeAspect="1"/>
          </p:cNvPicPr>
          <p:nvPr/>
        </p:nvPicPr>
        <p:blipFill rotWithShape="1">
          <a:blip r:embed="rId3"/>
          <a:srcRect l="13244" t="14345" r="14407" b="15444"/>
          <a:stretch/>
        </p:blipFill>
        <p:spPr>
          <a:xfrm>
            <a:off x="1261640" y="1658073"/>
            <a:ext cx="5474547" cy="3541853"/>
          </a:xfrm>
          <a:prstGeom prst="rect">
            <a:avLst/>
          </a:prstGeom>
        </p:spPr>
      </p:pic>
      <p:sp>
        <p:nvSpPr>
          <p:cNvPr id="6" name="TextBox 5">
            <a:extLst>
              <a:ext uri="{FF2B5EF4-FFF2-40B4-BE49-F238E27FC236}">
                <a16:creationId xmlns:a16="http://schemas.microsoft.com/office/drawing/2014/main" id="{AB4680BD-2711-8DB7-D206-F5782D80BA2A}"/>
              </a:ext>
            </a:extLst>
          </p:cNvPr>
          <p:cNvSpPr txBox="1"/>
          <p:nvPr/>
        </p:nvSpPr>
        <p:spPr>
          <a:xfrm>
            <a:off x="8437944" y="1747776"/>
            <a:ext cx="2743200" cy="3139321"/>
          </a:xfrm>
          <a:prstGeom prst="rect">
            <a:avLst/>
          </a:prstGeom>
          <a:noFill/>
        </p:spPr>
        <p:txBody>
          <a:bodyPr wrap="square" rtlCol="0">
            <a:spAutoFit/>
          </a:bodyPr>
          <a:lstStyle/>
          <a:p>
            <a:r>
              <a:rPr lang="en-GB" dirty="0"/>
              <a:t>Research Paper Structure:</a:t>
            </a:r>
          </a:p>
          <a:p>
            <a:endParaRPr lang="en-GB" dirty="0"/>
          </a:p>
          <a:p>
            <a:pPr marL="285750" indent="-285750">
              <a:buFont typeface="Arial" panose="020B0604020202020204" pitchFamily="34" charset="0"/>
              <a:buChar char="•"/>
            </a:pPr>
            <a:r>
              <a:rPr lang="en-GB" dirty="0"/>
              <a:t>Objectives</a:t>
            </a:r>
          </a:p>
          <a:p>
            <a:pPr marL="285750" indent="-285750">
              <a:buFont typeface="Arial" panose="020B0604020202020204" pitchFamily="34" charset="0"/>
              <a:buChar char="•"/>
            </a:pPr>
            <a:r>
              <a:rPr lang="en-GB" dirty="0"/>
              <a:t>Design</a:t>
            </a:r>
          </a:p>
          <a:p>
            <a:pPr marL="285750" indent="-285750">
              <a:buFont typeface="Arial" panose="020B0604020202020204" pitchFamily="34" charset="0"/>
              <a:buChar char="•"/>
            </a:pPr>
            <a:r>
              <a:rPr lang="en-GB" dirty="0"/>
              <a:t>Methods</a:t>
            </a:r>
          </a:p>
          <a:p>
            <a:pPr marL="285750" indent="-285750">
              <a:buFont typeface="Arial" panose="020B0604020202020204" pitchFamily="34" charset="0"/>
              <a:buChar char="•"/>
            </a:pPr>
            <a:r>
              <a:rPr lang="en-GB" dirty="0"/>
              <a:t>Results (Preliminary)</a:t>
            </a:r>
          </a:p>
          <a:p>
            <a:pPr marL="285750" indent="-285750">
              <a:buFont typeface="Arial" panose="020B0604020202020204" pitchFamily="34" charset="0"/>
              <a:buChar char="•"/>
            </a:pPr>
            <a:r>
              <a:rPr lang="en-GB" dirty="0"/>
              <a:t>Conclusions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250 words maximum</a:t>
            </a:r>
          </a:p>
        </p:txBody>
      </p:sp>
    </p:spTree>
    <p:extLst>
      <p:ext uri="{BB962C8B-B14F-4D97-AF65-F5344CB8AC3E}">
        <p14:creationId xmlns:p14="http://schemas.microsoft.com/office/powerpoint/2010/main" val="332104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F1EDE-5423-435C-B149-87AB1BC22B83}"/>
              </a:ext>
            </a:extLst>
          </p:cNvPr>
          <p:cNvSpPr>
            <a:spLocks noGrp="1"/>
          </p:cNvSpPr>
          <p:nvPr>
            <p:ph type="ctrTitle"/>
          </p:nvPr>
        </p:nvSpPr>
        <p:spPr>
          <a:xfrm>
            <a:off x="4267200" y="1615736"/>
            <a:ext cx="4179570" cy="1524735"/>
          </a:xfrm>
        </p:spPr>
        <p:txBody>
          <a:bodyPr/>
          <a:lstStyle/>
          <a:p>
            <a:r>
              <a:rPr lang="en-US" dirty="0"/>
              <a:t>THANK YOU</a:t>
            </a:r>
          </a:p>
        </p:txBody>
      </p:sp>
      <p:sp>
        <p:nvSpPr>
          <p:cNvPr id="3" name="Subtitle 2">
            <a:extLst>
              <a:ext uri="{FF2B5EF4-FFF2-40B4-BE49-F238E27FC236}">
                <a16:creationId xmlns:a16="http://schemas.microsoft.com/office/drawing/2014/main" id="{AF64C29E-DF30-4DC6-AB95-2016F9A703B6}"/>
              </a:ext>
            </a:extLst>
          </p:cNvPr>
          <p:cNvSpPr>
            <a:spLocks noGrp="1"/>
          </p:cNvSpPr>
          <p:nvPr>
            <p:ph type="subTitle" idx="1"/>
          </p:nvPr>
        </p:nvSpPr>
        <p:spPr>
          <a:xfrm>
            <a:off x="4267200" y="3238103"/>
            <a:ext cx="4179570" cy="1371997"/>
          </a:xfrm>
        </p:spPr>
        <p:txBody>
          <a:bodyPr>
            <a:normAutofit/>
          </a:bodyPr>
          <a:lstStyle/>
          <a:p>
            <a:r>
              <a:rPr lang="en-US" dirty="0"/>
              <a:t>Any questions?</a:t>
            </a:r>
          </a:p>
        </p:txBody>
      </p:sp>
      <p:sp>
        <p:nvSpPr>
          <p:cNvPr id="7" name="TextBox 6">
            <a:extLst>
              <a:ext uri="{FF2B5EF4-FFF2-40B4-BE49-F238E27FC236}">
                <a16:creationId xmlns:a16="http://schemas.microsoft.com/office/drawing/2014/main" id="{F06E0B85-93FB-0C50-499A-69C73B55859C}"/>
              </a:ext>
            </a:extLst>
          </p:cNvPr>
          <p:cNvSpPr txBox="1"/>
          <p:nvPr/>
        </p:nvSpPr>
        <p:spPr>
          <a:xfrm>
            <a:off x="10134600" y="5511800"/>
            <a:ext cx="1711778" cy="261610"/>
          </a:xfrm>
          <a:prstGeom prst="rect">
            <a:avLst/>
          </a:prstGeom>
          <a:noFill/>
        </p:spPr>
        <p:txBody>
          <a:bodyPr wrap="square" rtlCol="0">
            <a:spAutoFit/>
          </a:bodyPr>
          <a:lstStyle/>
          <a:p>
            <a:r>
              <a:rPr lang="en-GB" sz="1050" dirty="0">
                <a:solidFill>
                  <a:schemeClr val="bg1"/>
                </a:solidFill>
              </a:rPr>
              <a:t>Bethan Smith</a:t>
            </a:r>
          </a:p>
        </p:txBody>
      </p:sp>
    </p:spTree>
    <p:extLst>
      <p:ext uri="{BB962C8B-B14F-4D97-AF65-F5344CB8AC3E}">
        <p14:creationId xmlns:p14="http://schemas.microsoft.com/office/powerpoint/2010/main" val="1969787568"/>
      </p:ext>
    </p:extLst>
  </p:cSld>
  <p:clrMapOvr>
    <a:masterClrMapping/>
  </p:clrMapOvr>
</p:sld>
</file>

<file path=ppt/theme/theme1.xml><?xml version="1.0" encoding="utf-8"?>
<a:theme xmlns:a="http://schemas.openxmlformats.org/drawingml/2006/main" name="Office Them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Presentation_tm67328976_Win32_LW_SL_v3" id="{B5A5B451-F186-4F05-917D-430247B33515}" vid="{C0610F80-F57F-4E6B-A096-3AEBDD5FC5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C43685-694E-4579-B109-3C418D49DA6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CC96B61E-1B64-430F-934F-7D1B900280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FD6FE22-81A0-4500-AFD0-342D21BB9A2C}">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Minimalist presentation</Template>
  <TotalTime>3220</TotalTime>
  <Words>877</Words>
  <Application>Microsoft Office PowerPoint</Application>
  <PresentationFormat>Widescreen</PresentationFormat>
  <Paragraphs>102</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Tenorite</vt:lpstr>
      <vt:lpstr>Office Theme</vt:lpstr>
      <vt:lpstr>Evidence of Research Skills, Knowledge and Competencies</vt:lpstr>
      <vt:lpstr>Essential Skills and main duties for a Research Assistant Role</vt:lpstr>
      <vt:lpstr>Research planning and ethics</vt:lpstr>
      <vt:lpstr>Recruitment Materials</vt:lpstr>
      <vt:lpstr>Data collection</vt:lpstr>
      <vt:lpstr>Data entry and coding</vt:lpstr>
      <vt:lpstr>Conference Preparation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of Research Skills, Knowledge and Competencies</dc:title>
  <dc:creator>Beth</dc:creator>
  <cp:lastModifiedBy>Beth</cp:lastModifiedBy>
  <cp:revision>7</cp:revision>
  <dcterms:created xsi:type="dcterms:W3CDTF">2023-04-27T14:07:04Z</dcterms:created>
  <dcterms:modified xsi:type="dcterms:W3CDTF">2023-05-01T14:52:29Z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