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703" r:id="rId4"/>
  </p:sldMasterIdLst>
  <p:notesMasterIdLst>
    <p:notesMasterId r:id="rId42"/>
  </p:notesMasterIdLst>
  <p:sldIdLst>
    <p:sldId id="256" r:id="rId5"/>
    <p:sldId id="260" r:id="rId6"/>
    <p:sldId id="264" r:id="rId7"/>
    <p:sldId id="347" r:id="rId8"/>
    <p:sldId id="348" r:id="rId9"/>
    <p:sldId id="262" r:id="rId10"/>
    <p:sldId id="352" r:id="rId11"/>
    <p:sldId id="265" r:id="rId12"/>
    <p:sldId id="261" r:id="rId13"/>
    <p:sldId id="351" r:id="rId14"/>
    <p:sldId id="353" r:id="rId15"/>
    <p:sldId id="354" r:id="rId16"/>
    <p:sldId id="350" r:id="rId17"/>
    <p:sldId id="349" r:id="rId18"/>
    <p:sldId id="266" r:id="rId19"/>
    <p:sldId id="356" r:id="rId20"/>
    <p:sldId id="355" r:id="rId21"/>
    <p:sldId id="357" r:id="rId22"/>
    <p:sldId id="361" r:id="rId23"/>
    <p:sldId id="371" r:id="rId24"/>
    <p:sldId id="372" r:id="rId25"/>
    <p:sldId id="374" r:id="rId26"/>
    <p:sldId id="373" r:id="rId27"/>
    <p:sldId id="358" r:id="rId28"/>
    <p:sldId id="370" r:id="rId29"/>
    <p:sldId id="375" r:id="rId30"/>
    <p:sldId id="376" r:id="rId31"/>
    <p:sldId id="377" r:id="rId32"/>
    <p:sldId id="378" r:id="rId33"/>
    <p:sldId id="360" r:id="rId34"/>
    <p:sldId id="359" r:id="rId35"/>
    <p:sldId id="363" r:id="rId36"/>
    <p:sldId id="362" r:id="rId37"/>
    <p:sldId id="320" r:id="rId38"/>
    <p:sldId id="326" r:id="rId39"/>
    <p:sldId id="327" r:id="rId40"/>
    <p:sldId id="328" r:id="rId41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1F30E73C-76E4-41A9-8BCF-05B693E8D93D}">
  <a:tblStyle styleId="{1F30E73C-76E4-41A9-8BCF-05B693E8D93D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5033" autoAdjust="0"/>
  </p:normalViewPr>
  <p:slideViewPr>
    <p:cSldViewPr snapToGrid="0">
      <p:cViewPr>
        <p:scale>
          <a:sx n="100" d="100"/>
          <a:sy n="100" d="100"/>
        </p:scale>
        <p:origin x="946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presProps" Target="pres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tableStyles" Target="tableStyles.xml"/><Relationship Id="rId20" Type="http://schemas.openxmlformats.org/officeDocument/2006/relationships/slide" Target="slides/slide16.xml"/><Relationship Id="rId41" Type="http://schemas.openxmlformats.org/officeDocument/2006/relationships/slide" Target="slides/slide3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9" name="Google Shape;479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0" name="Google Shape;480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1" name="Google Shape;531;gcd8a80d6bc_0_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2" name="Google Shape;532;gcd8a80d6bc_0_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6" name="Google Shape;556;gcc7554a049_0_36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57" name="Google Shape;557;gcc7554a049_0_36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5">
          <a:extLst>
            <a:ext uri="{FF2B5EF4-FFF2-40B4-BE49-F238E27FC236}">
              <a16:creationId xmlns:a16="http://schemas.microsoft.com/office/drawing/2014/main" id="{B373C168-EC46-259E-A11F-9D192D7FF3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6" name="Google Shape;556;gcc7554a049_0_363:notes">
            <a:extLst>
              <a:ext uri="{FF2B5EF4-FFF2-40B4-BE49-F238E27FC236}">
                <a16:creationId xmlns:a16="http://schemas.microsoft.com/office/drawing/2014/main" id="{BD82D7FD-F3BC-EE91-BB1D-EF800D403D1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57" name="Google Shape;557;gcc7554a049_0_363:notes">
            <a:extLst>
              <a:ext uri="{FF2B5EF4-FFF2-40B4-BE49-F238E27FC236}">
                <a16:creationId xmlns:a16="http://schemas.microsoft.com/office/drawing/2014/main" id="{13148182-127C-1DF0-6BDD-7EE7971961F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3566748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5">
          <a:extLst>
            <a:ext uri="{FF2B5EF4-FFF2-40B4-BE49-F238E27FC236}">
              <a16:creationId xmlns:a16="http://schemas.microsoft.com/office/drawing/2014/main" id="{9E420110-E0FF-B4C1-A1F2-C5B0007380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6" name="Google Shape;556;gcc7554a049_0_363:notes">
            <a:extLst>
              <a:ext uri="{FF2B5EF4-FFF2-40B4-BE49-F238E27FC236}">
                <a16:creationId xmlns:a16="http://schemas.microsoft.com/office/drawing/2014/main" id="{C99827A2-3B87-5509-3DAE-975E7F80E6D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57" name="Google Shape;557;gcc7554a049_0_363:notes">
            <a:extLst>
              <a:ext uri="{FF2B5EF4-FFF2-40B4-BE49-F238E27FC236}">
                <a16:creationId xmlns:a16="http://schemas.microsoft.com/office/drawing/2014/main" id="{7010C39D-44EB-7DD2-346C-1B638E5C063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2830566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3" name="Google Shape;543;gcd8a80d6bc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4" name="Google Shape;544;gcd8a80d6bc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6">
          <a:extLst>
            <a:ext uri="{FF2B5EF4-FFF2-40B4-BE49-F238E27FC236}">
              <a16:creationId xmlns:a16="http://schemas.microsoft.com/office/drawing/2014/main" id="{A9398397-6D25-0E20-52EF-C67767B00B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7" name="Google Shape;537;g105aad17dc0_0_89:notes">
            <a:extLst>
              <a:ext uri="{FF2B5EF4-FFF2-40B4-BE49-F238E27FC236}">
                <a16:creationId xmlns:a16="http://schemas.microsoft.com/office/drawing/2014/main" id="{F73FAF2B-57AC-25DD-8F65-3EEFC675CFB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8" name="Google Shape;538;g105aad17dc0_0_89:notes">
            <a:extLst>
              <a:ext uri="{FF2B5EF4-FFF2-40B4-BE49-F238E27FC236}">
                <a16:creationId xmlns:a16="http://schemas.microsoft.com/office/drawing/2014/main" id="{A0D5BB61-425D-390E-CB86-7F219389F64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1277060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2" name="Google Shape;562;g105aad17dc0_0_1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3" name="Google Shape;563;g105aad17dc0_0_1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7" name="Google Shape;537;g105aad17dc0_0_8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8" name="Google Shape;538;g105aad17dc0_0_8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6">
          <a:extLst>
            <a:ext uri="{FF2B5EF4-FFF2-40B4-BE49-F238E27FC236}">
              <a16:creationId xmlns:a16="http://schemas.microsoft.com/office/drawing/2014/main" id="{2376F7C7-4BD6-B33C-36F9-CE13F2E722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7" name="Google Shape;537;g105aad17dc0_0_89:notes">
            <a:extLst>
              <a:ext uri="{FF2B5EF4-FFF2-40B4-BE49-F238E27FC236}">
                <a16:creationId xmlns:a16="http://schemas.microsoft.com/office/drawing/2014/main" id="{0D081D1E-2EDB-6B06-81AF-EFE52AE336F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8" name="Google Shape;538;g105aad17dc0_0_89:notes">
            <a:extLst>
              <a:ext uri="{FF2B5EF4-FFF2-40B4-BE49-F238E27FC236}">
                <a16:creationId xmlns:a16="http://schemas.microsoft.com/office/drawing/2014/main" id="{BD539405-8C6B-6177-D427-4D226880AC0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90734945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6">
          <a:extLst>
            <a:ext uri="{FF2B5EF4-FFF2-40B4-BE49-F238E27FC236}">
              <a16:creationId xmlns:a16="http://schemas.microsoft.com/office/drawing/2014/main" id="{5C0880EE-4DBD-960D-31DF-D818F8000F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7" name="Google Shape;537;g105aad17dc0_0_89:notes">
            <a:extLst>
              <a:ext uri="{FF2B5EF4-FFF2-40B4-BE49-F238E27FC236}">
                <a16:creationId xmlns:a16="http://schemas.microsoft.com/office/drawing/2014/main" id="{BD3C7405-DD9D-5B8F-E64C-00FFB1F4C68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8" name="Google Shape;538;g105aad17dc0_0_89:notes">
            <a:extLst>
              <a:ext uri="{FF2B5EF4-FFF2-40B4-BE49-F238E27FC236}">
                <a16:creationId xmlns:a16="http://schemas.microsoft.com/office/drawing/2014/main" id="{21607769-341F-4F7F-175D-7FAFE6A36EE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07288901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6">
          <a:extLst>
            <a:ext uri="{FF2B5EF4-FFF2-40B4-BE49-F238E27FC236}">
              <a16:creationId xmlns:a16="http://schemas.microsoft.com/office/drawing/2014/main" id="{1BB458F7-B55B-6B6A-089B-8D0ED20F9C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7" name="Google Shape;537;g105aad17dc0_0_89:notes">
            <a:extLst>
              <a:ext uri="{FF2B5EF4-FFF2-40B4-BE49-F238E27FC236}">
                <a16:creationId xmlns:a16="http://schemas.microsoft.com/office/drawing/2014/main" id="{3ECC02A8-6D9A-4EA9-914C-DDFB289C86F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8" name="Google Shape;538;g105aad17dc0_0_89:notes">
            <a:extLst>
              <a:ext uri="{FF2B5EF4-FFF2-40B4-BE49-F238E27FC236}">
                <a16:creationId xmlns:a16="http://schemas.microsoft.com/office/drawing/2014/main" id="{5F9738B7-50F5-C30A-6155-FCD3BFB72DC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55225020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6">
          <a:extLst>
            <a:ext uri="{FF2B5EF4-FFF2-40B4-BE49-F238E27FC236}">
              <a16:creationId xmlns:a16="http://schemas.microsoft.com/office/drawing/2014/main" id="{4C39118A-70EC-E3E0-02BA-C224CE5548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7" name="Google Shape;537;g105aad17dc0_0_89:notes">
            <a:extLst>
              <a:ext uri="{FF2B5EF4-FFF2-40B4-BE49-F238E27FC236}">
                <a16:creationId xmlns:a16="http://schemas.microsoft.com/office/drawing/2014/main" id="{8577010C-B197-F856-A200-EE226938E55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8" name="Google Shape;538;g105aad17dc0_0_89:notes">
            <a:extLst>
              <a:ext uri="{FF2B5EF4-FFF2-40B4-BE49-F238E27FC236}">
                <a16:creationId xmlns:a16="http://schemas.microsoft.com/office/drawing/2014/main" id="{A4FB86DA-E477-F029-5295-AEFB8221617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9148347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6">
          <a:extLst>
            <a:ext uri="{FF2B5EF4-FFF2-40B4-BE49-F238E27FC236}">
              <a16:creationId xmlns:a16="http://schemas.microsoft.com/office/drawing/2014/main" id="{124C472F-FD1A-E31D-839D-E0F2231B34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7" name="Google Shape;537;g105aad17dc0_0_89:notes">
            <a:extLst>
              <a:ext uri="{FF2B5EF4-FFF2-40B4-BE49-F238E27FC236}">
                <a16:creationId xmlns:a16="http://schemas.microsoft.com/office/drawing/2014/main" id="{7E3F22EE-192B-7A86-0B1D-BB85FFC9BC1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8" name="Google Shape;538;g105aad17dc0_0_89:notes">
            <a:extLst>
              <a:ext uri="{FF2B5EF4-FFF2-40B4-BE49-F238E27FC236}">
                <a16:creationId xmlns:a16="http://schemas.microsoft.com/office/drawing/2014/main" id="{E6FBBF05-6179-D17E-304E-6A3ABE219C8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544299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" name="Google Shape;569;gcf7a3c503a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0" name="Google Shape;570;gcf7a3c503a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6">
          <a:extLst>
            <a:ext uri="{FF2B5EF4-FFF2-40B4-BE49-F238E27FC236}">
              <a16:creationId xmlns:a16="http://schemas.microsoft.com/office/drawing/2014/main" id="{EA14B7DF-9E6A-A043-1200-4BBFBE32F7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7" name="Google Shape;537;g105aad17dc0_0_89:notes">
            <a:extLst>
              <a:ext uri="{FF2B5EF4-FFF2-40B4-BE49-F238E27FC236}">
                <a16:creationId xmlns:a16="http://schemas.microsoft.com/office/drawing/2014/main" id="{DC480FE3-348B-ED00-EBD8-6020467BEC4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8" name="Google Shape;538;g105aad17dc0_0_89:notes">
            <a:extLst>
              <a:ext uri="{FF2B5EF4-FFF2-40B4-BE49-F238E27FC236}">
                <a16:creationId xmlns:a16="http://schemas.microsoft.com/office/drawing/2014/main" id="{18BA59EC-9F26-8DD3-2D75-1DF29DD227A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01668655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6">
          <a:extLst>
            <a:ext uri="{FF2B5EF4-FFF2-40B4-BE49-F238E27FC236}">
              <a16:creationId xmlns:a16="http://schemas.microsoft.com/office/drawing/2014/main" id="{D145096C-80E4-B54B-3479-DDAE5208ED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7" name="Google Shape;537;g105aad17dc0_0_89:notes">
            <a:extLst>
              <a:ext uri="{FF2B5EF4-FFF2-40B4-BE49-F238E27FC236}">
                <a16:creationId xmlns:a16="http://schemas.microsoft.com/office/drawing/2014/main" id="{4296B5F1-8E9E-46A9-6E32-59BDB4283FF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8" name="Google Shape;538;g105aad17dc0_0_89:notes">
            <a:extLst>
              <a:ext uri="{FF2B5EF4-FFF2-40B4-BE49-F238E27FC236}">
                <a16:creationId xmlns:a16="http://schemas.microsoft.com/office/drawing/2014/main" id="{8F551C30-D446-B666-216A-649D56989E5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94930443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6">
          <a:extLst>
            <a:ext uri="{FF2B5EF4-FFF2-40B4-BE49-F238E27FC236}">
              <a16:creationId xmlns:a16="http://schemas.microsoft.com/office/drawing/2014/main" id="{7E6F7B21-96F0-FC19-A03F-C8CE9932A9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7" name="Google Shape;537;g105aad17dc0_0_89:notes">
            <a:extLst>
              <a:ext uri="{FF2B5EF4-FFF2-40B4-BE49-F238E27FC236}">
                <a16:creationId xmlns:a16="http://schemas.microsoft.com/office/drawing/2014/main" id="{57EA0B11-C899-3330-581B-980E74DD53E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8" name="Google Shape;538;g105aad17dc0_0_89:notes">
            <a:extLst>
              <a:ext uri="{FF2B5EF4-FFF2-40B4-BE49-F238E27FC236}">
                <a16:creationId xmlns:a16="http://schemas.microsoft.com/office/drawing/2014/main" id="{908F6A93-4583-04DE-1C4A-ECC810E8D72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97331754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8">
          <a:extLst>
            <a:ext uri="{FF2B5EF4-FFF2-40B4-BE49-F238E27FC236}">
              <a16:creationId xmlns:a16="http://schemas.microsoft.com/office/drawing/2014/main" id="{0CD0B928-2358-460C-501A-4A7AF7839C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" name="Google Shape;569;gcf7a3c503a_0_5:notes">
            <a:extLst>
              <a:ext uri="{FF2B5EF4-FFF2-40B4-BE49-F238E27FC236}">
                <a16:creationId xmlns:a16="http://schemas.microsoft.com/office/drawing/2014/main" id="{E96E9D02-B53E-5AB2-2EF2-946151DACEC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0" name="Google Shape;570;gcf7a3c503a_0_5:notes">
            <a:extLst>
              <a:ext uri="{FF2B5EF4-FFF2-40B4-BE49-F238E27FC236}">
                <a16:creationId xmlns:a16="http://schemas.microsoft.com/office/drawing/2014/main" id="{1C8CA022-A947-1598-8BAF-090B4679541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8642953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8">
          <a:extLst>
            <a:ext uri="{FF2B5EF4-FFF2-40B4-BE49-F238E27FC236}">
              <a16:creationId xmlns:a16="http://schemas.microsoft.com/office/drawing/2014/main" id="{786B3364-47CF-9D3D-5365-B8A5378F5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" name="Google Shape;569;gcf7a3c503a_0_5:notes">
            <a:extLst>
              <a:ext uri="{FF2B5EF4-FFF2-40B4-BE49-F238E27FC236}">
                <a16:creationId xmlns:a16="http://schemas.microsoft.com/office/drawing/2014/main" id="{EED6C9BC-1F7C-1372-45D6-19BF1E0FC17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0" name="Google Shape;570;gcf7a3c503a_0_5:notes">
            <a:extLst>
              <a:ext uri="{FF2B5EF4-FFF2-40B4-BE49-F238E27FC236}">
                <a16:creationId xmlns:a16="http://schemas.microsoft.com/office/drawing/2014/main" id="{E29E8F18-25B9-9022-8202-A37D965D80A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2380668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8">
          <a:extLst>
            <a:ext uri="{FF2B5EF4-FFF2-40B4-BE49-F238E27FC236}">
              <a16:creationId xmlns:a16="http://schemas.microsoft.com/office/drawing/2014/main" id="{DEB14D51-58A9-1024-DE7E-75EEFA8BA7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" name="Google Shape;569;gcf7a3c503a_0_5:notes">
            <a:extLst>
              <a:ext uri="{FF2B5EF4-FFF2-40B4-BE49-F238E27FC236}">
                <a16:creationId xmlns:a16="http://schemas.microsoft.com/office/drawing/2014/main" id="{8E0AC276-C342-0ECD-8F85-5F1C38D8EE2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0" name="Google Shape;570;gcf7a3c503a_0_5:notes">
            <a:extLst>
              <a:ext uri="{FF2B5EF4-FFF2-40B4-BE49-F238E27FC236}">
                <a16:creationId xmlns:a16="http://schemas.microsoft.com/office/drawing/2014/main" id="{F8B6B2DB-D1D5-735E-5BD9-94F935213D1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53538699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8">
          <a:extLst>
            <a:ext uri="{FF2B5EF4-FFF2-40B4-BE49-F238E27FC236}">
              <a16:creationId xmlns:a16="http://schemas.microsoft.com/office/drawing/2014/main" id="{2A705060-F81F-09C9-8CA6-2A9AC572B7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" name="Google Shape;569;gcf7a3c503a_0_5:notes">
            <a:extLst>
              <a:ext uri="{FF2B5EF4-FFF2-40B4-BE49-F238E27FC236}">
                <a16:creationId xmlns:a16="http://schemas.microsoft.com/office/drawing/2014/main" id="{90BFA8AE-369C-68A4-AE98-5333301AD46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0" name="Google Shape;570;gcf7a3c503a_0_5:notes">
            <a:extLst>
              <a:ext uri="{FF2B5EF4-FFF2-40B4-BE49-F238E27FC236}">
                <a16:creationId xmlns:a16="http://schemas.microsoft.com/office/drawing/2014/main" id="{D22968C9-CC7C-C8A6-0B6D-AC945F71955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51613545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8">
          <a:extLst>
            <a:ext uri="{FF2B5EF4-FFF2-40B4-BE49-F238E27FC236}">
              <a16:creationId xmlns:a16="http://schemas.microsoft.com/office/drawing/2014/main" id="{209C3100-044F-E699-C5D1-A8A41FBFED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" name="Google Shape;569;gcf7a3c503a_0_5:notes">
            <a:extLst>
              <a:ext uri="{FF2B5EF4-FFF2-40B4-BE49-F238E27FC236}">
                <a16:creationId xmlns:a16="http://schemas.microsoft.com/office/drawing/2014/main" id="{CB952644-B5D8-AF72-0815-44C466D4BA9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0" name="Google Shape;570;gcf7a3c503a_0_5:notes">
            <a:extLst>
              <a:ext uri="{FF2B5EF4-FFF2-40B4-BE49-F238E27FC236}">
                <a16:creationId xmlns:a16="http://schemas.microsoft.com/office/drawing/2014/main" id="{CFE9A784-8FED-15F8-9863-84DB9144C23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29603562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6">
          <a:extLst>
            <a:ext uri="{FF2B5EF4-FFF2-40B4-BE49-F238E27FC236}">
              <a16:creationId xmlns:a16="http://schemas.microsoft.com/office/drawing/2014/main" id="{B7E437EB-DF19-532B-9776-4144A48D74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7" name="Google Shape;537;g105aad17dc0_0_89:notes">
            <a:extLst>
              <a:ext uri="{FF2B5EF4-FFF2-40B4-BE49-F238E27FC236}">
                <a16:creationId xmlns:a16="http://schemas.microsoft.com/office/drawing/2014/main" id="{77C4ED2E-E2B2-D1DD-6E1C-28FEC534551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8" name="Google Shape;538;g105aad17dc0_0_89:notes">
            <a:extLst>
              <a:ext uri="{FF2B5EF4-FFF2-40B4-BE49-F238E27FC236}">
                <a16:creationId xmlns:a16="http://schemas.microsoft.com/office/drawing/2014/main" id="{3211DC98-E2EB-3349-5A50-3894FEF6BF1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02491403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8">
          <a:extLst>
            <a:ext uri="{FF2B5EF4-FFF2-40B4-BE49-F238E27FC236}">
              <a16:creationId xmlns:a16="http://schemas.microsoft.com/office/drawing/2014/main" id="{ECFC8514-E154-B80F-D239-9B6A783606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" name="Google Shape;569;gcf7a3c503a_0_5:notes">
            <a:extLst>
              <a:ext uri="{FF2B5EF4-FFF2-40B4-BE49-F238E27FC236}">
                <a16:creationId xmlns:a16="http://schemas.microsoft.com/office/drawing/2014/main" id="{F2D60DF8-A963-F713-14F8-C53E89D8F71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0" name="Google Shape;570;gcf7a3c503a_0_5:notes">
            <a:extLst>
              <a:ext uri="{FF2B5EF4-FFF2-40B4-BE49-F238E27FC236}">
                <a16:creationId xmlns:a16="http://schemas.microsoft.com/office/drawing/2014/main" id="{8F7BA617-8685-C6C5-761E-9AE2D2EDBAA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34571605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8">
          <a:extLst>
            <a:ext uri="{FF2B5EF4-FFF2-40B4-BE49-F238E27FC236}">
              <a16:creationId xmlns:a16="http://schemas.microsoft.com/office/drawing/2014/main" id="{484C4F25-5E7D-5AEE-3256-CD6F50D0B5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" name="Google Shape;569;gcf7a3c503a_0_5:notes">
            <a:extLst>
              <a:ext uri="{FF2B5EF4-FFF2-40B4-BE49-F238E27FC236}">
                <a16:creationId xmlns:a16="http://schemas.microsoft.com/office/drawing/2014/main" id="{65B9690C-A744-D519-9B2F-E5BC22D23C0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0" name="Google Shape;570;gcf7a3c503a_0_5:notes">
            <a:extLst>
              <a:ext uri="{FF2B5EF4-FFF2-40B4-BE49-F238E27FC236}">
                <a16:creationId xmlns:a16="http://schemas.microsoft.com/office/drawing/2014/main" id="{033FB532-96F0-5DD1-A711-259E18A2CC4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6929253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8">
          <a:extLst>
            <a:ext uri="{FF2B5EF4-FFF2-40B4-BE49-F238E27FC236}">
              <a16:creationId xmlns:a16="http://schemas.microsoft.com/office/drawing/2014/main" id="{5931D86F-3CCB-4190-9ADA-71406957CD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" name="Google Shape;569;gcf7a3c503a_0_5:notes">
            <a:extLst>
              <a:ext uri="{FF2B5EF4-FFF2-40B4-BE49-F238E27FC236}">
                <a16:creationId xmlns:a16="http://schemas.microsoft.com/office/drawing/2014/main" id="{53D94CE4-2AE8-AB57-F35C-4D855A0540E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0" name="Google Shape;570;gcf7a3c503a_0_5:notes">
            <a:extLst>
              <a:ext uri="{FF2B5EF4-FFF2-40B4-BE49-F238E27FC236}">
                <a16:creationId xmlns:a16="http://schemas.microsoft.com/office/drawing/2014/main" id="{4B0C0958-3BB7-5133-1756-DD4E9585CAF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20846477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8">
          <a:extLst>
            <a:ext uri="{FF2B5EF4-FFF2-40B4-BE49-F238E27FC236}">
              <a16:creationId xmlns:a16="http://schemas.microsoft.com/office/drawing/2014/main" id="{ABBC8BCF-9303-F374-FA72-1615D275F0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" name="Google Shape;569;gcf7a3c503a_0_5:notes">
            <a:extLst>
              <a:ext uri="{FF2B5EF4-FFF2-40B4-BE49-F238E27FC236}">
                <a16:creationId xmlns:a16="http://schemas.microsoft.com/office/drawing/2014/main" id="{C507A63E-8D62-4ACC-187F-1BEDF0FA778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0" name="Google Shape;570;gcf7a3c503a_0_5:notes">
            <a:extLst>
              <a:ext uri="{FF2B5EF4-FFF2-40B4-BE49-F238E27FC236}">
                <a16:creationId xmlns:a16="http://schemas.microsoft.com/office/drawing/2014/main" id="{AFFBCA6D-ADE9-3387-110C-A00A7A766AF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78621200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8">
          <a:extLst>
            <a:ext uri="{FF2B5EF4-FFF2-40B4-BE49-F238E27FC236}">
              <a16:creationId xmlns:a16="http://schemas.microsoft.com/office/drawing/2014/main" id="{EAEFFEE0-40B0-A377-C7FA-1FC3576652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" name="Google Shape;569;gcf7a3c503a_0_5:notes">
            <a:extLst>
              <a:ext uri="{FF2B5EF4-FFF2-40B4-BE49-F238E27FC236}">
                <a16:creationId xmlns:a16="http://schemas.microsoft.com/office/drawing/2014/main" id="{E976572B-DD8A-5FF8-BF6D-B8EECAC4EC2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0" name="Google Shape;570;gcf7a3c503a_0_5:notes">
            <a:extLst>
              <a:ext uri="{FF2B5EF4-FFF2-40B4-BE49-F238E27FC236}">
                <a16:creationId xmlns:a16="http://schemas.microsoft.com/office/drawing/2014/main" id="{09821A79-37B8-C4BB-1253-9823CC47DEF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78009715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6">
          <a:extLst>
            <a:ext uri="{FF2B5EF4-FFF2-40B4-BE49-F238E27FC236}">
              <a16:creationId xmlns:a16="http://schemas.microsoft.com/office/drawing/2014/main" id="{3B9871CD-E863-A011-A567-D6AA63EC92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7" name="Google Shape;537;g105aad17dc0_0_89:notes">
            <a:extLst>
              <a:ext uri="{FF2B5EF4-FFF2-40B4-BE49-F238E27FC236}">
                <a16:creationId xmlns:a16="http://schemas.microsoft.com/office/drawing/2014/main" id="{39265301-6906-CCFB-3D69-0949CB657A2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8" name="Google Shape;538;g105aad17dc0_0_89:notes">
            <a:extLst>
              <a:ext uri="{FF2B5EF4-FFF2-40B4-BE49-F238E27FC236}">
                <a16:creationId xmlns:a16="http://schemas.microsoft.com/office/drawing/2014/main" id="{7B103537-D888-4E62-8F9A-7C1D30FE53E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43742547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6">
          <a:extLst>
            <a:ext uri="{FF2B5EF4-FFF2-40B4-BE49-F238E27FC236}">
              <a16:creationId xmlns:a16="http://schemas.microsoft.com/office/drawing/2014/main" id="{35E82DBF-B7AC-94B1-BF3C-132575E0A5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7" name="Google Shape;537;g105aad17dc0_0_89:notes">
            <a:extLst>
              <a:ext uri="{FF2B5EF4-FFF2-40B4-BE49-F238E27FC236}">
                <a16:creationId xmlns:a16="http://schemas.microsoft.com/office/drawing/2014/main" id="{D7AFF6FA-4871-A1AE-2C0E-57350F6334A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8" name="Google Shape;538;g105aad17dc0_0_89:notes">
            <a:extLst>
              <a:ext uri="{FF2B5EF4-FFF2-40B4-BE49-F238E27FC236}">
                <a16:creationId xmlns:a16="http://schemas.microsoft.com/office/drawing/2014/main" id="{A7C3610A-A933-CD10-2550-48D03EF62D7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99901735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8">
          <a:extLst>
            <a:ext uri="{FF2B5EF4-FFF2-40B4-BE49-F238E27FC236}">
              <a16:creationId xmlns:a16="http://schemas.microsoft.com/office/drawing/2014/main" id="{671D5F49-066E-D7FE-1DC0-0A9475703A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" name="Google Shape;569;gcf7a3c503a_0_5:notes">
            <a:extLst>
              <a:ext uri="{FF2B5EF4-FFF2-40B4-BE49-F238E27FC236}">
                <a16:creationId xmlns:a16="http://schemas.microsoft.com/office/drawing/2014/main" id="{C06E30CE-BDC8-4E57-5B61-1C0A67444AC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0" name="Google Shape;570;gcf7a3c503a_0_5:notes">
            <a:extLst>
              <a:ext uri="{FF2B5EF4-FFF2-40B4-BE49-F238E27FC236}">
                <a16:creationId xmlns:a16="http://schemas.microsoft.com/office/drawing/2014/main" id="{D9BDA622-6404-EA49-1BBA-9AD37395667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04758717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8">
          <a:extLst>
            <a:ext uri="{FF2B5EF4-FFF2-40B4-BE49-F238E27FC236}">
              <a16:creationId xmlns:a16="http://schemas.microsoft.com/office/drawing/2014/main" id="{A9C2B31B-9285-7AD6-7E2B-448F4085BD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" name="Google Shape;569;gcf7a3c503a_0_5:notes">
            <a:extLst>
              <a:ext uri="{FF2B5EF4-FFF2-40B4-BE49-F238E27FC236}">
                <a16:creationId xmlns:a16="http://schemas.microsoft.com/office/drawing/2014/main" id="{3A742B6E-601F-1DB9-8352-27F627DC187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0" name="Google Shape;570;gcf7a3c503a_0_5:notes">
            <a:extLst>
              <a:ext uri="{FF2B5EF4-FFF2-40B4-BE49-F238E27FC236}">
                <a16:creationId xmlns:a16="http://schemas.microsoft.com/office/drawing/2014/main" id="{0717A7E7-0126-C8F0-E961-338026E9571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94751978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5" name="Google Shape;1565;gcf7a3c503a_0_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66" name="Google Shape;1566;gcf7a3c503a_0_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2" name="Google Shape;1882;gcc7554a049_0_9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83" name="Google Shape;1883;gcc7554a049_0_9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9" name="Google Shape;1889;g1083f33e91c_2_5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0" name="Google Shape;1890;g1083f33e91c_2_55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6" name="Google Shape;1896;g1083f33e91c_2_55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7" name="Google Shape;1897;g1083f33e91c_2_55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aticon.com/" TargetMode="External"/><Relationship Id="rId2" Type="http://schemas.openxmlformats.org/officeDocument/2006/relationships/hyperlink" Target="https://slidesgo.com/" TargetMode="External"/><Relationship Id="rId1" Type="http://schemas.openxmlformats.org/officeDocument/2006/relationships/slideMaster" Target="../slideMasters/slideMaster1.xml"/><Relationship Id="rId4" Type="http://schemas.openxmlformats.org/officeDocument/2006/relationships/hyperlink" Target="https://www.freepik.com/" TargetMode="Externa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1039975" y="1324500"/>
            <a:ext cx="70641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5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1040000" y="3377100"/>
            <a:ext cx="7064100" cy="441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cxnSp>
        <p:nvCxnSpPr>
          <p:cNvPr id="11" name="Google Shape;11;p2"/>
          <p:cNvCxnSpPr/>
          <p:nvPr/>
        </p:nvCxnSpPr>
        <p:spPr>
          <a:xfrm>
            <a:off x="-72550" y="27410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2" name="Google Shape;12;p2"/>
          <p:cNvCxnSpPr/>
          <p:nvPr/>
        </p:nvCxnSpPr>
        <p:spPr>
          <a:xfrm flipH="1">
            <a:off x="-257975" y="-72550"/>
            <a:ext cx="3047400" cy="1346400"/>
          </a:xfrm>
          <a:prstGeom prst="curvedConnector3">
            <a:avLst>
              <a:gd name="adj1" fmla="val 50000"/>
            </a:avLst>
          </a:prstGeom>
          <a:noFill/>
          <a:ln w="2857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3" name="Google Shape;13;p2"/>
          <p:cNvCxnSpPr/>
          <p:nvPr/>
        </p:nvCxnSpPr>
        <p:spPr>
          <a:xfrm>
            <a:off x="-72550" y="487745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4" name="Google Shape;14;p2"/>
          <p:cNvCxnSpPr/>
          <p:nvPr/>
        </p:nvCxnSpPr>
        <p:spPr>
          <a:xfrm flipH="1">
            <a:off x="6467450" y="3935375"/>
            <a:ext cx="3047400" cy="1346400"/>
          </a:xfrm>
          <a:prstGeom prst="curvedConnector3">
            <a:avLst>
              <a:gd name="adj1" fmla="val 50000"/>
            </a:avLst>
          </a:prstGeom>
          <a:noFill/>
          <a:ln w="2857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>
            <a:spLocks noGrp="1"/>
          </p:cNvSpPr>
          <p:nvPr>
            <p:ph type="title"/>
          </p:nvPr>
        </p:nvSpPr>
        <p:spPr>
          <a:xfrm>
            <a:off x="2714550" y="2366272"/>
            <a:ext cx="3714900" cy="8184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600"/>
              <a:buNone/>
              <a:defRPr sz="5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title" idx="2" hasCustomPrompt="1"/>
          </p:nvPr>
        </p:nvSpPr>
        <p:spPr>
          <a:xfrm>
            <a:off x="3746550" y="1339163"/>
            <a:ext cx="1650900" cy="97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000"/>
              <a:buNone/>
              <a:defRPr sz="7000">
                <a:solidFill>
                  <a:schemeClr val="accen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 b="1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 b="1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 b="1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 b="1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 b="1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 b="1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 b="1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 b="1"/>
            </a:lvl9pPr>
          </a:lstStyle>
          <a:p>
            <a:r>
              <a:t>xx%</a:t>
            </a:r>
          </a:p>
        </p:txBody>
      </p:sp>
      <p:sp>
        <p:nvSpPr>
          <p:cNvPr id="18" name="Google Shape;18;p3"/>
          <p:cNvSpPr txBox="1">
            <a:spLocks noGrp="1"/>
          </p:cNvSpPr>
          <p:nvPr>
            <p:ph type="subTitle" idx="1"/>
          </p:nvPr>
        </p:nvSpPr>
        <p:spPr>
          <a:xfrm>
            <a:off x="2291400" y="3076675"/>
            <a:ext cx="4561200" cy="393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cxnSp>
        <p:nvCxnSpPr>
          <p:cNvPr id="19" name="Google Shape;19;p3"/>
          <p:cNvCxnSpPr/>
          <p:nvPr/>
        </p:nvCxnSpPr>
        <p:spPr>
          <a:xfrm>
            <a:off x="-72550" y="27410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0" name="Google Shape;20;p3"/>
          <p:cNvCxnSpPr/>
          <p:nvPr/>
        </p:nvCxnSpPr>
        <p:spPr>
          <a:xfrm>
            <a:off x="-72550" y="487745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1" name="Google Shape;21;p3"/>
          <p:cNvCxnSpPr/>
          <p:nvPr/>
        </p:nvCxnSpPr>
        <p:spPr>
          <a:xfrm flipH="1">
            <a:off x="7948925" y="3979775"/>
            <a:ext cx="1378500" cy="1236300"/>
          </a:xfrm>
          <a:prstGeom prst="curvedConnector3">
            <a:avLst>
              <a:gd name="adj1" fmla="val 50000"/>
            </a:avLst>
          </a:prstGeom>
          <a:noFill/>
          <a:ln w="2857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2" name="Google Shape;22;p3"/>
          <p:cNvCxnSpPr/>
          <p:nvPr/>
        </p:nvCxnSpPr>
        <p:spPr>
          <a:xfrm flipH="1">
            <a:off x="-112875" y="-88700"/>
            <a:ext cx="1418700" cy="1064400"/>
          </a:xfrm>
          <a:prstGeom prst="curvedConnector3">
            <a:avLst>
              <a:gd name="adj1" fmla="val 50000"/>
            </a:avLst>
          </a:prstGeom>
          <a:noFill/>
          <a:ln w="2857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7"/>
          <p:cNvSpPr txBox="1">
            <a:spLocks noGrp="1"/>
          </p:cNvSpPr>
          <p:nvPr>
            <p:ph type="subTitle" idx="1"/>
          </p:nvPr>
        </p:nvSpPr>
        <p:spPr>
          <a:xfrm>
            <a:off x="2247500" y="1433050"/>
            <a:ext cx="1838100" cy="357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Vidaloka"/>
              <a:buNone/>
              <a:defRPr sz="2400">
                <a:solidFill>
                  <a:schemeClr val="accent1"/>
                </a:solidFill>
                <a:latin typeface="Vidaloka"/>
                <a:ea typeface="Vidaloka"/>
                <a:cs typeface="Vidaloka"/>
                <a:sym typeface="Vidaloka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Vidaloka"/>
              <a:buNone/>
              <a:defRPr sz="2400" b="1">
                <a:solidFill>
                  <a:schemeClr val="accent1"/>
                </a:solidFill>
                <a:latin typeface="Vidaloka"/>
                <a:ea typeface="Vidaloka"/>
                <a:cs typeface="Vidaloka"/>
                <a:sym typeface="Vidaloka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Vidaloka"/>
              <a:buNone/>
              <a:defRPr sz="2400" b="1">
                <a:solidFill>
                  <a:schemeClr val="accent1"/>
                </a:solidFill>
                <a:latin typeface="Vidaloka"/>
                <a:ea typeface="Vidaloka"/>
                <a:cs typeface="Vidaloka"/>
                <a:sym typeface="Vidaloka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Vidaloka"/>
              <a:buNone/>
              <a:defRPr sz="2400" b="1">
                <a:solidFill>
                  <a:schemeClr val="accent1"/>
                </a:solidFill>
                <a:latin typeface="Vidaloka"/>
                <a:ea typeface="Vidaloka"/>
                <a:cs typeface="Vidaloka"/>
                <a:sym typeface="Vidaloka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Vidaloka"/>
              <a:buNone/>
              <a:defRPr sz="2400" b="1">
                <a:solidFill>
                  <a:schemeClr val="accent1"/>
                </a:solidFill>
                <a:latin typeface="Vidaloka"/>
                <a:ea typeface="Vidaloka"/>
                <a:cs typeface="Vidaloka"/>
                <a:sym typeface="Vidaloka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Vidaloka"/>
              <a:buNone/>
              <a:defRPr sz="2400" b="1">
                <a:solidFill>
                  <a:schemeClr val="accent1"/>
                </a:solidFill>
                <a:latin typeface="Vidaloka"/>
                <a:ea typeface="Vidaloka"/>
                <a:cs typeface="Vidaloka"/>
                <a:sym typeface="Vidaloka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Vidaloka"/>
              <a:buNone/>
              <a:defRPr sz="2400" b="1">
                <a:solidFill>
                  <a:schemeClr val="accent1"/>
                </a:solidFill>
                <a:latin typeface="Vidaloka"/>
                <a:ea typeface="Vidaloka"/>
                <a:cs typeface="Vidaloka"/>
                <a:sym typeface="Vidaloka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Vidaloka"/>
              <a:buNone/>
              <a:defRPr sz="2400" b="1">
                <a:solidFill>
                  <a:schemeClr val="accent1"/>
                </a:solidFill>
                <a:latin typeface="Vidaloka"/>
                <a:ea typeface="Vidaloka"/>
                <a:cs typeface="Vidaloka"/>
                <a:sym typeface="Vidaloka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Vidaloka"/>
              <a:buNone/>
              <a:defRPr sz="2400" b="1">
                <a:solidFill>
                  <a:schemeClr val="accent1"/>
                </a:solidFill>
                <a:latin typeface="Vidaloka"/>
                <a:ea typeface="Vidaloka"/>
                <a:cs typeface="Vidaloka"/>
                <a:sym typeface="Vidaloka"/>
              </a:defRPr>
            </a:lvl9pPr>
          </a:lstStyle>
          <a:p>
            <a:endParaRPr/>
          </a:p>
        </p:txBody>
      </p:sp>
      <p:sp>
        <p:nvSpPr>
          <p:cNvPr id="44" name="Google Shape;44;p7"/>
          <p:cNvSpPr txBox="1">
            <a:spLocks noGrp="1"/>
          </p:cNvSpPr>
          <p:nvPr>
            <p:ph type="subTitle" idx="2"/>
          </p:nvPr>
        </p:nvSpPr>
        <p:spPr>
          <a:xfrm>
            <a:off x="2247500" y="1790050"/>
            <a:ext cx="5160300" cy="275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R="50800" lvl="0" rtl="0">
              <a:lnSpc>
                <a:spcPct val="166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 sz="1400">
                <a:solidFill>
                  <a:srgbClr val="374957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5" name="Google Shape;45;p7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42972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cxnSp>
        <p:nvCxnSpPr>
          <p:cNvPr id="46" name="Google Shape;46;p7"/>
          <p:cNvCxnSpPr/>
          <p:nvPr/>
        </p:nvCxnSpPr>
        <p:spPr>
          <a:xfrm>
            <a:off x="-72550" y="27410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7" name="Google Shape;47;p7"/>
          <p:cNvCxnSpPr/>
          <p:nvPr/>
        </p:nvCxnSpPr>
        <p:spPr>
          <a:xfrm>
            <a:off x="-72550" y="487745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>
            <a:spLocks noGrp="1"/>
          </p:cNvSpPr>
          <p:nvPr>
            <p:ph type="subTitle" idx="1"/>
          </p:nvPr>
        </p:nvSpPr>
        <p:spPr>
          <a:xfrm>
            <a:off x="895950" y="1682000"/>
            <a:ext cx="3847200" cy="237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 sz="1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5679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cxnSp>
        <p:nvCxnSpPr>
          <p:cNvPr id="57" name="Google Shape;57;p9"/>
          <p:cNvCxnSpPr/>
          <p:nvPr/>
        </p:nvCxnSpPr>
        <p:spPr>
          <a:xfrm>
            <a:off x="-72550" y="27410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8" name="Google Shape;58;p9"/>
          <p:cNvCxnSpPr/>
          <p:nvPr/>
        </p:nvCxnSpPr>
        <p:spPr>
          <a:xfrm>
            <a:off x="-72550" y="487745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9" name="Google Shape;59;p9"/>
          <p:cNvCxnSpPr/>
          <p:nvPr/>
        </p:nvCxnSpPr>
        <p:spPr>
          <a:xfrm flipH="1">
            <a:off x="5925450" y="2797500"/>
            <a:ext cx="3378000" cy="2466900"/>
          </a:xfrm>
          <a:prstGeom prst="curvedConnector3">
            <a:avLst>
              <a:gd name="adj1" fmla="val 50000"/>
            </a:avLst>
          </a:prstGeom>
          <a:noFill/>
          <a:ln w="2857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noFill/>
        <a:effectLst/>
      </p:bgPr>
    </p:bg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CUSTOM_2"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15"/>
          <p:cNvSpPr txBox="1">
            <a:spLocks noGrp="1"/>
          </p:cNvSpPr>
          <p:nvPr>
            <p:ph type="title"/>
          </p:nvPr>
        </p:nvSpPr>
        <p:spPr>
          <a:xfrm>
            <a:off x="2410500" y="2808253"/>
            <a:ext cx="4323000" cy="49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Font typeface="Crimson Text"/>
              <a:buNone/>
              <a:defRPr sz="4800">
                <a:latin typeface="Crimson Text"/>
                <a:ea typeface="Crimson Text"/>
                <a:cs typeface="Crimson Text"/>
                <a:sym typeface="Crimson Tex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Font typeface="Crimson Text"/>
              <a:buNone/>
              <a:defRPr sz="4800">
                <a:latin typeface="Crimson Text"/>
                <a:ea typeface="Crimson Text"/>
                <a:cs typeface="Crimson Text"/>
                <a:sym typeface="Crimson Tex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Font typeface="Crimson Text"/>
              <a:buNone/>
              <a:defRPr sz="4800">
                <a:latin typeface="Crimson Text"/>
                <a:ea typeface="Crimson Text"/>
                <a:cs typeface="Crimson Text"/>
                <a:sym typeface="Crimson Tex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Font typeface="Crimson Text"/>
              <a:buNone/>
              <a:defRPr sz="4800">
                <a:latin typeface="Crimson Text"/>
                <a:ea typeface="Crimson Text"/>
                <a:cs typeface="Crimson Text"/>
                <a:sym typeface="Crimson Tex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Font typeface="Crimson Text"/>
              <a:buNone/>
              <a:defRPr sz="4800">
                <a:latin typeface="Crimson Text"/>
                <a:ea typeface="Crimson Text"/>
                <a:cs typeface="Crimson Text"/>
                <a:sym typeface="Crimson Tex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Font typeface="Crimson Text"/>
              <a:buNone/>
              <a:defRPr sz="4800">
                <a:latin typeface="Crimson Text"/>
                <a:ea typeface="Crimson Text"/>
                <a:cs typeface="Crimson Text"/>
                <a:sym typeface="Crimson Tex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Font typeface="Crimson Text"/>
              <a:buNone/>
              <a:defRPr sz="4800">
                <a:latin typeface="Crimson Text"/>
                <a:ea typeface="Crimson Text"/>
                <a:cs typeface="Crimson Text"/>
                <a:sym typeface="Crimson Tex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Font typeface="Crimson Text"/>
              <a:buNone/>
              <a:defRPr sz="4800">
                <a:latin typeface="Crimson Text"/>
                <a:ea typeface="Crimson Text"/>
                <a:cs typeface="Crimson Text"/>
                <a:sym typeface="Crimson Text"/>
              </a:defRPr>
            </a:lvl9pPr>
          </a:lstStyle>
          <a:p>
            <a:endParaRPr/>
          </a:p>
        </p:txBody>
      </p:sp>
      <p:sp>
        <p:nvSpPr>
          <p:cNvPr id="115" name="Google Shape;115;p15"/>
          <p:cNvSpPr txBox="1">
            <a:spLocks noGrp="1"/>
          </p:cNvSpPr>
          <p:nvPr>
            <p:ph type="subTitle" idx="1"/>
          </p:nvPr>
        </p:nvSpPr>
        <p:spPr>
          <a:xfrm>
            <a:off x="1842900" y="1661963"/>
            <a:ext cx="5458200" cy="99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cxnSp>
        <p:nvCxnSpPr>
          <p:cNvPr id="116" name="Google Shape;116;p15"/>
          <p:cNvCxnSpPr/>
          <p:nvPr/>
        </p:nvCxnSpPr>
        <p:spPr>
          <a:xfrm>
            <a:off x="-72550" y="27410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17" name="Google Shape;117;p15"/>
          <p:cNvCxnSpPr/>
          <p:nvPr/>
        </p:nvCxnSpPr>
        <p:spPr>
          <a:xfrm>
            <a:off x="-72550" y="487745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 1">
  <p:cSld name="CUSTOM_12"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16"/>
          <p:cNvSpPr txBox="1">
            <a:spLocks noGrp="1"/>
          </p:cNvSpPr>
          <p:nvPr>
            <p:ph type="title"/>
          </p:nvPr>
        </p:nvSpPr>
        <p:spPr>
          <a:xfrm>
            <a:off x="699900" y="2821263"/>
            <a:ext cx="4323000" cy="49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Font typeface="Crimson Text"/>
              <a:buNone/>
              <a:defRPr sz="4800">
                <a:latin typeface="Crimson Text"/>
                <a:ea typeface="Crimson Text"/>
                <a:cs typeface="Crimson Text"/>
                <a:sym typeface="Crimson Tex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Font typeface="Crimson Text"/>
              <a:buNone/>
              <a:defRPr sz="4800">
                <a:latin typeface="Crimson Text"/>
                <a:ea typeface="Crimson Text"/>
                <a:cs typeface="Crimson Text"/>
                <a:sym typeface="Crimson Tex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Font typeface="Crimson Text"/>
              <a:buNone/>
              <a:defRPr sz="4800">
                <a:latin typeface="Crimson Text"/>
                <a:ea typeface="Crimson Text"/>
                <a:cs typeface="Crimson Text"/>
                <a:sym typeface="Crimson Tex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Font typeface="Crimson Text"/>
              <a:buNone/>
              <a:defRPr sz="4800">
                <a:latin typeface="Crimson Text"/>
                <a:ea typeface="Crimson Text"/>
                <a:cs typeface="Crimson Text"/>
                <a:sym typeface="Crimson Tex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Font typeface="Crimson Text"/>
              <a:buNone/>
              <a:defRPr sz="4800">
                <a:latin typeface="Crimson Text"/>
                <a:ea typeface="Crimson Text"/>
                <a:cs typeface="Crimson Text"/>
                <a:sym typeface="Crimson Tex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Font typeface="Crimson Text"/>
              <a:buNone/>
              <a:defRPr sz="4800">
                <a:latin typeface="Crimson Text"/>
                <a:ea typeface="Crimson Text"/>
                <a:cs typeface="Crimson Text"/>
                <a:sym typeface="Crimson Tex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Font typeface="Crimson Text"/>
              <a:buNone/>
              <a:defRPr sz="4800">
                <a:latin typeface="Crimson Text"/>
                <a:ea typeface="Crimson Text"/>
                <a:cs typeface="Crimson Text"/>
                <a:sym typeface="Crimson Tex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Font typeface="Crimson Text"/>
              <a:buNone/>
              <a:defRPr sz="4800">
                <a:latin typeface="Crimson Text"/>
                <a:ea typeface="Crimson Text"/>
                <a:cs typeface="Crimson Text"/>
                <a:sym typeface="Crimson Text"/>
              </a:defRPr>
            </a:lvl9pPr>
          </a:lstStyle>
          <a:p>
            <a:endParaRPr/>
          </a:p>
        </p:txBody>
      </p:sp>
      <p:sp>
        <p:nvSpPr>
          <p:cNvPr id="120" name="Google Shape;120;p16"/>
          <p:cNvSpPr txBox="1">
            <a:spLocks noGrp="1"/>
          </p:cNvSpPr>
          <p:nvPr>
            <p:ph type="subTitle" idx="1"/>
          </p:nvPr>
        </p:nvSpPr>
        <p:spPr>
          <a:xfrm>
            <a:off x="699900" y="1675902"/>
            <a:ext cx="5458200" cy="99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cxnSp>
        <p:nvCxnSpPr>
          <p:cNvPr id="121" name="Google Shape;121;p16"/>
          <p:cNvCxnSpPr/>
          <p:nvPr/>
        </p:nvCxnSpPr>
        <p:spPr>
          <a:xfrm>
            <a:off x="-72550" y="27410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22" name="Google Shape;122;p16"/>
          <p:cNvCxnSpPr/>
          <p:nvPr/>
        </p:nvCxnSpPr>
        <p:spPr>
          <a:xfrm>
            <a:off x="-72550" y="487745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23" name="Google Shape;123;p16"/>
          <p:cNvCxnSpPr/>
          <p:nvPr/>
        </p:nvCxnSpPr>
        <p:spPr>
          <a:xfrm flipH="1">
            <a:off x="7454238" y="4053663"/>
            <a:ext cx="1926900" cy="1161000"/>
          </a:xfrm>
          <a:prstGeom prst="curvedConnector3">
            <a:avLst>
              <a:gd name="adj1" fmla="val 50000"/>
            </a:avLst>
          </a:prstGeom>
          <a:noFill/>
          <a:ln w="2857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24" name="Google Shape;124;p16"/>
          <p:cNvCxnSpPr/>
          <p:nvPr/>
        </p:nvCxnSpPr>
        <p:spPr>
          <a:xfrm flipH="1">
            <a:off x="-237137" y="-71162"/>
            <a:ext cx="1926900" cy="1161000"/>
          </a:xfrm>
          <a:prstGeom prst="curvedConnector3">
            <a:avLst>
              <a:gd name="adj1" fmla="val 50000"/>
            </a:avLst>
          </a:prstGeom>
          <a:noFill/>
          <a:ln w="2857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CUSTOM_3"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18"/>
          <p:cNvSpPr txBox="1">
            <a:spLocks noGrp="1"/>
          </p:cNvSpPr>
          <p:nvPr>
            <p:ph type="title"/>
          </p:nvPr>
        </p:nvSpPr>
        <p:spPr>
          <a:xfrm>
            <a:off x="1994850" y="1482825"/>
            <a:ext cx="5154300" cy="129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9000"/>
              <a:buNone/>
              <a:defRPr sz="9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9000"/>
              <a:buNone/>
              <a:defRPr sz="9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9000"/>
              <a:buNone/>
              <a:defRPr sz="9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9000"/>
              <a:buNone/>
              <a:defRPr sz="9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9000"/>
              <a:buNone/>
              <a:defRPr sz="9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9000"/>
              <a:buNone/>
              <a:defRPr sz="9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9000"/>
              <a:buNone/>
              <a:defRPr sz="9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9000"/>
              <a:buNone/>
              <a:defRPr sz="9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9000"/>
              <a:buNone/>
              <a:defRPr sz="9000"/>
            </a:lvl9pPr>
          </a:lstStyle>
          <a:p>
            <a:endParaRPr/>
          </a:p>
        </p:txBody>
      </p:sp>
      <p:sp>
        <p:nvSpPr>
          <p:cNvPr id="134" name="Google Shape;134;p18"/>
          <p:cNvSpPr txBox="1">
            <a:spLocks noGrp="1"/>
          </p:cNvSpPr>
          <p:nvPr>
            <p:ph type="subTitle" idx="1"/>
          </p:nvPr>
        </p:nvSpPr>
        <p:spPr>
          <a:xfrm>
            <a:off x="2299500" y="2972150"/>
            <a:ext cx="4545000" cy="55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cxnSp>
        <p:nvCxnSpPr>
          <p:cNvPr id="135" name="Google Shape;135;p18"/>
          <p:cNvCxnSpPr/>
          <p:nvPr/>
        </p:nvCxnSpPr>
        <p:spPr>
          <a:xfrm>
            <a:off x="-72550" y="27410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36" name="Google Shape;136;p18"/>
          <p:cNvCxnSpPr/>
          <p:nvPr/>
        </p:nvCxnSpPr>
        <p:spPr>
          <a:xfrm>
            <a:off x="-72550" y="487745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2">
  <p:cSld name="CUSTOM_14"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19"/>
          <p:cNvSpPr txBox="1">
            <a:spLocks noGrp="1"/>
          </p:cNvSpPr>
          <p:nvPr>
            <p:ph type="title"/>
          </p:nvPr>
        </p:nvSpPr>
        <p:spPr>
          <a:xfrm>
            <a:off x="3742850" y="1549875"/>
            <a:ext cx="4545000" cy="129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9000"/>
              <a:buNone/>
              <a:defRPr sz="9000"/>
            </a:lvl1pPr>
            <a:lvl2pPr lvl="1" rtl="0">
              <a:spcBef>
                <a:spcPts val="0"/>
              </a:spcBef>
              <a:spcAft>
                <a:spcPts val="0"/>
              </a:spcAft>
              <a:buSzPts val="9000"/>
              <a:buNone/>
              <a:defRPr sz="9000"/>
            </a:lvl2pPr>
            <a:lvl3pPr lvl="2" rtl="0">
              <a:spcBef>
                <a:spcPts val="0"/>
              </a:spcBef>
              <a:spcAft>
                <a:spcPts val="0"/>
              </a:spcAft>
              <a:buSzPts val="9000"/>
              <a:buNone/>
              <a:defRPr sz="9000"/>
            </a:lvl3pPr>
            <a:lvl4pPr lvl="3" rtl="0">
              <a:spcBef>
                <a:spcPts val="0"/>
              </a:spcBef>
              <a:spcAft>
                <a:spcPts val="0"/>
              </a:spcAft>
              <a:buSzPts val="9000"/>
              <a:buNone/>
              <a:defRPr sz="9000"/>
            </a:lvl4pPr>
            <a:lvl5pPr lvl="4" rtl="0">
              <a:spcBef>
                <a:spcPts val="0"/>
              </a:spcBef>
              <a:spcAft>
                <a:spcPts val="0"/>
              </a:spcAft>
              <a:buSzPts val="9000"/>
              <a:buNone/>
              <a:defRPr sz="9000"/>
            </a:lvl5pPr>
            <a:lvl6pPr lvl="5" rtl="0">
              <a:spcBef>
                <a:spcPts val="0"/>
              </a:spcBef>
              <a:spcAft>
                <a:spcPts val="0"/>
              </a:spcAft>
              <a:buSzPts val="9000"/>
              <a:buNone/>
              <a:defRPr sz="9000"/>
            </a:lvl6pPr>
            <a:lvl7pPr lvl="6" rtl="0">
              <a:spcBef>
                <a:spcPts val="0"/>
              </a:spcBef>
              <a:spcAft>
                <a:spcPts val="0"/>
              </a:spcAft>
              <a:buSzPts val="9000"/>
              <a:buNone/>
              <a:defRPr sz="9000"/>
            </a:lvl7pPr>
            <a:lvl8pPr lvl="7" rtl="0">
              <a:spcBef>
                <a:spcPts val="0"/>
              </a:spcBef>
              <a:spcAft>
                <a:spcPts val="0"/>
              </a:spcAft>
              <a:buSzPts val="9000"/>
              <a:buNone/>
              <a:defRPr sz="9000"/>
            </a:lvl8pPr>
            <a:lvl9pPr lvl="8" rtl="0">
              <a:spcBef>
                <a:spcPts val="0"/>
              </a:spcBef>
              <a:spcAft>
                <a:spcPts val="0"/>
              </a:spcAft>
              <a:buSzPts val="9000"/>
              <a:buNone/>
              <a:defRPr sz="9000"/>
            </a:lvl9pPr>
          </a:lstStyle>
          <a:p>
            <a:endParaRPr/>
          </a:p>
        </p:txBody>
      </p:sp>
      <p:sp>
        <p:nvSpPr>
          <p:cNvPr id="139" name="Google Shape;139;p19"/>
          <p:cNvSpPr txBox="1">
            <a:spLocks noGrp="1"/>
          </p:cNvSpPr>
          <p:nvPr>
            <p:ph type="subTitle" idx="1"/>
          </p:nvPr>
        </p:nvSpPr>
        <p:spPr>
          <a:xfrm>
            <a:off x="3742850" y="3039213"/>
            <a:ext cx="4545000" cy="55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cxnSp>
        <p:nvCxnSpPr>
          <p:cNvPr id="140" name="Google Shape;140;p19"/>
          <p:cNvCxnSpPr/>
          <p:nvPr/>
        </p:nvCxnSpPr>
        <p:spPr>
          <a:xfrm>
            <a:off x="-72550" y="27410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41" name="Google Shape;141;p19"/>
          <p:cNvCxnSpPr/>
          <p:nvPr/>
        </p:nvCxnSpPr>
        <p:spPr>
          <a:xfrm>
            <a:off x="-72550" y="487745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42" name="Google Shape;142;p19"/>
          <p:cNvCxnSpPr/>
          <p:nvPr/>
        </p:nvCxnSpPr>
        <p:spPr>
          <a:xfrm>
            <a:off x="-250225" y="4076450"/>
            <a:ext cx="1926900" cy="1161000"/>
          </a:xfrm>
          <a:prstGeom prst="curvedConnector3">
            <a:avLst>
              <a:gd name="adj1" fmla="val 50000"/>
            </a:avLst>
          </a:prstGeom>
          <a:noFill/>
          <a:ln w="2857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43" name="Google Shape;143;p19"/>
          <p:cNvCxnSpPr/>
          <p:nvPr/>
        </p:nvCxnSpPr>
        <p:spPr>
          <a:xfrm>
            <a:off x="7441150" y="-48375"/>
            <a:ext cx="1926900" cy="1161000"/>
          </a:xfrm>
          <a:prstGeom prst="curvedConnector3">
            <a:avLst>
              <a:gd name="adj1" fmla="val 50000"/>
            </a:avLst>
          </a:prstGeom>
          <a:noFill/>
          <a:ln w="2857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44" name="Google Shape;144;p19"/>
          <p:cNvCxnSpPr/>
          <p:nvPr/>
        </p:nvCxnSpPr>
        <p:spPr>
          <a:xfrm flipH="1">
            <a:off x="7454238" y="4053663"/>
            <a:ext cx="1926900" cy="1161000"/>
          </a:xfrm>
          <a:prstGeom prst="curvedConnector3">
            <a:avLst>
              <a:gd name="adj1" fmla="val 50000"/>
            </a:avLst>
          </a:prstGeom>
          <a:noFill/>
          <a:ln w="2857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45" name="Google Shape;145;p19"/>
          <p:cNvCxnSpPr/>
          <p:nvPr/>
        </p:nvCxnSpPr>
        <p:spPr>
          <a:xfrm flipH="1">
            <a:off x="-237137" y="-71162"/>
            <a:ext cx="1926900" cy="1161000"/>
          </a:xfrm>
          <a:prstGeom prst="curvedConnector3">
            <a:avLst>
              <a:gd name="adj1" fmla="val 50000"/>
            </a:avLst>
          </a:prstGeom>
          <a:noFill/>
          <a:ln w="2857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CUSTOM_1">
    <p:spTree>
      <p:nvGrpSpPr>
        <p:cNvPr id="1" name="Shape 4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2" name="Google Shape;442;p49"/>
          <p:cNvSpPr txBox="1">
            <a:spLocks noGrp="1"/>
          </p:cNvSpPr>
          <p:nvPr>
            <p:ph type="title"/>
          </p:nvPr>
        </p:nvSpPr>
        <p:spPr>
          <a:xfrm>
            <a:off x="2832900" y="791200"/>
            <a:ext cx="3478200" cy="922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300"/>
              <a:buNone/>
              <a:defRPr sz="7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443" name="Google Shape;443;p49"/>
          <p:cNvSpPr txBox="1">
            <a:spLocks noGrp="1"/>
          </p:cNvSpPr>
          <p:nvPr>
            <p:ph type="subTitle" idx="1"/>
          </p:nvPr>
        </p:nvSpPr>
        <p:spPr>
          <a:xfrm>
            <a:off x="2983350" y="1749425"/>
            <a:ext cx="3177300" cy="922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44" name="Google Shape;444;p49"/>
          <p:cNvSpPr txBox="1"/>
          <p:nvPr/>
        </p:nvSpPr>
        <p:spPr>
          <a:xfrm>
            <a:off x="2900450" y="3438275"/>
            <a:ext cx="3343200" cy="71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 b="1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rPr>
              <a:t>CREDITS</a:t>
            </a:r>
            <a:r>
              <a:rPr lang="en" sz="11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rPr>
              <a:t>: This presentation template was created by </a:t>
            </a:r>
            <a:r>
              <a:rPr lang="en" sz="1100" b="1">
                <a:solidFill>
                  <a:schemeClr val="dk2"/>
                </a:solidFill>
                <a:uFill>
                  <a:noFill/>
                </a:uFill>
                <a:latin typeface="Montserrat"/>
                <a:ea typeface="Montserrat"/>
                <a:cs typeface="Montserrat"/>
                <a:sym typeface="Montserra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r>
              <a:rPr lang="en" sz="11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rPr>
              <a:t>, including icons by </a:t>
            </a:r>
            <a:r>
              <a:rPr lang="en" sz="1100" b="1">
                <a:solidFill>
                  <a:schemeClr val="dk2"/>
                </a:solidFill>
                <a:uFill>
                  <a:noFill/>
                </a:uFill>
                <a:latin typeface="Montserrat"/>
                <a:ea typeface="Montserrat"/>
                <a:cs typeface="Montserrat"/>
                <a:sym typeface="Montserra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Flaticon</a:t>
            </a:r>
            <a:r>
              <a:rPr lang="en" sz="11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rPr>
              <a:t>, infographics &amp; images by </a:t>
            </a:r>
            <a:r>
              <a:rPr lang="en" sz="1100" b="1">
                <a:solidFill>
                  <a:schemeClr val="dk2"/>
                </a:solidFill>
                <a:uFill>
                  <a:noFill/>
                </a:uFill>
                <a:latin typeface="Montserrat"/>
                <a:ea typeface="Montserrat"/>
                <a:cs typeface="Montserrat"/>
                <a:sym typeface="Montserra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Freepik</a:t>
            </a:r>
            <a:endParaRPr sz="1100" b="1">
              <a:solidFill>
                <a:schemeClr val="dk2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cxnSp>
        <p:nvCxnSpPr>
          <p:cNvPr id="445" name="Google Shape;445;p49"/>
          <p:cNvCxnSpPr/>
          <p:nvPr/>
        </p:nvCxnSpPr>
        <p:spPr>
          <a:xfrm>
            <a:off x="-72550" y="487745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46" name="Google Shape;446;p49"/>
          <p:cNvCxnSpPr/>
          <p:nvPr/>
        </p:nvCxnSpPr>
        <p:spPr>
          <a:xfrm>
            <a:off x="-257975" y="3935375"/>
            <a:ext cx="3047400" cy="1346400"/>
          </a:xfrm>
          <a:prstGeom prst="curvedConnector3">
            <a:avLst>
              <a:gd name="adj1" fmla="val 50000"/>
            </a:avLst>
          </a:prstGeom>
          <a:noFill/>
          <a:ln w="2857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47" name="Google Shape;447;p49"/>
          <p:cNvCxnSpPr/>
          <p:nvPr/>
        </p:nvCxnSpPr>
        <p:spPr>
          <a:xfrm>
            <a:off x="-72550" y="27410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48" name="Google Shape;448;p49"/>
          <p:cNvCxnSpPr/>
          <p:nvPr/>
        </p:nvCxnSpPr>
        <p:spPr>
          <a:xfrm>
            <a:off x="6467450" y="-72550"/>
            <a:ext cx="3047400" cy="1346400"/>
          </a:xfrm>
          <a:prstGeom prst="curvedConnector3">
            <a:avLst>
              <a:gd name="adj1" fmla="val 50000"/>
            </a:avLst>
          </a:prstGeom>
          <a:noFill/>
          <a:ln w="2857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10">
    <p:spTree>
      <p:nvGrpSpPr>
        <p:cNvPr id="1" name="Shape 4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50" name="Google Shape;450;p50"/>
          <p:cNvCxnSpPr/>
          <p:nvPr/>
        </p:nvCxnSpPr>
        <p:spPr>
          <a:xfrm>
            <a:off x="-72550" y="487745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51" name="Google Shape;451;p50"/>
          <p:cNvCxnSpPr/>
          <p:nvPr/>
        </p:nvCxnSpPr>
        <p:spPr>
          <a:xfrm>
            <a:off x="-72550" y="27410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10_1">
    <p:spTree>
      <p:nvGrpSpPr>
        <p:cNvPr id="1" name="Shape 4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53" name="Google Shape;453;p51"/>
          <p:cNvCxnSpPr/>
          <p:nvPr/>
        </p:nvCxnSpPr>
        <p:spPr>
          <a:xfrm>
            <a:off x="-72550" y="487745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54" name="Google Shape;454;p51"/>
          <p:cNvCxnSpPr/>
          <p:nvPr/>
        </p:nvCxnSpPr>
        <p:spPr>
          <a:xfrm>
            <a:off x="-72550" y="27410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55" name="Google Shape;455;p51"/>
          <p:cNvCxnSpPr/>
          <p:nvPr/>
        </p:nvCxnSpPr>
        <p:spPr>
          <a:xfrm>
            <a:off x="7434175" y="-125600"/>
            <a:ext cx="1993200" cy="1330200"/>
          </a:xfrm>
          <a:prstGeom prst="curvedConnector3">
            <a:avLst>
              <a:gd name="adj1" fmla="val 50000"/>
            </a:avLst>
          </a:prstGeom>
          <a:noFill/>
          <a:ln w="2857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56" name="Google Shape;456;p51"/>
          <p:cNvCxnSpPr/>
          <p:nvPr/>
        </p:nvCxnSpPr>
        <p:spPr>
          <a:xfrm>
            <a:off x="-147275" y="3943475"/>
            <a:ext cx="1993200" cy="1330200"/>
          </a:xfrm>
          <a:prstGeom prst="curvedConnector3">
            <a:avLst>
              <a:gd name="adj1" fmla="val 50000"/>
            </a:avLst>
          </a:prstGeom>
          <a:noFill/>
          <a:ln w="2857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2">
  <p:cSld name="CUSTOM_10_1_1">
    <p:spTree>
      <p:nvGrpSpPr>
        <p:cNvPr id="1" name="Shape 4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58" name="Google Shape;458;p52"/>
          <p:cNvCxnSpPr/>
          <p:nvPr/>
        </p:nvCxnSpPr>
        <p:spPr>
          <a:xfrm>
            <a:off x="-72550" y="487745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59" name="Google Shape;459;p52"/>
          <p:cNvCxnSpPr/>
          <p:nvPr/>
        </p:nvCxnSpPr>
        <p:spPr>
          <a:xfrm>
            <a:off x="-72550" y="27410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60" name="Google Shape;460;p52"/>
          <p:cNvCxnSpPr/>
          <p:nvPr/>
        </p:nvCxnSpPr>
        <p:spPr>
          <a:xfrm flipH="1">
            <a:off x="6772150" y="3663450"/>
            <a:ext cx="2823300" cy="1633200"/>
          </a:xfrm>
          <a:prstGeom prst="curvedConnector3">
            <a:avLst>
              <a:gd name="adj1" fmla="val 50000"/>
            </a:avLst>
          </a:prstGeom>
          <a:noFill/>
          <a:ln w="2857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3">
  <p:cSld name="CUSTOM_30">
    <p:spTree>
      <p:nvGrpSpPr>
        <p:cNvPr id="1" name="Shape 4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62" name="Google Shape;462;p53"/>
          <p:cNvCxnSpPr/>
          <p:nvPr/>
        </p:nvCxnSpPr>
        <p:spPr>
          <a:xfrm>
            <a:off x="-72550" y="27410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63" name="Google Shape;463;p53"/>
          <p:cNvCxnSpPr/>
          <p:nvPr/>
        </p:nvCxnSpPr>
        <p:spPr>
          <a:xfrm>
            <a:off x="-72550" y="487745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64" name="Google Shape;464;p53"/>
          <p:cNvCxnSpPr/>
          <p:nvPr/>
        </p:nvCxnSpPr>
        <p:spPr>
          <a:xfrm>
            <a:off x="-250225" y="4076450"/>
            <a:ext cx="1926900" cy="1161000"/>
          </a:xfrm>
          <a:prstGeom prst="curvedConnector3">
            <a:avLst>
              <a:gd name="adj1" fmla="val 50000"/>
            </a:avLst>
          </a:prstGeom>
          <a:noFill/>
          <a:ln w="2857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65" name="Google Shape;465;p53"/>
          <p:cNvCxnSpPr/>
          <p:nvPr/>
        </p:nvCxnSpPr>
        <p:spPr>
          <a:xfrm>
            <a:off x="7441150" y="-48375"/>
            <a:ext cx="1926900" cy="1161000"/>
          </a:xfrm>
          <a:prstGeom prst="curvedConnector3">
            <a:avLst>
              <a:gd name="adj1" fmla="val 50000"/>
            </a:avLst>
          </a:prstGeom>
          <a:noFill/>
          <a:ln w="2857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66" name="Google Shape;466;p53"/>
          <p:cNvCxnSpPr/>
          <p:nvPr/>
        </p:nvCxnSpPr>
        <p:spPr>
          <a:xfrm flipH="1">
            <a:off x="7454238" y="4053663"/>
            <a:ext cx="1926900" cy="1161000"/>
          </a:xfrm>
          <a:prstGeom prst="curvedConnector3">
            <a:avLst>
              <a:gd name="adj1" fmla="val 50000"/>
            </a:avLst>
          </a:prstGeom>
          <a:noFill/>
          <a:ln w="2857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67" name="Google Shape;467;p53"/>
          <p:cNvCxnSpPr/>
          <p:nvPr/>
        </p:nvCxnSpPr>
        <p:spPr>
          <a:xfrm flipH="1">
            <a:off x="-237137" y="-71162"/>
            <a:ext cx="1926900" cy="1161000"/>
          </a:xfrm>
          <a:prstGeom prst="curvedConnector3">
            <a:avLst>
              <a:gd name="adj1" fmla="val 50000"/>
            </a:avLst>
          </a:prstGeom>
          <a:noFill/>
          <a:ln w="2857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77175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Vidaloka"/>
              <a:buNone/>
              <a:defRPr sz="3000">
                <a:solidFill>
                  <a:schemeClr val="dk1"/>
                </a:solidFill>
                <a:latin typeface="Vidaloka"/>
                <a:ea typeface="Vidaloka"/>
                <a:cs typeface="Vidaloka"/>
                <a:sym typeface="Vidalok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000" i="1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000" i="1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000" i="1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000" i="1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000" i="1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000" i="1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000" i="1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000" i="1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3250" y="1152475"/>
            <a:ext cx="77175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Montserrat"/>
              <a:buChar char="●"/>
              <a:defRPr sz="18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Char char="○"/>
              <a:defRPr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Char char="■"/>
              <a:defRPr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Char char="●"/>
              <a:defRPr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Char char="○"/>
              <a:defRPr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Char char="■"/>
              <a:defRPr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Char char="●"/>
              <a:defRPr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Char char="○"/>
              <a:defRPr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Char char="■"/>
              <a:defRPr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3" r:id="rId3"/>
    <p:sldLayoutId id="2147483655" r:id="rId4"/>
    <p:sldLayoutId id="2147483658" r:id="rId5"/>
    <p:sldLayoutId id="2147483661" r:id="rId6"/>
    <p:sldLayoutId id="2147483662" r:id="rId7"/>
    <p:sldLayoutId id="2147483664" r:id="rId8"/>
    <p:sldLayoutId id="2147483665" r:id="rId9"/>
    <p:sldLayoutId id="2147483695" r:id="rId10"/>
    <p:sldLayoutId id="2147483696" r:id="rId11"/>
    <p:sldLayoutId id="2147483697" r:id="rId12"/>
    <p:sldLayoutId id="2147483698" r:id="rId13"/>
    <p:sldLayoutId id="2147483699" r:id="rId14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0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uemath.com/learn/teaching-styles/" TargetMode="Externa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educationlibrary.org/wp-content/uploads/2022/11/Jean-Piaget-2.jpg" TargetMode="External"/><Relationship Id="rId5" Type="http://schemas.openxmlformats.org/officeDocument/2006/relationships/hyperlink" Target="https://helpfulprofessor.com/blooms-taxonomy-examples/" TargetMode="External"/><Relationship Id="rId4" Type="http://schemas.openxmlformats.org/officeDocument/2006/relationships/hyperlink" Target="https://www.llyw.cymru/sites/default/files/publications/2018-03/dyfodol-llwyddiannus-crynodeb-o-adroddiad-yr-athro-graham-donaldson.pdf" TargetMode="Externa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mazon.co.uk/INSIDE-BLACK-BOX-Standards-Assessment/dp/0708713815" TargetMode="External"/><Relationship Id="rId3" Type="http://schemas.openxmlformats.org/officeDocument/2006/relationships/hyperlink" Target="https://www.newenglandssc.org/wp-content/uploads/2019/02/Inside-Black-Box-Marshall-Memo-Summary.pdf" TargetMode="External"/><Relationship Id="rId7" Type="http://schemas.openxmlformats.org/officeDocument/2006/relationships/hyperlink" Target="https://www.twinkl.co.uk/resource/wl-t-h-054-grid-ged-yr-ail-ryfel-byd-grid-ged" TargetMode="External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theeducationhub.org.nz/piagets-theory-of-education/" TargetMode="External"/><Relationship Id="rId5" Type="http://schemas.openxmlformats.org/officeDocument/2006/relationships/hyperlink" Target="https://www.structural-learning.com/post/cognitive-load-theory-a-teachers-guide" TargetMode="External"/><Relationship Id="rId4" Type="http://schemas.openxmlformats.org/officeDocument/2006/relationships/hyperlink" Target="https://www.simplypsychology.org/multiple-intelligences.html" TargetMode="Externa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oodroseacademy.org/single-post/2017/03/30/Mini-whiteboards-increase-learning-engagement" TargetMode="Externa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3.xml"/><Relationship Id="rId5" Type="http://schemas.openxmlformats.org/officeDocument/2006/relationships/hyperlink" Target="https://www.verywellmind.com/lev-vygotsky-biography-2795533" TargetMode="External"/><Relationship Id="rId4" Type="http://schemas.openxmlformats.org/officeDocument/2006/relationships/hyperlink" Target="https://www.icasassessments.com/blog/formative-assessments-the-ultimate-guide-for-teacher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2" name="Google Shape;482;p59"/>
          <p:cNvSpPr txBox="1">
            <a:spLocks noGrp="1"/>
          </p:cNvSpPr>
          <p:nvPr>
            <p:ph type="ctrTitle"/>
          </p:nvPr>
        </p:nvSpPr>
        <p:spPr>
          <a:xfrm>
            <a:off x="1039950" y="1545450"/>
            <a:ext cx="70641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dirty="0"/>
              <a:t>CYFLWYNIAD AR LAFAR SY’N GWERTHUSO’N FERINIADOL SUT Y GELLIR DEFNYDDIO ASESU AR GYFER DYSGU MEWN CYFLE DYSGU I HYBU CYNNYDD AR DRAWS Y MAES DYSGUA PHROFIAD A DDEWISWYD. (30 MUNUD)</a:t>
            </a:r>
            <a:endParaRPr sz="2400" dirty="0"/>
          </a:p>
        </p:txBody>
      </p:sp>
      <p:sp>
        <p:nvSpPr>
          <p:cNvPr id="483" name="Google Shape;483;p59"/>
          <p:cNvSpPr txBox="1">
            <a:spLocks noGrp="1"/>
          </p:cNvSpPr>
          <p:nvPr>
            <p:ph type="subTitle" idx="1"/>
          </p:nvPr>
        </p:nvSpPr>
        <p:spPr>
          <a:xfrm>
            <a:off x="1039950" y="3864780"/>
            <a:ext cx="7064100" cy="441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dk1"/>
                </a:solidFill>
              </a:rPr>
              <a:t>Cyflwyniad AagD gan Fflur Griffiths</a:t>
            </a:r>
            <a:endParaRPr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000"/>
                                        <p:tgtEl>
                                          <p:spTgt spid="4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5" name="Google Shape;535;p63"/>
          <p:cNvSpPr txBox="1">
            <a:spLocks noGrp="1"/>
          </p:cNvSpPr>
          <p:nvPr>
            <p:ph type="subTitle" idx="1"/>
          </p:nvPr>
        </p:nvSpPr>
        <p:spPr>
          <a:xfrm>
            <a:off x="609600" y="723178"/>
            <a:ext cx="7924800" cy="304110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" sz="2400" dirty="0"/>
              <a:t>“Bloom’s taxonomy is a system of hierarchial models (arranged in a rank with some elements at the bottom and some at the top) used to categorize learning objectives into varying levels of </a:t>
            </a:r>
            <a:r>
              <a:rPr lang="en" sz="2400"/>
              <a:t>complexity” (Bloom, 1956)</a:t>
            </a:r>
            <a:endParaRPr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A diagram of a diagram&#10;&#10;Description automatically generated">
            <a:extLst>
              <a:ext uri="{FF2B5EF4-FFF2-40B4-BE49-F238E27FC236}">
                <a16:creationId xmlns:a16="http://schemas.microsoft.com/office/drawing/2014/main" id="{B836CF12-C5D9-2E64-9612-A243B5F47B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904" y="432902"/>
            <a:ext cx="6790944" cy="4093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2890A7E-3552-5080-54B7-C0C257EC19C9}"/>
              </a:ext>
            </a:extLst>
          </p:cNvPr>
          <p:cNvSpPr txBox="1"/>
          <p:nvPr/>
        </p:nvSpPr>
        <p:spPr>
          <a:xfrm>
            <a:off x="7043627" y="4572098"/>
            <a:ext cx="617465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200" dirty="0">
                <a:solidFill>
                  <a:schemeClr val="bg1"/>
                </a:solidFill>
              </a:rPr>
              <a:t>(</a:t>
            </a:r>
            <a:r>
              <a:rPr lang="cy-GB" sz="1200" dirty="0" err="1">
                <a:solidFill>
                  <a:schemeClr val="tx1"/>
                </a:solidFill>
              </a:rPr>
              <a:t>Helpful</a:t>
            </a:r>
            <a:r>
              <a:rPr lang="cy-GB" sz="1200" dirty="0">
                <a:solidFill>
                  <a:schemeClr val="tx1"/>
                </a:solidFill>
              </a:rPr>
              <a:t> </a:t>
            </a:r>
            <a:r>
              <a:rPr lang="cy-GB" sz="1200" dirty="0" err="1">
                <a:solidFill>
                  <a:schemeClr val="tx1"/>
                </a:solidFill>
              </a:rPr>
              <a:t>Professor</a:t>
            </a:r>
            <a:r>
              <a:rPr lang="cy-GB" sz="1200" dirty="0">
                <a:solidFill>
                  <a:schemeClr val="tx1"/>
                </a:solidFill>
              </a:rPr>
              <a:t>, </a:t>
            </a:r>
            <a:r>
              <a:rPr lang="cy-GB" sz="1200" dirty="0" err="1">
                <a:solidFill>
                  <a:schemeClr val="tx1"/>
                </a:solidFill>
              </a:rPr>
              <a:t>n.d</a:t>
            </a:r>
            <a:r>
              <a:rPr lang="cy-GB" sz="1200" dirty="0">
                <a:solidFill>
                  <a:schemeClr val="tx1"/>
                </a:solidFill>
              </a:rPr>
              <a:t>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58">
          <a:extLst>
            <a:ext uri="{FF2B5EF4-FFF2-40B4-BE49-F238E27FC236}">
              <a16:creationId xmlns:a16="http://schemas.microsoft.com/office/drawing/2014/main" id="{1C2703A1-183E-06DB-770E-C18C6205B1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A diagram of a diagram&#10;&#10;Description automatically generated">
            <a:extLst>
              <a:ext uri="{FF2B5EF4-FFF2-40B4-BE49-F238E27FC236}">
                <a16:creationId xmlns:a16="http://schemas.microsoft.com/office/drawing/2014/main" id="{84E4BDDB-B681-FFAA-D784-114381BFB8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904" y="432902"/>
            <a:ext cx="6790944" cy="4093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B812D71-3EE0-BA0B-A5E7-3E4757C164EC}"/>
              </a:ext>
            </a:extLst>
          </p:cNvPr>
          <p:cNvSpPr txBox="1"/>
          <p:nvPr/>
        </p:nvSpPr>
        <p:spPr>
          <a:xfrm>
            <a:off x="7043627" y="4572098"/>
            <a:ext cx="617465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200" dirty="0">
                <a:solidFill>
                  <a:schemeClr val="bg1"/>
                </a:solidFill>
              </a:rPr>
              <a:t>(</a:t>
            </a:r>
            <a:r>
              <a:rPr lang="cy-GB" sz="1200" dirty="0" err="1">
                <a:solidFill>
                  <a:schemeClr val="tx1"/>
                </a:solidFill>
              </a:rPr>
              <a:t>Helpful</a:t>
            </a:r>
            <a:r>
              <a:rPr lang="cy-GB" sz="1200" dirty="0">
                <a:solidFill>
                  <a:schemeClr val="tx1"/>
                </a:solidFill>
              </a:rPr>
              <a:t> </a:t>
            </a:r>
            <a:r>
              <a:rPr lang="cy-GB" sz="1200" dirty="0" err="1">
                <a:solidFill>
                  <a:schemeClr val="tx1"/>
                </a:solidFill>
              </a:rPr>
              <a:t>Professor</a:t>
            </a:r>
            <a:r>
              <a:rPr lang="cy-GB" sz="1200" dirty="0">
                <a:solidFill>
                  <a:schemeClr val="tx1"/>
                </a:solidFill>
              </a:rPr>
              <a:t>, </a:t>
            </a:r>
            <a:r>
              <a:rPr lang="cy-GB" sz="1200" dirty="0" err="1">
                <a:solidFill>
                  <a:schemeClr val="tx1"/>
                </a:solidFill>
              </a:rPr>
              <a:t>n.d</a:t>
            </a:r>
            <a:r>
              <a:rPr lang="cy-GB" sz="1200" dirty="0">
                <a:solidFill>
                  <a:schemeClr val="tx1"/>
                </a:solidFill>
              </a:rPr>
              <a:t>.)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7AF7E36D-A329-3134-6C7B-1E1DB6F7C146}"/>
              </a:ext>
            </a:extLst>
          </p:cNvPr>
          <p:cNvSpPr/>
          <p:nvPr/>
        </p:nvSpPr>
        <p:spPr>
          <a:xfrm>
            <a:off x="1322439" y="1535956"/>
            <a:ext cx="6499122" cy="943895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9192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58">
          <a:extLst>
            <a:ext uri="{FF2B5EF4-FFF2-40B4-BE49-F238E27FC236}">
              <a16:creationId xmlns:a16="http://schemas.microsoft.com/office/drawing/2014/main" id="{212D9A51-C312-EF59-7374-F32F52FAB7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1B35FDB-5045-6818-2090-CB7DDBF52A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6110" y="424604"/>
            <a:ext cx="5871779" cy="406205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92919D0-5EA3-3291-5BC3-F0DF93BAAE94}"/>
              </a:ext>
            </a:extLst>
          </p:cNvPr>
          <p:cNvSpPr txBox="1"/>
          <p:nvPr/>
        </p:nvSpPr>
        <p:spPr>
          <a:xfrm>
            <a:off x="1636110" y="4486656"/>
            <a:ext cx="617465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400" dirty="0"/>
              <a:t>(</a:t>
            </a:r>
            <a:r>
              <a:rPr lang="cy-GB" sz="1400" dirty="0" err="1"/>
              <a:t>Twinkl</a:t>
            </a:r>
            <a:r>
              <a:rPr lang="cy-GB" sz="1400" dirty="0"/>
              <a:t>, </a:t>
            </a:r>
            <a:r>
              <a:rPr lang="cy-GB" sz="1400" dirty="0" err="1"/>
              <a:t>n.d</a:t>
            </a:r>
            <a:r>
              <a:rPr lang="cy-GB" sz="1400" dirty="0"/>
              <a:t>.)</a:t>
            </a:r>
          </a:p>
        </p:txBody>
      </p:sp>
    </p:spTree>
    <p:extLst>
      <p:ext uri="{BB962C8B-B14F-4D97-AF65-F5344CB8AC3E}">
        <p14:creationId xmlns:p14="http://schemas.microsoft.com/office/powerpoint/2010/main" val="118375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6" name="Google Shape;546;p65"/>
          <p:cNvSpPr txBox="1">
            <a:spLocks noGrp="1"/>
          </p:cNvSpPr>
          <p:nvPr>
            <p:ph type="subTitle" idx="1"/>
          </p:nvPr>
        </p:nvSpPr>
        <p:spPr>
          <a:xfrm>
            <a:off x="713225" y="1017725"/>
            <a:ext cx="3557126" cy="237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indent="-285750">
              <a:lnSpc>
                <a:spcPct val="150000"/>
              </a:lnSpc>
            </a:pPr>
            <a:r>
              <a:rPr lang="en-GB" sz="1600" dirty="0" err="1"/>
              <a:t>Blwyddyn</a:t>
            </a:r>
            <a:r>
              <a:rPr lang="en-GB" sz="1600" dirty="0"/>
              <a:t> 3</a:t>
            </a:r>
          </a:p>
          <a:p>
            <a:pPr marL="285750" indent="-285750">
              <a:lnSpc>
                <a:spcPct val="150000"/>
              </a:lnSpc>
            </a:pPr>
            <a:r>
              <a:rPr lang="en-GB" sz="1600" dirty="0"/>
              <a:t>32 o </a:t>
            </a:r>
            <a:r>
              <a:rPr lang="en-GB" sz="1600" dirty="0" err="1"/>
              <a:t>ddisgyblion</a:t>
            </a:r>
            <a:endParaRPr lang="en-GB" sz="1600" dirty="0"/>
          </a:p>
          <a:p>
            <a:pPr marL="285750" indent="-285750">
              <a:lnSpc>
                <a:spcPct val="150000"/>
              </a:lnSpc>
            </a:pPr>
            <a:r>
              <a:rPr lang="en-GB" sz="1600" dirty="0" err="1"/>
              <a:t>Dysgu</a:t>
            </a:r>
            <a:r>
              <a:rPr lang="en-GB" sz="1600" dirty="0"/>
              <a:t> </a:t>
            </a:r>
            <a:r>
              <a:rPr lang="en-GB" sz="1600" dirty="0" err="1"/>
              <a:t>Blaenorol</a:t>
            </a:r>
            <a:r>
              <a:rPr lang="en-GB" sz="1600" dirty="0"/>
              <a:t>:</a:t>
            </a:r>
          </a:p>
          <a:p>
            <a:pPr marL="742950" lvl="1" indent="-285750">
              <a:lnSpc>
                <a:spcPct val="150000"/>
              </a:lnSpc>
            </a:pPr>
            <a:r>
              <a:rPr lang="en-GB" sz="1600" dirty="0" err="1"/>
              <a:t>Adio</a:t>
            </a:r>
            <a:r>
              <a:rPr lang="en-GB" sz="1600" dirty="0"/>
              <a:t> a </a:t>
            </a:r>
            <a:r>
              <a:rPr lang="en-GB" sz="1600" dirty="0" err="1"/>
              <a:t>thynnu</a:t>
            </a:r>
            <a:r>
              <a:rPr lang="en-GB" sz="1600" dirty="0"/>
              <a:t> </a:t>
            </a:r>
            <a:r>
              <a:rPr lang="en-GB" sz="1600" dirty="0" err="1"/>
              <a:t>rhifau</a:t>
            </a:r>
            <a:r>
              <a:rPr lang="en-GB" sz="1600" dirty="0"/>
              <a:t> un a </a:t>
            </a:r>
            <a:r>
              <a:rPr lang="en-GB" sz="1600" dirty="0" err="1"/>
              <a:t>dau</a:t>
            </a:r>
            <a:r>
              <a:rPr lang="en-GB" sz="1600" dirty="0"/>
              <a:t> </a:t>
            </a:r>
            <a:r>
              <a:rPr lang="en-GB" sz="1600" dirty="0" err="1"/>
              <a:t>digid</a:t>
            </a:r>
            <a:endParaRPr lang="en-GB" sz="1600" dirty="0"/>
          </a:p>
          <a:p>
            <a:pPr marL="742950" lvl="1" indent="-285750">
              <a:lnSpc>
                <a:spcPct val="150000"/>
              </a:lnSpc>
            </a:pPr>
            <a:r>
              <a:rPr lang="en-GB" sz="1600" dirty="0"/>
              <a:t>Gwaith </a:t>
            </a:r>
            <a:r>
              <a:rPr lang="en-GB" sz="1600" dirty="0" err="1"/>
              <a:t>gwerth</a:t>
            </a:r>
            <a:r>
              <a:rPr lang="en-GB" sz="1600" dirty="0"/>
              <a:t> </a:t>
            </a:r>
            <a:r>
              <a:rPr lang="en-GB" sz="1600" dirty="0" err="1"/>
              <a:t>lle</a:t>
            </a:r>
            <a:r>
              <a:rPr lang="en-GB" sz="1600" dirty="0"/>
              <a:t> (</a:t>
            </a:r>
            <a:r>
              <a:rPr lang="en-GB" sz="1600" dirty="0" err="1"/>
              <a:t>Cannoedd</a:t>
            </a:r>
            <a:r>
              <a:rPr lang="en-GB" sz="1600" dirty="0"/>
              <a:t>, </a:t>
            </a:r>
            <a:r>
              <a:rPr lang="en-GB" sz="1600" dirty="0" err="1"/>
              <a:t>Degau</a:t>
            </a:r>
            <a:r>
              <a:rPr lang="en-GB" sz="1600" dirty="0"/>
              <a:t> ac </a:t>
            </a:r>
            <a:r>
              <a:rPr lang="en-GB" sz="1600" dirty="0" err="1"/>
              <a:t>Unedau</a:t>
            </a:r>
            <a:r>
              <a:rPr lang="en-GB" sz="1600" dirty="0"/>
              <a:t>)</a:t>
            </a:r>
          </a:p>
          <a:p>
            <a:pPr marL="742950" lvl="1" indent="-285750">
              <a:lnSpc>
                <a:spcPct val="150000"/>
              </a:lnSpc>
            </a:pPr>
            <a:r>
              <a:rPr lang="en-GB" sz="1600" dirty="0" err="1"/>
              <a:t>Ystod</a:t>
            </a:r>
            <a:r>
              <a:rPr lang="en-GB" sz="1600" dirty="0"/>
              <a:t> </a:t>
            </a:r>
            <a:r>
              <a:rPr lang="en-GB" sz="1600" dirty="0" err="1"/>
              <a:t>eang</a:t>
            </a:r>
            <a:r>
              <a:rPr lang="en-GB" sz="1600" dirty="0"/>
              <a:t> o </a:t>
            </a:r>
            <a:r>
              <a:rPr lang="en-GB" sz="1600" dirty="0" err="1"/>
              <a:t>alluoedd</a:t>
            </a:r>
            <a:endParaRPr lang="en-GB" sz="1600" dirty="0"/>
          </a:p>
        </p:txBody>
      </p:sp>
      <p:sp>
        <p:nvSpPr>
          <p:cNvPr id="547" name="Google Shape;547;p65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5679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FY NOSBARTH I</a:t>
            </a:r>
            <a:endParaRPr dirty="0"/>
          </a:p>
        </p:txBody>
      </p:sp>
      <p:pic>
        <p:nvPicPr>
          <p:cNvPr id="1026" name="Picture 2" descr="How to become a teacher – &amp; why you’ll love it | Victoria University">
            <a:extLst>
              <a:ext uri="{FF2B5EF4-FFF2-40B4-BE49-F238E27FC236}">
                <a16:creationId xmlns:a16="http://schemas.microsoft.com/office/drawing/2014/main" id="{D8AA3605-BD48-44EA-79BF-0AEBCA4B69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4063" y="1285875"/>
            <a:ext cx="3857625" cy="257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48F0CA3-A59B-0194-4865-832E56313C55}"/>
              </a:ext>
            </a:extLst>
          </p:cNvPr>
          <p:cNvSpPr txBox="1"/>
          <p:nvPr/>
        </p:nvSpPr>
        <p:spPr>
          <a:xfrm>
            <a:off x="7551365" y="3857625"/>
            <a:ext cx="159263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(</a:t>
            </a:r>
            <a:r>
              <a:rPr lang="cy-GB" dirty="0" err="1"/>
              <a:t>Cuemath</a:t>
            </a:r>
            <a:r>
              <a:rPr lang="cy-GB" dirty="0"/>
              <a:t>, 2020)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9">
          <a:extLst>
            <a:ext uri="{FF2B5EF4-FFF2-40B4-BE49-F238E27FC236}">
              <a16:creationId xmlns:a16="http://schemas.microsoft.com/office/drawing/2014/main" id="{E4179E07-4BBD-5319-A272-06A4D698B1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1" name="Google Shape;541;p64">
            <a:extLst>
              <a:ext uri="{FF2B5EF4-FFF2-40B4-BE49-F238E27FC236}">
                <a16:creationId xmlns:a16="http://schemas.microsoft.com/office/drawing/2014/main" id="{BE0628B2-C914-E3FA-06D1-AE1F8DF3CF15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882780" y="258582"/>
            <a:ext cx="5458200" cy="99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-GB" b="1" dirty="0" err="1"/>
              <a:t>Cefndir</a:t>
            </a:r>
            <a:r>
              <a:rPr lang="en-GB" b="1" dirty="0"/>
              <a:t> </a:t>
            </a:r>
            <a:r>
              <a:rPr lang="en-GB" b="1" dirty="0" err="1"/>
              <a:t>Asesu</a:t>
            </a:r>
            <a:r>
              <a:rPr lang="en-GB" b="1" dirty="0"/>
              <a:t> </a:t>
            </a:r>
            <a:r>
              <a:rPr lang="en-GB" b="1" dirty="0" err="1"/>
              <a:t>ar</a:t>
            </a:r>
            <a:r>
              <a:rPr lang="en-GB" b="1" dirty="0"/>
              <a:t> </a:t>
            </a:r>
            <a:r>
              <a:rPr lang="en-GB" b="1" dirty="0" err="1"/>
              <a:t>gyfer</a:t>
            </a:r>
            <a:r>
              <a:rPr lang="en-GB" b="1" dirty="0"/>
              <a:t> </a:t>
            </a:r>
            <a:r>
              <a:rPr lang="en-GB" b="1" dirty="0" err="1"/>
              <a:t>Dysgu</a:t>
            </a:r>
            <a:endParaRPr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581F13-6DFA-7D93-A1DC-30F3D8AE1469}"/>
              </a:ext>
            </a:extLst>
          </p:cNvPr>
          <p:cNvSpPr txBox="1"/>
          <p:nvPr/>
        </p:nvSpPr>
        <p:spPr>
          <a:xfrm>
            <a:off x="144780" y="1255782"/>
            <a:ext cx="4030980" cy="3284041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y-GB" b="1" u="sng" dirty="0"/>
              <a:t>PWYSIGRWYDD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Darparu adborth yn syth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Rhoi mwy o reolaeth i ddysgwyr dros eu dysgu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Athrawon yn cael mewnwelediad i lefel o ddeallusrwydd y dysgwyr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Helpu athrawon i gefnogi unigolion i symud ymlaen y  eu dysgu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Hybu </a:t>
            </a:r>
            <a:r>
              <a:rPr lang="cy-GB" dirty="0" err="1"/>
              <a:t>metawybyddiaeth</a:t>
            </a:r>
            <a:endParaRPr lang="cy-GB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Cefnogi gwahaniaethu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30DBECB-C78B-0157-96B2-1E48D99EE52F}"/>
              </a:ext>
            </a:extLst>
          </p:cNvPr>
          <p:cNvSpPr txBox="1"/>
          <p:nvPr/>
        </p:nvSpPr>
        <p:spPr>
          <a:xfrm>
            <a:off x="4640580" y="1255782"/>
            <a:ext cx="4152900" cy="263771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y-GB" b="1" u="sng" dirty="0"/>
              <a:t>CAMSYNIADAU / GWENDIDAU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Diffyg hyfforddiant i athrawon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Mae defnyddio </a:t>
            </a:r>
            <a:r>
              <a:rPr lang="cy-GB" dirty="0" err="1"/>
              <a:t>AagD</a:t>
            </a:r>
            <a:r>
              <a:rPr lang="cy-GB" dirty="0"/>
              <a:t> yn effeithio yn galw am lawer o amser cynllunio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Gormod o bwyslais ar adborth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Anodd mesur gwir effaith </a:t>
            </a:r>
            <a:r>
              <a:rPr lang="cy-GB" dirty="0" err="1"/>
              <a:t>AagD</a:t>
            </a:r>
            <a:endParaRPr lang="cy-GB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Bosib bydd anghysondeb wrth weithredu strategaethau </a:t>
            </a:r>
            <a:r>
              <a:rPr lang="cy-GB" dirty="0" err="1"/>
              <a:t>AagD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473745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5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5" name="Google Shape;565;p68"/>
          <p:cNvSpPr txBox="1">
            <a:spLocks noGrp="1"/>
          </p:cNvSpPr>
          <p:nvPr>
            <p:ph type="title"/>
          </p:nvPr>
        </p:nvSpPr>
        <p:spPr>
          <a:xfrm>
            <a:off x="3742850" y="1549880"/>
            <a:ext cx="5315806" cy="144935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dirty="0" err="1"/>
              <a:t>Cyflwynodd</a:t>
            </a:r>
            <a:r>
              <a:rPr lang="en-GB" sz="2800" dirty="0"/>
              <a:t> Vygotsky (1978) y </a:t>
            </a:r>
            <a:r>
              <a:rPr lang="en-GB" sz="2800" dirty="0" err="1"/>
              <a:t>syniad</a:t>
            </a:r>
            <a:r>
              <a:rPr lang="en-GB" sz="2800" dirty="0"/>
              <a:t> o ZPD neu Parth </a:t>
            </a:r>
            <a:r>
              <a:rPr lang="en-GB" sz="2800" dirty="0" err="1"/>
              <a:t>Datblygiad</a:t>
            </a:r>
            <a:r>
              <a:rPr lang="en-GB" sz="2800" dirty="0"/>
              <a:t> </a:t>
            </a:r>
            <a:r>
              <a:rPr lang="en-GB" sz="2800" dirty="0" err="1"/>
              <a:t>Procsimol</a:t>
            </a:r>
            <a:r>
              <a:rPr lang="en-GB" sz="2800" dirty="0"/>
              <a:t>.</a:t>
            </a:r>
            <a:endParaRPr sz="2800" dirty="0"/>
          </a:p>
        </p:txBody>
      </p:sp>
      <p:pic>
        <p:nvPicPr>
          <p:cNvPr id="2050" name="Picture 2" descr="Vygotsky: Life, Theories, and Influence of Lev Vygotsky">
            <a:extLst>
              <a:ext uri="{FF2B5EF4-FFF2-40B4-BE49-F238E27FC236}">
                <a16:creationId xmlns:a16="http://schemas.microsoft.com/office/drawing/2014/main" id="{014E9137-032E-E4F2-A93D-F60348FD7D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650" y="1182624"/>
            <a:ext cx="3214688" cy="257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DC2763C-4548-E465-351D-084FF1810031}"/>
              </a:ext>
            </a:extLst>
          </p:cNvPr>
          <p:cNvSpPr txBox="1"/>
          <p:nvPr/>
        </p:nvSpPr>
        <p:spPr>
          <a:xfrm>
            <a:off x="235650" y="3806987"/>
            <a:ext cx="482193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dirty="0"/>
              <a:t>(</a:t>
            </a:r>
            <a:r>
              <a:rPr lang="cy-GB" sz="1200" dirty="0" err="1"/>
              <a:t>Verywell</a:t>
            </a:r>
            <a:r>
              <a:rPr lang="cy-GB" sz="1200" dirty="0"/>
              <a:t> </a:t>
            </a:r>
            <a:r>
              <a:rPr lang="cy-GB" sz="1200" dirty="0" err="1"/>
              <a:t>Mind</a:t>
            </a:r>
            <a:r>
              <a:rPr lang="cy-GB" sz="1200" dirty="0"/>
              <a:t>, 2023)</a:t>
            </a:r>
            <a:endParaRPr lang="cy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7D8DAF7-3E7B-E914-A608-BAB1EB3BB3BE}"/>
              </a:ext>
            </a:extLst>
          </p:cNvPr>
          <p:cNvSpPr txBox="1"/>
          <p:nvPr/>
        </p:nvSpPr>
        <p:spPr>
          <a:xfrm>
            <a:off x="4291584" y="388181"/>
            <a:ext cx="48524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000" b="1" dirty="0" err="1"/>
              <a:t>Lev</a:t>
            </a:r>
            <a:r>
              <a:rPr lang="cy-GB" sz="4000" b="1" dirty="0"/>
              <a:t> </a:t>
            </a:r>
            <a:r>
              <a:rPr lang="cy-GB" sz="4000" b="1" dirty="0" err="1"/>
              <a:t>Vygotsky</a:t>
            </a:r>
            <a:endParaRPr lang="cy-GB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/>
                                        <p:tgtEl>
                                          <p:spTgt spid="5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1" name="Google Shape;541;p64"/>
          <p:cNvSpPr txBox="1">
            <a:spLocks noGrp="1"/>
          </p:cNvSpPr>
          <p:nvPr>
            <p:ph type="subTitle" idx="1"/>
          </p:nvPr>
        </p:nvSpPr>
        <p:spPr>
          <a:xfrm>
            <a:off x="512064" y="1188222"/>
            <a:ext cx="8461248" cy="99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-GB" sz="2800" dirty="0"/>
              <a:t>Y </a:t>
            </a:r>
            <a:r>
              <a:rPr lang="en-GB" sz="2800" dirty="0" err="1"/>
              <a:t>bwlch</a:t>
            </a:r>
            <a:r>
              <a:rPr lang="en-GB" sz="2800" dirty="0"/>
              <a:t> </a:t>
            </a:r>
            <a:r>
              <a:rPr lang="en-GB" sz="2800" dirty="0" err="1"/>
              <a:t>rhwng</a:t>
            </a:r>
            <a:r>
              <a:rPr lang="en-GB" sz="2800" dirty="0"/>
              <a:t> yr </a:t>
            </a:r>
            <a:r>
              <a:rPr lang="en-GB" sz="2800" dirty="0" err="1"/>
              <a:t>hyn</a:t>
            </a:r>
            <a:r>
              <a:rPr lang="en-GB" sz="2800" dirty="0"/>
              <a:t> </a:t>
            </a:r>
            <a:r>
              <a:rPr lang="en-GB" sz="2800" dirty="0" err="1"/>
              <a:t>mae</a:t>
            </a:r>
            <a:r>
              <a:rPr lang="en-GB" sz="2800" dirty="0"/>
              <a:t> </a:t>
            </a:r>
            <a:r>
              <a:rPr lang="en-GB" sz="2800" dirty="0" err="1"/>
              <a:t>dysgwyr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gwybod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barod</a:t>
            </a:r>
            <a:r>
              <a:rPr lang="en-GB" sz="2800" dirty="0"/>
              <a:t> neu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gallu</a:t>
            </a:r>
            <a:r>
              <a:rPr lang="en-GB" sz="2800" dirty="0"/>
              <a:t> </a:t>
            </a:r>
            <a:r>
              <a:rPr lang="en-GB" sz="2800" dirty="0" err="1"/>
              <a:t>dysgu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unigol</a:t>
            </a:r>
            <a:r>
              <a:rPr lang="en-GB" sz="2800" dirty="0"/>
              <a:t> </a:t>
            </a:r>
            <a:r>
              <a:rPr lang="en-GB" sz="2800" dirty="0" err="1"/>
              <a:t>a’r</a:t>
            </a:r>
            <a:r>
              <a:rPr lang="en-GB" sz="2800" dirty="0"/>
              <a:t> </a:t>
            </a:r>
            <a:r>
              <a:rPr lang="en-GB" sz="2800" dirty="0" err="1"/>
              <a:t>hyn</a:t>
            </a:r>
            <a:r>
              <a:rPr lang="en-GB" sz="2800" dirty="0"/>
              <a:t> </a:t>
            </a:r>
            <a:r>
              <a:rPr lang="en-GB" sz="2800" dirty="0" err="1"/>
              <a:t>sydd</a:t>
            </a:r>
            <a:r>
              <a:rPr lang="en-GB" sz="2800" dirty="0"/>
              <a:t> </a:t>
            </a:r>
            <a:r>
              <a:rPr lang="en-GB" sz="2800" dirty="0" err="1"/>
              <a:t>angen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ddysgwyr</a:t>
            </a:r>
            <a:r>
              <a:rPr lang="en-GB" sz="2800" dirty="0"/>
              <a:t> </a:t>
            </a:r>
            <a:r>
              <a:rPr lang="en-GB" sz="2800" dirty="0" err="1"/>
              <a:t>gwneud</a:t>
            </a:r>
            <a:r>
              <a:rPr lang="en-GB" sz="2800" dirty="0"/>
              <a:t> </a:t>
            </a:r>
            <a:r>
              <a:rPr lang="en-GB" sz="2800" dirty="0" err="1"/>
              <a:t>gyda</a:t>
            </a:r>
            <a:r>
              <a:rPr lang="en-GB" sz="2800" dirty="0"/>
              <a:t> </a:t>
            </a:r>
            <a:r>
              <a:rPr lang="en-GB" sz="2800" dirty="0" err="1"/>
              <a:t>chymorth</a:t>
            </a:r>
            <a:r>
              <a:rPr lang="en-GB" sz="2800" dirty="0"/>
              <a:t> </a:t>
            </a:r>
            <a:r>
              <a:rPr lang="en-GB" sz="2800" dirty="0" err="1"/>
              <a:t>oedolyn</a:t>
            </a:r>
            <a:r>
              <a:rPr lang="en-GB" sz="2800" dirty="0"/>
              <a:t> neu </a:t>
            </a:r>
            <a:r>
              <a:rPr lang="en-GB" sz="2800" dirty="0" err="1"/>
              <a:t>athrawes</a:t>
            </a:r>
            <a:endParaRPr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5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9">
          <a:extLst>
            <a:ext uri="{FF2B5EF4-FFF2-40B4-BE49-F238E27FC236}">
              <a16:creationId xmlns:a16="http://schemas.microsoft.com/office/drawing/2014/main" id="{19B7F688-F830-D1FA-F2E3-71AA3B64D3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1" name="Google Shape;541;p64">
            <a:extLst>
              <a:ext uri="{FF2B5EF4-FFF2-40B4-BE49-F238E27FC236}">
                <a16:creationId xmlns:a16="http://schemas.microsoft.com/office/drawing/2014/main" id="{A4147B91-345B-1876-49F7-EFFB10561D79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638940" y="1749054"/>
            <a:ext cx="5458200" cy="99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lvl="0" algn="l" rtl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1600" dirty="0" err="1"/>
              <a:t>Awgrymu</a:t>
            </a:r>
            <a:r>
              <a:rPr lang="en-GB" sz="1600" dirty="0"/>
              <a:t> bod </a:t>
            </a:r>
            <a:r>
              <a:rPr lang="en-GB" sz="1600" dirty="0" err="1"/>
              <a:t>rôl</a:t>
            </a:r>
            <a:r>
              <a:rPr lang="cy-GB" sz="1600" dirty="0"/>
              <a:t> yr addysgwr yn cynnwys darparu profiadau addysgol ac adnoddau sydd yn sbarduno dysgwyr i symud ymlaen yn eu dysgu.</a:t>
            </a:r>
          </a:p>
          <a:p>
            <a:pPr marL="342900" lvl="0" algn="l" rtl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cy-GB" sz="1600" dirty="0"/>
              <a:t>Wedi dylanwadu’r cysyniad o ddysgu annibynnol, asesu ffurfiannol, dysgu gweithredol a rhyngweithio gyda chyfoedion.</a:t>
            </a:r>
            <a:endParaRPr sz="1600" dirty="0"/>
          </a:p>
        </p:txBody>
      </p:sp>
      <p:pic>
        <p:nvPicPr>
          <p:cNvPr id="3074" name="Picture 2" descr="Jean Piaget: Biography, Theory and Cognitive Development - Education ...">
            <a:extLst>
              <a:ext uri="{FF2B5EF4-FFF2-40B4-BE49-F238E27FC236}">
                <a16:creationId xmlns:a16="http://schemas.microsoft.com/office/drawing/2014/main" id="{39C9E1DB-B60B-DAD3-97A7-8867993BC6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9477" y="780288"/>
            <a:ext cx="2374900" cy="3352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FC9C675-D299-6F06-52C9-EA5BD0DF5DAE}"/>
              </a:ext>
            </a:extLst>
          </p:cNvPr>
          <p:cNvSpPr txBox="1"/>
          <p:nvPr/>
        </p:nvSpPr>
        <p:spPr>
          <a:xfrm>
            <a:off x="6499476" y="4176278"/>
            <a:ext cx="20227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(Educationlibrary.org)</a:t>
            </a:r>
          </a:p>
          <a:p>
            <a:endParaRPr lang="cy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3F9649B-8EE9-0E07-D637-2BF1045BD813}"/>
              </a:ext>
            </a:extLst>
          </p:cNvPr>
          <p:cNvSpPr txBox="1"/>
          <p:nvPr/>
        </p:nvSpPr>
        <p:spPr>
          <a:xfrm>
            <a:off x="987552" y="573024"/>
            <a:ext cx="49255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400" b="1" dirty="0"/>
              <a:t>Jean </a:t>
            </a:r>
            <a:r>
              <a:rPr lang="cy-GB" sz="4400" b="1" dirty="0" err="1"/>
              <a:t>Piaget</a:t>
            </a:r>
            <a:endParaRPr lang="cy-GB" sz="4400" b="1" dirty="0"/>
          </a:p>
        </p:txBody>
      </p:sp>
    </p:spTree>
    <p:extLst>
      <p:ext uri="{BB962C8B-B14F-4D97-AF65-F5344CB8AC3E}">
        <p14:creationId xmlns:p14="http://schemas.microsoft.com/office/powerpoint/2010/main" val="1340377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/>
                                        <p:tgtEl>
                                          <p:spTgt spid="5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9">
          <a:extLst>
            <a:ext uri="{FF2B5EF4-FFF2-40B4-BE49-F238E27FC236}">
              <a16:creationId xmlns:a16="http://schemas.microsoft.com/office/drawing/2014/main" id="{D3554CAB-E489-511A-F1BA-C7C7224CD0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1" name="Google Shape;541;p64">
            <a:extLst>
              <a:ext uri="{FF2B5EF4-FFF2-40B4-BE49-F238E27FC236}">
                <a16:creationId xmlns:a16="http://schemas.microsoft.com/office/drawing/2014/main" id="{2C2525A5-64E4-820C-06C2-AE3FFF5F5CD4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572000" y="456702"/>
            <a:ext cx="5458200" cy="99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-GB" sz="2400" b="1" dirty="0"/>
              <a:t>Paul Black a Dylan Wiliam</a:t>
            </a:r>
            <a:endParaRPr sz="24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1A8B582-B019-ECDA-E92C-D69CFC7FB0B5}"/>
              </a:ext>
            </a:extLst>
          </p:cNvPr>
          <p:cNvSpPr txBox="1"/>
          <p:nvPr/>
        </p:nvSpPr>
        <p:spPr>
          <a:xfrm>
            <a:off x="1475820" y="2834902"/>
            <a:ext cx="4625340" cy="166821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Bosib bod athrawon yn dueddol o orddefnyddio asesu yn eu gwersi</a:t>
            </a:r>
          </a:p>
          <a:p>
            <a:pPr marL="285750" lvl="2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Amharu ar lif eu haddysgu</a:t>
            </a:r>
          </a:p>
          <a:p>
            <a:pPr marL="285750" lvl="2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Ffordd syml ac effeithiol o gasglu adborth ffurfiannol</a:t>
            </a:r>
          </a:p>
          <a:p>
            <a:pPr marL="285750" lvl="2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cy-GB" dirty="0"/>
          </a:p>
        </p:txBody>
      </p:sp>
      <p:pic>
        <p:nvPicPr>
          <p:cNvPr id="4098" name="Picture 2" descr="Inside the Black Box: v. 1: Raising Standards Through Classroom ...">
            <a:extLst>
              <a:ext uri="{FF2B5EF4-FFF2-40B4-BE49-F238E27FC236}">
                <a16:creationId xmlns:a16="http://schemas.microsoft.com/office/drawing/2014/main" id="{FC9796A8-FB73-0B8D-94A9-2D2077E306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2833" y="1075372"/>
            <a:ext cx="2138600" cy="2992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4F99EDA-8486-365E-F260-02166756FE08}"/>
              </a:ext>
            </a:extLst>
          </p:cNvPr>
          <p:cNvSpPr txBox="1"/>
          <p:nvPr/>
        </p:nvSpPr>
        <p:spPr>
          <a:xfrm>
            <a:off x="6782833" y="4068127"/>
            <a:ext cx="145692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000" dirty="0"/>
              <a:t>(Amazon.com)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EA049CF-B48B-22A1-C4E8-0D803F3C4D43}"/>
              </a:ext>
            </a:extLst>
          </p:cNvPr>
          <p:cNvSpPr txBox="1"/>
          <p:nvPr/>
        </p:nvSpPr>
        <p:spPr>
          <a:xfrm>
            <a:off x="732195" y="1301502"/>
            <a:ext cx="4276685" cy="646331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800" dirty="0"/>
              <a:t>Black a Wiliam yn gwneud llawer o waith ar Asesu ar gyfer Dysgu</a:t>
            </a:r>
          </a:p>
        </p:txBody>
      </p:sp>
      <p:cxnSp>
        <p:nvCxnSpPr>
          <p:cNvPr id="6" name="Connector: Curved 5">
            <a:extLst>
              <a:ext uri="{FF2B5EF4-FFF2-40B4-BE49-F238E27FC236}">
                <a16:creationId xmlns:a16="http://schemas.microsoft.com/office/drawing/2014/main" id="{06DED610-DEBB-9F01-2BE8-7CC5BE5C47D6}"/>
              </a:ext>
            </a:extLst>
          </p:cNvPr>
          <p:cNvCxnSpPr/>
          <p:nvPr/>
        </p:nvCxnSpPr>
        <p:spPr>
          <a:xfrm>
            <a:off x="5252720" y="1605280"/>
            <a:ext cx="1239520" cy="966469"/>
          </a:xfrm>
          <a:prstGeom prst="curvedConnector3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3874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5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9">
          <a:extLst>
            <a:ext uri="{FF2B5EF4-FFF2-40B4-BE49-F238E27FC236}">
              <a16:creationId xmlns:a16="http://schemas.microsoft.com/office/drawing/2014/main" id="{CC0ED4FA-284C-9B65-6D4B-845442679E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1" name="Google Shape;541;p64">
            <a:extLst>
              <a:ext uri="{FF2B5EF4-FFF2-40B4-BE49-F238E27FC236}">
                <a16:creationId xmlns:a16="http://schemas.microsoft.com/office/drawing/2014/main" id="{6DAA532B-CF84-CD2E-F066-FEC373F3DF2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858396" y="290078"/>
            <a:ext cx="7749156" cy="99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-GB" sz="2800" b="1" dirty="0"/>
              <a:t>John </a:t>
            </a:r>
            <a:r>
              <a:rPr lang="en-GB" sz="2800" b="1" dirty="0" err="1"/>
              <a:t>Sweller</a:t>
            </a:r>
            <a:endParaRPr sz="28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A2884D0-7ECF-BE23-E367-339267C34E01}"/>
              </a:ext>
            </a:extLst>
          </p:cNvPr>
          <p:cNvSpPr txBox="1"/>
          <p:nvPr/>
        </p:nvSpPr>
        <p:spPr>
          <a:xfrm>
            <a:off x="150368" y="1158240"/>
            <a:ext cx="4734560" cy="3370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1600" dirty="0"/>
              <a:t>Anghytuno a’r defnydd o </a:t>
            </a:r>
            <a:r>
              <a:rPr lang="cy-GB" sz="1600" dirty="0" err="1"/>
              <a:t>AagD</a:t>
            </a:r>
            <a:r>
              <a:rPr lang="cy-GB" sz="1600" dirty="0"/>
              <a:t> / asesu ffurfiannol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1600" dirty="0"/>
              <a:t>Cyflwyno’r ‘</a:t>
            </a:r>
            <a:r>
              <a:rPr lang="cy-GB" sz="1600" dirty="0" err="1"/>
              <a:t>Cognitive</a:t>
            </a:r>
            <a:r>
              <a:rPr lang="cy-GB" sz="1600" dirty="0"/>
              <a:t> </a:t>
            </a:r>
            <a:r>
              <a:rPr lang="cy-GB" sz="1600" dirty="0" err="1"/>
              <a:t>Load</a:t>
            </a:r>
            <a:r>
              <a:rPr lang="cy-GB" sz="1600" dirty="0"/>
              <a:t> </a:t>
            </a:r>
            <a:r>
              <a:rPr lang="cy-GB" sz="1600" dirty="0" err="1"/>
              <a:t>Theory</a:t>
            </a:r>
            <a:r>
              <a:rPr lang="cy-GB" sz="1600" dirty="0"/>
              <a:t>’ yn yr 1980au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1600" dirty="0"/>
              <a:t>Gan yr ymennydd cynhwysedd cyfyngedig felly mae angen i athrawon defnyddio strategaethau cyfarwyddiadol wrth ddysgu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1600" dirty="0"/>
              <a:t>Cyfarwyddiadau clir ac asesu crynodol yn fwy effeithiol wrth hybu datblygiad dysgwyr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B8A1CE2-C3FC-E857-51B3-0F7A21CAF9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7008" y="1158240"/>
            <a:ext cx="3976624" cy="223685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DC38108-017E-3972-DF54-CECBE87C4334}"/>
              </a:ext>
            </a:extLst>
          </p:cNvPr>
          <p:cNvSpPr txBox="1"/>
          <p:nvPr/>
        </p:nvSpPr>
        <p:spPr>
          <a:xfrm>
            <a:off x="7733792" y="3447088"/>
            <a:ext cx="125984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900" dirty="0"/>
              <a:t>(theaustralain.com)</a:t>
            </a:r>
          </a:p>
        </p:txBody>
      </p:sp>
    </p:spTree>
    <p:extLst>
      <p:ext uri="{BB962C8B-B14F-4D97-AF65-F5344CB8AC3E}">
        <p14:creationId xmlns:p14="http://schemas.microsoft.com/office/powerpoint/2010/main" val="3444936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5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9">
          <a:extLst>
            <a:ext uri="{FF2B5EF4-FFF2-40B4-BE49-F238E27FC236}">
              <a16:creationId xmlns:a16="http://schemas.microsoft.com/office/drawing/2014/main" id="{3E4E193C-3B1C-1E3E-A33B-C8E1AF169B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1" name="Google Shape;541;p64">
            <a:extLst>
              <a:ext uri="{FF2B5EF4-FFF2-40B4-BE49-F238E27FC236}">
                <a16:creationId xmlns:a16="http://schemas.microsoft.com/office/drawing/2014/main" id="{A7482AFB-1E9B-CF05-3D6C-25271CF1A6E8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831980" y="314462"/>
            <a:ext cx="5458200" cy="99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-GB" sz="2800" b="1" dirty="0"/>
              <a:t>Graham Donaldson </a:t>
            </a:r>
            <a:endParaRPr sz="28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3883806-A20D-0183-BBEC-B7EFA5683232}"/>
              </a:ext>
            </a:extLst>
          </p:cNvPr>
          <p:cNvSpPr txBox="1"/>
          <p:nvPr/>
        </p:nvSpPr>
        <p:spPr>
          <a:xfrm>
            <a:off x="170180" y="1089405"/>
            <a:ext cx="5163820" cy="1893339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1600" dirty="0"/>
              <a:t>Cytuno gyda </a:t>
            </a:r>
            <a:r>
              <a:rPr lang="cy-GB" sz="1600" dirty="0" err="1"/>
              <a:t>AagD</a:t>
            </a:r>
            <a:endParaRPr lang="cy-GB" sz="1600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1600" dirty="0"/>
              <a:t>Asesu wedi nodi yn glir yn ei cwricwlwm newydd yn 2015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1600" dirty="0"/>
              <a:t>Clymu datblygiad </a:t>
            </a:r>
            <a:r>
              <a:rPr lang="cy-GB" sz="1600" dirty="0" err="1"/>
              <a:t>metawybyddol</a:t>
            </a:r>
            <a:r>
              <a:rPr lang="cy-GB" sz="1600" dirty="0"/>
              <a:t>, dealltwriaeth a giliau dysgwyr gydag asesu trwy’r cwricwlwm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AAA608D-14EF-259E-880C-7A237CD31A48}"/>
              </a:ext>
            </a:extLst>
          </p:cNvPr>
          <p:cNvSpPr txBox="1"/>
          <p:nvPr/>
        </p:nvSpPr>
        <p:spPr>
          <a:xfrm>
            <a:off x="170180" y="3100538"/>
            <a:ext cx="5163820" cy="170303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y-GB" sz="1800" dirty="0"/>
              <a:t>‘Bydd cynnwys plant a phobl ifanc mewn asesu’n eu hannog nhw i gymryd mwy o gyfrifoldeb am eu dysgu eu hunain.’  (Adroddiad Dyfodol Llwyddiannus, 2015)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6EE6C63-4A3F-0E35-CB9F-41B80BA75E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4328" y="721659"/>
            <a:ext cx="3379492" cy="237887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490F752-7D93-3359-ED8B-7FF10C9400DD}"/>
              </a:ext>
            </a:extLst>
          </p:cNvPr>
          <p:cNvSpPr txBox="1"/>
          <p:nvPr/>
        </p:nvSpPr>
        <p:spPr>
          <a:xfrm>
            <a:off x="6386808" y="3100538"/>
            <a:ext cx="33794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(</a:t>
            </a:r>
            <a:r>
              <a:rPr lang="cy-GB" sz="1100" dirty="0"/>
              <a:t>Adroddiad Dyfodol Llwyddiannus, 2015</a:t>
            </a:r>
            <a:r>
              <a:rPr lang="cy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096350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5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9">
          <a:extLst>
            <a:ext uri="{FF2B5EF4-FFF2-40B4-BE49-F238E27FC236}">
              <a16:creationId xmlns:a16="http://schemas.microsoft.com/office/drawing/2014/main" id="{4B5CC598-B1BD-495B-FC61-21DA583309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E7BF77F-9F79-C92A-233A-21425CBE7C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85899" y="304800"/>
            <a:ext cx="6417009" cy="4533899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2C7C6F4-1D9C-64CD-51B6-28C21B0F368D}"/>
              </a:ext>
            </a:extLst>
          </p:cNvPr>
          <p:cNvCxnSpPr>
            <a:cxnSpLocks/>
          </p:cNvCxnSpPr>
          <p:nvPr/>
        </p:nvCxnSpPr>
        <p:spPr>
          <a:xfrm>
            <a:off x="891540" y="579120"/>
            <a:ext cx="929640" cy="88392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21064FC1-CEE3-E2F8-29C5-110EA2012943}"/>
              </a:ext>
            </a:extLst>
          </p:cNvPr>
          <p:cNvCxnSpPr>
            <a:cxnSpLocks/>
          </p:cNvCxnSpPr>
          <p:nvPr/>
        </p:nvCxnSpPr>
        <p:spPr>
          <a:xfrm flipH="1">
            <a:off x="6918960" y="662940"/>
            <a:ext cx="1089660" cy="937260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3975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2" name="Google Shape;572;p69"/>
          <p:cNvSpPr txBox="1">
            <a:spLocks noGrp="1"/>
          </p:cNvSpPr>
          <p:nvPr>
            <p:ph type="title"/>
          </p:nvPr>
        </p:nvSpPr>
        <p:spPr>
          <a:xfrm>
            <a:off x="740970" y="255532"/>
            <a:ext cx="6292290" cy="81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Dull </a:t>
            </a:r>
            <a:r>
              <a:rPr lang="en-GB" dirty="0" err="1"/>
              <a:t>llinellau</a:t>
            </a:r>
            <a:r>
              <a:rPr lang="en-GB" dirty="0"/>
              <a:t> y </a:t>
            </a:r>
            <a:r>
              <a:rPr lang="en-GB" dirty="0" err="1"/>
              <a:t>dysgwyr</a:t>
            </a:r>
            <a:endParaRPr dirty="0"/>
          </a:p>
        </p:txBody>
      </p:sp>
      <p:pic>
        <p:nvPicPr>
          <p:cNvPr id="7" name="Picture 6" descr="A close-up of a paper&#10;&#10;Description automatically generated">
            <a:extLst>
              <a:ext uri="{FF2B5EF4-FFF2-40B4-BE49-F238E27FC236}">
                <a16:creationId xmlns:a16="http://schemas.microsoft.com/office/drawing/2014/main" id="{656F5396-82D5-E448-337C-E978C88602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2752475" y="381000"/>
            <a:ext cx="3181850" cy="5143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9">
          <a:extLst>
            <a:ext uri="{FF2B5EF4-FFF2-40B4-BE49-F238E27FC236}">
              <a16:creationId xmlns:a16="http://schemas.microsoft.com/office/drawing/2014/main" id="{869D4A88-5094-48F4-D9FC-6569139268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A07181D-79A7-6E43-7D68-DC8715D135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85899" y="304800"/>
            <a:ext cx="6417009" cy="4533899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FCE8D7BA-EC46-E324-B113-4CA8BE59C533}"/>
              </a:ext>
            </a:extLst>
          </p:cNvPr>
          <p:cNvCxnSpPr>
            <a:cxnSpLocks/>
          </p:cNvCxnSpPr>
          <p:nvPr/>
        </p:nvCxnSpPr>
        <p:spPr>
          <a:xfrm>
            <a:off x="830580" y="1935480"/>
            <a:ext cx="929640" cy="88392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137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9">
          <a:extLst>
            <a:ext uri="{FF2B5EF4-FFF2-40B4-BE49-F238E27FC236}">
              <a16:creationId xmlns:a16="http://schemas.microsoft.com/office/drawing/2014/main" id="{B16B45AA-B589-CB47-BB1C-0C7303BE6E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30FD5ED-C18C-0A48-AA5B-C55DFBADAD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85899" y="304800"/>
            <a:ext cx="6417009" cy="4533899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047C2869-EC11-8C24-259D-ACA29646A470}"/>
              </a:ext>
            </a:extLst>
          </p:cNvPr>
          <p:cNvCxnSpPr>
            <a:cxnSpLocks/>
          </p:cNvCxnSpPr>
          <p:nvPr/>
        </p:nvCxnSpPr>
        <p:spPr>
          <a:xfrm>
            <a:off x="915367" y="2659380"/>
            <a:ext cx="929640" cy="88392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6D0F0046-3E48-39F0-2491-A1540DE20823}"/>
              </a:ext>
            </a:extLst>
          </p:cNvPr>
          <p:cNvCxnSpPr>
            <a:cxnSpLocks/>
          </p:cNvCxnSpPr>
          <p:nvPr/>
        </p:nvCxnSpPr>
        <p:spPr>
          <a:xfrm flipH="1">
            <a:off x="6918960" y="662940"/>
            <a:ext cx="1089660" cy="937260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2495B7A7-73A8-D8E8-599B-115E5E56A283}"/>
              </a:ext>
            </a:extLst>
          </p:cNvPr>
          <p:cNvSpPr txBox="1"/>
          <p:nvPr/>
        </p:nvSpPr>
        <p:spPr>
          <a:xfrm>
            <a:off x="218137" y="2071389"/>
            <a:ext cx="13944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Meini Prawf Llwyddiant</a:t>
            </a:r>
          </a:p>
        </p:txBody>
      </p:sp>
    </p:spTree>
    <p:extLst>
      <p:ext uri="{BB962C8B-B14F-4D97-AF65-F5344CB8AC3E}">
        <p14:creationId xmlns:p14="http://schemas.microsoft.com/office/powerpoint/2010/main" val="3108189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9">
          <a:extLst>
            <a:ext uri="{FF2B5EF4-FFF2-40B4-BE49-F238E27FC236}">
              <a16:creationId xmlns:a16="http://schemas.microsoft.com/office/drawing/2014/main" id="{5A467B06-EAE5-D9B0-E427-DDC675691B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AA09CAD-8541-D8F2-FA8B-84F4B966C5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7578" y="362690"/>
            <a:ext cx="6308844" cy="4418120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73FCD32D-FED0-1187-7A7A-B746E2BDFC98}"/>
              </a:ext>
            </a:extLst>
          </p:cNvPr>
          <p:cNvCxnSpPr>
            <a:cxnSpLocks/>
          </p:cNvCxnSpPr>
          <p:nvPr/>
        </p:nvCxnSpPr>
        <p:spPr>
          <a:xfrm>
            <a:off x="1334467" y="2682239"/>
            <a:ext cx="929640" cy="88392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97C0606C-2906-BB67-415F-A4B92B49F753}"/>
              </a:ext>
            </a:extLst>
          </p:cNvPr>
          <p:cNvCxnSpPr>
            <a:cxnSpLocks/>
          </p:cNvCxnSpPr>
          <p:nvPr/>
        </p:nvCxnSpPr>
        <p:spPr>
          <a:xfrm flipH="1">
            <a:off x="7264703" y="1634490"/>
            <a:ext cx="1089660" cy="937260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7215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71">
          <a:extLst>
            <a:ext uri="{FF2B5EF4-FFF2-40B4-BE49-F238E27FC236}">
              <a16:creationId xmlns:a16="http://schemas.microsoft.com/office/drawing/2014/main" id="{ABA3FCF9-B3EC-CBA9-1BC4-EBD4C54003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2" name="Google Shape;572;p69">
            <a:extLst>
              <a:ext uri="{FF2B5EF4-FFF2-40B4-BE49-F238E27FC236}">
                <a16:creationId xmlns:a16="http://schemas.microsoft.com/office/drawing/2014/main" id="{D7C4D35F-6842-448A-EC02-43F68430BFF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799235" y="263152"/>
            <a:ext cx="5545530" cy="81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Byrddau Gwyn Bach</a:t>
            </a:r>
            <a:endParaRPr dirty="0"/>
          </a:p>
        </p:txBody>
      </p:sp>
      <p:pic>
        <p:nvPicPr>
          <p:cNvPr id="5122" name="Picture 2" descr="Mini-whiteboards increase learning &amp; engagement">
            <a:extLst>
              <a:ext uri="{FF2B5EF4-FFF2-40B4-BE49-F238E27FC236}">
                <a16:creationId xmlns:a16="http://schemas.microsoft.com/office/drawing/2014/main" id="{09471A9F-4115-2F2A-47C8-8EAD48C12E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3217" y="1202378"/>
            <a:ext cx="5917565" cy="3331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F60F54D-4B91-C834-1C93-14F080D39685}"/>
              </a:ext>
            </a:extLst>
          </p:cNvPr>
          <p:cNvSpPr txBox="1"/>
          <p:nvPr/>
        </p:nvSpPr>
        <p:spPr>
          <a:xfrm>
            <a:off x="5943600" y="4533900"/>
            <a:ext cx="188214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050" dirty="0"/>
              <a:t>(Woodroseacademy.org)</a:t>
            </a:r>
          </a:p>
        </p:txBody>
      </p:sp>
    </p:spTree>
    <p:extLst>
      <p:ext uri="{BB962C8B-B14F-4D97-AF65-F5344CB8AC3E}">
        <p14:creationId xmlns:p14="http://schemas.microsoft.com/office/powerpoint/2010/main" val="937250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2" grpId="0"/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71">
          <a:extLst>
            <a:ext uri="{FF2B5EF4-FFF2-40B4-BE49-F238E27FC236}">
              <a16:creationId xmlns:a16="http://schemas.microsoft.com/office/drawing/2014/main" id="{7AD2BB46-315D-2C84-385B-2237CEAA90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Google Shape;572;p69">
            <a:extLst>
              <a:ext uri="{FF2B5EF4-FFF2-40B4-BE49-F238E27FC236}">
                <a16:creationId xmlns:a16="http://schemas.microsoft.com/office/drawing/2014/main" id="{D4D70417-3E81-98FE-F3CE-44DE4313C539}"/>
              </a:ext>
            </a:extLst>
          </p:cNvPr>
          <p:cNvSpPr txBox="1">
            <a:spLocks/>
          </p:cNvSpPr>
          <p:nvPr/>
        </p:nvSpPr>
        <p:spPr>
          <a:xfrm>
            <a:off x="5013960" y="394710"/>
            <a:ext cx="3714900" cy="81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600"/>
              <a:buFont typeface="Vidaloka"/>
              <a:buNone/>
              <a:defRPr sz="5000" b="0" i="0" u="none" strike="noStrike" cap="none">
                <a:solidFill>
                  <a:schemeClr val="dk1"/>
                </a:solidFill>
                <a:latin typeface="Vidaloka"/>
                <a:ea typeface="Vidaloka"/>
                <a:cs typeface="Vidaloka"/>
                <a:sym typeface="Vidaloka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cy-GB" sz="2800" dirty="0"/>
              <a:t>Pam?</a:t>
            </a:r>
          </a:p>
        </p:txBody>
      </p:sp>
      <p:sp>
        <p:nvSpPr>
          <p:cNvPr id="5" name="Google Shape;572;p69">
            <a:extLst>
              <a:ext uri="{FF2B5EF4-FFF2-40B4-BE49-F238E27FC236}">
                <a16:creationId xmlns:a16="http://schemas.microsoft.com/office/drawing/2014/main" id="{379AB271-89EB-743A-DC83-75DD618AAB38}"/>
              </a:ext>
            </a:extLst>
          </p:cNvPr>
          <p:cNvSpPr txBox="1">
            <a:spLocks/>
          </p:cNvSpPr>
          <p:nvPr/>
        </p:nvSpPr>
        <p:spPr>
          <a:xfrm>
            <a:off x="841861" y="394710"/>
            <a:ext cx="3714900" cy="81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600"/>
              <a:buFont typeface="Vidaloka"/>
              <a:buNone/>
              <a:defRPr sz="5000" b="0" i="0" u="none" strike="noStrike" cap="none">
                <a:solidFill>
                  <a:schemeClr val="dk1"/>
                </a:solidFill>
                <a:latin typeface="Vidaloka"/>
                <a:ea typeface="Vidaloka"/>
                <a:cs typeface="Vidaloka"/>
                <a:sym typeface="Vidaloka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cy-GB" sz="3200" dirty="0"/>
              <a:t>Beth?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1B261D1-502E-17E4-2260-498935C880F2}"/>
              </a:ext>
            </a:extLst>
          </p:cNvPr>
          <p:cNvCxnSpPr>
            <a:cxnSpLocks/>
          </p:cNvCxnSpPr>
          <p:nvPr/>
        </p:nvCxnSpPr>
        <p:spPr>
          <a:xfrm>
            <a:off x="4587240" y="243840"/>
            <a:ext cx="0" cy="465582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30698717-032F-C80D-AFC5-A0B859852ABB}"/>
              </a:ext>
            </a:extLst>
          </p:cNvPr>
          <p:cNvSpPr txBox="1"/>
          <p:nvPr/>
        </p:nvSpPr>
        <p:spPr>
          <a:xfrm>
            <a:off x="144786" y="1065678"/>
            <a:ext cx="4246305" cy="3155223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1200" dirty="0"/>
              <a:t>Strategaeth Asesu ar gyfer Dysgu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1200" dirty="0"/>
              <a:t>Gallu defnyddio fel gem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1200" dirty="0"/>
              <a:t>Dysgwyr yn ateb y cwestiwn yn unigol ar eu byrddau gwyn.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1200" dirty="0"/>
              <a:t>Modd hwylus i gael dysgwyr i ymuno i mewn gyda’r dosbarth cyfan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cy-GB" sz="1600" dirty="0"/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cy-GB" sz="1600" dirty="0"/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cy-GB" sz="16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EA740ED-E64A-F24D-2C06-FDE30F836856}"/>
              </a:ext>
            </a:extLst>
          </p:cNvPr>
          <p:cNvSpPr txBox="1"/>
          <p:nvPr/>
        </p:nvSpPr>
        <p:spPr>
          <a:xfrm>
            <a:off x="4817823" y="1039569"/>
            <a:ext cx="4107174" cy="310514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1200" dirty="0"/>
              <a:t>Nifer o ddysgwyr yn chwarae ac yn siarad ar y mat wrth i mi esbonio ac wrth i’w cyfoedion ateb cwestiynau ar y bwrdd gwyn mawr.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1200" dirty="0"/>
              <a:t>Defnyddio i asesu pwy sydd yn deall a phwy sydd yn gweld hi’n anodd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1200" dirty="0"/>
              <a:t>Darparu adborth yn syth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1200" dirty="0"/>
              <a:t>Gwybod pwy sydd angen cymorth i fod ar y trywydd iawn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1200" dirty="0"/>
              <a:t>Sicrhau bod pawb yn gwneud rhywbeth, yn gwrando ac yn cymryd sylw o’r hyn sydd angen iddynt wneud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cy-GB" sz="1200" dirty="0"/>
          </a:p>
        </p:txBody>
      </p:sp>
    </p:spTree>
    <p:extLst>
      <p:ext uri="{BB962C8B-B14F-4D97-AF65-F5344CB8AC3E}">
        <p14:creationId xmlns:p14="http://schemas.microsoft.com/office/powerpoint/2010/main" val="2519056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71">
          <a:extLst>
            <a:ext uri="{FF2B5EF4-FFF2-40B4-BE49-F238E27FC236}">
              <a16:creationId xmlns:a16="http://schemas.microsoft.com/office/drawing/2014/main" id="{DD3B92AF-88AB-AB37-5D21-4DD734D7E1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2" name="Google Shape;572;p69">
            <a:extLst>
              <a:ext uri="{FF2B5EF4-FFF2-40B4-BE49-F238E27FC236}">
                <a16:creationId xmlns:a16="http://schemas.microsoft.com/office/drawing/2014/main" id="{31E6C2DA-AF71-305F-E529-CC493FB97E3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461310" y="293632"/>
            <a:ext cx="5682690" cy="81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Effaith ar y dysgwr</a:t>
            </a:r>
            <a:endParaRPr dirty="0"/>
          </a:p>
        </p:txBody>
      </p:sp>
      <p:sp>
        <p:nvSpPr>
          <p:cNvPr id="574" name="Google Shape;574;p69">
            <a:extLst>
              <a:ext uri="{FF2B5EF4-FFF2-40B4-BE49-F238E27FC236}">
                <a16:creationId xmlns:a16="http://schemas.microsoft.com/office/drawing/2014/main" id="{FB8DB455-16E1-080D-7B1C-5C50E3DF1D2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317820" y="1385034"/>
            <a:ext cx="3591240" cy="306504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r>
              <a:rPr lang="cy-GB" dirty="0"/>
              <a:t>Nifer o ddysgwyr y grwpiau gallu is ac uwch yn deall y dull yn well</a:t>
            </a:r>
          </a:p>
          <a:p>
            <a:pPr marL="285750" lvl="0" indent="-28575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r>
              <a:rPr lang="cy-GB" dirty="0"/>
              <a:t>Dysgwyr y grwpiau gallu is yn symud ymlaen i symiau tynnu 2 digid wrth 2 digid </a:t>
            </a:r>
          </a:p>
          <a:p>
            <a:pPr marL="285750" lvl="0" indent="-28575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r>
              <a:rPr lang="cy-GB" dirty="0"/>
              <a:t>Dysgwyr y grwpiau gallu uwch yn ceisio symiau tynnu 3 digid wrth 3 digid  </a:t>
            </a:r>
          </a:p>
          <a:p>
            <a:pPr marL="285750" lvl="0" indent="-28575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endParaRPr lang="cy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9A63311-48B2-F526-DDD2-83000655E8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7812" y="1567914"/>
            <a:ext cx="2103147" cy="261610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25874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71">
          <a:extLst>
            <a:ext uri="{FF2B5EF4-FFF2-40B4-BE49-F238E27FC236}">
              <a16:creationId xmlns:a16="http://schemas.microsoft.com/office/drawing/2014/main" id="{A035D972-F6C4-99EF-0419-B05DB26058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2" name="Google Shape;572;p69">
            <a:extLst>
              <a:ext uri="{FF2B5EF4-FFF2-40B4-BE49-F238E27FC236}">
                <a16:creationId xmlns:a16="http://schemas.microsoft.com/office/drawing/2014/main" id="{2B680982-5F0B-A614-8EC3-A2BC0BDBEDA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9090" y="537472"/>
            <a:ext cx="4783530" cy="81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 dirty="0"/>
              <a:t>Gwendidau</a:t>
            </a:r>
            <a:endParaRPr sz="40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EBC993-E4C2-08E5-ADD6-414F7C20F590}"/>
              </a:ext>
            </a:extLst>
          </p:cNvPr>
          <p:cNvSpPr txBox="1"/>
          <p:nvPr/>
        </p:nvSpPr>
        <p:spPr>
          <a:xfrm>
            <a:off x="237810" y="1638300"/>
            <a:ext cx="8235629" cy="231454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Byddai rhai dysgwyr yn chwarae gyda’r byrddau gwyn yn hytrach na gwneud gwaith er enghraifft tynnu lluniau, ysgrifennu nodiadau </a:t>
            </a:r>
            <a:r>
              <a:rPr lang="cy-GB" dirty="0" err="1"/>
              <a:t>a.y.yb</a:t>
            </a:r>
            <a:endParaRPr lang="cy-GB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Bosib bod rhai dysgwyr sydd a chyflwr niwrolegol megis awtistiaeth neu ddyslecsia yn gweld hi’n anodd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Nid oes llawer o le ar gyfer atebion dwys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Bosib nid yw’n gweddu i bob arddull dysgu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759462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71">
          <a:extLst>
            <a:ext uri="{FF2B5EF4-FFF2-40B4-BE49-F238E27FC236}">
              <a16:creationId xmlns:a16="http://schemas.microsoft.com/office/drawing/2014/main" id="{77CB9D1B-3FB7-CA89-9008-FE81B06AF4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2" name="Google Shape;572;p69">
            <a:extLst>
              <a:ext uri="{FF2B5EF4-FFF2-40B4-BE49-F238E27FC236}">
                <a16:creationId xmlns:a16="http://schemas.microsoft.com/office/drawing/2014/main" id="{58E0D7ED-0DF0-6148-5E6C-593AD474285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7630" y="278392"/>
            <a:ext cx="4783530" cy="81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 dirty="0"/>
              <a:t>Damcaniaethwyr</a:t>
            </a:r>
            <a:endParaRPr sz="4000" dirty="0"/>
          </a:p>
        </p:txBody>
      </p:sp>
      <p:sp>
        <p:nvSpPr>
          <p:cNvPr id="574" name="Google Shape;574;p69">
            <a:extLst>
              <a:ext uri="{FF2B5EF4-FFF2-40B4-BE49-F238E27FC236}">
                <a16:creationId xmlns:a16="http://schemas.microsoft.com/office/drawing/2014/main" id="{1C8FC246-94C9-A043-A068-5A9FED5EA7EE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02240" y="1096792"/>
            <a:ext cx="4370700" cy="3930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800" dirty="0">
                <a:solidFill>
                  <a:schemeClr val="dk1"/>
                </a:solidFill>
              </a:rPr>
              <a:t>Cytuno</a:t>
            </a:r>
            <a:endParaRPr sz="1800" dirty="0"/>
          </a:p>
        </p:txBody>
      </p:sp>
      <p:sp>
        <p:nvSpPr>
          <p:cNvPr id="4" name="Google Shape;574;p69">
            <a:extLst>
              <a:ext uri="{FF2B5EF4-FFF2-40B4-BE49-F238E27FC236}">
                <a16:creationId xmlns:a16="http://schemas.microsoft.com/office/drawing/2014/main" id="{262AF112-0419-2809-8E86-CEBA71EF2629}"/>
              </a:ext>
            </a:extLst>
          </p:cNvPr>
          <p:cNvSpPr txBox="1">
            <a:spLocks/>
          </p:cNvSpPr>
          <p:nvPr/>
        </p:nvSpPr>
        <p:spPr>
          <a:xfrm>
            <a:off x="4732020" y="1096792"/>
            <a:ext cx="4172579" cy="39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Montserrat"/>
              <a:buNone/>
              <a:defRPr sz="14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marL="914400" marR="0" lvl="1" indent="-3175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None/>
              <a:defRPr sz="14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marR="0" lvl="2" indent="-3175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None/>
              <a:defRPr sz="14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marR="0" lvl="3" indent="-3175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None/>
              <a:defRPr sz="14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marR="0" lvl="4" indent="-3175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None/>
              <a:defRPr sz="14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marR="0" lvl="5" indent="-3175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None/>
              <a:defRPr sz="14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L="3200400" marR="0" lvl="6" indent="-3175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None/>
              <a:defRPr sz="14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L="3657600" marR="0" lvl="7" indent="-3175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None/>
              <a:defRPr sz="14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L="4114800" marR="0" lvl="8" indent="-3175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None/>
              <a:defRPr sz="14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pPr marL="0" indent="0" algn="ctr">
              <a:buClr>
                <a:schemeClr val="dk1"/>
              </a:buClr>
              <a:buSzPts val="1100"/>
              <a:buFont typeface="Arial"/>
              <a:buNone/>
            </a:pPr>
            <a:r>
              <a:rPr lang="cy-GB" sz="1800" dirty="0">
                <a:solidFill>
                  <a:schemeClr val="dk1"/>
                </a:solidFill>
              </a:rPr>
              <a:t>Anghytuno</a:t>
            </a:r>
            <a:endParaRPr lang="cy-GB" sz="1800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A99602A3-65EC-9FE4-3417-5131524D4394}"/>
              </a:ext>
            </a:extLst>
          </p:cNvPr>
          <p:cNvCxnSpPr>
            <a:cxnSpLocks/>
          </p:cNvCxnSpPr>
          <p:nvPr/>
        </p:nvCxnSpPr>
        <p:spPr>
          <a:xfrm>
            <a:off x="4572000" y="278392"/>
            <a:ext cx="0" cy="465174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8E886D7B-C6AE-9A19-F7E5-1C8D1F5CEFF5}"/>
              </a:ext>
            </a:extLst>
          </p:cNvPr>
          <p:cNvSpPr txBox="1"/>
          <p:nvPr/>
        </p:nvSpPr>
        <p:spPr>
          <a:xfrm>
            <a:off x="237811" y="1638300"/>
            <a:ext cx="4099558" cy="231454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Jean </a:t>
            </a:r>
            <a:r>
              <a:rPr lang="cy-GB" dirty="0" err="1"/>
              <a:t>Piaget</a:t>
            </a:r>
            <a:r>
              <a:rPr lang="cy-GB" dirty="0"/>
              <a:t> – Dysgu rhyngweithiol sydd yn annog dygwyr i gyfrannu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 err="1"/>
              <a:t>Lev</a:t>
            </a:r>
            <a:r>
              <a:rPr lang="cy-GB" dirty="0"/>
              <a:t> </a:t>
            </a:r>
            <a:r>
              <a:rPr lang="cy-GB" dirty="0" err="1"/>
              <a:t>Vygotsky</a:t>
            </a:r>
            <a:r>
              <a:rPr lang="cy-GB" dirty="0"/>
              <a:t> – Ymatebion yn syth ac yn cysylltu gyda Pharth Datblygiad Procsimol a </a:t>
            </a:r>
            <a:r>
              <a:rPr lang="cy-GB" dirty="0" err="1"/>
              <a:t>scaffaldio</a:t>
            </a:r>
            <a:endParaRPr lang="cy-GB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Dylan Wiliam – Cyd-fynd gydag egwyddorion </a:t>
            </a:r>
            <a:r>
              <a:rPr lang="cy-GB" dirty="0" err="1"/>
              <a:t>AagD</a:t>
            </a:r>
            <a:r>
              <a:rPr lang="cy-GB" dirty="0"/>
              <a:t> ac yn darparu adborth yn syth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BD4A8E-DB62-3ABF-E9F8-3F9C4A8192D6}"/>
              </a:ext>
            </a:extLst>
          </p:cNvPr>
          <p:cNvSpPr txBox="1"/>
          <p:nvPr/>
        </p:nvSpPr>
        <p:spPr>
          <a:xfrm>
            <a:off x="4732020" y="1638300"/>
            <a:ext cx="4290054" cy="698717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Howard Gardner – Ddim wir yn effeithiol ar gyfer dysgwyr gweledol ac ieithyddol</a:t>
            </a:r>
          </a:p>
        </p:txBody>
      </p:sp>
    </p:spTree>
    <p:extLst>
      <p:ext uri="{BB962C8B-B14F-4D97-AF65-F5344CB8AC3E}">
        <p14:creationId xmlns:p14="http://schemas.microsoft.com/office/powerpoint/2010/main" val="1244923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2" grpId="0"/>
      <p:bldP spid="574" grpId="0" build="p"/>
      <p:bldP spid="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9">
          <a:extLst>
            <a:ext uri="{FF2B5EF4-FFF2-40B4-BE49-F238E27FC236}">
              <a16:creationId xmlns:a16="http://schemas.microsoft.com/office/drawing/2014/main" id="{640030ED-5691-E736-52DC-C0DC66AF5D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310AEAE-6F02-0758-AE08-15DBE1D8E1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8082" y="342900"/>
            <a:ext cx="6046162" cy="4282440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5C8DE248-7AD4-D506-8B3F-20E58896088C}"/>
              </a:ext>
            </a:extLst>
          </p:cNvPr>
          <p:cNvCxnSpPr>
            <a:cxnSpLocks/>
          </p:cNvCxnSpPr>
          <p:nvPr/>
        </p:nvCxnSpPr>
        <p:spPr>
          <a:xfrm flipH="1">
            <a:off x="7048500" y="342900"/>
            <a:ext cx="1089660" cy="937260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B715653A-FD5B-A3AB-16B0-17A677182002}"/>
              </a:ext>
            </a:extLst>
          </p:cNvPr>
          <p:cNvCxnSpPr>
            <a:cxnSpLocks/>
          </p:cNvCxnSpPr>
          <p:nvPr/>
        </p:nvCxnSpPr>
        <p:spPr>
          <a:xfrm>
            <a:off x="1037287" y="1600200"/>
            <a:ext cx="929640" cy="88392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3499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71">
          <a:extLst>
            <a:ext uri="{FF2B5EF4-FFF2-40B4-BE49-F238E27FC236}">
              <a16:creationId xmlns:a16="http://schemas.microsoft.com/office/drawing/2014/main" id="{19707A59-62C6-584A-E541-CC25D17914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2" name="Google Shape;572;p69">
            <a:extLst>
              <a:ext uri="{FF2B5EF4-FFF2-40B4-BE49-F238E27FC236}">
                <a16:creationId xmlns:a16="http://schemas.microsoft.com/office/drawing/2014/main" id="{E9F6975C-89BD-51F8-7876-000CFF8CB26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95375" y="476512"/>
            <a:ext cx="6353250" cy="81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Bodiau lan, bodiau lawr</a:t>
            </a:r>
            <a:endParaRPr dirty="0"/>
          </a:p>
        </p:txBody>
      </p:sp>
      <p:pic>
        <p:nvPicPr>
          <p:cNvPr id="6146" name="Picture 2" descr="students thumbs up or thumbs down">
            <a:extLst>
              <a:ext uri="{FF2B5EF4-FFF2-40B4-BE49-F238E27FC236}">
                <a16:creationId xmlns:a16="http://schemas.microsoft.com/office/drawing/2014/main" id="{81CFB514-A625-7384-F772-B958C0C1DD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2365" y="1576408"/>
            <a:ext cx="4319270" cy="2881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958C7BA-FFC4-805F-64EA-DD1703B92C02}"/>
              </a:ext>
            </a:extLst>
          </p:cNvPr>
          <p:cNvSpPr txBox="1"/>
          <p:nvPr/>
        </p:nvSpPr>
        <p:spPr>
          <a:xfrm>
            <a:off x="5516880" y="4465320"/>
            <a:ext cx="13335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900" dirty="0"/>
              <a:t>(icaassessments.com)</a:t>
            </a:r>
          </a:p>
        </p:txBody>
      </p:sp>
    </p:spTree>
    <p:extLst>
      <p:ext uri="{BB962C8B-B14F-4D97-AF65-F5344CB8AC3E}">
        <p14:creationId xmlns:p14="http://schemas.microsoft.com/office/powerpoint/2010/main" val="460579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2" grpId="0"/>
      <p:bldP spid="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71">
          <a:extLst>
            <a:ext uri="{FF2B5EF4-FFF2-40B4-BE49-F238E27FC236}">
              <a16:creationId xmlns:a16="http://schemas.microsoft.com/office/drawing/2014/main" id="{C7809F62-7AE6-AB36-F819-CCF8DB3EB3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Google Shape;572;p69">
            <a:extLst>
              <a:ext uri="{FF2B5EF4-FFF2-40B4-BE49-F238E27FC236}">
                <a16:creationId xmlns:a16="http://schemas.microsoft.com/office/drawing/2014/main" id="{2E95DCA5-02FC-CEA0-584F-A8ABD15C73FF}"/>
              </a:ext>
            </a:extLst>
          </p:cNvPr>
          <p:cNvSpPr txBox="1">
            <a:spLocks/>
          </p:cNvSpPr>
          <p:nvPr/>
        </p:nvSpPr>
        <p:spPr>
          <a:xfrm>
            <a:off x="5013960" y="394710"/>
            <a:ext cx="3714900" cy="81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600"/>
              <a:buFont typeface="Vidaloka"/>
              <a:buNone/>
              <a:defRPr sz="5000" b="0" i="0" u="none" strike="noStrike" cap="none">
                <a:solidFill>
                  <a:schemeClr val="dk1"/>
                </a:solidFill>
                <a:latin typeface="Vidaloka"/>
                <a:ea typeface="Vidaloka"/>
                <a:cs typeface="Vidaloka"/>
                <a:sym typeface="Vidaloka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cy-GB" sz="2800" dirty="0"/>
              <a:t>Pam?</a:t>
            </a:r>
          </a:p>
        </p:txBody>
      </p:sp>
      <p:sp>
        <p:nvSpPr>
          <p:cNvPr id="5" name="Google Shape;572;p69">
            <a:extLst>
              <a:ext uri="{FF2B5EF4-FFF2-40B4-BE49-F238E27FC236}">
                <a16:creationId xmlns:a16="http://schemas.microsoft.com/office/drawing/2014/main" id="{0408E40A-47A4-4D08-7310-22D1D3AEDD10}"/>
              </a:ext>
            </a:extLst>
          </p:cNvPr>
          <p:cNvSpPr txBox="1">
            <a:spLocks/>
          </p:cNvSpPr>
          <p:nvPr/>
        </p:nvSpPr>
        <p:spPr>
          <a:xfrm>
            <a:off x="841861" y="394710"/>
            <a:ext cx="3714900" cy="81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600"/>
              <a:buFont typeface="Vidaloka"/>
              <a:buNone/>
              <a:defRPr sz="5000" b="0" i="0" u="none" strike="noStrike" cap="none">
                <a:solidFill>
                  <a:schemeClr val="dk1"/>
                </a:solidFill>
                <a:latin typeface="Vidaloka"/>
                <a:ea typeface="Vidaloka"/>
                <a:cs typeface="Vidaloka"/>
                <a:sym typeface="Vidaloka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cy-GB" sz="3200" dirty="0"/>
              <a:t>Beth?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00622CA-2D41-7FC8-2A81-321A40F2572E}"/>
              </a:ext>
            </a:extLst>
          </p:cNvPr>
          <p:cNvCxnSpPr>
            <a:cxnSpLocks/>
          </p:cNvCxnSpPr>
          <p:nvPr/>
        </p:nvCxnSpPr>
        <p:spPr>
          <a:xfrm>
            <a:off x="4587240" y="243840"/>
            <a:ext cx="0" cy="465582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50042D61-9A1C-0B8E-8355-D024064F94D4}"/>
              </a:ext>
            </a:extLst>
          </p:cNvPr>
          <p:cNvSpPr txBox="1"/>
          <p:nvPr/>
        </p:nvSpPr>
        <p:spPr>
          <a:xfrm>
            <a:off x="415140" y="1039569"/>
            <a:ext cx="3779812" cy="3432222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1200" dirty="0"/>
              <a:t>Strategaeth Asesu ar gyfer Dysgu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1200" dirty="0"/>
              <a:t>Dysgwyr yn ymateb trwy roi eu bodiau lan os ydynt yn deall a bodiau lawr os nad ydynt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1200" dirty="0"/>
              <a:t>Bodiau ar eu hochr os ydynt yn deall i raddau ond eisiau ychydig o gymorth ychwanegol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cy-GB" sz="1200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cy-GB" sz="1200" dirty="0"/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cy-GB" sz="1600" dirty="0"/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cy-GB" sz="1600" dirty="0"/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cy-GB" sz="16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7B91406-0024-B5DC-207D-107195BE69B4}"/>
              </a:ext>
            </a:extLst>
          </p:cNvPr>
          <p:cNvSpPr txBox="1"/>
          <p:nvPr/>
        </p:nvSpPr>
        <p:spPr>
          <a:xfrm>
            <a:off x="4817823" y="1039569"/>
            <a:ext cx="4107174" cy="1166153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1200" dirty="0"/>
              <a:t>Modd syml a rhwydd o gael adborth yn syth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1200" dirty="0"/>
              <a:t>Annog dysgwyr i adlewyrchu ar eu dysgu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1200" dirty="0"/>
              <a:t>Nid yw’n fygythiol i ddysgwyr</a:t>
            </a:r>
          </a:p>
          <a:p>
            <a:pPr>
              <a:lnSpc>
                <a:spcPct val="150000"/>
              </a:lnSpc>
            </a:pPr>
            <a:endParaRPr lang="cy-GB" sz="1200" dirty="0"/>
          </a:p>
        </p:txBody>
      </p:sp>
    </p:spTree>
    <p:extLst>
      <p:ext uri="{BB962C8B-B14F-4D97-AF65-F5344CB8AC3E}">
        <p14:creationId xmlns:p14="http://schemas.microsoft.com/office/powerpoint/2010/main" val="3937135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71">
          <a:extLst>
            <a:ext uri="{FF2B5EF4-FFF2-40B4-BE49-F238E27FC236}">
              <a16:creationId xmlns:a16="http://schemas.microsoft.com/office/drawing/2014/main" id="{E8660794-657E-2931-2550-15B5AC0605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2" name="Google Shape;572;p69">
            <a:extLst>
              <a:ext uri="{FF2B5EF4-FFF2-40B4-BE49-F238E27FC236}">
                <a16:creationId xmlns:a16="http://schemas.microsoft.com/office/drawing/2014/main" id="{168FF1B0-4503-9D4C-B0B2-430A8ABFFE0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461310" y="293632"/>
            <a:ext cx="5682690" cy="81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Effaith ar y dysgwr</a:t>
            </a:r>
            <a:endParaRPr dirty="0"/>
          </a:p>
        </p:txBody>
      </p:sp>
      <p:sp>
        <p:nvSpPr>
          <p:cNvPr id="574" name="Google Shape;574;p69">
            <a:extLst>
              <a:ext uri="{FF2B5EF4-FFF2-40B4-BE49-F238E27FC236}">
                <a16:creationId xmlns:a16="http://schemas.microsoft.com/office/drawing/2014/main" id="{AD23CB06-E874-C502-4CBA-3F9F7E1F1EE1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317820" y="1385034"/>
            <a:ext cx="8041320" cy="306504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r>
              <a:rPr lang="cy-GB" dirty="0"/>
              <a:t>Dim pwysau ar unigolion wrth ymateb </a:t>
            </a:r>
          </a:p>
          <a:p>
            <a:pPr marL="285750" lvl="0" indent="-28575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r>
              <a:rPr lang="cy-GB" dirty="0"/>
              <a:t>Helpu’r athrawes darganfod unrhyw dueddiadau neu broblemau er mwyn darparu ymyrraeth/ cymorth ychwanegol os oes angen</a:t>
            </a:r>
          </a:p>
          <a:p>
            <a:pPr marL="285750" lvl="0" indent="-28575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r>
              <a:rPr lang="cy-GB" dirty="0"/>
              <a:t>Dysgwyr  yn datblygu’r gallu i asesu eu dealltwriaeth eu hun</a:t>
            </a:r>
          </a:p>
        </p:txBody>
      </p:sp>
    </p:spTree>
    <p:extLst>
      <p:ext uri="{BB962C8B-B14F-4D97-AF65-F5344CB8AC3E}">
        <p14:creationId xmlns:p14="http://schemas.microsoft.com/office/powerpoint/2010/main" val="3228768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71">
          <a:extLst>
            <a:ext uri="{FF2B5EF4-FFF2-40B4-BE49-F238E27FC236}">
              <a16:creationId xmlns:a16="http://schemas.microsoft.com/office/drawing/2014/main" id="{B21FDC2D-B660-2753-B79F-519503F97D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2" name="Google Shape;572;p69">
            <a:extLst>
              <a:ext uri="{FF2B5EF4-FFF2-40B4-BE49-F238E27FC236}">
                <a16:creationId xmlns:a16="http://schemas.microsoft.com/office/drawing/2014/main" id="{CB457232-AA45-1BC1-E269-8B8A539C714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9090" y="537472"/>
            <a:ext cx="4783530" cy="81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 dirty="0"/>
              <a:t>Gwendidau</a:t>
            </a:r>
            <a:endParaRPr sz="40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31EF4FC-1394-CFD8-BC30-D52E61D262F3}"/>
              </a:ext>
            </a:extLst>
          </p:cNvPr>
          <p:cNvSpPr txBox="1"/>
          <p:nvPr/>
        </p:nvSpPr>
        <p:spPr>
          <a:xfrm>
            <a:off x="237810" y="1638300"/>
            <a:ext cx="8235629" cy="1991379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Diffyg dyfnder yn eu hatebion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Risg o ddysgwyr yn camarwain yr athrawes gyda’u hadborth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Atebion rhy syml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Anodd gwireddu atebion y dysgwyr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Dibynnu ar onestrwydd y dysgwyr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Cysgodi dysgwyr sydd yn fwy tawel a swil </a:t>
            </a:r>
          </a:p>
        </p:txBody>
      </p:sp>
    </p:spTree>
    <p:extLst>
      <p:ext uri="{BB962C8B-B14F-4D97-AF65-F5344CB8AC3E}">
        <p14:creationId xmlns:p14="http://schemas.microsoft.com/office/powerpoint/2010/main" val="2083088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71">
          <a:extLst>
            <a:ext uri="{FF2B5EF4-FFF2-40B4-BE49-F238E27FC236}">
              <a16:creationId xmlns:a16="http://schemas.microsoft.com/office/drawing/2014/main" id="{E8AD8574-7035-BD40-F8AE-C3D5376CFB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2" name="Google Shape;572;p69">
            <a:extLst>
              <a:ext uri="{FF2B5EF4-FFF2-40B4-BE49-F238E27FC236}">
                <a16:creationId xmlns:a16="http://schemas.microsoft.com/office/drawing/2014/main" id="{D6733B3A-FC7E-3795-A1BB-0AAE41F91E4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7630" y="278392"/>
            <a:ext cx="4783530" cy="81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 dirty="0"/>
              <a:t>Damcaniaethwyr</a:t>
            </a:r>
            <a:endParaRPr sz="4000" dirty="0"/>
          </a:p>
        </p:txBody>
      </p:sp>
      <p:sp>
        <p:nvSpPr>
          <p:cNvPr id="574" name="Google Shape;574;p69">
            <a:extLst>
              <a:ext uri="{FF2B5EF4-FFF2-40B4-BE49-F238E27FC236}">
                <a16:creationId xmlns:a16="http://schemas.microsoft.com/office/drawing/2014/main" id="{AE5409BF-C396-7AD3-5BAD-86DFC730B52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02240" y="1096792"/>
            <a:ext cx="4370700" cy="3930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800" dirty="0">
                <a:solidFill>
                  <a:schemeClr val="dk1"/>
                </a:solidFill>
              </a:rPr>
              <a:t>Cytuno</a:t>
            </a:r>
            <a:endParaRPr sz="1800" dirty="0"/>
          </a:p>
        </p:txBody>
      </p:sp>
      <p:sp>
        <p:nvSpPr>
          <p:cNvPr id="4" name="Google Shape;574;p69">
            <a:extLst>
              <a:ext uri="{FF2B5EF4-FFF2-40B4-BE49-F238E27FC236}">
                <a16:creationId xmlns:a16="http://schemas.microsoft.com/office/drawing/2014/main" id="{24232781-554C-0FD1-F5AB-2DAABA408736}"/>
              </a:ext>
            </a:extLst>
          </p:cNvPr>
          <p:cNvSpPr txBox="1">
            <a:spLocks/>
          </p:cNvSpPr>
          <p:nvPr/>
        </p:nvSpPr>
        <p:spPr>
          <a:xfrm>
            <a:off x="4732020" y="1096792"/>
            <a:ext cx="4172579" cy="39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Montserrat"/>
              <a:buNone/>
              <a:defRPr sz="14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marL="914400" marR="0" lvl="1" indent="-3175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None/>
              <a:defRPr sz="14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marR="0" lvl="2" indent="-3175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None/>
              <a:defRPr sz="14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marR="0" lvl="3" indent="-3175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None/>
              <a:defRPr sz="14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marR="0" lvl="4" indent="-3175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None/>
              <a:defRPr sz="14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marR="0" lvl="5" indent="-3175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None/>
              <a:defRPr sz="14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L="3200400" marR="0" lvl="6" indent="-3175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None/>
              <a:defRPr sz="14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L="3657600" marR="0" lvl="7" indent="-3175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None/>
              <a:defRPr sz="14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L="4114800" marR="0" lvl="8" indent="-3175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None/>
              <a:defRPr sz="14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pPr marL="0" indent="0" algn="ctr">
              <a:buClr>
                <a:schemeClr val="dk1"/>
              </a:buClr>
              <a:buSzPts val="1100"/>
              <a:buFont typeface="Arial"/>
              <a:buNone/>
            </a:pPr>
            <a:r>
              <a:rPr lang="cy-GB" sz="1800" dirty="0">
                <a:solidFill>
                  <a:schemeClr val="dk1"/>
                </a:solidFill>
              </a:rPr>
              <a:t>Anghytuno</a:t>
            </a:r>
            <a:endParaRPr lang="cy-GB" sz="1800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F23C0B5D-B055-E7CB-5D4D-468D9DD430B9}"/>
              </a:ext>
            </a:extLst>
          </p:cNvPr>
          <p:cNvCxnSpPr>
            <a:cxnSpLocks/>
          </p:cNvCxnSpPr>
          <p:nvPr/>
        </p:nvCxnSpPr>
        <p:spPr>
          <a:xfrm>
            <a:off x="4572000" y="278392"/>
            <a:ext cx="0" cy="465174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00A1FA31-8120-32C6-A219-E8BE14E1C376}"/>
              </a:ext>
            </a:extLst>
          </p:cNvPr>
          <p:cNvSpPr txBox="1"/>
          <p:nvPr/>
        </p:nvSpPr>
        <p:spPr>
          <a:xfrm>
            <a:off x="237811" y="1638300"/>
            <a:ext cx="4099558" cy="1345048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Dylan Wiliam – Ffordd syml i gasglu adborth ffurfiannol yn syth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 err="1"/>
              <a:t>Lev</a:t>
            </a:r>
            <a:r>
              <a:rPr lang="cy-GB" dirty="0"/>
              <a:t> </a:t>
            </a:r>
            <a:r>
              <a:rPr lang="cy-GB" dirty="0" err="1"/>
              <a:t>Vygotsky</a:t>
            </a:r>
            <a:r>
              <a:rPr lang="cy-GB" dirty="0"/>
              <a:t> – Helpu athrawon deall ble mae dysgwyr yn eu dysgu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B2148DC-D3E4-307C-E82D-0DBA922CE355}"/>
              </a:ext>
            </a:extLst>
          </p:cNvPr>
          <p:cNvSpPr txBox="1"/>
          <p:nvPr/>
        </p:nvSpPr>
        <p:spPr>
          <a:xfrm>
            <a:off x="4732020" y="1638300"/>
            <a:ext cx="4290054" cy="698717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Jean </a:t>
            </a:r>
            <a:r>
              <a:rPr lang="cy-GB" dirty="0" err="1"/>
              <a:t>Piaget</a:t>
            </a:r>
            <a:r>
              <a:rPr lang="cy-GB" dirty="0"/>
              <a:t> – Dibynnu ar gallu dysgwyr i hunan-asesu </a:t>
            </a:r>
          </a:p>
        </p:txBody>
      </p:sp>
    </p:spTree>
    <p:extLst>
      <p:ext uri="{BB962C8B-B14F-4D97-AF65-F5344CB8AC3E}">
        <p14:creationId xmlns:p14="http://schemas.microsoft.com/office/powerpoint/2010/main" val="3200285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2" grpId="0"/>
      <p:bldP spid="574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9">
          <a:extLst>
            <a:ext uri="{FF2B5EF4-FFF2-40B4-BE49-F238E27FC236}">
              <a16:creationId xmlns:a16="http://schemas.microsoft.com/office/drawing/2014/main" id="{85A217A5-C3C3-D278-F438-FBAA5C01AD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ABFBAC2-E87D-0622-D6FC-11E2F31CDF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4067" y="520198"/>
            <a:ext cx="5839263" cy="4103103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C4EA075A-E181-2A45-7CE7-D7F6957073FE}"/>
              </a:ext>
            </a:extLst>
          </p:cNvPr>
          <p:cNvCxnSpPr>
            <a:cxnSpLocks/>
          </p:cNvCxnSpPr>
          <p:nvPr/>
        </p:nvCxnSpPr>
        <p:spPr>
          <a:xfrm flipH="1">
            <a:off x="7389933" y="1836420"/>
            <a:ext cx="1089660" cy="937260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1917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9">
          <a:extLst>
            <a:ext uri="{FF2B5EF4-FFF2-40B4-BE49-F238E27FC236}">
              <a16:creationId xmlns:a16="http://schemas.microsoft.com/office/drawing/2014/main" id="{AF658C95-2F69-DC88-DEFE-BA63B4E809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FA7DD77-5F5A-7437-7274-92109219CE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16949" y="342900"/>
            <a:ext cx="6122752" cy="4325993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995D9943-6941-AE68-70C8-FA0BF145D5E5}"/>
              </a:ext>
            </a:extLst>
          </p:cNvPr>
          <p:cNvCxnSpPr>
            <a:cxnSpLocks/>
          </p:cNvCxnSpPr>
          <p:nvPr/>
        </p:nvCxnSpPr>
        <p:spPr>
          <a:xfrm flipH="1">
            <a:off x="7193280" y="396240"/>
            <a:ext cx="1089660" cy="937260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1947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71">
          <a:extLst>
            <a:ext uri="{FF2B5EF4-FFF2-40B4-BE49-F238E27FC236}">
              <a16:creationId xmlns:a16="http://schemas.microsoft.com/office/drawing/2014/main" id="{6F310EA3-7708-05C1-B6DD-C5EE7901CD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2" name="Google Shape;572;p69">
            <a:extLst>
              <a:ext uri="{FF2B5EF4-FFF2-40B4-BE49-F238E27FC236}">
                <a16:creationId xmlns:a16="http://schemas.microsoft.com/office/drawing/2014/main" id="{70EF0561-F041-D2E0-61C0-30625C1E143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026970" y="232672"/>
            <a:ext cx="6117030" cy="81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Polisi Asesu yr ysgol</a:t>
            </a:r>
            <a:endParaRPr dirty="0"/>
          </a:p>
        </p:txBody>
      </p:sp>
      <p:sp>
        <p:nvSpPr>
          <p:cNvPr id="574" name="Google Shape;574;p69">
            <a:extLst>
              <a:ext uri="{FF2B5EF4-FFF2-40B4-BE49-F238E27FC236}">
                <a16:creationId xmlns:a16="http://schemas.microsoft.com/office/drawing/2014/main" id="{55359432-3314-64D9-6B49-351D855EEC0D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56860" y="2571750"/>
            <a:ext cx="4561200" cy="134292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r>
              <a:rPr lang="en-GB" dirty="0" err="1"/>
              <a:t>Pinc</a:t>
            </a:r>
            <a:r>
              <a:rPr lang="en-GB" dirty="0"/>
              <a:t> </a:t>
            </a:r>
            <a:r>
              <a:rPr lang="en-GB" dirty="0" err="1"/>
              <a:t>Perffaith</a:t>
            </a:r>
            <a:endParaRPr lang="en-GB" dirty="0"/>
          </a:p>
          <a:p>
            <a:pPr marL="285750" lvl="0" indent="-28575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r>
              <a:rPr lang="en-GB" dirty="0" err="1"/>
              <a:t>Gwyrdd</a:t>
            </a:r>
            <a:r>
              <a:rPr lang="en-GB" dirty="0"/>
              <a:t> </a:t>
            </a:r>
            <a:r>
              <a:rPr lang="en-GB" dirty="0" err="1"/>
              <a:t>gwelliant</a:t>
            </a:r>
            <a:endParaRPr lang="en-GB" dirty="0"/>
          </a:p>
          <a:p>
            <a:pPr marL="285750" lvl="0" indent="-28575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r>
              <a:rPr lang="en-GB" dirty="0" err="1"/>
              <a:t>Sticeri</a:t>
            </a:r>
            <a:r>
              <a:rPr lang="en-GB" dirty="0"/>
              <a:t> </a:t>
            </a:r>
            <a:r>
              <a:rPr lang="en-GB" dirty="0" err="1"/>
              <a:t>asesu</a:t>
            </a:r>
            <a:r>
              <a:rPr lang="en-GB" dirty="0"/>
              <a:t> – Fi, </a:t>
            </a:r>
            <a:r>
              <a:rPr lang="en-GB" dirty="0" err="1"/>
              <a:t>Ffrind</a:t>
            </a:r>
            <a:r>
              <a:rPr lang="en-GB" dirty="0"/>
              <a:t> ac </a:t>
            </a:r>
            <a:r>
              <a:rPr lang="en-GB" dirty="0" err="1"/>
              <a:t>Athrawes</a:t>
            </a:r>
            <a:endParaRPr lang="en-GB" dirty="0"/>
          </a:p>
          <a:p>
            <a:pPr marL="285750" lvl="0" indent="-28575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endParaRPr dirty="0"/>
          </a:p>
        </p:txBody>
      </p:sp>
      <p:cxnSp>
        <p:nvCxnSpPr>
          <p:cNvPr id="9" name="Connector: Curved 8">
            <a:extLst>
              <a:ext uri="{FF2B5EF4-FFF2-40B4-BE49-F238E27FC236}">
                <a16:creationId xmlns:a16="http://schemas.microsoft.com/office/drawing/2014/main" id="{71F1025F-B3AC-B0AC-F72F-FFBCAE2507AA}"/>
              </a:ext>
            </a:extLst>
          </p:cNvPr>
          <p:cNvCxnSpPr>
            <a:cxnSpLocks/>
          </p:cNvCxnSpPr>
          <p:nvPr/>
        </p:nvCxnSpPr>
        <p:spPr>
          <a:xfrm rot="10800000" flipV="1">
            <a:off x="5166360" y="1234440"/>
            <a:ext cx="2087880" cy="1889760"/>
          </a:xfrm>
          <a:prstGeom prst="curvedConnector3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3916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2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71">
          <a:extLst>
            <a:ext uri="{FF2B5EF4-FFF2-40B4-BE49-F238E27FC236}">
              <a16:creationId xmlns:a16="http://schemas.microsoft.com/office/drawing/2014/main" id="{6828888B-6FE5-CA5D-126F-CE830C5142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2" name="Google Shape;572;p69">
            <a:extLst>
              <a:ext uri="{FF2B5EF4-FFF2-40B4-BE49-F238E27FC236}">
                <a16:creationId xmlns:a16="http://schemas.microsoft.com/office/drawing/2014/main" id="{F75F4AA1-A056-55E4-7849-CD0B47F1159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8590" y="293632"/>
            <a:ext cx="3714900" cy="81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Casgliad</a:t>
            </a:r>
            <a:endParaRPr dirty="0"/>
          </a:p>
        </p:txBody>
      </p:sp>
      <p:sp>
        <p:nvSpPr>
          <p:cNvPr id="574" name="Google Shape;574;p69">
            <a:extLst>
              <a:ext uri="{FF2B5EF4-FFF2-40B4-BE49-F238E27FC236}">
                <a16:creationId xmlns:a16="http://schemas.microsoft.com/office/drawing/2014/main" id="{EE90B706-755F-DAD6-54C5-B3E731D958B2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38800" y="1255494"/>
            <a:ext cx="7462200" cy="325554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r>
              <a:rPr lang="en" dirty="0">
                <a:solidFill>
                  <a:schemeClr val="dk1"/>
                </a:solidFill>
              </a:rPr>
              <a:t>Cytunaf yn gryf gyda’r defnydd o AagD </a:t>
            </a:r>
          </a:p>
          <a:p>
            <a:pPr marL="285750" lvl="0" indent="-28575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r>
              <a:rPr lang="en" dirty="0">
                <a:solidFill>
                  <a:schemeClr val="dk1"/>
                </a:solidFill>
              </a:rPr>
              <a:t>Hybu datblygiad dysgwyr ym mhob maes dysgu a phrofiad</a:t>
            </a:r>
          </a:p>
          <a:p>
            <a:pPr marL="285750" lvl="0" indent="-28575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r>
              <a:rPr lang="en" dirty="0">
                <a:solidFill>
                  <a:schemeClr val="dk1"/>
                </a:solidFill>
              </a:rPr>
              <a:t>Wedi profi effaith strategaethau AagD gyda nifer o ddysgwyr gwahanol sydd ag ystod eang o gymeriadau a ffyrdd o ddygsu </a:t>
            </a:r>
          </a:p>
          <a:p>
            <a:pPr marL="285750" lvl="0" indent="-28575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r>
              <a:rPr lang="en" dirty="0">
                <a:solidFill>
                  <a:schemeClr val="dk1"/>
                </a:solidFill>
              </a:rPr>
              <a:t>Gallu defnyddio’r strategaethau er mwyn asesu dysgwyr yn effeithiol yn unigol neu fel dosbarth cyfan</a:t>
            </a:r>
          </a:p>
          <a:p>
            <a:pPr marL="285750" lvl="0" indent="-28575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r>
              <a:rPr lang="en" dirty="0">
                <a:solidFill>
                  <a:schemeClr val="dk1"/>
                </a:solidFill>
              </a:rPr>
              <a:t>Gallu defnyddio fel gem ar gyfer tasg neu fel ffordd o ymarfer pynciau mewn grwpiau bach</a:t>
            </a:r>
          </a:p>
          <a:p>
            <a:pPr marL="285750" lvl="0" indent="-28575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r>
              <a:rPr lang="en" dirty="0">
                <a:solidFill>
                  <a:schemeClr val="dk1"/>
                </a:solidFill>
              </a:rPr>
              <a:t>Effeithiol iawn wrth ddefnyddio nhw mewn cyfle dysgu </a:t>
            </a:r>
            <a:r>
              <a:rPr lang="cy-GB" dirty="0">
                <a:solidFill>
                  <a:schemeClr val="dk1"/>
                </a:solidFill>
              </a:rPr>
              <a:t>i</a:t>
            </a:r>
            <a:r>
              <a:rPr lang="en" dirty="0">
                <a:solidFill>
                  <a:schemeClr val="dk1"/>
                </a:solidFill>
              </a:rPr>
              <a:t> hybu cynnydd dysgwyr ar draws maes dysgu a phrofiad fel Mathemateg a Rhifedd.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055072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2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8" name="Google Shape;1568;p123"/>
          <p:cNvSpPr txBox="1">
            <a:spLocks noGrp="1"/>
          </p:cNvSpPr>
          <p:nvPr>
            <p:ph type="title"/>
          </p:nvPr>
        </p:nvSpPr>
        <p:spPr>
          <a:xfrm>
            <a:off x="2832900" y="791200"/>
            <a:ext cx="3478200" cy="922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Diolch</a:t>
            </a:r>
            <a:endParaRPr dirty="0"/>
          </a:p>
        </p:txBody>
      </p:sp>
      <p:sp>
        <p:nvSpPr>
          <p:cNvPr id="1569" name="Google Shape;1569;p123"/>
          <p:cNvSpPr txBox="1">
            <a:spLocks noGrp="1"/>
          </p:cNvSpPr>
          <p:nvPr>
            <p:ph type="subTitle" idx="1"/>
          </p:nvPr>
        </p:nvSpPr>
        <p:spPr>
          <a:xfrm>
            <a:off x="2562145" y="2221865"/>
            <a:ext cx="4034670" cy="922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A oes gennych unrhyw gwestiynau?</a:t>
            </a:r>
            <a:endParaRPr dirty="0"/>
          </a:p>
        </p:txBody>
      </p:sp>
      <p:sp>
        <p:nvSpPr>
          <p:cNvPr id="1582" name="Google Shape;1582;p123"/>
          <p:cNvSpPr txBox="1">
            <a:spLocks noGrp="1"/>
          </p:cNvSpPr>
          <p:nvPr>
            <p:ph type="subTitle" idx="4294967295"/>
          </p:nvPr>
        </p:nvSpPr>
        <p:spPr>
          <a:xfrm>
            <a:off x="2684380" y="4088550"/>
            <a:ext cx="3790200" cy="27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" sz="1100"/>
              <a:t>Please keep this slide for attribution</a:t>
            </a:r>
            <a:endParaRPr sz="110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6" name="Google Shape;1886;p129"/>
          <p:cNvSpPr txBox="1">
            <a:spLocks noGrp="1"/>
          </p:cNvSpPr>
          <p:nvPr>
            <p:ph type="subTitle" idx="2"/>
          </p:nvPr>
        </p:nvSpPr>
        <p:spPr>
          <a:xfrm>
            <a:off x="0" y="1017725"/>
            <a:ext cx="9144000" cy="380573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indent="-330200">
              <a:buSzPts val="1600"/>
            </a:pPr>
            <a:r>
              <a:rPr lang="en-US" sz="1200" dirty="0">
                <a:solidFill>
                  <a:schemeClr val="tx1"/>
                </a:solidFill>
                <a:effectLst/>
                <a:latin typeface="Vidaloka"/>
              </a:rPr>
              <a:t>Bloom, B. S. (1956). Taxonomy of educational objectives. Vol. 1: Cognitive domain. </a:t>
            </a:r>
            <a:r>
              <a:rPr lang="en-US" sz="1200" i="1" dirty="0">
                <a:solidFill>
                  <a:schemeClr val="tx1"/>
                </a:solidFill>
                <a:effectLst/>
                <a:latin typeface="Vidaloka"/>
              </a:rPr>
              <a:t>New York: McKay</a:t>
            </a:r>
            <a:r>
              <a:rPr lang="en-US" sz="1200" dirty="0">
                <a:solidFill>
                  <a:schemeClr val="tx1"/>
                </a:solidFill>
                <a:effectLst/>
                <a:latin typeface="Vidaloka"/>
              </a:rPr>
              <a:t>, 20, 24</a:t>
            </a:r>
          </a:p>
          <a:p>
            <a:pPr indent="-330200">
              <a:buSzPts val="1600"/>
            </a:pPr>
            <a:r>
              <a:rPr lang="en-US" sz="1200" dirty="0" err="1">
                <a:solidFill>
                  <a:schemeClr val="tx1"/>
                </a:solidFill>
                <a:latin typeface="Vidaloka"/>
              </a:rPr>
              <a:t>Cuemath</a:t>
            </a:r>
            <a:r>
              <a:rPr lang="en-US" sz="1200" dirty="0">
                <a:solidFill>
                  <a:schemeClr val="tx1"/>
                </a:solidFill>
                <a:latin typeface="Vidaloka"/>
              </a:rPr>
              <a:t> (2020) </a:t>
            </a:r>
            <a:r>
              <a:rPr lang="en-US" sz="1200" i="1" dirty="0">
                <a:solidFill>
                  <a:schemeClr val="tx1"/>
                </a:solidFill>
                <a:latin typeface="Vidaloka"/>
              </a:rPr>
              <a:t>Effective Teaching Styles: 5 Ways To Be A Great Teacher</a:t>
            </a:r>
            <a:r>
              <a:rPr lang="en-US" sz="1200" dirty="0">
                <a:solidFill>
                  <a:schemeClr val="tx1"/>
                </a:solidFill>
                <a:latin typeface="Vidaloka"/>
              </a:rPr>
              <a:t>. Available at: </a:t>
            </a:r>
            <a:r>
              <a:rPr lang="en-US" sz="1200" dirty="0">
                <a:solidFill>
                  <a:schemeClr val="tx1"/>
                </a:solidFill>
                <a:latin typeface="Vidaloka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https://www.cuemath.com/learn/teaching-styles/</a:t>
            </a:r>
            <a:r>
              <a:rPr lang="en-US" sz="1200" dirty="0">
                <a:solidFill>
                  <a:schemeClr val="tx1"/>
                </a:solidFill>
                <a:latin typeface="Vidaloka"/>
              </a:rPr>
              <a:t> (Accessed: 14 January 2025).</a:t>
            </a:r>
          </a:p>
          <a:p>
            <a:pPr indent="-330200">
              <a:buSzPts val="1600"/>
            </a:pPr>
            <a:r>
              <a:rPr lang="cy-GB" sz="1200" dirty="0" err="1">
                <a:solidFill>
                  <a:schemeClr val="tx1"/>
                </a:solidFill>
                <a:effectLst/>
                <a:latin typeface="Vidaloka"/>
              </a:rPr>
              <a:t>Donaldson</a:t>
            </a:r>
            <a:r>
              <a:rPr lang="cy-GB" sz="1200" dirty="0">
                <a:solidFill>
                  <a:schemeClr val="tx1"/>
                </a:solidFill>
                <a:effectLst/>
                <a:latin typeface="Vidaloka"/>
              </a:rPr>
              <a:t>, G. (2015) </a:t>
            </a:r>
            <a:r>
              <a:rPr lang="cy-GB" sz="1200" i="1" dirty="0">
                <a:solidFill>
                  <a:schemeClr val="tx1"/>
                </a:solidFill>
                <a:effectLst/>
                <a:latin typeface="Vidaloka"/>
              </a:rPr>
              <a:t>Dyfodol Llwyddiannus: Crynodeb o Adroddiad yr Athro Graham </a:t>
            </a:r>
            <a:r>
              <a:rPr lang="cy-GB" sz="1200" i="1" dirty="0" err="1">
                <a:solidFill>
                  <a:schemeClr val="tx1"/>
                </a:solidFill>
                <a:effectLst/>
                <a:latin typeface="Vidaloka"/>
              </a:rPr>
              <a:t>Donaldson</a:t>
            </a:r>
            <a:r>
              <a:rPr lang="cy-GB" sz="1200" dirty="0">
                <a:solidFill>
                  <a:schemeClr val="tx1"/>
                </a:solidFill>
                <a:effectLst/>
                <a:latin typeface="Vidaloka"/>
              </a:rPr>
              <a:t>. [</a:t>
            </a:r>
            <a:r>
              <a:rPr lang="cy-GB" sz="1200" dirty="0" err="1">
                <a:solidFill>
                  <a:schemeClr val="tx1"/>
                </a:solidFill>
                <a:effectLst/>
                <a:latin typeface="Vidaloka"/>
              </a:rPr>
              <a:t>Online</a:t>
            </a:r>
            <a:r>
              <a:rPr lang="cy-GB" sz="1200" dirty="0">
                <a:solidFill>
                  <a:schemeClr val="tx1"/>
                </a:solidFill>
                <a:effectLst/>
                <a:latin typeface="Vidaloka"/>
              </a:rPr>
              <a:t>]. </a:t>
            </a:r>
            <a:r>
              <a:rPr lang="cy-GB" sz="1200" dirty="0" err="1">
                <a:solidFill>
                  <a:schemeClr val="tx1"/>
                </a:solidFill>
                <a:effectLst/>
                <a:latin typeface="Vidaloka"/>
              </a:rPr>
              <a:t>Available</a:t>
            </a:r>
            <a:r>
              <a:rPr lang="cy-GB" sz="1200" dirty="0">
                <a:solidFill>
                  <a:schemeClr val="tx1"/>
                </a:solidFill>
                <a:effectLst/>
                <a:latin typeface="Vidaloka"/>
              </a:rPr>
              <a:t> at: </a:t>
            </a:r>
            <a:r>
              <a:rPr lang="cy-GB" sz="1200" dirty="0">
                <a:solidFill>
                  <a:schemeClr val="tx1"/>
                </a:solidFill>
                <a:effectLst/>
                <a:latin typeface="Vidaloka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https://www.llyw.cymru/sites/default/files/publications/2018-03/dyfodol-llwyddiannus-crynodeb-o-adroddiad-yr-athro-graham-donaldson.pdf</a:t>
            </a:r>
            <a:r>
              <a:rPr lang="cy-GB" sz="1200" dirty="0">
                <a:solidFill>
                  <a:schemeClr val="tx1"/>
                </a:solidFill>
                <a:effectLst/>
                <a:latin typeface="Vidaloka"/>
              </a:rPr>
              <a:t> (</a:t>
            </a:r>
            <a:r>
              <a:rPr lang="cy-GB" sz="1200" dirty="0" err="1">
                <a:solidFill>
                  <a:schemeClr val="tx1"/>
                </a:solidFill>
                <a:effectLst/>
                <a:latin typeface="Vidaloka"/>
              </a:rPr>
              <a:t>Accessed</a:t>
            </a:r>
            <a:r>
              <a:rPr lang="cy-GB" sz="1200" dirty="0">
                <a:solidFill>
                  <a:schemeClr val="tx1"/>
                </a:solidFill>
                <a:effectLst/>
                <a:latin typeface="Vidaloka"/>
              </a:rPr>
              <a:t>: 9 </a:t>
            </a:r>
            <a:r>
              <a:rPr lang="cy-GB" sz="1200" dirty="0" err="1">
                <a:solidFill>
                  <a:schemeClr val="tx1"/>
                </a:solidFill>
                <a:effectLst/>
                <a:latin typeface="Vidaloka"/>
              </a:rPr>
              <a:t>January</a:t>
            </a:r>
            <a:r>
              <a:rPr lang="cy-GB" sz="1200" dirty="0">
                <a:solidFill>
                  <a:schemeClr val="tx1"/>
                </a:solidFill>
                <a:effectLst/>
                <a:latin typeface="Vidaloka"/>
              </a:rPr>
              <a:t> 2025)  </a:t>
            </a:r>
          </a:p>
          <a:p>
            <a:pPr indent="-330200">
              <a:buSzPts val="1600"/>
            </a:pPr>
            <a:r>
              <a:rPr lang="en-US" sz="1200" dirty="0">
                <a:solidFill>
                  <a:schemeClr val="tx1"/>
                </a:solidFill>
                <a:effectLst/>
                <a:latin typeface="Vidaloka"/>
              </a:rPr>
              <a:t>Grigg, R. (2014) </a:t>
            </a:r>
            <a:r>
              <a:rPr lang="en-US" sz="1200" i="1" dirty="0">
                <a:solidFill>
                  <a:schemeClr val="tx1"/>
                </a:solidFill>
                <a:effectLst/>
                <a:latin typeface="Vidaloka"/>
              </a:rPr>
              <a:t>Becoming an Outstanding Primary School Teacher</a:t>
            </a:r>
            <a:r>
              <a:rPr lang="en-US" sz="1200" dirty="0">
                <a:solidFill>
                  <a:schemeClr val="tx1"/>
                </a:solidFill>
                <a:effectLst/>
                <a:latin typeface="Vidaloka"/>
              </a:rPr>
              <a:t>. 2nd </a:t>
            </a:r>
            <a:r>
              <a:rPr lang="en-US" sz="1200" dirty="0" err="1">
                <a:solidFill>
                  <a:schemeClr val="tx1"/>
                </a:solidFill>
                <a:effectLst/>
                <a:latin typeface="Vidaloka"/>
              </a:rPr>
              <a:t>edn</a:t>
            </a:r>
            <a:r>
              <a:rPr lang="en-US" sz="1200" dirty="0">
                <a:solidFill>
                  <a:schemeClr val="tx1"/>
                </a:solidFill>
                <a:effectLst/>
                <a:latin typeface="Vidaloka"/>
              </a:rPr>
              <a:t>. Abingdon: Routledge</a:t>
            </a:r>
          </a:p>
          <a:p>
            <a:pPr indent="-330200">
              <a:buSzPts val="1600"/>
            </a:pPr>
            <a:r>
              <a:rPr lang="en-US" sz="1200" dirty="0">
                <a:solidFill>
                  <a:schemeClr val="tx1"/>
                </a:solidFill>
                <a:latin typeface="Vidaloka"/>
              </a:rPr>
              <a:t>Helpful Professor (n.d.) </a:t>
            </a:r>
            <a:r>
              <a:rPr lang="en-US" sz="1200" i="1" dirty="0">
                <a:solidFill>
                  <a:schemeClr val="tx1"/>
                </a:solidFill>
                <a:latin typeface="Vidaloka"/>
              </a:rPr>
              <a:t>Bloom’s Taxonomy examples</a:t>
            </a:r>
            <a:r>
              <a:rPr lang="en-US" sz="1200" dirty="0">
                <a:solidFill>
                  <a:schemeClr val="tx1"/>
                </a:solidFill>
                <a:latin typeface="Vidaloka"/>
              </a:rPr>
              <a:t>. [Online]. Available at: </a:t>
            </a:r>
            <a:r>
              <a:rPr lang="en-US" sz="1200" dirty="0">
                <a:solidFill>
                  <a:schemeClr val="tx1"/>
                </a:solidFill>
                <a:latin typeface="Vidaloka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https://helpfulprofessor.com/blooms-taxonomy-examples/</a:t>
            </a:r>
            <a:r>
              <a:rPr lang="en-US" sz="1200" dirty="0">
                <a:solidFill>
                  <a:schemeClr val="tx1"/>
                </a:solidFill>
                <a:latin typeface="Vidaloka"/>
              </a:rPr>
              <a:t> (Accessed: 9 January 2025).</a:t>
            </a:r>
          </a:p>
          <a:p>
            <a:pPr indent="-330200">
              <a:buSzPts val="1600"/>
            </a:pPr>
            <a:r>
              <a:rPr lang="en-US" sz="1200" i="1" dirty="0">
                <a:solidFill>
                  <a:schemeClr val="tx1"/>
                </a:solidFill>
                <a:latin typeface="Vidaloka"/>
              </a:rPr>
              <a:t>Jean Piaget portrait</a:t>
            </a:r>
            <a:r>
              <a:rPr lang="en-US" sz="1200" dirty="0">
                <a:solidFill>
                  <a:schemeClr val="tx1"/>
                </a:solidFill>
                <a:latin typeface="Vidaloka"/>
              </a:rPr>
              <a:t> [Photograph]. Available at: </a:t>
            </a:r>
            <a:r>
              <a:rPr lang="en-US" sz="1200" dirty="0">
                <a:solidFill>
                  <a:schemeClr val="tx1"/>
                </a:solidFill>
                <a:latin typeface="Vidaloka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https://educationlibrary.org/wp-content/uploads/2022/11/Jean-Piaget-2.jpg</a:t>
            </a:r>
            <a:r>
              <a:rPr lang="en-US" sz="1200" dirty="0">
                <a:solidFill>
                  <a:schemeClr val="tx1"/>
                </a:solidFill>
                <a:latin typeface="Vidaloka"/>
              </a:rPr>
              <a:t> (Accessed: 14 January 2025).</a:t>
            </a:r>
          </a:p>
          <a:p>
            <a:pPr indent="-330200">
              <a:buSzPts val="1600"/>
            </a:pPr>
            <a:endParaRPr lang="en-US" sz="1050" dirty="0">
              <a:solidFill>
                <a:schemeClr val="tx1"/>
              </a:solidFill>
              <a:latin typeface="Vidaloka"/>
            </a:endParaRPr>
          </a:p>
          <a:p>
            <a:pPr indent="-330200">
              <a:buSzPts val="1600"/>
            </a:pPr>
            <a:endParaRPr lang="cy-GB" sz="1050" dirty="0">
              <a:solidFill>
                <a:schemeClr val="tx1"/>
              </a:solidFill>
            </a:endParaRPr>
          </a:p>
          <a:p>
            <a:pPr indent="-330200">
              <a:buSzPts val="1600"/>
            </a:pPr>
            <a:endParaRPr lang="en-US" sz="1200" dirty="0">
              <a:solidFill>
                <a:schemeClr val="tx1"/>
              </a:solidFill>
            </a:endParaRPr>
          </a:p>
          <a:p>
            <a:pPr indent="-330200">
              <a:buSzPts val="1600"/>
            </a:pPr>
            <a:endParaRPr lang="en-US" sz="1200" dirty="0">
              <a:effectLst/>
              <a:latin typeface="Segoe UI" panose="020B0502040204020203" pitchFamily="34" charset="0"/>
            </a:endParaRPr>
          </a:p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endParaRPr dirty="0"/>
          </a:p>
        </p:txBody>
      </p:sp>
      <p:sp>
        <p:nvSpPr>
          <p:cNvPr id="1887" name="Google Shape;1887;p129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42972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Rhestr Gyfeiriadau</a:t>
            </a:r>
            <a:endParaRPr dirty="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4" name="Google Shape;1894;p130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42972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Rhestr Gyfeiriadau</a:t>
            </a:r>
            <a:endParaRPr dirty="0"/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D3963D1B-410B-93AB-7781-FC7FE4FECC5C}"/>
              </a:ext>
            </a:extLst>
          </p:cNvPr>
          <p:cNvSpPr>
            <a:spLocks noGrp="1"/>
          </p:cNvSpPr>
          <p:nvPr>
            <p:ph type="subTitle" idx="2"/>
          </p:nvPr>
        </p:nvSpPr>
        <p:spPr>
          <a:xfrm>
            <a:off x="0" y="1017725"/>
            <a:ext cx="9144000" cy="3828595"/>
          </a:xfrm>
          <a:solidFill>
            <a:schemeClr val="bg1">
              <a:lumMod val="75000"/>
            </a:schemeClr>
          </a:solidFill>
        </p:spPr>
        <p:txBody>
          <a:bodyPr/>
          <a:lstStyle/>
          <a:p>
            <a:r>
              <a:rPr lang="en-US" sz="1200" dirty="0">
                <a:solidFill>
                  <a:schemeClr val="tx1"/>
                </a:solidFill>
                <a:effectLst/>
                <a:latin typeface="Vidaloka"/>
              </a:rPr>
              <a:t>Marshall Memo (n.d.) </a:t>
            </a:r>
            <a:r>
              <a:rPr lang="en-US" sz="1200" i="1" dirty="0">
                <a:solidFill>
                  <a:schemeClr val="tx1"/>
                </a:solidFill>
                <a:effectLst/>
                <a:latin typeface="Vidaloka"/>
              </a:rPr>
              <a:t>Inside the Black Box: Marshall Memo Summary</a:t>
            </a:r>
            <a:r>
              <a:rPr lang="en-US" sz="1200" dirty="0">
                <a:solidFill>
                  <a:schemeClr val="tx1"/>
                </a:solidFill>
                <a:effectLst/>
                <a:latin typeface="Vidaloka"/>
              </a:rPr>
              <a:t>. [Online]. Available at: </a:t>
            </a:r>
            <a:r>
              <a:rPr lang="en-US" sz="1200" dirty="0">
                <a:solidFill>
                  <a:schemeClr val="tx1"/>
                </a:solidFill>
                <a:effectLst/>
                <a:latin typeface="Vidaloka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https://www.newenglandssc.org/wp-content/uploads/2019/02/Inside-Black-Box-Marshall-Memo-Summary.pdf</a:t>
            </a:r>
            <a:r>
              <a:rPr lang="en-US" sz="1200" dirty="0">
                <a:solidFill>
                  <a:schemeClr val="tx1"/>
                </a:solidFill>
                <a:effectLst/>
                <a:latin typeface="Vidaloka"/>
              </a:rPr>
              <a:t> (Accessed: 9 January 2025).</a:t>
            </a:r>
          </a:p>
          <a:p>
            <a:r>
              <a:rPr lang="en-US" sz="1200" dirty="0">
                <a:solidFill>
                  <a:schemeClr val="tx1"/>
                </a:solidFill>
                <a:effectLst/>
                <a:latin typeface="Vidaloka"/>
              </a:rPr>
              <a:t>McLeod, S. (2018) </a:t>
            </a:r>
            <a:r>
              <a:rPr lang="en-US" sz="1200" i="1" dirty="0">
                <a:solidFill>
                  <a:schemeClr val="tx1"/>
                </a:solidFill>
                <a:effectLst/>
                <a:latin typeface="Vidaloka"/>
              </a:rPr>
              <a:t>Multiple Intelligences Theory</a:t>
            </a:r>
            <a:r>
              <a:rPr lang="en-US" sz="1200" dirty="0">
                <a:solidFill>
                  <a:schemeClr val="tx1"/>
                </a:solidFill>
                <a:effectLst/>
                <a:latin typeface="Vidaloka"/>
              </a:rPr>
              <a:t>. Available at: </a:t>
            </a:r>
            <a:r>
              <a:rPr lang="en-US" sz="1200" dirty="0">
                <a:solidFill>
                  <a:schemeClr val="tx1"/>
                </a:solidFill>
                <a:effectLst/>
                <a:latin typeface="Vidaloka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https://www.simplypsychology.org/multiple-intelligences.html</a:t>
            </a:r>
            <a:r>
              <a:rPr lang="en-US" sz="1200" dirty="0">
                <a:solidFill>
                  <a:schemeClr val="tx1"/>
                </a:solidFill>
                <a:effectLst/>
                <a:latin typeface="Vidaloka"/>
              </a:rPr>
              <a:t> (Accessed: 14 January 2025).Structural Learning (n.d.) </a:t>
            </a:r>
            <a:r>
              <a:rPr lang="en-US" sz="1200" i="1" dirty="0">
                <a:solidFill>
                  <a:schemeClr val="tx1"/>
                </a:solidFill>
                <a:effectLst/>
                <a:latin typeface="Vidaloka"/>
              </a:rPr>
              <a:t>Cognitive Load Theory: A Teacher's Guide</a:t>
            </a:r>
            <a:r>
              <a:rPr lang="en-US" sz="1200" dirty="0">
                <a:solidFill>
                  <a:schemeClr val="tx1"/>
                </a:solidFill>
                <a:effectLst/>
                <a:latin typeface="Vidaloka"/>
              </a:rPr>
              <a:t>. [Online]. Available at: </a:t>
            </a:r>
            <a:r>
              <a:rPr lang="en-US" sz="1200" dirty="0">
                <a:solidFill>
                  <a:schemeClr val="tx1"/>
                </a:solidFill>
                <a:effectLst/>
                <a:latin typeface="Vidaloka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https://www.structural-learning.com/post/cognitive-load-theory-a-teachers-guide</a:t>
            </a:r>
            <a:r>
              <a:rPr lang="en-US" sz="1200" dirty="0">
                <a:solidFill>
                  <a:schemeClr val="tx1"/>
                </a:solidFill>
                <a:effectLst/>
                <a:latin typeface="Vidaloka"/>
              </a:rPr>
              <a:t> (Accessed: 9 January 2025</a:t>
            </a:r>
          </a:p>
          <a:p>
            <a:r>
              <a:rPr lang="en-US" sz="1200" dirty="0">
                <a:solidFill>
                  <a:schemeClr val="tx1"/>
                </a:solidFill>
                <a:effectLst/>
                <a:latin typeface="Vidaloka"/>
              </a:rPr>
              <a:t>The Education Hub (n.d.) </a:t>
            </a:r>
            <a:r>
              <a:rPr lang="en-US" sz="1200" i="1" dirty="0">
                <a:solidFill>
                  <a:schemeClr val="tx1"/>
                </a:solidFill>
                <a:effectLst/>
                <a:latin typeface="Vidaloka"/>
              </a:rPr>
              <a:t>Piaget’s theory of education</a:t>
            </a:r>
            <a:r>
              <a:rPr lang="en-US" sz="1200" dirty="0">
                <a:solidFill>
                  <a:schemeClr val="tx1"/>
                </a:solidFill>
                <a:effectLst/>
                <a:latin typeface="Vidaloka"/>
              </a:rPr>
              <a:t>. [Online]. Available at: </a:t>
            </a:r>
            <a:r>
              <a:rPr lang="en-US" sz="1200" dirty="0">
                <a:solidFill>
                  <a:schemeClr val="tx1"/>
                </a:solidFill>
                <a:effectLst/>
                <a:latin typeface="Vidaloka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https://theeducationhub.org.nz/piagets-theory-of-education/</a:t>
            </a:r>
            <a:r>
              <a:rPr lang="en-US" sz="1200" dirty="0">
                <a:solidFill>
                  <a:schemeClr val="tx1"/>
                </a:solidFill>
                <a:effectLst/>
                <a:latin typeface="Vidaloka"/>
              </a:rPr>
              <a:t> (Accessed: 9 January 2025). </a:t>
            </a:r>
          </a:p>
          <a:p>
            <a:r>
              <a:rPr lang="cy-GB" sz="1200" dirty="0" err="1">
                <a:solidFill>
                  <a:schemeClr val="tx1"/>
                </a:solidFill>
                <a:latin typeface="Vidaloka"/>
              </a:rPr>
              <a:t>Twinkl</a:t>
            </a:r>
            <a:r>
              <a:rPr lang="cy-GB" sz="1200" dirty="0">
                <a:solidFill>
                  <a:schemeClr val="tx1"/>
                </a:solidFill>
                <a:latin typeface="Vidaloka"/>
              </a:rPr>
              <a:t> (</a:t>
            </a:r>
            <a:r>
              <a:rPr lang="cy-GB" sz="1200" dirty="0" err="1">
                <a:solidFill>
                  <a:schemeClr val="tx1"/>
                </a:solidFill>
                <a:latin typeface="Vidaloka"/>
              </a:rPr>
              <a:t>n.d</a:t>
            </a:r>
            <a:r>
              <a:rPr lang="cy-GB" sz="1200" dirty="0">
                <a:solidFill>
                  <a:schemeClr val="tx1"/>
                </a:solidFill>
                <a:latin typeface="Vidaloka"/>
              </a:rPr>
              <a:t>.) </a:t>
            </a:r>
            <a:r>
              <a:rPr lang="cy-GB" sz="1200" i="1" dirty="0">
                <a:solidFill>
                  <a:schemeClr val="tx1"/>
                </a:solidFill>
                <a:latin typeface="Vidaloka"/>
              </a:rPr>
              <a:t>Grid GÊD: Yr Ail Ryfel Byd</a:t>
            </a:r>
            <a:r>
              <a:rPr lang="cy-GB" sz="1200" dirty="0">
                <a:solidFill>
                  <a:schemeClr val="tx1"/>
                </a:solidFill>
                <a:latin typeface="Vidaloka"/>
              </a:rPr>
              <a:t>. [</a:t>
            </a:r>
            <a:r>
              <a:rPr lang="cy-GB" sz="1200" dirty="0" err="1">
                <a:solidFill>
                  <a:schemeClr val="tx1"/>
                </a:solidFill>
                <a:latin typeface="Vidaloka"/>
              </a:rPr>
              <a:t>Online</a:t>
            </a:r>
            <a:r>
              <a:rPr lang="cy-GB" sz="1200" dirty="0">
                <a:solidFill>
                  <a:schemeClr val="tx1"/>
                </a:solidFill>
                <a:latin typeface="Vidaloka"/>
              </a:rPr>
              <a:t>]. </a:t>
            </a:r>
            <a:r>
              <a:rPr lang="cy-GB" sz="1200" dirty="0" err="1">
                <a:solidFill>
                  <a:schemeClr val="tx1"/>
                </a:solidFill>
                <a:latin typeface="Vidaloka"/>
              </a:rPr>
              <a:t>Available</a:t>
            </a:r>
            <a:r>
              <a:rPr lang="cy-GB" sz="1200" dirty="0">
                <a:solidFill>
                  <a:schemeClr val="tx1"/>
                </a:solidFill>
                <a:latin typeface="Vidaloka"/>
              </a:rPr>
              <a:t> at: </a:t>
            </a:r>
            <a:r>
              <a:rPr lang="cy-GB" sz="1200" dirty="0">
                <a:solidFill>
                  <a:schemeClr val="tx1"/>
                </a:solidFill>
                <a:latin typeface="Vidaloka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https://www.twinkl.co.uk/resource/wl-t-h-054-grid-ged-yr-ail-ryfel-byd-grid-ged</a:t>
            </a:r>
            <a:r>
              <a:rPr lang="cy-GB" sz="1200" dirty="0">
                <a:solidFill>
                  <a:schemeClr val="tx1"/>
                </a:solidFill>
                <a:latin typeface="Vidaloka"/>
              </a:rPr>
              <a:t> (</a:t>
            </a:r>
            <a:r>
              <a:rPr lang="cy-GB" sz="1200" dirty="0" err="1">
                <a:solidFill>
                  <a:schemeClr val="tx1"/>
                </a:solidFill>
                <a:latin typeface="Vidaloka"/>
              </a:rPr>
              <a:t>Accessed</a:t>
            </a:r>
            <a:r>
              <a:rPr lang="cy-GB" sz="1200" dirty="0">
                <a:solidFill>
                  <a:schemeClr val="tx1"/>
                </a:solidFill>
                <a:latin typeface="Vidaloka"/>
              </a:rPr>
              <a:t>: 9 </a:t>
            </a:r>
            <a:r>
              <a:rPr lang="cy-GB" sz="1200" dirty="0" err="1">
                <a:solidFill>
                  <a:schemeClr val="tx1"/>
                </a:solidFill>
                <a:latin typeface="Vidaloka"/>
              </a:rPr>
              <a:t>January</a:t>
            </a:r>
            <a:r>
              <a:rPr lang="cy-GB" sz="1200" dirty="0">
                <a:solidFill>
                  <a:schemeClr val="tx1"/>
                </a:solidFill>
                <a:latin typeface="Vidaloka"/>
              </a:rPr>
              <a:t> 2025).</a:t>
            </a:r>
          </a:p>
          <a:p>
            <a:r>
              <a:rPr lang="en-US" sz="1200" b="1" dirty="0">
                <a:solidFill>
                  <a:schemeClr val="tx1"/>
                </a:solidFill>
                <a:latin typeface="Vidaloka"/>
              </a:rPr>
              <a:t>Unknown</a:t>
            </a:r>
            <a:r>
              <a:rPr lang="en-US" sz="1200" dirty="0">
                <a:solidFill>
                  <a:schemeClr val="tx1"/>
                </a:solidFill>
                <a:latin typeface="Vidaloka"/>
              </a:rPr>
              <a:t> (n.d.) </a:t>
            </a:r>
            <a:r>
              <a:rPr lang="en-US" sz="1200" i="1" dirty="0">
                <a:solidFill>
                  <a:schemeClr val="tx1"/>
                </a:solidFill>
                <a:latin typeface="Vidaloka"/>
              </a:rPr>
              <a:t>Inside the Black Box: Raising Standards Through Classroom Assessment</a:t>
            </a:r>
            <a:r>
              <a:rPr lang="en-US" sz="1200" dirty="0">
                <a:solidFill>
                  <a:schemeClr val="tx1"/>
                </a:solidFill>
                <a:latin typeface="Vidaloka"/>
              </a:rPr>
              <a:t> [Photograph]. Available at: </a:t>
            </a:r>
            <a:r>
              <a:rPr lang="en-US" sz="1200" dirty="0">
                <a:solidFill>
                  <a:schemeClr val="tx1"/>
                </a:solidFill>
                <a:latin typeface="Vidaloka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https://www.amazon.co.uk/INSIDE-BLACK-BOX-Standards-Assessment/dp/0708713815</a:t>
            </a:r>
            <a:r>
              <a:rPr lang="en-US" sz="1200" dirty="0">
                <a:solidFill>
                  <a:schemeClr val="tx1"/>
                </a:solidFill>
                <a:latin typeface="Vidaloka"/>
              </a:rPr>
              <a:t> (Accessed: 14 January 2025).</a:t>
            </a:r>
          </a:p>
          <a:p>
            <a:endParaRPr lang="cy-GB" sz="1050" dirty="0">
              <a:solidFill>
                <a:schemeClr val="tx1"/>
              </a:solidFill>
              <a:latin typeface="Vidaloka"/>
            </a:endParaRPr>
          </a:p>
          <a:p>
            <a:endParaRPr lang="en-US" sz="1050" dirty="0">
              <a:solidFill>
                <a:schemeClr val="tx1"/>
              </a:solidFill>
              <a:effectLst/>
              <a:latin typeface="Vidaloka"/>
            </a:endParaRPr>
          </a:p>
          <a:p>
            <a:endParaRPr lang="en-US" sz="1050" dirty="0">
              <a:solidFill>
                <a:schemeClr val="tx1"/>
              </a:solidFill>
              <a:effectLst/>
              <a:latin typeface="Vidaloka"/>
            </a:endParaRPr>
          </a:p>
          <a:p>
            <a:endParaRPr lang="cy-GB" dirty="0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0" name="Google Shape;1900;p131"/>
          <p:cNvSpPr txBox="1">
            <a:spLocks noGrp="1"/>
          </p:cNvSpPr>
          <p:nvPr>
            <p:ph type="subTitle" idx="2"/>
          </p:nvPr>
        </p:nvSpPr>
        <p:spPr>
          <a:xfrm>
            <a:off x="0" y="1097280"/>
            <a:ext cx="9144000" cy="368808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indent="-285750">
              <a:lnSpc>
                <a:spcPct val="150000"/>
              </a:lnSpc>
            </a:pPr>
            <a:r>
              <a:rPr lang="en-US" dirty="0">
                <a:solidFill>
                  <a:schemeClr val="tx1"/>
                </a:solidFill>
                <a:latin typeface="Vidaloka"/>
              </a:rPr>
              <a:t>Unknown (n.d.) </a:t>
            </a:r>
            <a:r>
              <a:rPr lang="en-US" i="1" dirty="0">
                <a:solidFill>
                  <a:schemeClr val="tx1"/>
                </a:solidFill>
                <a:latin typeface="Vidaloka"/>
              </a:rPr>
              <a:t>John </a:t>
            </a:r>
            <a:r>
              <a:rPr lang="en-US" i="1" dirty="0" err="1">
                <a:solidFill>
                  <a:schemeClr val="tx1"/>
                </a:solidFill>
                <a:latin typeface="Vidaloka"/>
              </a:rPr>
              <a:t>Sweller</a:t>
            </a:r>
            <a:r>
              <a:rPr lang="en-US" i="1" dirty="0">
                <a:solidFill>
                  <a:schemeClr val="tx1"/>
                </a:solidFill>
                <a:latin typeface="Vidaloka"/>
              </a:rPr>
              <a:t>: Schoolchildren Can Say Thanks for the Memory</a:t>
            </a:r>
            <a:r>
              <a:rPr lang="en-US" dirty="0">
                <a:solidFill>
                  <a:schemeClr val="tx1"/>
                </a:solidFill>
                <a:latin typeface="Vidaloka"/>
              </a:rPr>
              <a:t> [Photograph]. Available at: https://www.theaustralian.com.au/higher-education/john-sweller-schoolchildren-can-say-thanksfor-the-memory/news-story/06b9a2c0e5a5ed4b11fd0f344e2a3996 (Accessed: 14 January 2025).</a:t>
            </a:r>
          </a:p>
          <a:p>
            <a:pPr marL="285750" indent="-285750">
              <a:lnSpc>
                <a:spcPct val="150000"/>
              </a:lnSpc>
            </a:pPr>
            <a:r>
              <a:rPr lang="en-US" dirty="0">
                <a:solidFill>
                  <a:schemeClr val="tx1"/>
                </a:solidFill>
                <a:latin typeface="Vidaloka"/>
              </a:rPr>
              <a:t>Unknown (2017) </a:t>
            </a:r>
            <a:r>
              <a:rPr lang="en-US" i="1" dirty="0">
                <a:solidFill>
                  <a:schemeClr val="tx1"/>
                </a:solidFill>
                <a:latin typeface="Vidaloka"/>
              </a:rPr>
              <a:t>Mini whiteboards increase learning engagement</a:t>
            </a:r>
            <a:r>
              <a:rPr lang="en-US" dirty="0">
                <a:solidFill>
                  <a:schemeClr val="tx1"/>
                </a:solidFill>
                <a:latin typeface="Vidaloka"/>
              </a:rPr>
              <a:t> [Photograph]. Available at: </a:t>
            </a:r>
            <a:r>
              <a:rPr lang="en-US" dirty="0">
                <a:solidFill>
                  <a:schemeClr val="tx1"/>
                </a:solidFill>
                <a:latin typeface="Vidaloka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https://www.woodroseacademy.org/single-post/2017/03/30/Mini-whiteboards-increase-learning-engagement</a:t>
            </a:r>
            <a:r>
              <a:rPr lang="en-US" dirty="0">
                <a:solidFill>
                  <a:schemeClr val="tx1"/>
                </a:solidFill>
                <a:latin typeface="Vidaloka"/>
              </a:rPr>
              <a:t> (Accessed: 14 January 2025).</a:t>
            </a:r>
          </a:p>
          <a:p>
            <a:pPr marL="285750" indent="-285750">
              <a:lnSpc>
                <a:spcPct val="150000"/>
              </a:lnSpc>
            </a:pPr>
            <a:r>
              <a:rPr lang="en-US" dirty="0">
                <a:solidFill>
                  <a:schemeClr val="tx1"/>
                </a:solidFill>
                <a:latin typeface="Vidaloka"/>
              </a:rPr>
              <a:t>Unknown (n.d.) </a:t>
            </a:r>
            <a:r>
              <a:rPr lang="en-US" i="1" dirty="0">
                <a:solidFill>
                  <a:schemeClr val="tx1"/>
                </a:solidFill>
                <a:latin typeface="Vidaloka"/>
              </a:rPr>
              <a:t>Formative Assessments: The Ultimate Guide for Teachers</a:t>
            </a:r>
            <a:r>
              <a:rPr lang="en-US" dirty="0">
                <a:solidFill>
                  <a:schemeClr val="tx1"/>
                </a:solidFill>
                <a:latin typeface="Vidaloka"/>
              </a:rPr>
              <a:t> [Photograph]. Available at: </a:t>
            </a:r>
            <a:r>
              <a:rPr lang="en-US" dirty="0">
                <a:solidFill>
                  <a:schemeClr val="tx1"/>
                </a:solidFill>
                <a:latin typeface="Vidaloka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https://www.icasassessments.com/blog/formative-assessments-the-ultimate-guide-for-teachers/</a:t>
            </a:r>
            <a:r>
              <a:rPr lang="en-US" dirty="0">
                <a:solidFill>
                  <a:schemeClr val="tx1"/>
                </a:solidFill>
                <a:latin typeface="Vidaloka"/>
              </a:rPr>
              <a:t> (Accessed: 14 January 2025</a:t>
            </a:r>
            <a:r>
              <a:rPr lang="en-US" dirty="0">
                <a:latin typeface="Vidaloka"/>
              </a:rPr>
              <a:t>)</a:t>
            </a:r>
          </a:p>
          <a:p>
            <a:pPr marL="285750" indent="-285750">
              <a:lnSpc>
                <a:spcPct val="150000"/>
              </a:lnSpc>
            </a:pPr>
            <a:r>
              <a:rPr lang="en-US" dirty="0" err="1">
                <a:solidFill>
                  <a:schemeClr val="tx1"/>
                </a:solidFill>
                <a:latin typeface="Vidaloka"/>
              </a:rPr>
              <a:t>Verywell</a:t>
            </a:r>
            <a:r>
              <a:rPr lang="en-US" dirty="0">
                <a:solidFill>
                  <a:schemeClr val="tx1"/>
                </a:solidFill>
                <a:latin typeface="Vidaloka"/>
              </a:rPr>
              <a:t> Mind (2023) </a:t>
            </a:r>
            <a:r>
              <a:rPr lang="en-US" i="1" dirty="0">
                <a:solidFill>
                  <a:schemeClr val="tx1"/>
                </a:solidFill>
                <a:latin typeface="Vidaloka"/>
              </a:rPr>
              <a:t>Lev Vygotsky’s Life and Theories</a:t>
            </a:r>
            <a:r>
              <a:rPr lang="en-US" dirty="0">
                <a:solidFill>
                  <a:schemeClr val="tx1"/>
                </a:solidFill>
                <a:latin typeface="Vidaloka"/>
              </a:rPr>
              <a:t>. Available at: </a:t>
            </a:r>
            <a:r>
              <a:rPr lang="en-US" dirty="0">
                <a:solidFill>
                  <a:schemeClr val="tx1"/>
                </a:solidFill>
                <a:latin typeface="Vidaloka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https://www.verywellmind.com/lev-vygotsky-biography-2795533</a:t>
            </a:r>
            <a:r>
              <a:rPr lang="en-US" dirty="0">
                <a:solidFill>
                  <a:schemeClr val="tx1"/>
                </a:solidFill>
                <a:latin typeface="Vidaloka"/>
              </a:rPr>
              <a:t> (Accessed: 14 January 2025).</a:t>
            </a:r>
          </a:p>
          <a:p>
            <a:pPr marL="285750" indent="-285750">
              <a:lnSpc>
                <a:spcPct val="150000"/>
              </a:lnSpc>
            </a:pPr>
            <a:endParaRPr lang="en-US" sz="1400" dirty="0"/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901" name="Google Shape;1901;p131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42972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Rhestr Gyfeiriadau</a:t>
            </a:r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inimalist Business Slides XL by Slidesgo">
  <a:themeElements>
    <a:clrScheme name="Simple Light">
      <a:dk1>
        <a:srgbClr val="000000"/>
      </a:dk1>
      <a:lt1>
        <a:srgbClr val="F5F2EE"/>
      </a:lt1>
      <a:dk2>
        <a:srgbClr val="000000"/>
      </a:dk2>
      <a:lt2>
        <a:srgbClr val="EEEEEE"/>
      </a:lt2>
      <a:accent1>
        <a:srgbClr val="3F3533"/>
      </a:accent1>
      <a:accent2>
        <a:srgbClr val="3F3533"/>
      </a:accent2>
      <a:accent3>
        <a:srgbClr val="3F3533"/>
      </a:accent3>
      <a:accent4>
        <a:srgbClr val="3F3533"/>
      </a:accent4>
      <a:accent5>
        <a:srgbClr val="3F3533"/>
      </a:accent5>
      <a:accent6>
        <a:srgbClr val="3F3533"/>
      </a:accent6>
      <a:hlink>
        <a:srgbClr val="000000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7C9F88D65DB74786271CFA0B86C30A" ma:contentTypeVersion="11" ma:contentTypeDescription="Create a new document." ma:contentTypeScope="" ma:versionID="c4cae7693e4dc0b34967a0aaf2e44f46">
  <xsd:schema xmlns:xsd="http://www.w3.org/2001/XMLSchema" xmlns:xs="http://www.w3.org/2001/XMLSchema" xmlns:p="http://schemas.microsoft.com/office/2006/metadata/properties" xmlns:ns3="60ab93c2-c2e2-4a82-ab36-09e8ba3f753e" targetNamespace="http://schemas.microsoft.com/office/2006/metadata/properties" ma:root="true" ma:fieldsID="57efd206502b089de40c3bcc172b43ff" ns3:_="">
    <xsd:import namespace="60ab93c2-c2e2-4a82-ab36-09e8ba3f753e"/>
    <xsd:element name="properties">
      <xsd:complexType>
        <xsd:sequence>
          <xsd:element name="documentManagement">
            <xsd:complexType>
              <xsd:all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DateTaken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ab93c2-c2e2-4a82-ab36-09e8ba3f753e" elementFormDefault="qualified">
    <xsd:import namespace="http://schemas.microsoft.com/office/2006/documentManagement/types"/>
    <xsd:import namespace="http://schemas.microsoft.com/office/infopath/2007/PartnerControls"/>
    <xsd:element name="_activity" ma:index="8" nillable="true" ma:displayName="_activity" ma:hidden="true" ma:internalName="_activity">
      <xsd:simpleType>
        <xsd:restriction base="dms:Note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0ab93c2-c2e2-4a82-ab36-09e8ba3f753e" xsi:nil="true"/>
  </documentManagement>
</p:properties>
</file>

<file path=customXml/itemProps1.xml><?xml version="1.0" encoding="utf-8"?>
<ds:datastoreItem xmlns:ds="http://schemas.openxmlformats.org/officeDocument/2006/customXml" ds:itemID="{D448AE4E-8421-4BA7-8AC7-4EA4317335A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0ab93c2-c2e2-4a82-ab36-09e8ba3f753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1958E05-2FD5-4821-B2B7-A671276EB04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892326C-039B-41DD-AC1C-245A7E3DAB24}">
  <ds:schemaRefs>
    <ds:schemaRef ds:uri="http://www.w3.org/XML/1998/namespace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60ab93c2-c2e2-4a82-ab36-09e8ba3f753e"/>
    <ds:schemaRef ds:uri="http://schemas.microsoft.com/office/2006/metadata/properties"/>
    <ds:schemaRef ds:uri="http://schemas.microsoft.com/office/infopath/2007/PartnerControls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1197</TotalTime>
  <Words>1668</Words>
  <Application>Microsoft Office PowerPoint</Application>
  <PresentationFormat>On-screen Show (16:9)</PresentationFormat>
  <Paragraphs>153</Paragraphs>
  <Slides>37</Slides>
  <Notes>37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4" baseType="lpstr">
      <vt:lpstr>Arial</vt:lpstr>
      <vt:lpstr>Crimson Text</vt:lpstr>
      <vt:lpstr>Montserrat</vt:lpstr>
      <vt:lpstr>Open Sans</vt:lpstr>
      <vt:lpstr>Segoe UI</vt:lpstr>
      <vt:lpstr>Vidaloka</vt:lpstr>
      <vt:lpstr>Minimalist Business Slides XL by Slidesgo</vt:lpstr>
      <vt:lpstr>CYFLWYNIAD AR LAFAR SY’N GWERTHUSO’N FERINIADOL SUT Y GELLIR DEFNYDDIO ASESU AR GYFER DYSGU MEWN CYFLE DYSGU I HYBU CYNNYDD AR DRAWS Y MAES DYSGUA PHROFIAD A DDEWISWYD. (30 MUNUD)</vt:lpstr>
      <vt:lpstr>PowerPoint Presentation</vt:lpstr>
      <vt:lpstr>PowerPoint Presentation</vt:lpstr>
      <vt:lpstr>PowerPoint Presentation</vt:lpstr>
      <vt:lpstr>PowerPoint Presentation</vt:lpstr>
      <vt:lpstr>FY NOSBARTH I</vt:lpstr>
      <vt:lpstr>PowerPoint Presentation</vt:lpstr>
      <vt:lpstr>Cyflwynodd Vygotsky (1978) y syniad o ZPD neu Parth Datblygiad Procsimol.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Dull llinellau y dysgwyr</vt:lpstr>
      <vt:lpstr>PowerPoint Presentation</vt:lpstr>
      <vt:lpstr>PowerPoint Presentation</vt:lpstr>
      <vt:lpstr>PowerPoint Presentation</vt:lpstr>
      <vt:lpstr>Byrddau Gwyn Bach</vt:lpstr>
      <vt:lpstr>PowerPoint Presentation</vt:lpstr>
      <vt:lpstr>Effaith ar y dysgwr</vt:lpstr>
      <vt:lpstr>Gwendidau</vt:lpstr>
      <vt:lpstr>Damcaniaethwyr</vt:lpstr>
      <vt:lpstr>PowerPoint Presentation</vt:lpstr>
      <vt:lpstr>Bodiau lan, bodiau lawr</vt:lpstr>
      <vt:lpstr>PowerPoint Presentation</vt:lpstr>
      <vt:lpstr>Effaith ar y dysgwr</vt:lpstr>
      <vt:lpstr>Gwendidau</vt:lpstr>
      <vt:lpstr>Damcaniaethwyr</vt:lpstr>
      <vt:lpstr>PowerPoint Presentation</vt:lpstr>
      <vt:lpstr>PowerPoint Presentation</vt:lpstr>
      <vt:lpstr>Polisi Asesu yr ysgol</vt:lpstr>
      <vt:lpstr>Casgliad</vt:lpstr>
      <vt:lpstr>Diolch</vt:lpstr>
      <vt:lpstr>Rhestr Gyfeiriadau</vt:lpstr>
      <vt:lpstr>Rhestr Gyfeiriadau</vt:lpstr>
      <vt:lpstr>Rhestr Gyfeiriadau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Fflur Griffiths</dc:creator>
  <cp:lastModifiedBy>Fflur Griffiths (2303746)</cp:lastModifiedBy>
  <cp:revision>35</cp:revision>
  <dcterms:modified xsi:type="dcterms:W3CDTF">2025-01-15T17:41:30Z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0x010100297C9F88D65DB74786271CFA0B86C30A</vt:lpwstr>
  </property>
</Properties>
</file>