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5"/>
  </p:notesMasterIdLst>
  <p:sldIdLst>
    <p:sldId id="257" r:id="rId2"/>
    <p:sldId id="258" r:id="rId3"/>
    <p:sldId id="260" r:id="rId4"/>
    <p:sldId id="264" r:id="rId5"/>
    <p:sldId id="327" r:id="rId6"/>
    <p:sldId id="334" r:id="rId7"/>
    <p:sldId id="335" r:id="rId8"/>
    <p:sldId id="336" r:id="rId9"/>
    <p:sldId id="337" r:id="rId10"/>
    <p:sldId id="338" r:id="rId11"/>
    <p:sldId id="339" r:id="rId12"/>
    <p:sldId id="329" r:id="rId13"/>
    <p:sldId id="284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14.1.1: Title Page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First thing the reader sees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 page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Contains clear and concise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Communicates the content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 page removed during review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Should be self-explanatory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Titles are used as basis for index entries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Other researchers would miss important information if title is unclear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Components of title page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running head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byline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14.1.2: Abstract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What is an abstract?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Summary of contents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Explains the purpose and result in concise fashion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Only facts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Information in abstract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One-sentence statement of the purpose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Description of participants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Results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Page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Titled Abstract, centered at the top of the page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Includes numerals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Numbered page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14.1.3: Introduction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Begins after the title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framework of problem and purpose of study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Features of a good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Orients readers to the importance of the problem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Explains most important works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Provides information to understand the importance and scope of the problem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End introduction with a statement of what was done in the study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14.1.4: Method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Method section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Describes how the study was conducted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Reported with sufficient detail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Different subheadings are used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Vary from manuscript to manuscript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common subheadings- Participants, Instruments, Data Analysis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Participants are described in detail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Who participated, how were they selected, and how many participated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Gender, ethnicity, location, age, marital status, and other descriptors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study-related things are included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14.1.5: Results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Components of a results section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Statistical techniques used and results of analysis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Information of analysis done and not the actual results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Specify which variables were used and reason for using particular procedure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Presentation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Author’s opportunity to report actual results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Results are represented in tables along with verbal description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14.1.6: Discussion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Discussion section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Author states relationship between past research and current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Evaluation and measuring up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Result and discussion sections are combined sometimes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Information included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Purpose and findings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Current research contribution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well the research question was answered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Implications and limitations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Suggestions for future research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14.1.7: References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Components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Sources referred for research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Sources referred for writing manuscript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References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anything from within a book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Entered in the reference list in a particular format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14.1.8: Appendices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Purpose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Not essential for understanding content of manuscript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provide a thorough picture of what happened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What do they contain?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Original data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Original drawings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14.1.9: Author Notes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Ancillary material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Important for understanding the content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Notes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Exclusive notes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Does not belong to previous sections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14.1.10: Footnotes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Footnotes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piece of writing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Present at the bottom of the page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Uses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elaborate on references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 elaborate on technical point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14.1.11: Table Captions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Components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Number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Caption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written in a particular format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Table 14.2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14.1.12: Tables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Tables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Contains text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Arranged in rows or columns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Position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in results section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They are numbered consecutively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14.1.13: Figure Captions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Components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Number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Caption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Written in a particular format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Seen below the figure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Figure 1 Transformation process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14.1.14: Figures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Contains actual figures of manuscript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Manuscript may contain many figures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Figures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Physically placed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Caption placed below them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Format rules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Type should be readable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 12-point Times New Roman for text and Arial for figure captions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 lines, including the headings, must be double spaced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 1 inch for a margin on the left, right, top, and bottom of the page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Numbering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Title page- 1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Abstract- 2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Text starts on a separate page- 3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References, appendices, so on are continuously numbered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Space and alignment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 line of each paragraph must be indented five to seven spaces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Text should be left aligned, leaving a ragged right margin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Headings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First-level headings are centered, upper and lower case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Second-level headings are flush left, upper and lower case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Third-level headings are indented, boldface, and lower case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5- Guidelines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Place one space after all punctuation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 not indent the abstract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Start the list of references on a new page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5" Type="http://schemas.openxmlformats.org/officeDocument/2006/relationships/slide" Target="slide13.xml"/><Relationship Id="rId4" Type="http://schemas.openxmlformats.org/officeDocument/2006/relationships/slide" Target="slide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14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Writing a Research Manuscript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Writing a Research Manuscript slide"/>
              </a:rPr>
              <a:t>Introduction: Writing a Research Manuscript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14.1: What a Manuscript Looks Like slide"/>
              </a:rPr>
              <a:t>14.1: What a Manuscript Looks Like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14.2: Nuts and Bolts slide"/>
              </a:rPr>
              <a:t>14.2: Nuts and Bolts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Summary: Writing a Research Manuscript slide"/>
              </a:rPr>
              <a:t>Summary: Writing a Research Manuscript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14.1: What a Manuscript Looks Like slide"/>
              </a:rPr>
              <a:t>14.1: Summarize the components and their order in a research manuscript</a:t>
            </a:r>
            <a:endParaRPr lang="en-US" dirty="0"/>
          </a:p>
          <a:p>
            <a:r>
              <a:rPr lang="en-US" dirty="0">
                <a:hlinkClick r:id="rId3" action="ppaction://hlinksldjump" tooltip="Link to 14.2: Nuts and Bolts slide"/>
              </a:rPr>
              <a:t>14.2: Summarize the most important format rules to keep in mind while preparing the content of a research manuscript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81000" y="228600"/>
            <a:ext cx="8229600" cy="1096963"/>
          </a:xfrm>
        </p:spPr>
        <p:txBody>
          <a:bodyPr/>
          <a:lstStyle/>
          <a:p>
            <a:r>
              <a:rPr lang="en-US" dirty="0"/>
              <a:t>Introduction: Writing a Research Manuscript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Manuscripts have certain guidelines</a:t>
            </a:r>
          </a:p>
          <a:p>
            <a:r>
              <a:rPr lang="en-US" sz="2400" i="1" dirty="0"/>
              <a:t>Publication Manual of the American Psychological Association</a:t>
            </a:r>
            <a:r>
              <a:rPr lang="en-US" sz="2400" dirty="0"/>
              <a:t> is the standard</a:t>
            </a:r>
          </a:p>
          <a:p>
            <a:r>
              <a:rPr lang="en-US" sz="2400" dirty="0"/>
              <a:t>Basics to prepare a manuscript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14.1</a:t>
            </a:r>
            <a:r>
              <a:rPr lang="en-US" dirty="0"/>
              <a:t>: What a Manuscript Looks Like (1 of </a:t>
            </a:r>
            <a:r>
              <a:rPr lang="en-US" dirty="0" smtClean="0"/>
              <a:t>7)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components and their order in a research manuscript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14.1.1</a:t>
            </a:r>
            <a:r>
              <a:rPr lang="en-US" altLang="en-US" dirty="0"/>
              <a:t>: Title Page</a:t>
            </a:r>
          </a:p>
          <a:p>
            <a:pPr lvl="1" eaLnBrk="1" hangingPunct="1"/>
            <a:r>
              <a:rPr lang="en-US" dirty="0"/>
              <a:t>First thing the reader sees</a:t>
            </a:r>
          </a:p>
          <a:p>
            <a:pPr lvl="1" eaLnBrk="1" hangingPunct="1"/>
            <a:r>
              <a:rPr lang="en-US" dirty="0"/>
              <a:t>Should be self-explanatory</a:t>
            </a:r>
          </a:p>
          <a:p>
            <a:pPr lvl="1" eaLnBrk="1" hangingPunct="1"/>
            <a:r>
              <a:rPr lang="en-US" dirty="0"/>
              <a:t>Components of title page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14.1.2</a:t>
            </a:r>
            <a:r>
              <a:rPr lang="en-US" altLang="en-US" dirty="0"/>
              <a:t>: Abstract</a:t>
            </a:r>
          </a:p>
          <a:p>
            <a:pPr lvl="1" eaLnBrk="1" hangingPunct="1"/>
            <a:r>
              <a:rPr lang="en-US" dirty="0"/>
              <a:t>What is an abstract?</a:t>
            </a:r>
          </a:p>
          <a:p>
            <a:pPr lvl="1" eaLnBrk="1" hangingPunct="1"/>
            <a:r>
              <a:rPr lang="en-US" dirty="0"/>
              <a:t>Information in abstract</a:t>
            </a:r>
          </a:p>
          <a:p>
            <a:pPr lvl="1" eaLnBrk="1" hangingPunct="1"/>
            <a:r>
              <a:rPr lang="en-US" dirty="0"/>
              <a:t>Page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8541467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14.1</a:t>
            </a:r>
            <a:r>
              <a:rPr lang="en-US" dirty="0"/>
              <a:t>: What a Manuscript Looks Like </a:t>
            </a:r>
            <a:r>
              <a:rPr lang="en-US" dirty="0" smtClean="0"/>
              <a:t>(2 </a:t>
            </a:r>
            <a:r>
              <a:rPr lang="en-US" dirty="0"/>
              <a:t>of </a:t>
            </a:r>
            <a:r>
              <a:rPr lang="en-US" dirty="0" smtClean="0"/>
              <a:t>7)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components and their order in a research manuscript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14.1.3: </a:t>
            </a:r>
            <a:r>
              <a:rPr lang="en-US" altLang="en-US" dirty="0"/>
              <a:t>Introduction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Features of a good introduction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14.1.4: </a:t>
            </a:r>
            <a:r>
              <a:rPr lang="en-US" altLang="en-US" dirty="0"/>
              <a:t>Method</a:t>
            </a:r>
          </a:p>
          <a:p>
            <a:pPr lvl="1" eaLnBrk="1" hangingPunct="1"/>
            <a:r>
              <a:rPr lang="en-US" dirty="0"/>
              <a:t>Method section</a:t>
            </a:r>
          </a:p>
          <a:p>
            <a:pPr lvl="1" eaLnBrk="1" hangingPunct="1"/>
            <a:r>
              <a:rPr lang="en-US" dirty="0"/>
              <a:t>Participants are described in detail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342390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14.1</a:t>
            </a:r>
            <a:r>
              <a:rPr lang="en-US" dirty="0"/>
              <a:t>: What a Manuscript Looks Like </a:t>
            </a:r>
            <a:r>
              <a:rPr lang="en-US" dirty="0" smtClean="0"/>
              <a:t>(3 </a:t>
            </a:r>
            <a:r>
              <a:rPr lang="en-US" dirty="0"/>
              <a:t>of </a:t>
            </a:r>
            <a:r>
              <a:rPr lang="en-US" dirty="0" smtClean="0"/>
              <a:t>7)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components and their order in a research manuscript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14.1.5: </a:t>
            </a:r>
            <a:r>
              <a:rPr lang="en-US" altLang="en-US" dirty="0"/>
              <a:t>Results</a:t>
            </a:r>
          </a:p>
          <a:p>
            <a:pPr lvl="1" eaLnBrk="1" hangingPunct="1"/>
            <a:r>
              <a:rPr lang="en-US" dirty="0"/>
              <a:t>Components of a results </a:t>
            </a:r>
            <a:r>
              <a:rPr lang="en-US" dirty="0" smtClean="0"/>
              <a:t>section</a:t>
            </a:r>
            <a:endParaRPr lang="en-US" dirty="0"/>
          </a:p>
          <a:p>
            <a:pPr lvl="1" eaLnBrk="1" hangingPunct="1"/>
            <a:r>
              <a:rPr lang="en-US" dirty="0"/>
              <a:t>Presentation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14.1.6: </a:t>
            </a:r>
            <a:r>
              <a:rPr lang="en-US" altLang="en-US" dirty="0"/>
              <a:t>Discussion</a:t>
            </a:r>
          </a:p>
          <a:p>
            <a:pPr lvl="1" eaLnBrk="1" hangingPunct="1"/>
            <a:r>
              <a:rPr lang="en-US" dirty="0"/>
              <a:t>Discussion section</a:t>
            </a:r>
          </a:p>
          <a:p>
            <a:pPr lvl="1" eaLnBrk="1" hangingPunct="1"/>
            <a:r>
              <a:rPr lang="en-US" dirty="0"/>
              <a:t>Information included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1066025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14.1</a:t>
            </a:r>
            <a:r>
              <a:rPr lang="en-US" dirty="0"/>
              <a:t>: What a Manuscript Looks Like </a:t>
            </a:r>
            <a:r>
              <a:rPr lang="en-US" dirty="0" smtClean="0"/>
              <a:t>(4 </a:t>
            </a:r>
            <a:r>
              <a:rPr lang="en-US" dirty="0"/>
              <a:t>of </a:t>
            </a:r>
            <a:r>
              <a:rPr lang="en-US" dirty="0" smtClean="0"/>
              <a:t>7)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components and their order in a research manuscript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14.1.7: </a:t>
            </a:r>
            <a:r>
              <a:rPr lang="en-US" altLang="en-US" dirty="0"/>
              <a:t>References</a:t>
            </a:r>
          </a:p>
          <a:p>
            <a:pPr lvl="1" eaLnBrk="1" hangingPunct="1"/>
            <a:r>
              <a:rPr lang="en-US" dirty="0"/>
              <a:t>Components</a:t>
            </a:r>
          </a:p>
          <a:p>
            <a:pPr lvl="1" eaLnBrk="1" hangingPunct="1"/>
            <a:r>
              <a:rPr lang="en-US" dirty="0"/>
              <a:t>References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14.1.8: </a:t>
            </a:r>
            <a:r>
              <a:rPr lang="en-US" altLang="en-US" dirty="0"/>
              <a:t>Appendices</a:t>
            </a:r>
          </a:p>
          <a:p>
            <a:pPr lvl="1" eaLnBrk="1" hangingPunct="1"/>
            <a:r>
              <a:rPr lang="en-US" dirty="0"/>
              <a:t>Purpose</a:t>
            </a:r>
          </a:p>
          <a:p>
            <a:pPr lvl="1" eaLnBrk="1" hangingPunct="1"/>
            <a:r>
              <a:rPr lang="en-US" dirty="0"/>
              <a:t>What do they contain?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1462792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14.1</a:t>
            </a:r>
            <a:r>
              <a:rPr lang="en-US" dirty="0"/>
              <a:t>: What a Manuscript Looks Like </a:t>
            </a:r>
            <a:r>
              <a:rPr lang="en-US" dirty="0" smtClean="0"/>
              <a:t>(5 </a:t>
            </a:r>
            <a:r>
              <a:rPr lang="en-US" dirty="0"/>
              <a:t>of </a:t>
            </a:r>
            <a:r>
              <a:rPr lang="en-US" dirty="0" smtClean="0"/>
              <a:t>7)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components and their order in a research manuscript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14.1.9: </a:t>
            </a:r>
            <a:r>
              <a:rPr lang="en-US" altLang="en-US" dirty="0"/>
              <a:t>Author Notes</a:t>
            </a:r>
          </a:p>
          <a:p>
            <a:pPr lvl="1" eaLnBrk="1" hangingPunct="1"/>
            <a:r>
              <a:rPr lang="en-US" dirty="0"/>
              <a:t>Information</a:t>
            </a:r>
          </a:p>
          <a:p>
            <a:pPr lvl="1" eaLnBrk="1" hangingPunct="1"/>
            <a:r>
              <a:rPr lang="en-US" dirty="0"/>
              <a:t>Notes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14.1.10: </a:t>
            </a:r>
            <a:r>
              <a:rPr lang="en-US" altLang="en-US" dirty="0"/>
              <a:t>Footnotes</a:t>
            </a:r>
          </a:p>
          <a:p>
            <a:pPr lvl="1" eaLnBrk="1" hangingPunct="1"/>
            <a:r>
              <a:rPr lang="en-US" dirty="0"/>
              <a:t>Footnotes</a:t>
            </a:r>
          </a:p>
          <a:p>
            <a:pPr lvl="1" eaLnBrk="1" hangingPunct="1"/>
            <a:r>
              <a:rPr lang="en-US" dirty="0"/>
              <a:t>Uses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337550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14.1</a:t>
            </a:r>
            <a:r>
              <a:rPr lang="en-US" dirty="0"/>
              <a:t>: What a Manuscript Looks Like </a:t>
            </a:r>
            <a:r>
              <a:rPr lang="en-US" dirty="0" smtClean="0"/>
              <a:t>(6 </a:t>
            </a:r>
            <a:r>
              <a:rPr lang="en-US" dirty="0"/>
              <a:t>of </a:t>
            </a:r>
            <a:r>
              <a:rPr lang="en-US" dirty="0" smtClean="0"/>
              <a:t>7)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components and their order in a research manuscript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14.1.11: </a:t>
            </a:r>
            <a:r>
              <a:rPr lang="en-US" altLang="en-US" dirty="0"/>
              <a:t>Table Captions</a:t>
            </a:r>
          </a:p>
          <a:p>
            <a:pPr lvl="1" eaLnBrk="1" hangingPunct="1"/>
            <a:r>
              <a:rPr lang="en-US" dirty="0"/>
              <a:t>Components</a:t>
            </a:r>
          </a:p>
          <a:p>
            <a:pPr lvl="1" eaLnBrk="1" hangingPunct="1"/>
            <a:r>
              <a:rPr lang="en-US" dirty="0"/>
              <a:t>Caption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14.1.12: </a:t>
            </a:r>
            <a:r>
              <a:rPr lang="en-US" altLang="en-US" dirty="0"/>
              <a:t>Tables</a:t>
            </a:r>
          </a:p>
          <a:p>
            <a:pPr lvl="1" eaLnBrk="1" hangingPunct="1"/>
            <a:r>
              <a:rPr lang="en-US" dirty="0"/>
              <a:t>Tables</a:t>
            </a:r>
          </a:p>
          <a:p>
            <a:pPr lvl="1" eaLnBrk="1" hangingPunct="1"/>
            <a:r>
              <a:rPr lang="en-US" dirty="0"/>
              <a:t>Position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65164543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14.1</a:t>
            </a:r>
            <a:r>
              <a:rPr lang="en-US" dirty="0"/>
              <a:t>: What a Manuscript Looks Like </a:t>
            </a:r>
            <a:r>
              <a:rPr lang="en-US" dirty="0" smtClean="0"/>
              <a:t>(7 </a:t>
            </a:r>
            <a:r>
              <a:rPr lang="en-US" dirty="0"/>
              <a:t>of </a:t>
            </a:r>
            <a:r>
              <a:rPr lang="en-US" dirty="0" smtClean="0"/>
              <a:t>7)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components and their order in a research manuscript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14.1.13: </a:t>
            </a:r>
            <a:r>
              <a:rPr lang="en-US" altLang="en-US" dirty="0"/>
              <a:t>Figure Captions</a:t>
            </a:r>
          </a:p>
          <a:p>
            <a:pPr lvl="1" eaLnBrk="1" hangingPunct="1"/>
            <a:r>
              <a:rPr lang="en-US" dirty="0"/>
              <a:t>Components</a:t>
            </a:r>
          </a:p>
          <a:p>
            <a:pPr lvl="1" eaLnBrk="1" hangingPunct="1"/>
            <a:r>
              <a:rPr lang="en-US" dirty="0"/>
              <a:t>Caption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14.1.14: </a:t>
            </a:r>
            <a:r>
              <a:rPr lang="en-US" altLang="en-US" dirty="0"/>
              <a:t>Figures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Figures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864179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14.2</a:t>
            </a:r>
            <a:r>
              <a:rPr lang="en-US" dirty="0"/>
              <a:t>: Nuts and Bolts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Summarize the most important format rules to keep in mind while preparing the content of a research manuscript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en-US" dirty="0"/>
              <a:t>Format rules</a:t>
            </a:r>
          </a:p>
          <a:p>
            <a:pPr lvl="1" eaLnBrk="1" hangingPunct="1"/>
            <a:r>
              <a:rPr lang="en-US" dirty="0"/>
              <a:t>Numbering</a:t>
            </a:r>
          </a:p>
          <a:p>
            <a:pPr lvl="1" eaLnBrk="1" hangingPunct="1"/>
            <a:r>
              <a:rPr lang="en-US" dirty="0"/>
              <a:t>Space and alignment</a:t>
            </a:r>
          </a:p>
          <a:p>
            <a:pPr lvl="1" eaLnBrk="1" hangingPunct="1"/>
            <a:r>
              <a:rPr lang="en-US" dirty="0"/>
              <a:t>Headings</a:t>
            </a:r>
          </a:p>
          <a:p>
            <a:pPr lvl="1" eaLnBrk="1" hangingPunct="1"/>
            <a:r>
              <a:rPr lang="en-US" dirty="0"/>
              <a:t>Guidelines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253516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Writing a Research Manuscript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Manuscript is prepared according to APA guidelines</a:t>
            </a:r>
          </a:p>
          <a:p>
            <a:r>
              <a:rPr lang="en-US" sz="2400" dirty="0"/>
              <a:t>Title should stand alone</a:t>
            </a:r>
          </a:p>
          <a:p>
            <a:r>
              <a:rPr lang="en-US" sz="2400" dirty="0"/>
              <a:t>Important to follow the guidelines of writing</a:t>
            </a:r>
          </a:p>
          <a:p>
            <a:r>
              <a:rPr lang="en-US" sz="2400" dirty="0"/>
              <a:t>Writing should be clear and precise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1403</TotalTime>
  <Words>1321</Words>
  <Application>Microsoft Office PowerPoint</Application>
  <PresentationFormat>On-screen Show (4:3)</PresentationFormat>
  <Paragraphs>295</Paragraphs>
  <Slides>13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508 Lecture</vt:lpstr>
      <vt:lpstr>Exploring Research</vt:lpstr>
      <vt:lpstr>Modules</vt:lpstr>
      <vt:lpstr>Learning Objectives</vt:lpstr>
      <vt:lpstr>Introduction: Writing a Research Manuscript</vt:lpstr>
      <vt:lpstr>14.1: What a Manuscript Looks Like (1 of 7)</vt:lpstr>
      <vt:lpstr>14.1: What a Manuscript Looks Like (2 of 7)</vt:lpstr>
      <vt:lpstr>14.1: What a Manuscript Looks Like (3 of 7)</vt:lpstr>
      <vt:lpstr>14.1: What a Manuscript Looks Like (4 of 7)</vt:lpstr>
      <vt:lpstr>14.1: What a Manuscript Looks Like (5 of 7)</vt:lpstr>
      <vt:lpstr>14.1: What a Manuscript Looks Like (6 of 7)</vt:lpstr>
      <vt:lpstr>14.1: What a Manuscript Looks Like (7 of 7)</vt:lpstr>
      <vt:lpstr>14.2: Nuts and Bolts</vt:lpstr>
      <vt:lpstr>Summary: Writing a Research Manuscript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866</cp:revision>
  <dcterms:created xsi:type="dcterms:W3CDTF">2014-10-10T17:07:42Z</dcterms:created>
  <dcterms:modified xsi:type="dcterms:W3CDTF">2017-06-09T08:35:43Z</dcterms:modified>
  <cp:category>Salkind</cp:category>
  <cp:contentStatus>Salkind</cp:contentStatus>
</cp:coreProperties>
</file>