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8" r:id="rId11"/>
    <p:sldId id="270" r:id="rId12"/>
    <p:sldId id="271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078"/>
    <p:restoredTop sz="94604"/>
  </p:normalViewPr>
  <p:slideViewPr>
    <p:cSldViewPr snapToGrid="0" snapToObjects="1">
      <p:cViewPr varScale="1">
        <p:scale>
          <a:sx n="90" d="100"/>
          <a:sy n="90" d="100"/>
        </p:scale>
        <p:origin x="107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DC8E2D9-6729-4614-8667-C1016D3182E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EEBB1-1A1F-4A2C-B805-719CF98F68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11090273" cy="3798000"/>
          </a:xfrm>
        </p:spPr>
        <p:txBody>
          <a:bodyPr anchor="b"/>
          <a:lstStyle>
            <a:lvl1pPr algn="l"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6CC87B-ED2D-4303-BD40-E7AF14C03E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000" y="4508500"/>
            <a:ext cx="7345362" cy="1800224"/>
          </a:xfrm>
        </p:spPr>
        <p:txBody>
          <a:bodyPr/>
          <a:lstStyle>
            <a:lvl1pPr marL="0" indent="0" algn="l">
              <a:buNone/>
              <a:defRPr sz="16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880B4-5679-491C-963F-EC47B048C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4/23/21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65D6D-3F98-4BE8-A069-B96409902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CD51D-8E06-4959-88C9-647415079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98466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7416F32-9D98-4340-82E8-E90CE00AD2AC}"/>
              </a:ext>
            </a:extLst>
          </p:cNvPr>
          <p:cNvGrpSpPr/>
          <p:nvPr/>
        </p:nvGrpSpPr>
        <p:grpSpPr>
          <a:xfrm flipV="1">
            <a:off x="0" y="-1"/>
            <a:ext cx="12191999" cy="6861601"/>
            <a:chOff x="0" y="-1"/>
            <a:chExt cx="12191999" cy="6861601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66375AB4-82BB-418F-A50F-6180F68724A4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FDD54B2-4A3F-4BFE-8FF0-82CA73F4AE8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750280" y="2148106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30876F96-77AB-4E72-B1D2-FA45F4E3C04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6347046" cy="6347046"/>
            </a:xfrm>
            <a:prstGeom prst="ellipse">
              <a:avLst/>
            </a:prstGeom>
            <a:solidFill>
              <a:schemeClr val="accent3">
                <a:alpha val="2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BB08A2E9-6518-449E-940B-8518A1D850BB}"/>
                </a:ext>
              </a:extLst>
            </p:cNvPr>
            <p:cNvGrpSpPr>
              <a:grpSpLocks noChangeAspect="1"/>
            </p:cNvGrpSpPr>
            <p:nvPr/>
          </p:nvGrpSpPr>
          <p:grpSpPr>
            <a:xfrm rot="10800000">
              <a:off x="0" y="-1"/>
              <a:ext cx="10800000" cy="6858000"/>
              <a:chOff x="2328000" y="0"/>
              <a:chExt cx="2880000" cy="1440000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60A86BE0-76B3-4EA0-BA2D-05266013A814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6BA13564-810C-4398-AA63-67B020811FCB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555E1EF-6216-47FA-BBCA-7C0C8C2DAB8C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6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D8D85657-6A77-4466-887F-EE948B9CD2B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D35498-B0C3-40BD-9407-6D0C0587E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2F85E-0893-4D8C-816A-5193CC6DC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70000">
              <a:defRPr/>
            </a:lvl1pPr>
            <a:lvl2pPr>
              <a:defRPr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46A9C-9655-49F5-85B3-A8A37F4F5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4/23/21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F896C-71D7-487F-A1B9-CBBE6DF4D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8228E8-7B8A-4153-BEB2-BD5A69F25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6269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E54407D-DBA4-414C-ACA5-30D7B87C652B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BD518BC-8E44-4DAA-A8B9-2CFBD91DCDCD}"/>
                </a:ext>
              </a:extLst>
            </p:cNvPr>
            <p:cNvSpPr/>
            <p:nvPr/>
          </p:nvSpPr>
          <p:spPr>
            <a:xfrm rot="10800000" flipH="1">
              <a:off x="0" y="2019649"/>
              <a:ext cx="4838350" cy="4838350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67C3660-39CD-431D-8E64-37508FFEAC9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5603875" y="0"/>
              <a:ext cx="6521820" cy="3260910"/>
              <a:chOff x="0" y="0"/>
              <a:chExt cx="2880000" cy="1440000"/>
            </a:xfrm>
          </p:grpSpPr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C4CCE569-E461-438A-A235-B96A542AF82F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73F9DF1F-1F74-476C-AD41-22AC3F8A65A0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BE49ED5-9713-43D1-AE9E-3F9FE5574077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21A2854-1482-4441-85EA-D7B9F3EF56D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94887" y="2538000"/>
              <a:ext cx="4320000" cy="4320000"/>
            </a:xfrm>
            <a:prstGeom prst="ellipse">
              <a:avLst/>
            </a:prstGeom>
            <a:solidFill>
              <a:schemeClr val="accent2">
                <a:alpha val="2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ED36A6D-894D-44DA-851C-345A414F3F6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6F1DF-CD42-4695-A7D0-2F5B19305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7345362" cy="5768725"/>
          </a:xfrm>
        </p:spPr>
        <p:txBody>
          <a:bodyPr anchor="t"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549160-0F86-4FCA-8718-6980E99C7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75612" y="540000"/>
            <a:ext cx="3565523" cy="5768725"/>
          </a:xfrm>
        </p:spPr>
        <p:txBody>
          <a:bodyPr anchor="t"/>
          <a:lstStyle>
            <a:lvl1pPr marL="0" indent="0">
              <a:buNone/>
              <a:defRPr sz="1800" cap="all" spc="3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5C6CBB-DABA-4F2E-8574-46747E15E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4/23/21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F86BC-9ECC-439C-BF2E-F0B7EF193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742552-C4C9-44EE-B7CB-5A652393B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84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5774299-531D-4CAC-881D-7EB68BC99FCC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9" name="Rectangle 8">
              <a:extLst>
                <a:ext uri="{FF2B5EF4-FFF2-40B4-BE49-F238E27FC236}">
                  <a16:creationId xmlns:a16="http://schemas.microsoft.com/office/drawing/2014/main" id="{A17676CF-DDCC-48C1-AC68-CDA0B9E47FD8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052D363-F6F5-455B-A2F2-A12B30CEE52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D0C396B8-00CA-4AE9-A0A5-B4E2B2A2AC07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F6660166-3107-4058-A259-59B0527306BD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2BE934E-3063-4D0F-AFDE-68D58D336CBE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39660FA-744A-4CB3-9BED-C59793E3BF3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E313EEC-733B-4019-8A0B-3FA768B8DB7A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421FE91F-780C-4ABD-ADE8-0EFDB7196A10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109EA389-EE78-4475-A390-5EDED23C2D6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E492A94-8867-4C62-9D40-4023C41E0AF8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AD7C5-BA12-4557-8BC4-72C69B0D59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412EC-56C0-4009-B2E3-D63F9EECB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5" cy="1209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0C84F-F3B7-4BF4-A328-BCF5ADD329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000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919CD5-DBB4-4749-980D-B5B40ECB67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395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CFC378-6572-43DF-8344-59DE8122C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4/23/21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967A14-246A-4DDF-865C-68F6E1690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674B6D-E110-478C-94B9-2F8199E58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2981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5130F7E5-A40E-4C9C-8E4F-3935B9182C4A}"/>
              </a:ext>
            </a:extLst>
          </p:cNvPr>
          <p:cNvGrpSpPr/>
          <p:nvPr/>
        </p:nvGrpSpPr>
        <p:grpSpPr>
          <a:xfrm>
            <a:off x="0" y="-2"/>
            <a:ext cx="12191999" cy="6858001"/>
            <a:chOff x="0" y="-2"/>
            <a:chExt cx="12191999" cy="6858001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E67B504-02A7-4203-87D0-07D333D71917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A1158F3-E1C3-400D-8505-628DB94365CE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0AEADDCE-3295-4F24-8700-C93B5457C2B7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1F95C76A-5429-458C-BC9D-E1053EF7B84F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D0E8A42-259A-43FA-B284-B459D736409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7900B4F1-619C-4C0E-B749-1843F22C946A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6E6F70BB-DCCC-4CF0-B5BB-95A965A99947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83E6C50C-C1DA-44E1-B254-3B7228879DCD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DFC6EEED-A40A-4D1C-BE6B-11DD62770607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527FF3FB-FDFC-4659-A7D6-ABED74010E82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51548ED5-6668-4672-88DC-40E92508ACA2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75AE1B2-E73F-4E6E-AAFB-FB1C02684D3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D750F2D6-C0E1-4AFE-AB87-083292737609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4ECC0D66-F2BE-4BF4-87F6-CE618B5C891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BCA11-08C2-4C9A-B0A3-31C9051CD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3" cy="1210396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62CEB0-C969-40EA-A5E2-8D875E28A6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1929783"/>
            <a:ext cx="5448052" cy="792161"/>
          </a:xfrm>
        </p:spPr>
        <p:txBody>
          <a:bodyPr anchor="b"/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0F41A6-112E-4305-A0BA-6E119A77A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000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C672C5-31B9-443B-8DEE-5523646891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03949" y="1929782"/>
            <a:ext cx="5437187" cy="792000"/>
          </a:xfrm>
        </p:spPr>
        <p:txBody>
          <a:bodyPr anchor="b"/>
          <a:lstStyle>
            <a:lvl1pPr marL="0" indent="0">
              <a:buNone/>
              <a:defRPr sz="1600" b="0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D18B9D-8B21-4249-A3AD-8FBE48F0F5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0395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B60881-13B2-4064-84FB-6D071F36C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4/23/21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9FCE5D-D5EF-485D-97FA-2614FF964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F204FC-4F66-417C-8E4B-74772ED05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88301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521FD20-B9D4-4FD1-9AAD-F4157555AD62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7477A35-8424-45D6-A66E-8ACFA6C405B5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BFBA1CE-E9AC-40C0-A7F9-E5671F5FEF9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0C2729A-59F8-46A4-9AAA-7665E5966E2D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3EBBB96-590D-4704-87AD-A00AE2424DE8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89BAB7D-5298-40B9-910B-136D0C6A9934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F323EA00-E168-4864-883B-358A7CDF9153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A4F2DFA-2F27-43FB-B08C-0787FA44B0D1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D750354-CD8D-4A3B-A7AC-04622BCB049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ED3C6-DA43-4D1C-9056-407A4FB1C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6"/>
            <a:ext cx="11090275" cy="5759450"/>
          </a:xfrm>
        </p:spPr>
        <p:txBody>
          <a:bodyPr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0CEB41-E921-45ED-951A-861E31E01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4/23/21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6B422D-769C-4E63-8763-ABBB88500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38FB6F-2D68-40C0-B628-142011F34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43055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5ED88E92-14F3-4B58-9E48-1D79E139A89E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6466AE7-32B6-4334-AF41-B9387E6726C5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659C09F8-90CD-443F-9AA1-D08C56A605B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DC7304AB-BE7D-45AC-A876-4A24543AE5B3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8E11922B-DDB3-46D7-B1BD-C1CCDB3C42E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C580F8F6-E662-4BCD-AC9C-7E5DDBD5A773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9A333FE5-ADB0-48EE-A1A6-9AA36DA343A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B09CD4F-6DF4-48AA-BD35-23E3F2A643F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02223219-ACCC-42F2-A1B4-E3C8C8AB12A4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1510B0E9-9BA0-4357-9E04-554C19BAAC89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F06DA80-525A-4C9E-A441-50630AA772A4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E841E027-8E53-4FEB-8605-2124D85731C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D871A2-AE80-4408-AA95-DC60D132E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4/23/21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D122A1-7B97-4979-B319-1CE0A4A49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209A76-7DCD-477A-A6BA-EEA63FF94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43719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5C0F5C-A529-490C-8941-78F10C6A00D3}"/>
              </a:ext>
            </a:extLst>
          </p:cNvPr>
          <p:cNvGrpSpPr/>
          <p:nvPr/>
        </p:nvGrpSpPr>
        <p:grpSpPr>
          <a:xfrm flipH="1">
            <a:off x="0" y="0"/>
            <a:ext cx="12191999" cy="6858001"/>
            <a:chOff x="0" y="-2"/>
            <a:chExt cx="12191999" cy="685800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4A8D739-B942-4545-9459-A6CAF0444D1F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4BB38CCA-110B-4404-9363-BFFA76C096D2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B223FE99-C58F-4A56-8F8E-2942FF74E4BD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DBBD4511-8AB6-4BD3-8410-7FB3EC8D42B2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A8CA067-2248-4BD3-B56E-2C014AEB2273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8C017B9B-2727-4255-8F80-9D4C2A5AE297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693C5F16-BC47-4707-B6B7-DC5262ACDC51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2E88FE13-0734-4BB3-B4D1-7C53A194DA84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5C9B7EF7-1EDF-4AC7-8E40-C2801783AC85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25CA0A0-9A3F-498E-983D-B3285EF5AD9A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5171814-E4F0-44B5-BC3F-588512210991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8E666ACD-EB1C-4732-971B-C3B26061DB8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2A4E213B-7F96-44C1-90B3-B72E9387BF73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BFE392AA-35E5-40E5-9309-284A0C54106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8188C-9713-46E1-AA5C-C84FE515F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192CC-893A-4A84-A7E9-F389D83F0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0" y="540000"/>
            <a:ext cx="6408736" cy="5759450"/>
          </a:xfrm>
        </p:spPr>
        <p:txBody>
          <a:bodyPr/>
          <a:lstStyle>
            <a:lvl1pPr>
              <a:defRPr sz="3200"/>
            </a:lvl1pPr>
            <a:lvl2pPr>
              <a:defRPr sz="24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CC7765-7D44-43DD-A1DF-419D3E1C62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0000" y="3536950"/>
            <a:ext cx="4511426" cy="2771775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D36875-AFB0-4905-8C9E-A72B4F597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4/23/21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437ABF-7E70-4E45-A67B-C503BF182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8016CA-2983-47BF-BA09-2130A40C8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70129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97E00A2-2906-4C97-9D1F-C789D3ADD373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CE8EF9-87D6-47FD-B7D3-2D48D8E48AC3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784998E-9D37-4D0D-889A-C67531E5295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B575B0B-C502-438E-967C-64D268031426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FC29931-00EB-4F74-BE4C-172A4C282A26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89B4C87-FDD3-406D-BE06-3ABF69905E03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D817A89-A0E1-4190-90AE-0571E6CE8FC6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FD20388-C666-4992-920D-5F034214950C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CAB0CC3-A07E-43B8-9B34-0A67C1806DE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1800A6-9706-4B81-B957-C950A5F77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17652B-AA0D-4574-AF1D-7F7442D84B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2400" y="549275"/>
            <a:ext cx="6408736" cy="57594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A19547-D24B-4BD1-8C26-318450B171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9999" y="3536950"/>
            <a:ext cx="4511425" cy="2771774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3A22E6-7E01-4547-8555-B2C197543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4/23/21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0F6BEC-98F3-43FE-BA9B-B046D8917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2FAF54-57F0-46F9-A1BA-B554E1401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2607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C461672-F18A-4768-9850-0531FD3720BA}"/>
              </a:ext>
            </a:extLst>
          </p:cNvPr>
          <p:cNvGrpSpPr/>
          <p:nvPr/>
        </p:nvGrpSpPr>
        <p:grpSpPr>
          <a:xfrm rot="10800000">
            <a:off x="5921828" y="2876440"/>
            <a:ext cx="6270171" cy="3981559"/>
            <a:chOff x="0" y="0"/>
            <a:chExt cx="10800000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FA73898-D78C-45F9-AFC1-2AB16F6725C2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FC423E3-700B-43D6-A2CB-F3C871632C20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82F05B2A-1EC7-4131-B899-C7ECB9A502EB}"/>
              </a:ext>
            </a:extLst>
          </p:cNvPr>
          <p:cNvGrpSpPr>
            <a:grpSpLocks noChangeAspect="1"/>
          </p:cNvGrpSpPr>
          <p:nvPr/>
        </p:nvGrpSpPr>
        <p:grpSpPr>
          <a:xfrm flipH="1">
            <a:off x="0" y="-1"/>
            <a:ext cx="9361714" cy="4680857"/>
            <a:chOff x="0" y="0"/>
            <a:chExt cx="2880000" cy="1440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7711D4C-4FFE-4151-B53D-60890F0F5827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69D6393-413D-4151-BC2C-43161BE4A799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A96370B9-6459-4B05-9A8B-A9E7FA8966CD}"/>
              </a:ext>
            </a:extLst>
          </p:cNvPr>
          <p:cNvSpPr>
            <a:spLocks noChangeAspect="1"/>
          </p:cNvSpPr>
          <p:nvPr/>
        </p:nvSpPr>
        <p:spPr>
          <a:xfrm rot="10800000">
            <a:off x="8430794" y="3096793"/>
            <a:ext cx="3761205" cy="37612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A3AC0C6-74C3-4E55-AA42-A9F1A4B1B210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32C27A4-86D3-4C83-8022-E37A8672A99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F1FF59-E1BE-4475-953B-5BF6FBC10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090273" cy="18002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F1F045-44C5-4165-A640-4E4D33A595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40000" y="2528887"/>
            <a:ext cx="11090276" cy="37798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17047A-D05B-44E9-A240-BDB881C42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4/23/21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DCB2E8-A68D-478D-A728-C9612848C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E4F1D-3280-4DB5-B2E0-DA7F1071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866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3C627D45-FE54-49FF-A37F-6206993AEFD8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8" name="Rectangle 7">
              <a:extLst>
                <a:ext uri="{FF2B5EF4-FFF2-40B4-BE49-F238E27FC236}">
                  <a16:creationId xmlns:a16="http://schemas.microsoft.com/office/drawing/2014/main" id="{879CEFA6-CCA5-4FEF-B53D-E74B1E67E9C7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ACFCD768-2100-4B20-87EF-9F92EFBD8FA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E0D1B599-DFF1-4E00-9EAE-EE32BD7B4860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A0FCF7F6-290B-4DE7-BA60-863CBF95C2AF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59358AB-E1C9-402B-9F3F-28B4F50DAC6F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78C24EC-8C5D-4A7E-9D57-C752E0DC9485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E6C0B30A-4855-4424-B3A8-AC110CA8356F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DC119EB9-1A9A-45A4-AE16-9968A70C5C35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CA5B7B85-4DC3-4343-B734-4852DD5DF033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3F3733E-DBA5-4A25-9315-B7A1A5E7A1FF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AAB30D07-BE85-45CD-8055-8C57B00E295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7FFCCA-9DBF-4E0A-BDC6-F7B8F39BD7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12238" y="539999"/>
            <a:ext cx="2628900" cy="576872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1F1B23-21CD-4A3B-938B-5502019A13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50863" y="539999"/>
            <a:ext cx="8245475" cy="576872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99C884-5A98-4C01-BB89-098AC6966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4/23/21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54D22-9CD7-4FC6-9444-21948246C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ECC14-D66C-401A-A0C9-DFCA5533A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92891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749C77-AA3A-4DA0-9E20-32FCD2B8B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8DC81A-9B5E-4A92-AA7B-3D750F95F4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2528887"/>
            <a:ext cx="11101136" cy="37798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B8083-48FB-4D6A-B77A-262FE3E23D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0000" y="6314400"/>
            <a:ext cx="7350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DA5BD-F7C8-4883-81D1-EF1F6F00EF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75613" y="6314400"/>
            <a:ext cx="26234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none" spc="100" baseline="0">
                <a:solidFill>
                  <a:schemeClr val="tx1"/>
                </a:solidFill>
              </a:defRPr>
            </a:lvl1pPr>
          </a:lstStyle>
          <a:p>
            <a:pPr algn="r"/>
            <a:fld id="{7CF0BCE0-945C-4FDF-95A1-2149B1FF5B83}" type="datetimeFigureOut">
              <a:rPr lang="en-US" smtClean="0"/>
              <a:pPr algn="r"/>
              <a:t>4/23/21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8FEDB-2614-400B-9C19-0F4D448D98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83899" y="6314400"/>
            <a:ext cx="7572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01084714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0000" indent="-2700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72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108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144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180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3.jpeg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5.jpeg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image" Target="../media/image8.jpeg"/><Relationship Id="rId4" Type="http://schemas.openxmlformats.org/officeDocument/2006/relationships/image" Target="../media/image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image" Target="../media/image9.jpeg"/><Relationship Id="rId4" Type="http://schemas.openxmlformats.org/officeDocument/2006/relationships/image" Target="../media/image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bes.com/sites/henrychesbrough/2011/03/21/everything-you-need-to-know-about-open-innovation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creativelive.com/blog/what-is-creativity/" TargetMode="External"/><Relationship Id="rId5" Type="http://schemas.openxmlformats.org/officeDocument/2006/relationships/hyperlink" Target="https://www.forbes.com/sites/johnhall/2013/04/29/10-barriers-to-employee-innovation/?sh=5de89868117d" TargetMode="External"/><Relationship Id="rId4" Type="http://schemas.openxmlformats.org/officeDocument/2006/relationships/hyperlink" Target="https://www.fastcompany.com/90600194/enterprise-most-innovative-companies-2021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tools.com/pages/article/newTED_06.htm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toolshero.com/innovation/innovation-matrix/" TargetMode="External"/><Relationship Id="rId5" Type="http://schemas.openxmlformats.org/officeDocument/2006/relationships/hyperlink" Target="https://www.simplilearn.com/leadership-vs-management-difference-article" TargetMode="External"/><Relationship Id="rId4" Type="http://schemas.openxmlformats.org/officeDocument/2006/relationships/hyperlink" Target="https://www.mindtools.com/pages/article/reflective-cycle.htm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olia.com/en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lead-innovation.com/english-blog/open-innovation-vs.-closed-innovation" TargetMode="External"/><Relationship Id="rId4" Type="http://schemas.openxmlformats.org/officeDocument/2006/relationships/hyperlink" Target="https://innovationmanagement.se/2008/01/07/how-do-you-define-innovation-and-make-it-practical-and-saleable-to-senior-management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5" Type="http://schemas.openxmlformats.org/officeDocument/2006/relationships/image" Target="../media/image12.jpeg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A188BD-6C81-1645-B777-B434622233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5437187" cy="4792050"/>
          </a:xfrm>
        </p:spPr>
        <p:txBody>
          <a:bodyPr anchor="t">
            <a:normAutofit/>
          </a:bodyPr>
          <a:lstStyle/>
          <a:p>
            <a:r>
              <a:rPr lang="en-US" sz="4800" dirty="0">
                <a:latin typeface="Apple Color Emoji" pitchFamily="2" charset="0"/>
                <a:ea typeface="Apple Color Emoji" pitchFamily="2" charset="0"/>
              </a:rPr>
              <a:t>Does Innovation and Creativity Provide  A business Advantage?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6E2766-5433-7244-9B37-C5E6575F9E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8875" y="4385315"/>
            <a:ext cx="4642551" cy="1374686"/>
          </a:xfrm>
        </p:spPr>
        <p:txBody>
          <a:bodyPr anchor="b">
            <a:normAutofit/>
          </a:bodyPr>
          <a:lstStyle/>
          <a:p>
            <a:r>
              <a:rPr lang="en-US" dirty="0"/>
              <a:t>By bitabrata Chowdhury (1713201)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7014575-F0CE-4EAB-917E-3325411BA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25125" y="3600"/>
            <a:ext cx="7266875" cy="6854400"/>
            <a:chOff x="4925125" y="3600"/>
            <a:chExt cx="7266875" cy="68544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DB3702B-264B-4A16-B3FF-E2B1366D5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92A33E2F-6DB3-47D1-B577-F0D4289E8A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4F24FF8-D392-412B-AB34-A7D89311B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 descr="Paintbrush with oil paint on a palette">
            <a:extLst>
              <a:ext uri="{FF2B5EF4-FFF2-40B4-BE49-F238E27FC236}">
                <a16:creationId xmlns:a16="http://schemas.microsoft.com/office/drawing/2014/main" id="{06AF0B8B-ACEF-49B8-BACE-6AC1706AC2D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860" r="24389" b="-2"/>
          <a:stretch/>
        </p:blipFill>
        <p:spPr>
          <a:xfrm>
            <a:off x="4925125" y="65314"/>
            <a:ext cx="685800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  <p:pic>
        <p:nvPicPr>
          <p:cNvPr id="5" name="Audio Recording 23 Apr 2021 at 11:21:08" descr="Audio Recording 23 Apr 2021 at 11:21:08">
            <a:hlinkClick r:id="" action="ppaction://media"/>
            <a:extLst>
              <a:ext uri="{FF2B5EF4-FFF2-40B4-BE49-F238E27FC236}">
                <a16:creationId xmlns:a16="http://schemas.microsoft.com/office/drawing/2014/main" id="{CC7E7E24-2DCC-814A-894A-6F3903377D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9863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66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A188BD-6C81-1645-B777-B434622233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5437187" cy="4792050"/>
          </a:xfrm>
        </p:spPr>
        <p:txBody>
          <a:bodyPr anchor="t">
            <a:normAutofit/>
          </a:bodyPr>
          <a:lstStyle/>
          <a:p>
            <a:r>
              <a:rPr lang="en-US" sz="4800">
                <a:latin typeface="Apple Color Emoji" pitchFamily="2" charset="0"/>
                <a:ea typeface="Apple Color Emoji" pitchFamily="2" charset="0"/>
              </a:rPr>
              <a:t>Introduction </a:t>
            </a:r>
            <a:endParaRPr lang="en-US" sz="4800" dirty="0">
              <a:latin typeface="Apple Color Emoji" pitchFamily="2" charset="0"/>
              <a:ea typeface="Apple Color Emoji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7014575-F0CE-4EAB-917E-3325411BA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25125" y="3600"/>
            <a:ext cx="7266875" cy="6854400"/>
            <a:chOff x="4925125" y="3600"/>
            <a:chExt cx="7266875" cy="68544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DB3702B-264B-4A16-B3FF-E2B1366D5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92A33E2F-6DB3-47D1-B577-F0D4289E8A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4F24FF8-D392-412B-AB34-A7D89311B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 descr="Paintbrush with oil paint on a palette">
            <a:extLst>
              <a:ext uri="{FF2B5EF4-FFF2-40B4-BE49-F238E27FC236}">
                <a16:creationId xmlns:a16="http://schemas.microsoft.com/office/drawing/2014/main" id="{06AF0B8B-ACEF-49B8-BACE-6AC1706AC2D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860" r="24389" b="-2"/>
          <a:stretch/>
        </p:blipFill>
        <p:spPr>
          <a:xfrm>
            <a:off x="4925125" y="-300038"/>
            <a:ext cx="685800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  <p:pic>
        <p:nvPicPr>
          <p:cNvPr id="2050" name="Picture 2" descr="How to Introduce Yourself Professionally &amp; Casually [Examples]">
            <a:extLst>
              <a:ext uri="{FF2B5EF4-FFF2-40B4-BE49-F238E27FC236}">
                <a16:creationId xmlns:a16="http://schemas.microsoft.com/office/drawing/2014/main" id="{BD8CECE1-2AC9-B74B-AA5F-635771DCCF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41500"/>
            <a:ext cx="12192000" cy="317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Recording 23 Apr 2021 at 11:25:16" descr="Audio Recording 23 Apr 2021 at 11:25:16">
            <a:hlinkClick r:id="" action="ppaction://media"/>
            <a:extLst>
              <a:ext uri="{FF2B5EF4-FFF2-40B4-BE49-F238E27FC236}">
                <a16:creationId xmlns:a16="http://schemas.microsoft.com/office/drawing/2014/main" id="{E1D69942-F380-094D-BB13-10F488FAA8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0641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65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7014575-F0CE-4EAB-917E-3325411BA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25125" y="3600"/>
            <a:ext cx="7266875" cy="6854400"/>
            <a:chOff x="4925125" y="3600"/>
            <a:chExt cx="7266875" cy="68544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DB3702B-264B-4A16-B3FF-E2B1366D5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92A33E2F-6DB3-47D1-B577-F0D4289E8A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4F24FF8-D392-412B-AB34-A7D89311B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 descr="Paintbrush with oil paint on a palette">
            <a:extLst>
              <a:ext uri="{FF2B5EF4-FFF2-40B4-BE49-F238E27FC236}">
                <a16:creationId xmlns:a16="http://schemas.microsoft.com/office/drawing/2014/main" id="{06AF0B8B-ACEF-49B8-BACE-6AC1706AC2D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860" r="24389" b="-2"/>
          <a:stretch/>
        </p:blipFill>
        <p:spPr>
          <a:xfrm>
            <a:off x="4925125" y="78653"/>
            <a:ext cx="685800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  <p:pic>
        <p:nvPicPr>
          <p:cNvPr id="1026" name="Picture 2" descr="Gibbs Reflective cycle | Crowe Associates">
            <a:extLst>
              <a:ext uri="{FF2B5EF4-FFF2-40B4-BE49-F238E27FC236}">
                <a16:creationId xmlns:a16="http://schemas.microsoft.com/office/drawing/2014/main" id="{1A560573-2883-0441-BA30-73252AE426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7000" y="552200"/>
            <a:ext cx="4699000" cy="467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Recording 23 Apr 2021 at 11:37:59" descr="Audio Recording 23 Apr 2021 at 11:37:59">
            <a:hlinkClick r:id="" action="ppaction://media"/>
            <a:extLst>
              <a:ext uri="{FF2B5EF4-FFF2-40B4-BE49-F238E27FC236}">
                <a16:creationId xmlns:a16="http://schemas.microsoft.com/office/drawing/2014/main" id="{CA658E1F-6026-2C46-A04A-C5A353764F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008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164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D88C19FA-C4EA-4587-B50E-3C3BD5F171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80867" y="0"/>
            <a:ext cx="4788431" cy="4592564"/>
            <a:chOff x="3665305" y="1647000"/>
            <a:chExt cx="4788431" cy="4592564"/>
          </a:xfrm>
        </p:grpSpPr>
        <p:sp>
          <p:nvSpPr>
            <p:cNvPr id="74" name="Oval 73">
              <a:extLst>
                <a:ext uri="{FF2B5EF4-FFF2-40B4-BE49-F238E27FC236}">
                  <a16:creationId xmlns:a16="http://schemas.microsoft.com/office/drawing/2014/main" id="{8ED731C1-A79A-4008-8D4D-A2CE86B0DB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65305" y="1647000"/>
              <a:ext cx="4320000" cy="43200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94D3FE66-6537-4F47-B247-0EE0171285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33736" y="1919564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ED60BF5B-2C30-4D3A-8BB2-420D6765FE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72000" y="2538000"/>
            <a:ext cx="4320000" cy="4320000"/>
            <a:chOff x="5993028" y="2538000"/>
            <a:chExt cx="4320000" cy="4320000"/>
          </a:xfrm>
        </p:grpSpPr>
        <p:sp>
          <p:nvSpPr>
            <p:cNvPr id="78" name="Oval 77">
              <a:extLst>
                <a:ext uri="{FF2B5EF4-FFF2-40B4-BE49-F238E27FC236}">
                  <a16:creationId xmlns:a16="http://schemas.microsoft.com/office/drawing/2014/main" id="{6732A8A7-C10C-4A81-AC3C-1B9D3E05DE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93028" y="2538000"/>
              <a:ext cx="4320000" cy="43200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9" name="Oval 78">
              <a:extLst>
                <a:ext uri="{FF2B5EF4-FFF2-40B4-BE49-F238E27FC236}">
                  <a16:creationId xmlns:a16="http://schemas.microsoft.com/office/drawing/2014/main" id="{2168668C-560C-4A76-9971-593D0A0F3D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161163" y="3571425"/>
              <a:ext cx="2880000" cy="288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Paintbrush with oil paint on a palette">
            <a:extLst>
              <a:ext uri="{FF2B5EF4-FFF2-40B4-BE49-F238E27FC236}">
                <a16:creationId xmlns:a16="http://schemas.microsoft.com/office/drawing/2014/main" id="{06AF0B8B-ACEF-49B8-BACE-6AC1706AC2D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622" r="24629" b="2"/>
          <a:stretch/>
        </p:blipFill>
        <p:spPr>
          <a:xfrm>
            <a:off x="5442220" y="10"/>
            <a:ext cx="4320000" cy="431999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635000"/>
          </a:effectLst>
        </p:spPr>
      </p:pic>
      <p:pic>
        <p:nvPicPr>
          <p:cNvPr id="3074" name="Picture 2" descr="Innovation Fueling Produce Consumption | Produce Business Magazine">
            <a:extLst>
              <a:ext uri="{FF2B5EF4-FFF2-40B4-BE49-F238E27FC236}">
                <a16:creationId xmlns:a16="http://schemas.microsoft.com/office/drawing/2014/main" id="{F95F4F35-43BF-0A4E-B971-684DADEEDAE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56" r="21394"/>
          <a:stretch/>
        </p:blipFill>
        <p:spPr bwMode="auto">
          <a:xfrm>
            <a:off x="1781566" y="1628999"/>
            <a:ext cx="4319989" cy="4319989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noFill/>
          <a:effectLst>
            <a:softEdge rad="508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Recording 23 Apr 2021 at 11:44:28" descr="Audio Recording 23 Apr 2021 at 11:44:28">
            <a:hlinkClick r:id="" action="ppaction://media"/>
            <a:extLst>
              <a:ext uri="{FF2B5EF4-FFF2-40B4-BE49-F238E27FC236}">
                <a16:creationId xmlns:a16="http://schemas.microsoft.com/office/drawing/2014/main" id="{37DFD151-E0F1-9446-B762-5992876F35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347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56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7" name="Group 136">
            <a:extLst>
              <a:ext uri="{FF2B5EF4-FFF2-40B4-BE49-F238E27FC236}">
                <a16:creationId xmlns:a16="http://schemas.microsoft.com/office/drawing/2014/main" id="{D953654D-2DE7-47C0-929D-AB7AA86B9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38" name="Rectangle 137">
              <a:extLst>
                <a:ext uri="{FF2B5EF4-FFF2-40B4-BE49-F238E27FC236}">
                  <a16:creationId xmlns:a16="http://schemas.microsoft.com/office/drawing/2014/main" id="{1E69B149-9B54-4A24-9A3E-3FC8938DD8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9" name="Oval 138">
              <a:extLst>
                <a:ext uri="{FF2B5EF4-FFF2-40B4-BE49-F238E27FC236}">
                  <a16:creationId xmlns:a16="http://schemas.microsoft.com/office/drawing/2014/main" id="{B268C13B-5F77-4FE7-8D32-D6D0B3BAC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0" name="Oval 139">
              <a:extLst>
                <a:ext uri="{FF2B5EF4-FFF2-40B4-BE49-F238E27FC236}">
                  <a16:creationId xmlns:a16="http://schemas.microsoft.com/office/drawing/2014/main" id="{951C457C-C22E-494F-8DF9-BC7307F50B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41" name="Group 140">
              <a:extLst>
                <a:ext uri="{FF2B5EF4-FFF2-40B4-BE49-F238E27FC236}">
                  <a16:creationId xmlns:a16="http://schemas.microsoft.com/office/drawing/2014/main" id="{EF623352-51EE-4BDA-9AC4-741C941B75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46" name="Rectangle 145">
                <a:extLst>
                  <a:ext uri="{FF2B5EF4-FFF2-40B4-BE49-F238E27FC236}">
                    <a16:creationId xmlns:a16="http://schemas.microsoft.com/office/drawing/2014/main" id="{D20748EA-D4C3-449D-9A8C-C1064924570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7" name="Rectangle 146">
                <a:extLst>
                  <a:ext uri="{FF2B5EF4-FFF2-40B4-BE49-F238E27FC236}">
                    <a16:creationId xmlns:a16="http://schemas.microsoft.com/office/drawing/2014/main" id="{C6C9E4A8-E408-4E89-B532-F4D8D24A66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2" name="Group 141">
              <a:extLst>
                <a:ext uri="{FF2B5EF4-FFF2-40B4-BE49-F238E27FC236}">
                  <a16:creationId xmlns:a16="http://schemas.microsoft.com/office/drawing/2014/main" id="{0ACEDC01-427F-40F5-8C70-7DD9B67EF7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44" name="Rectangle 143">
                <a:extLst>
                  <a:ext uri="{FF2B5EF4-FFF2-40B4-BE49-F238E27FC236}">
                    <a16:creationId xmlns:a16="http://schemas.microsoft.com/office/drawing/2014/main" id="{9A8D3263-9811-4BC9-860D-8BDBC70565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5" name="Rectangle 144">
                <a:extLst>
                  <a:ext uri="{FF2B5EF4-FFF2-40B4-BE49-F238E27FC236}">
                    <a16:creationId xmlns:a16="http://schemas.microsoft.com/office/drawing/2014/main" id="{C8E607EE-7FC1-41AD-8ED1-BA38811F8E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43" name="Rectangle 142">
              <a:extLst>
                <a:ext uri="{FF2B5EF4-FFF2-40B4-BE49-F238E27FC236}">
                  <a16:creationId xmlns:a16="http://schemas.microsoft.com/office/drawing/2014/main" id="{58A0580E-6A58-41B1-91AB-A166721C4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9" name="Rectangle 148">
            <a:extLst>
              <a:ext uri="{FF2B5EF4-FFF2-40B4-BE49-F238E27FC236}">
                <a16:creationId xmlns:a16="http://schemas.microsoft.com/office/drawing/2014/main" id="{E1297267-64FC-46DE-88B8-E76DC4691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4" name="Picture 3" descr="Paintbrush with oil paint on a palette">
            <a:extLst>
              <a:ext uri="{FF2B5EF4-FFF2-40B4-BE49-F238E27FC236}">
                <a16:creationId xmlns:a16="http://schemas.microsoft.com/office/drawing/2014/main" id="{06AF0B8B-ACEF-49B8-BACE-6AC1706AC2D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-3" b="20286"/>
          <a:stretch/>
        </p:blipFill>
        <p:spPr>
          <a:xfrm>
            <a:off x="5747424" y="10"/>
            <a:ext cx="6444576" cy="3428990"/>
          </a:xfrm>
          <a:prstGeom prst="rect">
            <a:avLst/>
          </a:prstGeom>
        </p:spPr>
      </p:pic>
      <p:pic>
        <p:nvPicPr>
          <p:cNvPr id="4098" name="Picture 2" descr="Mr. Dearybury's Class Blog: June 2017">
            <a:extLst>
              <a:ext uri="{FF2B5EF4-FFF2-40B4-BE49-F238E27FC236}">
                <a16:creationId xmlns:a16="http://schemas.microsoft.com/office/drawing/2014/main" id="{1EF75DEF-DBB3-2342-A541-78B063547A1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4971"/>
          <a:stretch/>
        </p:blipFill>
        <p:spPr bwMode="auto">
          <a:xfrm>
            <a:off x="5748000" y="3427200"/>
            <a:ext cx="6444000" cy="343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What does Creativity mean to you? | Design Insider">
            <a:extLst>
              <a:ext uri="{FF2B5EF4-FFF2-40B4-BE49-F238E27FC236}">
                <a16:creationId xmlns:a16="http://schemas.microsoft.com/office/drawing/2014/main" id="{ABD5209B-1076-8340-BB04-CCF3F94EDD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113" y="566057"/>
            <a:ext cx="5217887" cy="5402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Recording 23 Apr 2021 at 11:48:24" descr="Audio Recording 23 Apr 2021 at 11:48:24">
            <a:hlinkClick r:id="" action="ppaction://media"/>
            <a:extLst>
              <a:ext uri="{FF2B5EF4-FFF2-40B4-BE49-F238E27FC236}">
                <a16:creationId xmlns:a16="http://schemas.microsoft.com/office/drawing/2014/main" id="{BE7947AA-F1C8-334F-BD33-2D32F8DCDA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1503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24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aintbrush with oil paint on a palette">
            <a:extLst>
              <a:ext uri="{FF2B5EF4-FFF2-40B4-BE49-F238E27FC236}">
                <a16:creationId xmlns:a16="http://schemas.microsoft.com/office/drawing/2014/main" id="{06AF0B8B-ACEF-49B8-BACE-6AC1706AC2D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</a:blip>
          <a:srcRect r="1" b="15736"/>
          <a:stretch/>
        </p:blipFill>
        <p:spPr>
          <a:xfrm>
            <a:off x="-688" y="-4"/>
            <a:ext cx="12192687" cy="6858000"/>
          </a:xfrm>
          <a:prstGeom prst="rect">
            <a:avLst/>
          </a:prstGeom>
        </p:spPr>
      </p:pic>
      <p:grpSp>
        <p:nvGrpSpPr>
          <p:cNvPr id="55" name="Group 34">
            <a:extLst>
              <a:ext uri="{FF2B5EF4-FFF2-40B4-BE49-F238E27FC236}">
                <a16:creationId xmlns:a16="http://schemas.microsoft.com/office/drawing/2014/main" id="{67E5A0E9-CDDE-4DCA-AF08-51C5F527B2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87081" y="2383098"/>
            <a:ext cx="8504912" cy="4474902"/>
            <a:chOff x="3687081" y="2383098"/>
            <a:chExt cx="8504912" cy="4474902"/>
          </a:xfrm>
        </p:grpSpPr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B17E316D-4428-4D57-B317-89C0188D12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7767537" y="3267075"/>
              <a:ext cx="4424455" cy="3590912"/>
            </a:xfrm>
            <a:prstGeom prst="rect">
              <a:avLst/>
            </a:prstGeom>
            <a:gradFill flip="none" rotWithShape="1">
              <a:gsLst>
                <a:gs pos="21540">
                  <a:srgbClr val="000000">
                    <a:alpha val="60000"/>
                  </a:srgbClr>
                </a:gs>
                <a:gs pos="0">
                  <a:schemeClr val="bg1">
                    <a:alpha val="80000"/>
                  </a:schemeClr>
                </a:gs>
                <a:gs pos="60000">
                  <a:schemeClr val="bg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Rectangle 36">
              <a:extLst>
                <a:ext uri="{FF2B5EF4-FFF2-40B4-BE49-F238E27FC236}">
                  <a16:creationId xmlns:a16="http://schemas.microsoft.com/office/drawing/2014/main" id="{5341D91D-DB18-49B2-8491-D9B58D9BEE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857996" y="2528899"/>
              <a:ext cx="5333997" cy="4329101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3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57" name="Group 37">
              <a:extLst>
                <a:ext uri="{FF2B5EF4-FFF2-40B4-BE49-F238E27FC236}">
                  <a16:creationId xmlns:a16="http://schemas.microsoft.com/office/drawing/2014/main" id="{F86D39DF-79DC-4886-9AE2-F36527F34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16388" y="3267076"/>
              <a:ext cx="7181848" cy="3590924"/>
              <a:chOff x="4116388" y="3267076"/>
              <a:chExt cx="7181848" cy="3590924"/>
            </a:xfrm>
          </p:grpSpPr>
          <p:sp>
            <p:nvSpPr>
              <p:cNvPr id="42" name="Rectangle 41">
                <a:extLst>
                  <a:ext uri="{FF2B5EF4-FFF2-40B4-BE49-F238E27FC236}">
                    <a16:creationId xmlns:a16="http://schemas.microsoft.com/office/drawing/2014/main" id="{C5420157-AB03-4BA5-9929-E6B8F55477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0800000" flipH="1">
                <a:off x="7707312" y="3267076"/>
                <a:ext cx="3590924" cy="3590924"/>
              </a:xfrm>
              <a:prstGeom prst="rect">
                <a:avLst/>
              </a:prstGeom>
              <a:gradFill flip="none" rotWithShape="1">
                <a:gsLst>
                  <a:gs pos="30000">
                    <a:schemeClr val="bg1">
                      <a:alpha val="60000"/>
                    </a:schemeClr>
                  </a:gs>
                  <a:gs pos="0">
                    <a:schemeClr val="bg1">
                      <a:alpha val="80000"/>
                    </a:schemeClr>
                  </a:gs>
                  <a:gs pos="65000">
                    <a:schemeClr val="bg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58" name="Rectangle 42">
                <a:extLst>
                  <a:ext uri="{FF2B5EF4-FFF2-40B4-BE49-F238E27FC236}">
                    <a16:creationId xmlns:a16="http://schemas.microsoft.com/office/drawing/2014/main" id="{6C717704-1441-4185-ABBE-16BF31D641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0800000">
                <a:off x="4116388" y="3267076"/>
                <a:ext cx="3590924" cy="3590924"/>
              </a:xfrm>
              <a:prstGeom prst="rect">
                <a:avLst/>
              </a:prstGeom>
              <a:gradFill flip="none" rotWithShape="1">
                <a:gsLst>
                  <a:gs pos="30000">
                    <a:schemeClr val="bg1">
                      <a:alpha val="60000"/>
                    </a:schemeClr>
                  </a:gs>
                  <a:gs pos="0">
                    <a:schemeClr val="bg1">
                      <a:alpha val="80000"/>
                    </a:schemeClr>
                  </a:gs>
                  <a:gs pos="65000">
                    <a:schemeClr val="bg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59" name="Group 38">
              <a:extLst>
                <a:ext uri="{FF2B5EF4-FFF2-40B4-BE49-F238E27FC236}">
                  <a16:creationId xmlns:a16="http://schemas.microsoft.com/office/drawing/2014/main" id="{8D83457A-292A-44C1-885A-14F02D9CA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687081" y="2383098"/>
              <a:ext cx="8040462" cy="4474902"/>
              <a:chOff x="3687081" y="2383098"/>
              <a:chExt cx="8040462" cy="4474902"/>
            </a:xfrm>
          </p:grpSpPr>
          <p:sp>
            <p:nvSpPr>
              <p:cNvPr id="60" name="Rectangle 39">
                <a:extLst>
                  <a:ext uri="{FF2B5EF4-FFF2-40B4-BE49-F238E27FC236}">
                    <a16:creationId xmlns:a16="http://schemas.microsoft.com/office/drawing/2014/main" id="{F8445E20-1543-4F19-A6B8-589BCA87FEA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0800000" flipH="1">
                <a:off x="7707312" y="2383098"/>
                <a:ext cx="4020231" cy="4474902"/>
              </a:xfrm>
              <a:prstGeom prst="rect">
                <a:avLst/>
              </a:prstGeom>
              <a:gradFill flip="none" rotWithShape="1">
                <a:gsLst>
                  <a:gs pos="33000">
                    <a:schemeClr val="accent1">
                      <a:alpha val="60000"/>
                    </a:schemeClr>
                  </a:gs>
                  <a:gs pos="0">
                    <a:schemeClr val="accent1"/>
                  </a:gs>
                  <a:gs pos="64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1" name="Rectangle 40">
                <a:extLst>
                  <a:ext uri="{FF2B5EF4-FFF2-40B4-BE49-F238E27FC236}">
                    <a16:creationId xmlns:a16="http://schemas.microsoft.com/office/drawing/2014/main" id="{A92AC4E9-39D2-47AB-83FA-800F4867BF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0800000">
                <a:off x="3687081" y="2383098"/>
                <a:ext cx="4020231" cy="4474902"/>
              </a:xfrm>
              <a:prstGeom prst="rect">
                <a:avLst/>
              </a:prstGeom>
              <a:gradFill flip="none" rotWithShape="1">
                <a:gsLst>
                  <a:gs pos="33000">
                    <a:schemeClr val="accent1">
                      <a:alpha val="60000"/>
                    </a:schemeClr>
                  </a:gs>
                  <a:gs pos="0">
                    <a:schemeClr val="accent1"/>
                  </a:gs>
                  <a:gs pos="64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grpSp>
        <p:nvGrpSpPr>
          <p:cNvPr id="61" name="Group 44">
            <a:extLst>
              <a:ext uri="{FF2B5EF4-FFF2-40B4-BE49-F238E27FC236}">
                <a16:creationId xmlns:a16="http://schemas.microsoft.com/office/drawing/2014/main" id="{197775A9-D29E-4DD8-A104-CCD5D95DD7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26224" cy="6550022"/>
            <a:chOff x="0" y="0"/>
            <a:chExt cx="9126224" cy="6550022"/>
          </a:xfrm>
        </p:grpSpPr>
        <p:sp>
          <p:nvSpPr>
            <p:cNvPr id="62" name="Rectangle 45">
              <a:extLst>
                <a:ext uri="{FF2B5EF4-FFF2-40B4-BE49-F238E27FC236}">
                  <a16:creationId xmlns:a16="http://schemas.microsoft.com/office/drawing/2014/main" id="{D69ACDB2-8064-4F44-BF0A-B10A7F9FD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1118453" y="-1118448"/>
              <a:ext cx="4709883" cy="6946785"/>
            </a:xfrm>
            <a:prstGeom prst="rect">
              <a:avLst/>
            </a:prstGeom>
            <a:gradFill flip="none" rotWithShape="1">
              <a:gsLst>
                <a:gs pos="19000">
                  <a:schemeClr val="bg1">
                    <a:alpha val="60000"/>
                  </a:schemeClr>
                </a:gs>
                <a:gs pos="0">
                  <a:schemeClr val="bg1">
                    <a:alpha val="80000"/>
                  </a:schemeClr>
                </a:gs>
                <a:gs pos="56000">
                  <a:schemeClr val="bg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63" name="Group 46">
              <a:extLst>
                <a:ext uri="{FF2B5EF4-FFF2-40B4-BE49-F238E27FC236}">
                  <a16:creationId xmlns:a16="http://schemas.microsoft.com/office/drawing/2014/main" id="{41F45B3D-9DBF-4E3B-B455-AFCA211AB2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14999" y="0"/>
              <a:ext cx="7896226" cy="5337178"/>
              <a:chOff x="901291" y="0"/>
              <a:chExt cx="7896226" cy="5337178"/>
            </a:xfrm>
          </p:grpSpPr>
          <p:sp>
            <p:nvSpPr>
              <p:cNvPr id="52" name="Rectangle 51">
                <a:extLst>
                  <a:ext uri="{FF2B5EF4-FFF2-40B4-BE49-F238E27FC236}">
                    <a16:creationId xmlns:a16="http://schemas.microsoft.com/office/drawing/2014/main" id="{EEEAE4C1-92FF-4AC6-B9EB-4B47A440311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901291" y="0"/>
                <a:ext cx="3948113" cy="5337178"/>
              </a:xfrm>
              <a:prstGeom prst="rect">
                <a:avLst/>
              </a:prstGeom>
              <a:gradFill flip="none" rotWithShape="1">
                <a:gsLst>
                  <a:gs pos="20000">
                    <a:srgbClr val="000000">
                      <a:alpha val="60000"/>
                    </a:srgbClr>
                  </a:gs>
                  <a:gs pos="0">
                    <a:schemeClr val="bg1">
                      <a:alpha val="80000"/>
                    </a:schemeClr>
                  </a:gs>
                  <a:gs pos="60000">
                    <a:schemeClr val="bg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64" name="Rectangle 52">
                <a:extLst>
                  <a:ext uri="{FF2B5EF4-FFF2-40B4-BE49-F238E27FC236}">
                    <a16:creationId xmlns:a16="http://schemas.microsoft.com/office/drawing/2014/main" id="{E86DF69D-1051-4785-8ECF-1D97B66940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49404" y="0"/>
                <a:ext cx="3948113" cy="5337178"/>
              </a:xfrm>
              <a:prstGeom prst="rect">
                <a:avLst/>
              </a:prstGeom>
              <a:gradFill flip="none" rotWithShape="1">
                <a:gsLst>
                  <a:gs pos="20000">
                    <a:srgbClr val="000000">
                      <a:alpha val="60000"/>
                    </a:srgbClr>
                  </a:gs>
                  <a:gs pos="0">
                    <a:schemeClr val="bg1">
                      <a:alpha val="80000"/>
                    </a:schemeClr>
                  </a:gs>
                  <a:gs pos="60000">
                    <a:schemeClr val="bg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id="{DF8F9F7E-0D44-4279-9D75-BA90983D9D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1419817" y="-1419815"/>
              <a:ext cx="5978955" cy="8818587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5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65" name="Group 48">
              <a:extLst>
                <a:ext uri="{FF2B5EF4-FFF2-40B4-BE49-F238E27FC236}">
                  <a16:creationId xmlns:a16="http://schemas.microsoft.com/office/drawing/2014/main" id="{11B9F6AF-DCF0-4782-82E7-D08646AE7A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0"/>
              <a:ext cx="9126224" cy="6550022"/>
              <a:chOff x="0" y="0"/>
              <a:chExt cx="9126224" cy="6550022"/>
            </a:xfrm>
          </p:grpSpPr>
          <p:sp>
            <p:nvSpPr>
              <p:cNvPr id="66" name="Rectangle 49">
                <a:extLst>
                  <a:ext uri="{FF2B5EF4-FFF2-40B4-BE49-F238E27FC236}">
                    <a16:creationId xmlns:a16="http://schemas.microsoft.com/office/drawing/2014/main" id="{2F8DE31B-4A50-4D6B-A805-A5D232DC4C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4563112" cy="6550022"/>
              </a:xfrm>
              <a:prstGeom prst="rect">
                <a:avLst/>
              </a:prstGeom>
              <a:gradFill flip="none" rotWithShape="1">
                <a:gsLst>
                  <a:gs pos="39000">
                    <a:schemeClr val="accent1">
                      <a:alpha val="40000"/>
                    </a:schemeClr>
                  </a:gs>
                  <a:gs pos="0">
                    <a:schemeClr val="accent1"/>
                  </a:gs>
                  <a:gs pos="57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67" name="Rectangle 50">
                <a:extLst>
                  <a:ext uri="{FF2B5EF4-FFF2-40B4-BE49-F238E27FC236}">
                    <a16:creationId xmlns:a16="http://schemas.microsoft.com/office/drawing/2014/main" id="{F7B5306D-2C87-4F24-AF90-9716A041026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563112" y="0"/>
                <a:ext cx="4563112" cy="6550022"/>
              </a:xfrm>
              <a:prstGeom prst="rect">
                <a:avLst/>
              </a:prstGeom>
              <a:gradFill flip="none" rotWithShape="1">
                <a:gsLst>
                  <a:gs pos="39000">
                    <a:schemeClr val="accent1">
                      <a:alpha val="40000"/>
                    </a:schemeClr>
                  </a:gs>
                  <a:gs pos="0">
                    <a:schemeClr val="accent1"/>
                  </a:gs>
                  <a:gs pos="57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6A188BD-6C81-1645-B777-B434622233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39999"/>
            <a:ext cx="6373812" cy="3789113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rgbClr val="FFFFFF"/>
                </a:solidFill>
                <a:latin typeface="Apple Color Emoji" pitchFamily="2" charset="0"/>
                <a:ea typeface="Apple Color Emoji" pitchFamily="2" charset="0"/>
              </a:rPr>
              <a:t>Innovation models  </a:t>
            </a:r>
          </a:p>
        </p:txBody>
      </p:sp>
      <p:pic>
        <p:nvPicPr>
          <p:cNvPr id="3" name="Audio Recording 23 Apr 2021 at 11:54:10" descr="Audio Recording 23 Apr 2021 at 11:54:10">
            <a:hlinkClick r:id="" action="ppaction://media"/>
            <a:extLst>
              <a:ext uri="{FF2B5EF4-FFF2-40B4-BE49-F238E27FC236}">
                <a16:creationId xmlns:a16="http://schemas.microsoft.com/office/drawing/2014/main" id="{F780E272-6D8A-0F40-B8D6-601F51D287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3899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21433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9B9AACA9-BD92-429F-8047-0731DB46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Oval 72">
            <a:extLst>
              <a:ext uri="{FF2B5EF4-FFF2-40B4-BE49-F238E27FC236}">
                <a16:creationId xmlns:a16="http://schemas.microsoft.com/office/drawing/2014/main" id="{F6E58730-DD09-4D8E-BD4E-BAD4B3E88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85157" y="382798"/>
            <a:ext cx="4320000" cy="4320000"/>
          </a:xfrm>
          <a:prstGeom prst="ellipse">
            <a:avLst/>
          </a:prstGeom>
          <a:solidFill>
            <a:schemeClr val="accent1">
              <a:alpha val="60000"/>
            </a:schemeClr>
          </a:solidFill>
          <a:ln>
            <a:noFill/>
          </a:ln>
          <a:effectLst>
            <a:softEdge rad="1016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aintbrush with oil paint on a palette">
            <a:extLst>
              <a:ext uri="{FF2B5EF4-FFF2-40B4-BE49-F238E27FC236}">
                <a16:creationId xmlns:a16="http://schemas.microsoft.com/office/drawing/2014/main" id="{06AF0B8B-ACEF-49B8-BACE-6AC1706AC2D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622" r="24629" b="1"/>
          <a:stretch/>
        </p:blipFill>
        <p:spPr>
          <a:xfrm>
            <a:off x="1834037" y="180000"/>
            <a:ext cx="4320000" cy="4320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508000"/>
          </a:effectLst>
        </p:spPr>
      </p:pic>
      <p:grpSp>
        <p:nvGrpSpPr>
          <p:cNvPr id="75" name="Group 74">
            <a:extLst>
              <a:ext uri="{FF2B5EF4-FFF2-40B4-BE49-F238E27FC236}">
                <a16:creationId xmlns:a16="http://schemas.microsoft.com/office/drawing/2014/main" id="{98D3E5E9-C3AE-4AF7-9376-0E35A6DEA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16570" y="0"/>
            <a:ext cx="5184000" cy="5184000"/>
            <a:chOff x="5724759" y="0"/>
            <a:chExt cx="5516563" cy="5516563"/>
          </a:xfrm>
        </p:grpSpPr>
        <p:sp>
          <p:nvSpPr>
            <p:cNvPr id="76" name="Oval 75">
              <a:extLst>
                <a:ext uri="{FF2B5EF4-FFF2-40B4-BE49-F238E27FC236}">
                  <a16:creationId xmlns:a16="http://schemas.microsoft.com/office/drawing/2014/main" id="{BD36531F-941E-4EA5-94FF-77ECD7FA12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24759" y="0"/>
              <a:ext cx="5516563" cy="5516563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7" name="Oval 76">
              <a:extLst>
                <a:ext uri="{FF2B5EF4-FFF2-40B4-BE49-F238E27FC236}">
                  <a16:creationId xmlns:a16="http://schemas.microsoft.com/office/drawing/2014/main" id="{FD307F99-E186-443C-B16C-7AC666577C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07120" y="0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122" name="Picture 2" descr="The World's Most Innovative Companies List">
            <a:extLst>
              <a:ext uri="{FF2B5EF4-FFF2-40B4-BE49-F238E27FC236}">
                <a16:creationId xmlns:a16="http://schemas.microsoft.com/office/drawing/2014/main" id="{D5C23139-5552-E44E-9D2F-4CA34FF00A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62" r="20374" b="-1"/>
          <a:stretch/>
        </p:blipFill>
        <p:spPr bwMode="auto">
          <a:xfrm>
            <a:off x="6037963" y="180000"/>
            <a:ext cx="4320000" cy="4320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noFill/>
          <a:effectLst>
            <a:softEdge rad="508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Recording 23 Apr 2021 at 11:57:50" descr="Audio Recording 23 Apr 2021 at 11:57:50">
            <a:hlinkClick r:id="" action="ppaction://media"/>
            <a:extLst>
              <a:ext uri="{FF2B5EF4-FFF2-40B4-BE49-F238E27FC236}">
                <a16:creationId xmlns:a16="http://schemas.microsoft.com/office/drawing/2014/main" id="{9B081EE0-202A-174E-B986-A28575E972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5183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923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7014575-F0CE-4EAB-917E-3325411BA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25125" y="3600"/>
            <a:ext cx="7266875" cy="6854400"/>
            <a:chOff x="4925125" y="3600"/>
            <a:chExt cx="7266875" cy="68544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DB3702B-264B-4A16-B3FF-E2B1366D5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92A33E2F-6DB3-47D1-B577-F0D4289E8A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4F24FF8-D392-412B-AB34-A7D89311B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 descr="Paintbrush with oil paint on a palette">
            <a:extLst>
              <a:ext uri="{FF2B5EF4-FFF2-40B4-BE49-F238E27FC236}">
                <a16:creationId xmlns:a16="http://schemas.microsoft.com/office/drawing/2014/main" id="{06AF0B8B-ACEF-49B8-BACE-6AC1706AC2D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860" r="24389" b="-2"/>
          <a:stretch/>
        </p:blipFill>
        <p:spPr>
          <a:xfrm>
            <a:off x="4925125" y="-328613"/>
            <a:ext cx="685800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  <p:pic>
        <p:nvPicPr>
          <p:cNvPr id="6148" name="Picture 4" descr="Management-Leadership-2 – DZS">
            <a:extLst>
              <a:ext uri="{FF2B5EF4-FFF2-40B4-BE49-F238E27FC236}">
                <a16:creationId xmlns:a16="http://schemas.microsoft.com/office/drawing/2014/main" id="{837D5147-06E4-F149-AA30-2DE0EE161D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510" y="2830286"/>
            <a:ext cx="5966632" cy="2846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Recording 23 Apr 2021 at 12:03:39" descr="Audio Recording 23 Apr 2021 at 12:03:39">
            <a:hlinkClick r:id="" action="ppaction://media"/>
            <a:extLst>
              <a:ext uri="{FF2B5EF4-FFF2-40B4-BE49-F238E27FC236}">
                <a16:creationId xmlns:a16="http://schemas.microsoft.com/office/drawing/2014/main" id="{637BA3AC-5062-394A-8A3A-61223AF261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6068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627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D953654D-2DE7-47C0-929D-AB7AA86B9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74" name="Rectangle 73">
              <a:extLst>
                <a:ext uri="{FF2B5EF4-FFF2-40B4-BE49-F238E27FC236}">
                  <a16:creationId xmlns:a16="http://schemas.microsoft.com/office/drawing/2014/main" id="{1E69B149-9B54-4A24-9A3E-3FC8938DD8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B268C13B-5F77-4FE7-8D32-D6D0B3BAC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Oval 75">
              <a:extLst>
                <a:ext uri="{FF2B5EF4-FFF2-40B4-BE49-F238E27FC236}">
                  <a16:creationId xmlns:a16="http://schemas.microsoft.com/office/drawing/2014/main" id="{951C457C-C22E-494F-8DF9-BC7307F50B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EF623352-51EE-4BDA-9AC4-741C941B75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82" name="Rectangle 81">
                <a:extLst>
                  <a:ext uri="{FF2B5EF4-FFF2-40B4-BE49-F238E27FC236}">
                    <a16:creationId xmlns:a16="http://schemas.microsoft.com/office/drawing/2014/main" id="{D20748EA-D4C3-449D-9A8C-C1064924570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3" name="Rectangle 82">
                <a:extLst>
                  <a:ext uri="{FF2B5EF4-FFF2-40B4-BE49-F238E27FC236}">
                    <a16:creationId xmlns:a16="http://schemas.microsoft.com/office/drawing/2014/main" id="{C6C9E4A8-E408-4E89-B532-F4D8D24A66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78" name="Group 77">
              <a:extLst>
                <a:ext uri="{FF2B5EF4-FFF2-40B4-BE49-F238E27FC236}">
                  <a16:creationId xmlns:a16="http://schemas.microsoft.com/office/drawing/2014/main" id="{0ACEDC01-427F-40F5-8C70-7DD9B67EF7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80" name="Rectangle 79">
                <a:extLst>
                  <a:ext uri="{FF2B5EF4-FFF2-40B4-BE49-F238E27FC236}">
                    <a16:creationId xmlns:a16="http://schemas.microsoft.com/office/drawing/2014/main" id="{9A8D3263-9811-4BC9-860D-8BDBC70565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1" name="Rectangle 80">
                <a:extLst>
                  <a:ext uri="{FF2B5EF4-FFF2-40B4-BE49-F238E27FC236}">
                    <a16:creationId xmlns:a16="http://schemas.microsoft.com/office/drawing/2014/main" id="{C8E607EE-7FC1-41AD-8ED1-BA38811F8E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79" name="Rectangle 78">
              <a:extLst>
                <a:ext uri="{FF2B5EF4-FFF2-40B4-BE49-F238E27FC236}">
                  <a16:creationId xmlns:a16="http://schemas.microsoft.com/office/drawing/2014/main" id="{58A0580E-6A58-41B1-91AB-A166721C4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5" name="Rectangle 84">
            <a:extLst>
              <a:ext uri="{FF2B5EF4-FFF2-40B4-BE49-F238E27FC236}">
                <a16:creationId xmlns:a16="http://schemas.microsoft.com/office/drawing/2014/main" id="{E1297267-64FC-46DE-88B8-E76DC4691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4" name="Picture 3" descr="Paintbrush with oil paint on a palette">
            <a:extLst>
              <a:ext uri="{FF2B5EF4-FFF2-40B4-BE49-F238E27FC236}">
                <a16:creationId xmlns:a16="http://schemas.microsoft.com/office/drawing/2014/main" id="{06AF0B8B-ACEF-49B8-BACE-6AC1706AC2D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-3" b="20286"/>
          <a:stretch/>
        </p:blipFill>
        <p:spPr>
          <a:xfrm>
            <a:off x="5747424" y="10"/>
            <a:ext cx="6444576" cy="3428990"/>
          </a:xfrm>
          <a:prstGeom prst="rect">
            <a:avLst/>
          </a:prstGeom>
        </p:spPr>
      </p:pic>
      <p:pic>
        <p:nvPicPr>
          <p:cNvPr id="7170" name="Picture 2" descr="E.) Conclusion - French Revolution WebQuest">
            <a:extLst>
              <a:ext uri="{FF2B5EF4-FFF2-40B4-BE49-F238E27FC236}">
                <a16:creationId xmlns:a16="http://schemas.microsoft.com/office/drawing/2014/main" id="{7749C74F-269C-5742-8350-DE4D70D9518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76" b="6490"/>
          <a:stretch/>
        </p:blipFill>
        <p:spPr bwMode="auto">
          <a:xfrm>
            <a:off x="5748000" y="3427200"/>
            <a:ext cx="6444000" cy="343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Microsoft Conclusion on SolarWinds Hack 'Conflicts' with Other Messages">
            <a:extLst>
              <a:ext uri="{FF2B5EF4-FFF2-40B4-BE49-F238E27FC236}">
                <a16:creationId xmlns:a16="http://schemas.microsoft.com/office/drawing/2014/main" id="{95546955-F078-2B43-89FF-14F57EADCD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9638" y="1640114"/>
            <a:ext cx="4064000" cy="200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Recording 23 Apr 2021 at 12:05:50" descr="Audio Recording 23 Apr 2021 at 12:05:50">
            <a:hlinkClick r:id="" action="ppaction://media"/>
            <a:extLst>
              <a:ext uri="{FF2B5EF4-FFF2-40B4-BE49-F238E27FC236}">
                <a16:creationId xmlns:a16="http://schemas.microsoft.com/office/drawing/2014/main" id="{AF4F3642-3CA5-2242-9375-EF8FD23761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7240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579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7014575-F0CE-4EAB-917E-3325411BA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25125" y="3600"/>
            <a:ext cx="7266875" cy="6854400"/>
            <a:chOff x="4925125" y="3600"/>
            <a:chExt cx="7266875" cy="68544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DB3702B-264B-4A16-B3FF-E2B1366D5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92A33E2F-6DB3-47D1-B577-F0D4289E8A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4F24FF8-D392-412B-AB34-A7D89311B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 descr="Paintbrush with oil paint on a palette">
            <a:extLst>
              <a:ext uri="{FF2B5EF4-FFF2-40B4-BE49-F238E27FC236}">
                <a16:creationId xmlns:a16="http://schemas.microsoft.com/office/drawing/2014/main" id="{06AF0B8B-ACEF-49B8-BACE-6AC1706AC2D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860" r="24389" b="-2"/>
          <a:stretch/>
        </p:blipFill>
        <p:spPr>
          <a:xfrm>
            <a:off x="4925125" y="-328613"/>
            <a:ext cx="685800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C56B154-B66F-C34A-9A1A-840745F470CB}"/>
              </a:ext>
            </a:extLst>
          </p:cNvPr>
          <p:cNvSpPr txBox="1"/>
          <p:nvPr/>
        </p:nvSpPr>
        <p:spPr>
          <a:xfrm>
            <a:off x="674557" y="299803"/>
            <a:ext cx="2848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REFERENCES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0DE4956-C598-3648-9E7F-ABE04601FA3E}"/>
              </a:ext>
            </a:extLst>
          </p:cNvPr>
          <p:cNvSpPr/>
          <p:nvPr/>
        </p:nvSpPr>
        <p:spPr>
          <a:xfrm>
            <a:off x="408875" y="751344"/>
            <a:ext cx="8735125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Chesbrough, H., 2011. </a:t>
            </a:r>
            <a:r>
              <a:rPr lang="en-GB" i="1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Everything You Need to Know About Open Innovation</a:t>
            </a:r>
            <a:r>
              <a:rPr lang="en-GB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. (online) Forbes. Available at: &lt;</a:t>
            </a:r>
            <a:r>
              <a:rPr lang="en-GB" u="sng" dirty="0">
                <a:latin typeface="Times" pitchFamily="2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https://www.forbes.com/sites/henrychesbrough/2011/03/21/everything-you-need-to-know-about-open-innovation/</a:t>
            </a:r>
            <a:r>
              <a:rPr lang="en-GB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&gt; (Accessed 18 April 2021).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Fast Company. 2021. </a:t>
            </a:r>
            <a:r>
              <a:rPr lang="en-GB" i="1" dirty="0">
                <a:latin typeface="Time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10 most innovative enterprise companies of 2021</a:t>
            </a:r>
            <a:r>
              <a:rPr lang="en-GB" dirty="0">
                <a:latin typeface="Time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(online) Available at: &lt;</a:t>
            </a:r>
            <a:r>
              <a:rPr lang="en-GB" u="sng" dirty="0">
                <a:latin typeface="Times" pitchFamily="2" charset="0"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https://www.fastcompany.com/90600194/enterprise-most-innovative-companies-2021</a:t>
            </a:r>
            <a:r>
              <a:rPr lang="en-GB" dirty="0">
                <a:latin typeface="Times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>
                <a:latin typeface="Time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&gt;(Accessed 20 April 2021).</a:t>
            </a:r>
          </a:p>
          <a:p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" pitchFamily="2" charset="0"/>
                <a:ea typeface="Times New Roman" panose="02020603050405020304" pitchFamily="18" charset="0"/>
                <a:cs typeface="Arial" panose="020B0604020202020204" pitchFamily="34" charset="0"/>
              </a:rPr>
              <a:t>Hall, J., 2013. </a:t>
            </a:r>
            <a:r>
              <a:rPr lang="en-GB" i="1" dirty="0">
                <a:latin typeface="Times" pitchFamily="2" charset="0"/>
                <a:ea typeface="Times New Roman" panose="02020603050405020304" pitchFamily="18" charset="0"/>
                <a:cs typeface="Arial" panose="020B0604020202020204" pitchFamily="34" charset="0"/>
              </a:rPr>
              <a:t>10 Barriers to Employee Innovation</a:t>
            </a:r>
            <a:r>
              <a:rPr lang="en-GB" dirty="0">
                <a:latin typeface="Times" pitchFamily="2" charset="0"/>
                <a:ea typeface="Times New Roman" panose="02020603050405020304" pitchFamily="18" charset="0"/>
                <a:cs typeface="Arial" panose="020B0604020202020204" pitchFamily="34" charset="0"/>
              </a:rPr>
              <a:t>. [online] Forbes. Available at: &lt;</a:t>
            </a:r>
            <a:r>
              <a:rPr lang="en-GB" u="sng" dirty="0">
                <a:latin typeface="Times" pitchFamily="2" charset="0"/>
                <a:ea typeface="Times New Roman" panose="02020603050405020304" pitchFamily="18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https://www.forbes.com/sites/johnhall/2013/04/29/10-barriers-to-employee-innovation/?sh=5de89868117d</a:t>
            </a:r>
            <a:r>
              <a:rPr lang="en-GB" dirty="0">
                <a:latin typeface="Times" pitchFamily="2" charset="0"/>
                <a:ea typeface="Times New Roman" panose="02020603050405020304" pitchFamily="18" charset="0"/>
                <a:cs typeface="Arial" panose="020B0604020202020204" pitchFamily="34" charset="0"/>
              </a:rPr>
              <a:t>  &gt; (Accessed 19 April 2021)</a:t>
            </a:r>
          </a:p>
          <a:p>
            <a:endParaRPr lang="en-GB" sz="3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dirty="0">
                <a:latin typeface="Time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LOBELL, K., 2018. What Is Creativity? Defining the Skill of the Future - Creative Live Blog. (online] Creative Live Blog. Available at: &lt;</a:t>
            </a:r>
            <a:r>
              <a:rPr lang="en-GB" u="sng" dirty="0">
                <a:latin typeface="Times" pitchFamily="2" charset="0"/>
                <a:ea typeface="Calibri" panose="020F050202020403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https://www.creativelive.com/blog/what-is-creativity/</a:t>
            </a:r>
            <a:r>
              <a:rPr lang="en-GB" dirty="0">
                <a:latin typeface="Times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>
                <a:latin typeface="Time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/&gt; (Accessed 23 April 2021)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15714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7014575-F0CE-4EAB-917E-3325411BA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25125" y="3600"/>
            <a:ext cx="7266875" cy="6854400"/>
            <a:chOff x="4925125" y="3600"/>
            <a:chExt cx="7266875" cy="68544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DB3702B-264B-4A16-B3FF-E2B1366D5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92A33E2F-6DB3-47D1-B577-F0D4289E8A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4F24FF8-D392-412B-AB34-A7D89311B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 descr="Paintbrush with oil paint on a palette">
            <a:extLst>
              <a:ext uri="{FF2B5EF4-FFF2-40B4-BE49-F238E27FC236}">
                <a16:creationId xmlns:a16="http://schemas.microsoft.com/office/drawing/2014/main" id="{06AF0B8B-ACEF-49B8-BACE-6AC1706AC2D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860" r="24389" b="-2"/>
          <a:stretch/>
        </p:blipFill>
        <p:spPr>
          <a:xfrm>
            <a:off x="4925125" y="-328613"/>
            <a:ext cx="685800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C56B154-B66F-C34A-9A1A-840745F470CB}"/>
              </a:ext>
            </a:extLst>
          </p:cNvPr>
          <p:cNvSpPr txBox="1"/>
          <p:nvPr/>
        </p:nvSpPr>
        <p:spPr>
          <a:xfrm>
            <a:off x="674557" y="299803"/>
            <a:ext cx="2848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REFERENCES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0424928-E971-F045-9E98-F18C4C3D7CC9}"/>
              </a:ext>
            </a:extLst>
          </p:cNvPr>
          <p:cNvSpPr/>
          <p:nvPr/>
        </p:nvSpPr>
        <p:spPr>
          <a:xfrm>
            <a:off x="408875" y="669135"/>
            <a:ext cx="9863838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Mindtools.com. 2021. Force Field Analysis: Analysing the Pressures for and Against Change. [online] Available at: &lt; </a:t>
            </a:r>
            <a:r>
              <a:rPr lang="en-GB" u="sng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https://www.mindtools.com/pages/article/newTED_06.htm</a:t>
            </a:r>
            <a:r>
              <a:rPr lang="en-GB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 &gt; [Accessed 19 April 2021].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Mindtools.com. 2021. Gibbs' Reflective Cycle: Helping People Learn from Experience. (online) Available at: </a:t>
            </a:r>
            <a:r>
              <a:rPr lang="en-GB" u="sng" dirty="0">
                <a:latin typeface="Times" pitchFamily="2" charset="0"/>
                <a:ea typeface="Times New Roman" panose="020206030504050203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https://www.mindtools.com/pages/article/reflective-cycle.htm</a:t>
            </a:r>
            <a:r>
              <a:rPr lang="en-GB" dirty="0">
                <a:latin typeface="Time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 20 April 2021)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Simplilearn.com. 2021. Difference Between Leadership and Management? (online)Available at: &lt;</a:t>
            </a:r>
            <a:r>
              <a:rPr lang="en-GB" u="sng" dirty="0">
                <a:latin typeface="Times" pitchFamily="2" charset="0"/>
                <a:ea typeface="Times New Roman" panose="02020603050405020304" pitchFamily="18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https://www.simplilearn.com/leadership-vs-management-difference-article</a:t>
            </a:r>
            <a:r>
              <a:rPr lang="en-GB" dirty="0">
                <a:latin typeface="Time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 &gt; (Accessed 21 April 2021)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Toolshero. 2021. </a:t>
            </a:r>
            <a:r>
              <a:rPr lang="en-GB" i="1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Innovation Matrix, a powerful innovation tool explained | </a:t>
            </a:r>
            <a:r>
              <a:rPr lang="en-GB" i="1" dirty="0" err="1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toolshero</a:t>
            </a:r>
            <a:r>
              <a:rPr lang="en-GB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. (online)Available at: &lt;</a:t>
            </a:r>
            <a:r>
              <a:rPr lang="en-GB" u="sng" dirty="0">
                <a:latin typeface="Times" pitchFamily="2" charset="0"/>
                <a:ea typeface="Calibri" panose="020F050202020403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https://www.toolshero.com/innovation/innovation-matrix/</a:t>
            </a:r>
            <a:r>
              <a:rPr lang="en-GB" dirty="0">
                <a:latin typeface="Times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&gt; (Accessed 17 April 2021).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31360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7014575-F0CE-4EAB-917E-3325411BA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25125" y="3600"/>
            <a:ext cx="7266875" cy="6854400"/>
            <a:chOff x="4925125" y="3600"/>
            <a:chExt cx="7266875" cy="68544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DB3702B-264B-4A16-B3FF-E2B1366D5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92A33E2F-6DB3-47D1-B577-F0D4289E8A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4F24FF8-D392-412B-AB34-A7D89311B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 descr="Paintbrush with oil paint on a palette">
            <a:extLst>
              <a:ext uri="{FF2B5EF4-FFF2-40B4-BE49-F238E27FC236}">
                <a16:creationId xmlns:a16="http://schemas.microsoft.com/office/drawing/2014/main" id="{06AF0B8B-ACEF-49B8-BACE-6AC1706AC2D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860" r="24389" b="-2"/>
          <a:stretch/>
        </p:blipFill>
        <p:spPr>
          <a:xfrm>
            <a:off x="4925125" y="-328613"/>
            <a:ext cx="685800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C56B154-B66F-C34A-9A1A-840745F470CB}"/>
              </a:ext>
            </a:extLst>
          </p:cNvPr>
          <p:cNvSpPr txBox="1"/>
          <p:nvPr/>
        </p:nvSpPr>
        <p:spPr>
          <a:xfrm>
            <a:off x="674557" y="299803"/>
            <a:ext cx="2848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REFERENCES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C3C3DE7-3A7C-2D46-B30A-F8CA04BB2BD6}"/>
              </a:ext>
            </a:extLst>
          </p:cNvPr>
          <p:cNvSpPr/>
          <p:nvPr/>
        </p:nvSpPr>
        <p:spPr>
          <a:xfrm>
            <a:off x="674557" y="889844"/>
            <a:ext cx="1001056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Veolia. 2021. </a:t>
            </a:r>
            <a:r>
              <a:rPr lang="en-GB" i="1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homepage</a:t>
            </a:r>
            <a:r>
              <a:rPr lang="en-GB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. (online) Available at: &lt;</a:t>
            </a:r>
            <a:r>
              <a:rPr lang="en-GB" u="sng" dirty="0">
                <a:latin typeface="Times" pitchFamily="2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https://www.veolia.com/en</a:t>
            </a:r>
            <a:r>
              <a:rPr lang="en-GB" dirty="0">
                <a:latin typeface="Times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&gt; (Accessed 18 April 2021).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Vandenberg, S., 2021. </a:t>
            </a:r>
            <a:r>
              <a:rPr lang="en-GB" i="1" dirty="0">
                <a:latin typeface="Time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How do you Define Innovation and Make it Practical and Saleable to Senior Management? | Innovation Management</a:t>
            </a:r>
            <a:r>
              <a:rPr lang="en-GB" dirty="0">
                <a:latin typeface="Time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(online) Innovation Management. Available at:&lt; </a:t>
            </a:r>
            <a:r>
              <a:rPr lang="en-GB" u="sng" dirty="0">
                <a:latin typeface="Times" pitchFamily="2" charset="0"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https://innovationmanagement.se/2008/01/07/how-do-you-define-innovation-and-make-it-practical-and-saleable-to-senior-management/</a:t>
            </a:r>
            <a:r>
              <a:rPr lang="en-GB" dirty="0">
                <a:latin typeface="Times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>
                <a:latin typeface="Times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&gt; [Accessed 20 April 2021].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b="1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ZAPFL, D., 2018. </a:t>
            </a:r>
            <a:r>
              <a:rPr lang="en-GB" i="1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Open Innovation vs. Closed Innovation</a:t>
            </a:r>
            <a:r>
              <a:rPr lang="en-GB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. (online) Lead-</a:t>
            </a:r>
            <a:r>
              <a:rPr lang="en-GB" dirty="0" err="1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innovation.com</a:t>
            </a:r>
            <a:r>
              <a:rPr lang="en-GB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. Available at: &lt;</a:t>
            </a:r>
            <a:r>
              <a:rPr lang="en-GB" u="sng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https://www.lead-innovation.com/english-blog/open-innovation-vs.-closed-innovation</a:t>
            </a:r>
            <a:r>
              <a:rPr lang="en-GB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  &gt; (Accessed 18 April 2021)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" pitchFamily="2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42439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7014575-F0CE-4EAB-917E-3325411BA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25125" y="3600"/>
            <a:ext cx="7266875" cy="6854400"/>
            <a:chOff x="4925125" y="3600"/>
            <a:chExt cx="7266875" cy="68544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DB3702B-264B-4A16-B3FF-E2B1366D5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92A33E2F-6DB3-47D1-B577-F0D4289E8A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4F24FF8-D392-412B-AB34-A7D89311B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 descr="Paintbrush with oil paint on a palette">
            <a:extLst>
              <a:ext uri="{FF2B5EF4-FFF2-40B4-BE49-F238E27FC236}">
                <a16:creationId xmlns:a16="http://schemas.microsoft.com/office/drawing/2014/main" id="{06AF0B8B-ACEF-49B8-BACE-6AC1706AC2D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860" r="24389" b="-2"/>
          <a:stretch/>
        </p:blipFill>
        <p:spPr>
          <a:xfrm>
            <a:off x="4925125" y="-328613"/>
            <a:ext cx="685800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  <p:pic>
        <p:nvPicPr>
          <p:cNvPr id="9218" name="Picture 2" descr="20 Creative Ways To Say Thank You">
            <a:extLst>
              <a:ext uri="{FF2B5EF4-FFF2-40B4-BE49-F238E27FC236}">
                <a16:creationId xmlns:a16="http://schemas.microsoft.com/office/drawing/2014/main" id="{EDEBB437-421C-E84C-B656-997AF2C824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5845" y="2286000"/>
            <a:ext cx="34290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Audio Recording 23 Apr 2021 at 12:07:30" descr="Audio Recording 23 Apr 2021 at 12:07:30">
            <a:hlinkClick r:id="" action="ppaction://media"/>
            <a:extLst>
              <a:ext uri="{FF2B5EF4-FFF2-40B4-BE49-F238E27FC236}">
                <a16:creationId xmlns:a16="http://schemas.microsoft.com/office/drawing/2014/main" id="{07D14605-DBD2-A747-B22B-D5C8DCF756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0657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02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GlowVTI">
  <a:themeElements>
    <a:clrScheme name="AnalogousFromLightSeedRightStep">
      <a:dk1>
        <a:srgbClr val="000000"/>
      </a:dk1>
      <a:lt1>
        <a:srgbClr val="FFFFFF"/>
      </a:lt1>
      <a:dk2>
        <a:srgbClr val="3C3122"/>
      </a:dk2>
      <a:lt2>
        <a:srgbClr val="E8E2E3"/>
      </a:lt2>
      <a:accent1>
        <a:srgbClr val="80A9A5"/>
      </a:accent1>
      <a:accent2>
        <a:srgbClr val="7FA8BA"/>
      </a:accent2>
      <a:accent3>
        <a:srgbClr val="93A0C4"/>
      </a:accent3>
      <a:accent4>
        <a:srgbClr val="877FBA"/>
      </a:accent4>
      <a:accent5>
        <a:srgbClr val="B196C6"/>
      </a:accent5>
      <a:accent6>
        <a:srgbClr val="B87FBA"/>
      </a:accent6>
      <a:hlink>
        <a:srgbClr val="AE6971"/>
      </a:hlink>
      <a:folHlink>
        <a:srgbClr val="7F7F7F"/>
      </a:folHlink>
    </a:clrScheme>
    <a:fontScheme name="Blur">
      <a:majorFont>
        <a:latin typeface="Bell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lowVTI" id="{D5B5AA20-F6D3-43B8-AF6B-ECAF69256418}" vid="{93025AB5-1D44-4CD3-9BC3-729F6E11E04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254</TotalTime>
  <Words>507</Words>
  <Application>Microsoft Macintosh PowerPoint</Application>
  <PresentationFormat>Widescreen</PresentationFormat>
  <Paragraphs>32</Paragraphs>
  <Slides>13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Apple Color Emoji</vt:lpstr>
      <vt:lpstr>Arial</vt:lpstr>
      <vt:lpstr>Avenir Next LT Pro</vt:lpstr>
      <vt:lpstr>Bell MT</vt:lpstr>
      <vt:lpstr>Calibri</vt:lpstr>
      <vt:lpstr>Times</vt:lpstr>
      <vt:lpstr>Times New Roman</vt:lpstr>
      <vt:lpstr>GlowVTI</vt:lpstr>
      <vt:lpstr>Does Innovation and Creativity Provide  A business Advantage?</vt:lpstr>
      <vt:lpstr>Introduction </vt:lpstr>
      <vt:lpstr>PowerPoint Presentation</vt:lpstr>
      <vt:lpstr>PowerPoint Presentation</vt:lpstr>
      <vt:lpstr>PowerPoint Presentation</vt:lpstr>
      <vt:lpstr>Innovation models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bitabrata chowdhury</dc:creator>
  <cp:lastModifiedBy>bitabrata chowdhury</cp:lastModifiedBy>
  <cp:revision>15</cp:revision>
  <dcterms:created xsi:type="dcterms:W3CDTF">2021-04-23T06:54:51Z</dcterms:created>
  <dcterms:modified xsi:type="dcterms:W3CDTF">2021-04-23T11:12:29Z</dcterms:modified>
</cp:coreProperties>
</file>