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72" r:id="rId14"/>
    <p:sldId id="273" r:id="rId15"/>
    <p:sldId id="274" r:id="rId16"/>
    <p:sldId id="275" r:id="rId17"/>
    <p:sldId id="276" r:id="rId18"/>
    <p:sldId id="268" r:id="rId19"/>
    <p:sldId id="271"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E67BA5-6A7C-40EF-9BC7-0B6D92F8C059}" v="3" dt="2022-10-17T07:53:03.339"/>
    <p1510:client id="{8081DEA8-6778-11B8-1124-9424DC2C42F6}" v="705" dt="2022-10-15T11:20:43.052"/>
    <p1510:client id="{C6124DFD-0D77-032A-3F53-FC421E4D61F8}" v="57" dt="2022-10-15T07:07:14.403"/>
    <p1510:client id="{DEA835C1-B026-44B6-B8B5-3D3D091FE7C1}" v="1436" dt="2022-10-14T14:05:16.7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10/31/2022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578430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10/31/2022</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85785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10/31/2022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5265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10/31/2022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33190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10/31/2022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77779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10/31/2022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53008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10/31/2022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47191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10/31/2022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81915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10/31/2022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08997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10/31/2022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96619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10/31/2022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00149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10/31/2022</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060166184"/>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08" r:id="rId3"/>
    <p:sldLayoutId id="2147483709" r:id="rId4"/>
    <p:sldLayoutId id="2147483710" r:id="rId5"/>
    <p:sldLayoutId id="2147483711" r:id="rId6"/>
    <p:sldLayoutId id="2147483712" r:id="rId7"/>
    <p:sldLayoutId id="2147483716" r:id="rId8"/>
    <p:sldLayoutId id="2147483713" r:id="rId9"/>
    <p:sldLayoutId id="2147483714" r:id="rId10"/>
    <p:sldLayoutId id="2147483715"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mindmeister.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Top view of a background splashed with colours">
            <a:extLst>
              <a:ext uri="{FF2B5EF4-FFF2-40B4-BE49-F238E27FC236}">
                <a16:creationId xmlns:a16="http://schemas.microsoft.com/office/drawing/2014/main" id="{3E4E94BA-57B9-0B1A-0143-76CC6E4A5001}"/>
              </a:ext>
            </a:extLst>
          </p:cNvPr>
          <p:cNvPicPr>
            <a:picLocks noChangeAspect="1"/>
          </p:cNvPicPr>
          <p:nvPr/>
        </p:nvPicPr>
        <p:blipFill rotWithShape="1">
          <a:blip r:embed="rId2">
            <a:alphaModFix amt="60000"/>
          </a:blip>
          <a:srcRect r="6" b="1624"/>
          <a:stretch/>
        </p:blipFill>
        <p:spPr>
          <a:xfrm>
            <a:off x="3048" y="10"/>
            <a:ext cx="12188952" cy="6856614"/>
          </a:xfrm>
          <a:prstGeom prst="rect">
            <a:avLst/>
          </a:prstGeom>
        </p:spPr>
      </p:pic>
      <p:sp>
        <p:nvSpPr>
          <p:cNvPr id="2" name="Title 1">
            <a:extLst>
              <a:ext uri="{FF2B5EF4-FFF2-40B4-BE49-F238E27FC236}">
                <a16:creationId xmlns:a16="http://schemas.microsoft.com/office/drawing/2014/main" id="{1C7A31E8-F672-F4E6-EFEE-E7F595C66473}"/>
              </a:ext>
            </a:extLst>
          </p:cNvPr>
          <p:cNvSpPr>
            <a:spLocks noGrp="1"/>
          </p:cNvSpPr>
          <p:nvPr>
            <p:ph type="ctrTitle"/>
          </p:nvPr>
        </p:nvSpPr>
        <p:spPr>
          <a:xfrm>
            <a:off x="996275" y="744909"/>
            <a:ext cx="10190071" cy="3145855"/>
          </a:xfrm>
        </p:spPr>
        <p:txBody>
          <a:bodyPr anchor="b">
            <a:normAutofit/>
          </a:bodyPr>
          <a:lstStyle/>
          <a:p>
            <a:r>
              <a:rPr lang="en-GB" sz="5200" err="1">
                <a:solidFill>
                  <a:srgbClr val="FFFFFF"/>
                </a:solidFill>
                <a:cs typeface="Sabon Next LT"/>
              </a:rPr>
              <a:t>Changemakers:Creativity</a:t>
            </a:r>
            <a:r>
              <a:rPr lang="en-GB" sz="5200">
                <a:solidFill>
                  <a:srgbClr val="FFFFFF"/>
                </a:solidFill>
                <a:cs typeface="Sabon Next LT"/>
              </a:rPr>
              <a:t> and Value Creation</a:t>
            </a:r>
          </a:p>
        </p:txBody>
      </p:sp>
      <p:sp>
        <p:nvSpPr>
          <p:cNvPr id="3" name="Subtitle 2">
            <a:extLst>
              <a:ext uri="{FF2B5EF4-FFF2-40B4-BE49-F238E27FC236}">
                <a16:creationId xmlns:a16="http://schemas.microsoft.com/office/drawing/2014/main" id="{55BBA7B2-0BB0-2E9D-4D71-07ACE969EBB1}"/>
              </a:ext>
            </a:extLst>
          </p:cNvPr>
          <p:cNvSpPr>
            <a:spLocks noGrp="1"/>
          </p:cNvSpPr>
          <p:nvPr>
            <p:ph type="subTitle" idx="1"/>
          </p:nvPr>
        </p:nvSpPr>
        <p:spPr>
          <a:xfrm>
            <a:off x="1218708" y="4069780"/>
            <a:ext cx="9781327" cy="2056617"/>
          </a:xfrm>
        </p:spPr>
        <p:txBody>
          <a:bodyPr anchor="t">
            <a:normAutofit/>
          </a:bodyPr>
          <a:lstStyle/>
          <a:p>
            <a:r>
              <a:rPr lang="en-GB" sz="2200">
                <a:solidFill>
                  <a:srgbClr val="FFFFFF"/>
                </a:solidFill>
              </a:rPr>
              <a:t>(BMPS5011)</a:t>
            </a:r>
            <a:endParaRPr lang="en-US"/>
          </a:p>
          <a:p>
            <a:r>
              <a:rPr lang="en-GB" sz="2200">
                <a:solidFill>
                  <a:srgbClr val="FFFFFF"/>
                </a:solidFill>
              </a:rPr>
              <a:t>Sadie France </a:t>
            </a:r>
          </a:p>
        </p:txBody>
      </p:sp>
    </p:spTree>
    <p:extLst>
      <p:ext uri="{BB962C8B-B14F-4D97-AF65-F5344CB8AC3E}">
        <p14:creationId xmlns:p14="http://schemas.microsoft.com/office/powerpoint/2010/main" val="3566969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D1CFE-E215-3D08-8A16-E99DEF43FDE0}"/>
              </a:ext>
            </a:extLst>
          </p:cNvPr>
          <p:cNvSpPr>
            <a:spLocks noGrp="1"/>
          </p:cNvSpPr>
          <p:nvPr>
            <p:ph type="title"/>
          </p:nvPr>
        </p:nvSpPr>
        <p:spPr/>
        <p:txBody>
          <a:bodyPr>
            <a:normAutofit fontScale="90000"/>
          </a:bodyPr>
          <a:lstStyle/>
          <a:p>
            <a:r>
              <a:rPr lang="en-GB">
                <a:cs typeface="Sabon Next LT"/>
              </a:rPr>
              <a:t>Recap:</a:t>
            </a:r>
            <a:br>
              <a:rPr lang="en-GB">
                <a:cs typeface="Sabon Next LT"/>
              </a:rPr>
            </a:br>
            <a:endParaRPr lang="en-GB"/>
          </a:p>
        </p:txBody>
      </p:sp>
      <p:sp>
        <p:nvSpPr>
          <p:cNvPr id="3" name="Content Placeholder 2">
            <a:extLst>
              <a:ext uri="{FF2B5EF4-FFF2-40B4-BE49-F238E27FC236}">
                <a16:creationId xmlns:a16="http://schemas.microsoft.com/office/drawing/2014/main" id="{DEDAF8A0-AB29-288E-162F-7578CD79C3CB}"/>
              </a:ext>
            </a:extLst>
          </p:cNvPr>
          <p:cNvSpPr>
            <a:spLocks noGrp="1"/>
          </p:cNvSpPr>
          <p:nvPr>
            <p:ph idx="1"/>
          </p:nvPr>
        </p:nvSpPr>
        <p:spPr/>
        <p:txBody>
          <a:bodyPr vert="horz" lIns="91440" tIns="45720" rIns="91440" bIns="45720" rtlCol="0" anchor="t">
            <a:normAutofit/>
          </a:bodyPr>
          <a:lstStyle/>
          <a:p>
            <a:r>
              <a:rPr lang="en-GB" b="1" u="sng"/>
              <a:t>Research philosophy;- Ontology, Epistemology and Axiology</a:t>
            </a:r>
          </a:p>
          <a:p>
            <a:r>
              <a:rPr lang="en-GB" b="1"/>
              <a:t>Ontology:-</a:t>
            </a:r>
            <a:r>
              <a:rPr lang="en-GB"/>
              <a:t> The study of being</a:t>
            </a:r>
          </a:p>
          <a:p>
            <a:r>
              <a:rPr lang="en-GB" b="1"/>
              <a:t>Epistemology:</a:t>
            </a:r>
            <a:r>
              <a:rPr lang="en-GB"/>
              <a:t>- The study of knowledge </a:t>
            </a:r>
          </a:p>
          <a:p>
            <a:r>
              <a:rPr lang="en-GB" b="1"/>
              <a:t>Axiology:-</a:t>
            </a:r>
            <a:r>
              <a:rPr lang="en-GB"/>
              <a:t> What is valuable and why </a:t>
            </a:r>
          </a:p>
          <a:p>
            <a:r>
              <a:rPr lang="en-GB"/>
              <a:t>Looked at pro's and con's to Foundationalism, </a:t>
            </a:r>
            <a:r>
              <a:rPr lang="en-GB" err="1"/>
              <a:t>Coherentis</a:t>
            </a:r>
            <a:r>
              <a:rPr lang="en-GB"/>
              <a:t>, Pragmatism</a:t>
            </a:r>
          </a:p>
          <a:p>
            <a:endParaRPr lang="en-GB"/>
          </a:p>
        </p:txBody>
      </p:sp>
    </p:spTree>
    <p:extLst>
      <p:ext uri="{BB962C8B-B14F-4D97-AF65-F5344CB8AC3E}">
        <p14:creationId xmlns:p14="http://schemas.microsoft.com/office/powerpoint/2010/main" val="1046674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D2B63-A453-AB29-290C-5165D5FE9811}"/>
              </a:ext>
            </a:extLst>
          </p:cNvPr>
          <p:cNvSpPr>
            <a:spLocks noGrp="1"/>
          </p:cNvSpPr>
          <p:nvPr>
            <p:ph type="title"/>
          </p:nvPr>
        </p:nvSpPr>
        <p:spPr/>
        <p:txBody>
          <a:bodyPr>
            <a:normAutofit/>
          </a:bodyPr>
          <a:lstStyle/>
          <a:p>
            <a:r>
              <a:rPr lang="en-GB">
                <a:cs typeface="Sabon Next LT"/>
              </a:rPr>
              <a:t>Approaches within Epistemology</a:t>
            </a:r>
          </a:p>
        </p:txBody>
      </p:sp>
      <p:sp>
        <p:nvSpPr>
          <p:cNvPr id="3" name="Content Placeholder 2">
            <a:extLst>
              <a:ext uri="{FF2B5EF4-FFF2-40B4-BE49-F238E27FC236}">
                <a16:creationId xmlns:a16="http://schemas.microsoft.com/office/drawing/2014/main" id="{5E4CE219-EB56-71A9-2119-155BCC255E5F}"/>
              </a:ext>
            </a:extLst>
          </p:cNvPr>
          <p:cNvSpPr>
            <a:spLocks noGrp="1"/>
          </p:cNvSpPr>
          <p:nvPr>
            <p:ph idx="1"/>
          </p:nvPr>
        </p:nvSpPr>
        <p:spPr/>
        <p:txBody>
          <a:bodyPr vert="horz" lIns="91440" tIns="45720" rIns="91440" bIns="45720" rtlCol="0" anchor="t">
            <a:normAutofit/>
          </a:bodyPr>
          <a:lstStyle/>
          <a:p>
            <a:r>
              <a:rPr lang="en-GB" b="1"/>
              <a:t>Foundationalism:- Knowledge is built on statements that cannot be doubted</a:t>
            </a:r>
            <a:r>
              <a:rPr lang="en-GB"/>
              <a:t>. </a:t>
            </a:r>
            <a:r>
              <a:rPr lang="en-GB" err="1"/>
              <a:t>Eg</a:t>
            </a:r>
            <a:r>
              <a:rPr lang="en-GB"/>
              <a:t>- You can know that you have heart disease only if a Dr has told you.</a:t>
            </a:r>
          </a:p>
          <a:p>
            <a:r>
              <a:rPr lang="en-GB" b="1" err="1"/>
              <a:t>Coherentism</a:t>
            </a:r>
            <a:r>
              <a:rPr lang="en-GB" b="1"/>
              <a:t>:- Knowledge is true as long as it isn't self- contradictory</a:t>
            </a:r>
            <a:r>
              <a:rPr lang="en-GB"/>
              <a:t>. </a:t>
            </a:r>
            <a:r>
              <a:rPr lang="en-GB" err="1"/>
              <a:t>Eg</a:t>
            </a:r>
            <a:r>
              <a:rPr lang="en-GB"/>
              <a:t>- Most of us believe in Gravity, even though we cannot see it, we are coherently aware</a:t>
            </a:r>
          </a:p>
          <a:p>
            <a:r>
              <a:rPr lang="en-GB" b="1" err="1"/>
              <a:t>Pragmastism</a:t>
            </a:r>
            <a:r>
              <a:rPr lang="en-GB" b="1"/>
              <a:t>:- If it works, its true.</a:t>
            </a:r>
            <a:r>
              <a:rPr lang="en-GB"/>
              <a:t> </a:t>
            </a:r>
            <a:r>
              <a:rPr lang="en-GB" err="1"/>
              <a:t>Eg</a:t>
            </a:r>
            <a:r>
              <a:rPr lang="en-GB"/>
              <a:t>- Most people commonly perceive the ocean as beautiful, therefore the ocean is beautiful</a:t>
            </a:r>
          </a:p>
          <a:p>
            <a:endParaRPr lang="en-GB"/>
          </a:p>
        </p:txBody>
      </p:sp>
    </p:spTree>
    <p:extLst>
      <p:ext uri="{BB962C8B-B14F-4D97-AF65-F5344CB8AC3E}">
        <p14:creationId xmlns:p14="http://schemas.microsoft.com/office/powerpoint/2010/main" val="3435064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00971-9264-8E90-DAA0-8A1634A8FC5D}"/>
              </a:ext>
            </a:extLst>
          </p:cNvPr>
          <p:cNvSpPr>
            <a:spLocks noGrp="1"/>
          </p:cNvSpPr>
          <p:nvPr>
            <p:ph type="title"/>
          </p:nvPr>
        </p:nvSpPr>
        <p:spPr/>
        <p:txBody>
          <a:bodyPr/>
          <a:lstStyle/>
          <a:p>
            <a:r>
              <a:rPr lang="en-GB" dirty="0">
                <a:cs typeface="Sabon Next LT"/>
              </a:rPr>
              <a:t>Your approach</a:t>
            </a:r>
            <a:endParaRPr lang="en-GB" dirty="0"/>
          </a:p>
        </p:txBody>
      </p:sp>
      <p:sp>
        <p:nvSpPr>
          <p:cNvPr id="3" name="Content Placeholder 2">
            <a:extLst>
              <a:ext uri="{FF2B5EF4-FFF2-40B4-BE49-F238E27FC236}">
                <a16:creationId xmlns:a16="http://schemas.microsoft.com/office/drawing/2014/main" id="{2789B89C-3F4A-1613-9E4A-7B58ECC44952}"/>
              </a:ext>
            </a:extLst>
          </p:cNvPr>
          <p:cNvSpPr>
            <a:spLocks noGrp="1"/>
          </p:cNvSpPr>
          <p:nvPr>
            <p:ph idx="1"/>
          </p:nvPr>
        </p:nvSpPr>
        <p:spPr/>
        <p:txBody>
          <a:bodyPr vert="horz" lIns="91440" tIns="45720" rIns="91440" bIns="45720" rtlCol="0" anchor="t">
            <a:normAutofit lnSpcReduction="10000"/>
          </a:bodyPr>
          <a:lstStyle/>
          <a:p>
            <a:r>
              <a:rPr lang="en-GB" b="1"/>
              <a:t>Positivism-</a:t>
            </a:r>
            <a:r>
              <a:rPr lang="en-GB"/>
              <a:t> One that is led by science</a:t>
            </a:r>
          </a:p>
          <a:p>
            <a:r>
              <a:rPr lang="en-GB" b="1"/>
              <a:t>Critical Realism</a:t>
            </a:r>
            <a:r>
              <a:rPr lang="en-GB"/>
              <a:t>- Scientific approach but does not require to be strictly proven by science.</a:t>
            </a:r>
          </a:p>
          <a:p>
            <a:r>
              <a:rPr lang="en-GB" b="1"/>
              <a:t>Interpretivism-</a:t>
            </a:r>
            <a:r>
              <a:rPr lang="en-GB"/>
              <a:t> Opposite to Positivism, it assumes that access to reality is only through social constructions. You cannot use science to understand people.</a:t>
            </a:r>
          </a:p>
          <a:p>
            <a:r>
              <a:rPr lang="en-GB" b="1"/>
              <a:t>Postmodernism-</a:t>
            </a:r>
            <a:r>
              <a:rPr lang="en-GB"/>
              <a:t> Challenges established thinking by exposing ideas of people of the world, not just those in power.</a:t>
            </a:r>
          </a:p>
          <a:p>
            <a:endParaRPr lang="en-GB"/>
          </a:p>
        </p:txBody>
      </p:sp>
    </p:spTree>
    <p:extLst>
      <p:ext uri="{BB962C8B-B14F-4D97-AF65-F5344CB8AC3E}">
        <p14:creationId xmlns:p14="http://schemas.microsoft.com/office/powerpoint/2010/main" val="2550464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78120-16DE-D9F2-7045-0060328D08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F3400CE-53D1-F413-8548-18724128B35F}"/>
              </a:ext>
            </a:extLst>
          </p:cNvPr>
          <p:cNvSpPr>
            <a:spLocks noGrp="1"/>
          </p:cNvSpPr>
          <p:nvPr>
            <p:ph idx="1"/>
          </p:nvPr>
        </p:nvSpPr>
        <p:spPr/>
        <p:txBody>
          <a:bodyPr vert="horz" lIns="91440" tIns="45720" rIns="91440" bIns="45720" rtlCol="0" anchor="t">
            <a:normAutofit/>
          </a:bodyPr>
          <a:lstStyle/>
          <a:p>
            <a:r>
              <a:rPr lang="en-GB" b="1"/>
              <a:t>Pragmatism- </a:t>
            </a:r>
            <a:r>
              <a:rPr lang="en-GB"/>
              <a:t>Only considers concepts relevant if they support the action. Acknowledges there are many ways of interpreting the world but there is not one single point of view that can provide the full picture. Therefore, pragmatism relies on multiple realities.</a:t>
            </a:r>
          </a:p>
        </p:txBody>
      </p:sp>
    </p:spTree>
    <p:extLst>
      <p:ext uri="{BB962C8B-B14F-4D97-AF65-F5344CB8AC3E}">
        <p14:creationId xmlns:p14="http://schemas.microsoft.com/office/powerpoint/2010/main" val="2379226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69458-A844-E6C2-4F49-E45FF308703A}"/>
              </a:ext>
            </a:extLst>
          </p:cNvPr>
          <p:cNvSpPr>
            <a:spLocks noGrp="1"/>
          </p:cNvSpPr>
          <p:nvPr>
            <p:ph type="title"/>
          </p:nvPr>
        </p:nvSpPr>
        <p:spPr/>
        <p:txBody>
          <a:bodyPr/>
          <a:lstStyle/>
          <a:p>
            <a:r>
              <a:rPr lang="en-GB">
                <a:cs typeface="Sabon Next LT"/>
              </a:rPr>
              <a:t>How to build your literature review</a:t>
            </a:r>
            <a:endParaRPr lang="en-GB"/>
          </a:p>
        </p:txBody>
      </p:sp>
      <p:sp>
        <p:nvSpPr>
          <p:cNvPr id="3" name="Content Placeholder 2">
            <a:extLst>
              <a:ext uri="{FF2B5EF4-FFF2-40B4-BE49-F238E27FC236}">
                <a16:creationId xmlns:a16="http://schemas.microsoft.com/office/drawing/2014/main" id="{6C2AD544-464F-F9A6-8D00-82F30DCEE426}"/>
              </a:ext>
            </a:extLst>
          </p:cNvPr>
          <p:cNvSpPr>
            <a:spLocks noGrp="1"/>
          </p:cNvSpPr>
          <p:nvPr>
            <p:ph idx="1"/>
          </p:nvPr>
        </p:nvSpPr>
        <p:spPr/>
        <p:txBody>
          <a:bodyPr vert="horz" lIns="91440" tIns="45720" rIns="91440" bIns="45720" rtlCol="0" anchor="t">
            <a:normAutofit fontScale="92500" lnSpcReduction="10000"/>
          </a:bodyPr>
          <a:lstStyle/>
          <a:p>
            <a:r>
              <a:rPr lang="en-GB"/>
              <a:t>1)Define your topic and components of your topic</a:t>
            </a:r>
          </a:p>
          <a:p>
            <a:r>
              <a:rPr lang="en-GB"/>
              <a:t>2) Search for materials surrounding your topic area- books, journals, E-books, videos, conferences,</a:t>
            </a:r>
          </a:p>
          <a:p>
            <a:r>
              <a:rPr lang="en-GB"/>
              <a:t>3) Evaluate what you have found- you can divide your literature review into themes</a:t>
            </a:r>
          </a:p>
          <a:p>
            <a:r>
              <a:rPr lang="en-GB"/>
              <a:t>4) Analysis and discussion- provide a discussion surrounding the literature you have found. It could be that you discover a conflict in information, discuss this and then highlight the area which lacks knowledge as this will be your area of research.</a:t>
            </a:r>
          </a:p>
        </p:txBody>
      </p:sp>
    </p:spTree>
    <p:extLst>
      <p:ext uri="{BB962C8B-B14F-4D97-AF65-F5344CB8AC3E}">
        <p14:creationId xmlns:p14="http://schemas.microsoft.com/office/powerpoint/2010/main" val="3611108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BB4D-7D13-8EE6-938B-03A3C332D7F4}"/>
              </a:ext>
            </a:extLst>
          </p:cNvPr>
          <p:cNvSpPr>
            <a:spLocks noGrp="1"/>
          </p:cNvSpPr>
          <p:nvPr>
            <p:ph type="title"/>
          </p:nvPr>
        </p:nvSpPr>
        <p:spPr/>
        <p:txBody>
          <a:bodyPr/>
          <a:lstStyle/>
          <a:p>
            <a:r>
              <a:rPr lang="en-GB">
                <a:cs typeface="Sabon Next LT"/>
              </a:rPr>
              <a:t>Find your gap (nuance)</a:t>
            </a:r>
            <a:endParaRPr lang="en-GB"/>
          </a:p>
        </p:txBody>
      </p:sp>
      <p:sp>
        <p:nvSpPr>
          <p:cNvPr id="3" name="Content Placeholder 2">
            <a:extLst>
              <a:ext uri="{FF2B5EF4-FFF2-40B4-BE49-F238E27FC236}">
                <a16:creationId xmlns:a16="http://schemas.microsoft.com/office/drawing/2014/main" id="{3F605F1F-8F69-F4A5-B2CE-05EC1A8C1435}"/>
              </a:ext>
            </a:extLst>
          </p:cNvPr>
          <p:cNvSpPr>
            <a:spLocks noGrp="1"/>
          </p:cNvSpPr>
          <p:nvPr>
            <p:ph idx="1"/>
          </p:nvPr>
        </p:nvSpPr>
        <p:spPr/>
        <p:txBody>
          <a:bodyPr vert="horz" lIns="91440" tIns="45720" rIns="91440" bIns="45720" rtlCol="0" anchor="t">
            <a:normAutofit fontScale="85000" lnSpcReduction="10000"/>
          </a:bodyPr>
          <a:lstStyle/>
          <a:p>
            <a:r>
              <a:rPr lang="en-GB"/>
              <a:t>Your research needs to have a problem associated with it that has a nuance (grey area)</a:t>
            </a:r>
          </a:p>
          <a:p>
            <a:r>
              <a:rPr lang="en-GB" err="1"/>
              <a:t>Eg</a:t>
            </a:r>
            <a:r>
              <a:rPr lang="en-GB"/>
              <a:t>, Is the police service effective in dealing with a person during a mental health crisis? Title:- </a:t>
            </a:r>
            <a:r>
              <a:rPr lang="en-GB" b="1"/>
              <a:t>Mental health crisis: are the police the correct service?</a:t>
            </a:r>
          </a:p>
          <a:p>
            <a:pPr marL="0" indent="0">
              <a:buNone/>
            </a:pPr>
            <a:endParaRPr lang="en-GB"/>
          </a:p>
          <a:p>
            <a:r>
              <a:rPr lang="en-GB"/>
              <a:t>Lots of literature in regards to the degree of mental health emergencies which are dealt with by the police but none that specified the degree of training that officers had in relation to handling a mental health crisis call. There was also a grey area in regards to police attitudes towards mental health crisis. </a:t>
            </a:r>
          </a:p>
        </p:txBody>
      </p:sp>
    </p:spTree>
    <p:extLst>
      <p:ext uri="{BB962C8B-B14F-4D97-AF65-F5344CB8AC3E}">
        <p14:creationId xmlns:p14="http://schemas.microsoft.com/office/powerpoint/2010/main" val="1300924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47DE7-79B7-AC05-E53F-3A9F453E6115}"/>
              </a:ext>
            </a:extLst>
          </p:cNvPr>
          <p:cNvSpPr>
            <a:spLocks noGrp="1"/>
          </p:cNvSpPr>
          <p:nvPr>
            <p:ph type="title"/>
          </p:nvPr>
        </p:nvSpPr>
        <p:spPr/>
        <p:txBody>
          <a:bodyPr/>
          <a:lstStyle/>
          <a:p>
            <a:r>
              <a:rPr lang="en-GB">
                <a:cs typeface="Sabon Next LT"/>
              </a:rPr>
              <a:t>Examples of dissertation subjects</a:t>
            </a:r>
            <a:endParaRPr lang="en-GB"/>
          </a:p>
        </p:txBody>
      </p:sp>
      <p:sp>
        <p:nvSpPr>
          <p:cNvPr id="3" name="Content Placeholder 2">
            <a:extLst>
              <a:ext uri="{FF2B5EF4-FFF2-40B4-BE49-F238E27FC236}">
                <a16:creationId xmlns:a16="http://schemas.microsoft.com/office/drawing/2014/main" id="{2F9F7355-A8D2-4430-6554-13436321EACB}"/>
              </a:ext>
            </a:extLst>
          </p:cNvPr>
          <p:cNvSpPr>
            <a:spLocks noGrp="1"/>
          </p:cNvSpPr>
          <p:nvPr>
            <p:ph idx="1"/>
          </p:nvPr>
        </p:nvSpPr>
        <p:spPr/>
        <p:txBody>
          <a:bodyPr vert="horz" lIns="91440" tIns="45720" rIns="91440" bIns="45720" rtlCol="0" anchor="t">
            <a:normAutofit/>
          </a:bodyPr>
          <a:lstStyle/>
          <a:p>
            <a:r>
              <a:rPr lang="en-GB">
                <a:ea typeface="+mn-lt"/>
                <a:cs typeface="+mn-lt"/>
              </a:rPr>
              <a:t>Why immigration leads to an increased crime rate?</a:t>
            </a:r>
            <a:endParaRPr lang="en-GB"/>
          </a:p>
          <a:p>
            <a:r>
              <a:rPr lang="en-GB">
                <a:ea typeface="+mn-lt"/>
                <a:cs typeface="+mn-lt"/>
              </a:rPr>
              <a:t>How to regulate prostitution and minimize crime?</a:t>
            </a:r>
            <a:endParaRPr lang="en-GB"/>
          </a:p>
          <a:p>
            <a:r>
              <a:rPr lang="en-GB">
                <a:ea typeface="+mn-lt"/>
                <a:cs typeface="+mn-lt"/>
              </a:rPr>
              <a:t>Bullies in schools versus crime- A critical evaluation</a:t>
            </a:r>
          </a:p>
          <a:p>
            <a:r>
              <a:rPr lang="en-GB">
                <a:ea typeface="+mn-lt"/>
                <a:cs typeface="+mn-lt"/>
              </a:rPr>
              <a:t>Sexual abuse leading to criminal behaviour in women</a:t>
            </a:r>
            <a:endParaRPr lang="en-GB"/>
          </a:p>
          <a:p>
            <a:r>
              <a:rPr lang="en-GB">
                <a:ea typeface="+mn-lt"/>
                <a:cs typeface="+mn-lt"/>
              </a:rPr>
              <a:t>Relationship between the maltreatment of a child and involvement of the child in criminal acts</a:t>
            </a:r>
            <a:endParaRPr lang="en-GB"/>
          </a:p>
          <a:p>
            <a:r>
              <a:rPr lang="en-GB">
                <a:ea typeface="+mn-lt"/>
                <a:cs typeface="+mn-lt"/>
              </a:rPr>
              <a:t>The unknown world of male rape in the current society.</a:t>
            </a:r>
            <a:endParaRPr lang="en-GB"/>
          </a:p>
          <a:p>
            <a:endParaRPr lang="en-GB"/>
          </a:p>
          <a:p>
            <a:endParaRPr lang="en-GB"/>
          </a:p>
        </p:txBody>
      </p:sp>
    </p:spTree>
    <p:extLst>
      <p:ext uri="{BB962C8B-B14F-4D97-AF65-F5344CB8AC3E}">
        <p14:creationId xmlns:p14="http://schemas.microsoft.com/office/powerpoint/2010/main" val="59236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13FD2-2EAC-0AE5-BDEE-2721766AAA3D}"/>
              </a:ext>
            </a:extLst>
          </p:cNvPr>
          <p:cNvSpPr>
            <a:spLocks noGrp="1"/>
          </p:cNvSpPr>
          <p:nvPr>
            <p:ph type="title"/>
          </p:nvPr>
        </p:nvSpPr>
        <p:spPr/>
        <p:txBody>
          <a:bodyPr/>
          <a:lstStyle/>
          <a:p>
            <a:r>
              <a:rPr lang="en-GB">
                <a:cs typeface="Sabon Next LT"/>
              </a:rPr>
              <a:t>Examples</a:t>
            </a:r>
          </a:p>
        </p:txBody>
      </p:sp>
      <p:sp>
        <p:nvSpPr>
          <p:cNvPr id="3" name="Content Placeholder 2">
            <a:extLst>
              <a:ext uri="{FF2B5EF4-FFF2-40B4-BE49-F238E27FC236}">
                <a16:creationId xmlns:a16="http://schemas.microsoft.com/office/drawing/2014/main" id="{A2BEB7C3-400F-5A0B-A25A-AAD34F90662C}"/>
              </a:ext>
            </a:extLst>
          </p:cNvPr>
          <p:cNvSpPr>
            <a:spLocks noGrp="1"/>
          </p:cNvSpPr>
          <p:nvPr>
            <p:ph idx="1"/>
          </p:nvPr>
        </p:nvSpPr>
        <p:spPr/>
        <p:txBody>
          <a:bodyPr vert="horz" lIns="91440" tIns="45720" rIns="91440" bIns="45720" rtlCol="0" anchor="t">
            <a:normAutofit fontScale="85000" lnSpcReduction="20000"/>
          </a:bodyPr>
          <a:lstStyle/>
          <a:p>
            <a:pPr>
              <a:buNone/>
            </a:pPr>
            <a:r>
              <a:rPr lang="en-GB" b="1"/>
              <a:t>   Surveying the Role and Impact of Public Policy on Child and Family Violence</a:t>
            </a:r>
            <a:endParaRPr lang="en-US"/>
          </a:p>
          <a:p>
            <a:pPr>
              <a:buNone/>
            </a:pPr>
            <a:r>
              <a:rPr lang="en-GB">
                <a:ea typeface="+mn-lt"/>
                <a:cs typeface="+mn-lt"/>
              </a:rPr>
              <a:t>   This paper considers how open strategies can influence youngsters and family abuse. The public administration dissertation topics and attempts to portray if any further proposals can help in controlling the abusive behaviour at home, for example, petitions in the family issues. The paper utilizes New Mexico as a kind of perspective contextual investigation to comprehend the potential factors that lead to kid and family abuse. The proposals incorporate upgrades required in law, legal executive, and clinical reactions in the event of abusive behaviour at home, home appearance programs, and improving the youngster parent holding.</a:t>
            </a:r>
            <a:endParaRPr lang="en-GB"/>
          </a:p>
          <a:p>
            <a:pPr marL="0" indent="0">
              <a:buNone/>
            </a:pPr>
            <a:endParaRPr lang="en-GB"/>
          </a:p>
        </p:txBody>
      </p:sp>
    </p:spTree>
    <p:extLst>
      <p:ext uri="{BB962C8B-B14F-4D97-AF65-F5344CB8AC3E}">
        <p14:creationId xmlns:p14="http://schemas.microsoft.com/office/powerpoint/2010/main" val="1226181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B9665-7A25-0088-53FE-0E5FF900F3BB}"/>
              </a:ext>
            </a:extLst>
          </p:cNvPr>
          <p:cNvSpPr>
            <a:spLocks noGrp="1"/>
          </p:cNvSpPr>
          <p:nvPr>
            <p:ph type="title"/>
          </p:nvPr>
        </p:nvSpPr>
        <p:spPr/>
        <p:txBody>
          <a:bodyPr/>
          <a:lstStyle/>
          <a:p>
            <a:r>
              <a:rPr lang="en-GB">
                <a:cs typeface="Sabon Next LT"/>
              </a:rPr>
              <a:t>Hypothesis variables</a:t>
            </a:r>
            <a:endParaRPr lang="en-GB"/>
          </a:p>
        </p:txBody>
      </p:sp>
      <p:sp>
        <p:nvSpPr>
          <p:cNvPr id="3" name="Content Placeholder 2">
            <a:extLst>
              <a:ext uri="{FF2B5EF4-FFF2-40B4-BE49-F238E27FC236}">
                <a16:creationId xmlns:a16="http://schemas.microsoft.com/office/drawing/2014/main" id="{9386DDC9-1F57-C216-1035-A369556B5E12}"/>
              </a:ext>
            </a:extLst>
          </p:cNvPr>
          <p:cNvSpPr>
            <a:spLocks noGrp="1"/>
          </p:cNvSpPr>
          <p:nvPr>
            <p:ph idx="1"/>
          </p:nvPr>
        </p:nvSpPr>
        <p:spPr/>
        <p:txBody>
          <a:bodyPr vert="horz" lIns="91440" tIns="45720" rIns="91440" bIns="45720" rtlCol="0" anchor="t">
            <a:normAutofit fontScale="92500" lnSpcReduction="20000"/>
          </a:bodyPr>
          <a:lstStyle/>
          <a:p>
            <a:r>
              <a:rPr lang="en-GB"/>
              <a:t>A hypothesis presumes a relationship between two variables, an independent variable and a dependant variable: Here are some examples:-</a:t>
            </a:r>
            <a:endParaRPr lang="en-US"/>
          </a:p>
          <a:p>
            <a:r>
              <a:rPr lang="en-GB" b="1"/>
              <a:t>If you go to bed late, then you will be tired the next day.</a:t>
            </a:r>
            <a:endParaRPr lang="en-GB"/>
          </a:p>
          <a:p>
            <a:r>
              <a:rPr lang="en-GB" b="1">
                <a:ea typeface="+mn-lt"/>
                <a:cs typeface="+mn-lt"/>
              </a:rPr>
              <a:t>If garlic repels fleas, then a dog that is given garlic every day will not get fleas</a:t>
            </a:r>
            <a:r>
              <a:rPr lang="en-GB">
                <a:ea typeface="+mn-lt"/>
                <a:cs typeface="+mn-lt"/>
              </a:rPr>
              <a:t>. </a:t>
            </a:r>
            <a:endParaRPr lang="en-GB" b="1">
              <a:ea typeface="+mn-lt"/>
              <a:cs typeface="+mn-lt"/>
            </a:endParaRPr>
          </a:p>
          <a:p>
            <a:r>
              <a:rPr lang="en-GB" b="1">
                <a:ea typeface="+mn-lt"/>
                <a:cs typeface="+mn-lt"/>
              </a:rPr>
              <a:t>If sugar causes cavities, then people who eat a lot of candy may be more prone to cavities.</a:t>
            </a:r>
          </a:p>
          <a:p>
            <a:r>
              <a:rPr lang="en-GB" b="1">
                <a:ea typeface="+mn-lt"/>
                <a:cs typeface="+mn-lt"/>
              </a:rPr>
              <a:t> If ultraviolet light can damage the eyes, then maybe this light can cause blindness.</a:t>
            </a:r>
          </a:p>
        </p:txBody>
      </p:sp>
    </p:spTree>
    <p:extLst>
      <p:ext uri="{BB962C8B-B14F-4D97-AF65-F5344CB8AC3E}">
        <p14:creationId xmlns:p14="http://schemas.microsoft.com/office/powerpoint/2010/main" val="1402682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12">
            <a:extLst>
              <a:ext uri="{FF2B5EF4-FFF2-40B4-BE49-F238E27FC236}">
                <a16:creationId xmlns:a16="http://schemas.microsoft.com/office/drawing/2014/main" id="{3489A2D2-B3AA-488C-B20E-15DBB97548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94385" y="0"/>
            <a:ext cx="3997615" cy="6816079"/>
            <a:chOff x="8059620" y="41922"/>
            <a:chExt cx="3997615" cy="6816077"/>
          </a:xfrm>
        </p:grpSpPr>
        <p:pic>
          <p:nvPicPr>
            <p:cNvPr id="14" name="Picture 13">
              <a:extLst>
                <a:ext uri="{FF2B5EF4-FFF2-40B4-BE49-F238E27FC236}">
                  <a16:creationId xmlns:a16="http://schemas.microsoft.com/office/drawing/2014/main" id="{7C8EAD1A-FDD8-42C1-BC99-CCB0CC628B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24" name="Picture 14">
              <a:extLst>
                <a:ext uri="{FF2B5EF4-FFF2-40B4-BE49-F238E27FC236}">
                  <a16:creationId xmlns:a16="http://schemas.microsoft.com/office/drawing/2014/main" id="{E897C8CE-9AE7-4BB3-B76A-13264EA74A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66EF14A3-8B8B-17AF-01D4-C56B097DC9AC}"/>
              </a:ext>
            </a:extLst>
          </p:cNvPr>
          <p:cNvSpPr>
            <a:spLocks noGrp="1"/>
          </p:cNvSpPr>
          <p:nvPr>
            <p:ph type="title"/>
          </p:nvPr>
        </p:nvSpPr>
        <p:spPr>
          <a:xfrm>
            <a:off x="838200" y="461339"/>
            <a:ext cx="10606072" cy="1900861"/>
          </a:xfrm>
        </p:spPr>
        <p:txBody>
          <a:bodyPr>
            <a:normAutofit/>
          </a:bodyPr>
          <a:lstStyle/>
          <a:p>
            <a:r>
              <a:rPr lang="en-GB">
                <a:cs typeface="Sabon Next LT"/>
              </a:rPr>
              <a:t>Accepting negative feedback</a:t>
            </a:r>
            <a:endParaRPr lang="en-GB"/>
          </a:p>
        </p:txBody>
      </p:sp>
      <p:sp>
        <p:nvSpPr>
          <p:cNvPr id="3" name="Content Placeholder 2">
            <a:extLst>
              <a:ext uri="{FF2B5EF4-FFF2-40B4-BE49-F238E27FC236}">
                <a16:creationId xmlns:a16="http://schemas.microsoft.com/office/drawing/2014/main" id="{9EBB9B3F-B40E-330E-4F15-214CC2AB430C}"/>
              </a:ext>
            </a:extLst>
          </p:cNvPr>
          <p:cNvSpPr>
            <a:spLocks noGrp="1"/>
          </p:cNvSpPr>
          <p:nvPr>
            <p:ph idx="1"/>
          </p:nvPr>
        </p:nvSpPr>
        <p:spPr>
          <a:xfrm>
            <a:off x="838200" y="2590802"/>
            <a:ext cx="4901901" cy="3796874"/>
          </a:xfrm>
        </p:spPr>
        <p:txBody>
          <a:bodyPr vert="horz" lIns="91440" tIns="45720" rIns="91440" bIns="45720" rtlCol="0" anchor="t">
            <a:normAutofit/>
          </a:bodyPr>
          <a:lstStyle/>
          <a:p>
            <a:r>
              <a:rPr lang="en-GB" sz="1800">
                <a:ea typeface="+mn-lt"/>
                <a:cs typeface="+mn-lt"/>
              </a:rPr>
              <a:t>https://youtu.be/-bXrsUOpgeg  bad exams</a:t>
            </a:r>
            <a:endParaRPr lang="en-GB" sz="1800"/>
          </a:p>
          <a:p>
            <a:endParaRPr lang="en-GB"/>
          </a:p>
          <a:p>
            <a:pPr marL="0" indent="0">
              <a:buNone/>
            </a:pPr>
            <a:r>
              <a:rPr lang="en-GB"/>
              <a:t>Top Tips:-</a:t>
            </a:r>
          </a:p>
          <a:p>
            <a:endParaRPr lang="en-GB" sz="1800"/>
          </a:p>
        </p:txBody>
      </p:sp>
      <p:pic>
        <p:nvPicPr>
          <p:cNvPr id="4" name="Picture 4" descr="A picture containing text, wall, person, indoor&#10;&#10;Description automatically generated">
            <a:extLst>
              <a:ext uri="{FF2B5EF4-FFF2-40B4-BE49-F238E27FC236}">
                <a16:creationId xmlns:a16="http://schemas.microsoft.com/office/drawing/2014/main" id="{B60E2DA3-2A28-AEC1-0C4B-E7D4E31848EB}"/>
              </a:ext>
            </a:extLst>
          </p:cNvPr>
          <p:cNvPicPr>
            <a:picLocks noChangeAspect="1"/>
          </p:cNvPicPr>
          <p:nvPr/>
        </p:nvPicPr>
        <p:blipFill rotWithShape="1">
          <a:blip r:embed="rId3"/>
          <a:srcRect l="7663" r="13259" b="-3"/>
          <a:stretch/>
        </p:blipFill>
        <p:spPr>
          <a:xfrm>
            <a:off x="6626806" y="2590801"/>
            <a:ext cx="4817466" cy="3423812"/>
          </a:xfrm>
          <a:prstGeom prst="rect">
            <a:avLst/>
          </a:prstGeom>
        </p:spPr>
      </p:pic>
      <p:pic>
        <p:nvPicPr>
          <p:cNvPr id="5" name="Picture 5" descr="Graphical user interface, text, application&#10;&#10;Description automatically generated">
            <a:extLst>
              <a:ext uri="{FF2B5EF4-FFF2-40B4-BE49-F238E27FC236}">
                <a16:creationId xmlns:a16="http://schemas.microsoft.com/office/drawing/2014/main" id="{A0D4CC07-40A2-3C72-BA87-BEEA4306F9DC}"/>
              </a:ext>
            </a:extLst>
          </p:cNvPr>
          <p:cNvPicPr>
            <a:picLocks noChangeAspect="1"/>
          </p:cNvPicPr>
          <p:nvPr/>
        </p:nvPicPr>
        <p:blipFill>
          <a:blip r:embed="rId4"/>
          <a:stretch>
            <a:fillRect/>
          </a:stretch>
        </p:blipFill>
        <p:spPr>
          <a:xfrm>
            <a:off x="723900" y="4492665"/>
            <a:ext cx="2743200" cy="1857294"/>
          </a:xfrm>
          <a:prstGeom prst="rect">
            <a:avLst/>
          </a:prstGeom>
        </p:spPr>
      </p:pic>
    </p:spTree>
    <p:extLst>
      <p:ext uri="{BB962C8B-B14F-4D97-AF65-F5344CB8AC3E}">
        <p14:creationId xmlns:p14="http://schemas.microsoft.com/office/powerpoint/2010/main" val="493636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7924E-B97C-3869-5674-9E71D41BBF92}"/>
              </a:ext>
            </a:extLst>
          </p:cNvPr>
          <p:cNvSpPr>
            <a:spLocks noGrp="1"/>
          </p:cNvSpPr>
          <p:nvPr>
            <p:ph type="title"/>
          </p:nvPr>
        </p:nvSpPr>
        <p:spPr/>
        <p:txBody>
          <a:bodyPr>
            <a:normAutofit fontScale="90000"/>
          </a:bodyPr>
          <a:lstStyle/>
          <a:p>
            <a:r>
              <a:rPr lang="en-GB">
                <a:cs typeface="Sabon Next LT"/>
              </a:rPr>
              <a:t>Top 5 mistakes made by newly recruited police officers</a:t>
            </a:r>
            <a:endParaRPr lang="en-GB"/>
          </a:p>
        </p:txBody>
      </p:sp>
      <p:sp>
        <p:nvSpPr>
          <p:cNvPr id="3" name="Content Placeholder 2">
            <a:extLst>
              <a:ext uri="{FF2B5EF4-FFF2-40B4-BE49-F238E27FC236}">
                <a16:creationId xmlns:a16="http://schemas.microsoft.com/office/drawing/2014/main" id="{66AB2115-9D9C-CE4E-C40F-AD8A9B83B2CD}"/>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b="1" cap="all"/>
              <a:t>GIVING YOUR PERSONAL mobile NUMBER TO A VICTIM</a:t>
            </a:r>
            <a:endParaRPr lang="en-GB"/>
          </a:p>
          <a:p>
            <a:pPr marL="514350" indent="-514350">
              <a:buAutoNum type="arabicPeriod"/>
            </a:pPr>
            <a:r>
              <a:rPr lang="en-GB" b="1" cap="all"/>
              <a:t>NOT ASKING FOR HELP WHEN YOU SHOULD BECAUSE YOU FEEL YOU CAN “HANDLE IT”</a:t>
            </a:r>
          </a:p>
          <a:p>
            <a:pPr marL="514350" indent="-514350">
              <a:buAutoNum type="arabicPeriod"/>
            </a:pPr>
            <a:r>
              <a:rPr lang="en-GB" b="1" cap="all"/>
              <a:t>ACTING LIKE A NO-IT ALL</a:t>
            </a:r>
          </a:p>
          <a:p>
            <a:pPr marL="514350" indent="-514350">
              <a:buAutoNum type="arabicPeriod"/>
            </a:pPr>
            <a:r>
              <a:rPr lang="en-GB" b="1" cap="all"/>
              <a:t> ACTING LIKE “ONE OF THE GUYS”</a:t>
            </a:r>
          </a:p>
          <a:p>
            <a:pPr marL="514350" indent="-514350">
              <a:buAutoNum type="arabicPeriod"/>
            </a:pPr>
            <a:r>
              <a:rPr lang="en-GB" b="1" cap="all"/>
              <a:t>NOT LISTNEING TO THE RADIO</a:t>
            </a:r>
          </a:p>
          <a:p>
            <a:endParaRPr lang="en-GB" b="1" cap="all"/>
          </a:p>
          <a:p>
            <a:endParaRPr lang="en-GB" b="1" cap="all"/>
          </a:p>
          <a:p>
            <a:endParaRPr lang="en-GB"/>
          </a:p>
        </p:txBody>
      </p:sp>
    </p:spTree>
    <p:extLst>
      <p:ext uri="{BB962C8B-B14F-4D97-AF65-F5344CB8AC3E}">
        <p14:creationId xmlns:p14="http://schemas.microsoft.com/office/powerpoint/2010/main" val="2013440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E2ACB-9B72-711F-1ABA-C771B046828E}"/>
              </a:ext>
            </a:extLst>
          </p:cNvPr>
          <p:cNvSpPr>
            <a:spLocks noGrp="1"/>
          </p:cNvSpPr>
          <p:nvPr>
            <p:ph type="title"/>
          </p:nvPr>
        </p:nvSpPr>
        <p:spPr/>
        <p:txBody>
          <a:bodyPr/>
          <a:lstStyle/>
          <a:p>
            <a:r>
              <a:rPr lang="en-GB" dirty="0">
                <a:cs typeface="Sabon Next LT"/>
              </a:rPr>
              <a:t>ASSIGNMENT 1- PART 1</a:t>
            </a:r>
            <a:endParaRPr lang="en-GB" dirty="0"/>
          </a:p>
        </p:txBody>
      </p:sp>
      <p:sp>
        <p:nvSpPr>
          <p:cNvPr id="3" name="Content Placeholder 2">
            <a:extLst>
              <a:ext uri="{FF2B5EF4-FFF2-40B4-BE49-F238E27FC236}">
                <a16:creationId xmlns:a16="http://schemas.microsoft.com/office/drawing/2014/main" id="{7D16289B-668F-DB5C-2A68-1C19FE34881B}"/>
              </a:ext>
            </a:extLst>
          </p:cNvPr>
          <p:cNvSpPr>
            <a:spLocks noGrp="1"/>
          </p:cNvSpPr>
          <p:nvPr>
            <p:ph idx="1"/>
          </p:nvPr>
        </p:nvSpPr>
        <p:spPr/>
        <p:txBody>
          <a:bodyPr vert="horz" lIns="91440" tIns="45720" rIns="91440" bIns="45720" rtlCol="0" anchor="t">
            <a:normAutofit fontScale="70000" lnSpcReduction="20000"/>
          </a:bodyPr>
          <a:lstStyle/>
          <a:p>
            <a:r>
              <a:rPr lang="en-GB" dirty="0">
                <a:ea typeface="+mn-lt"/>
                <a:cs typeface="+mn-lt"/>
              </a:rPr>
              <a:t>Produce an e-portfolio that addresses the following four tasks: </a:t>
            </a:r>
            <a:endParaRPr lang="en-GB"/>
          </a:p>
          <a:p>
            <a:endParaRPr lang="en-GB" dirty="0">
              <a:ea typeface="+mn-lt"/>
              <a:cs typeface="+mn-lt"/>
            </a:endParaRPr>
          </a:p>
          <a:p>
            <a:r>
              <a:rPr lang="en-GB" dirty="0">
                <a:ea typeface="+mn-lt"/>
                <a:cs typeface="+mn-lt"/>
              </a:rPr>
              <a:t>1. Create a mind map that demonstrates how the ideas and concepts covered in</a:t>
            </a:r>
            <a:r>
              <a:rPr lang="en-GB" b="1" dirty="0">
                <a:ea typeface="+mn-lt"/>
                <a:cs typeface="+mn-lt"/>
              </a:rPr>
              <a:t> </a:t>
            </a:r>
            <a:r>
              <a:rPr lang="en-GB" b="1" u="sng" dirty="0">
                <a:ea typeface="+mn-lt"/>
                <a:cs typeface="+mn-lt"/>
              </a:rPr>
              <a:t>Unit One</a:t>
            </a:r>
            <a:r>
              <a:rPr lang="en-GB" b="1" dirty="0">
                <a:ea typeface="+mn-lt"/>
                <a:cs typeface="+mn-lt"/>
              </a:rPr>
              <a:t> </a:t>
            </a:r>
            <a:r>
              <a:rPr lang="en-GB" dirty="0">
                <a:ea typeface="+mn-lt"/>
                <a:cs typeface="+mn-lt"/>
              </a:rPr>
              <a:t>of the module are interconnected and how they contributed to the development of your project idea. Your mind map should be no more than 300 words, with supporting imagery, and can be hand drawn or produced using MS Word, PowerPoint or an appropriate technology such as Mind Meister available at: </a:t>
            </a:r>
            <a:r>
              <a:rPr lang="en-GB" dirty="0">
                <a:ea typeface="+mn-lt"/>
                <a:cs typeface="+mn-lt"/>
                <a:hlinkClick r:id="rId2"/>
              </a:rPr>
              <a:t>www.mindmeister.com/</a:t>
            </a:r>
            <a:r>
              <a:rPr lang="en-GB" dirty="0">
                <a:ea typeface="+mn-lt"/>
                <a:cs typeface="+mn-lt"/>
              </a:rPr>
              <a:t> . The mind map should be referenced appropriately. </a:t>
            </a:r>
            <a:endParaRPr lang="en-GB"/>
          </a:p>
          <a:p>
            <a:endParaRPr lang="en-GB" dirty="0">
              <a:ea typeface="+mn-lt"/>
              <a:cs typeface="+mn-lt"/>
            </a:endParaRPr>
          </a:p>
          <a:p>
            <a:pPr algn="just"/>
            <a:r>
              <a:rPr lang="en-GB" dirty="0">
                <a:ea typeface="+mn-lt"/>
                <a:cs typeface="+mn-lt"/>
              </a:rPr>
              <a:t>The resources covered in Unit One of this module will help you to complete this task. </a:t>
            </a:r>
            <a:endParaRPr lang="en-GB"/>
          </a:p>
          <a:p>
            <a:pPr algn="just"/>
            <a:endParaRPr lang="en-GB"/>
          </a:p>
          <a:p>
            <a:pPr algn="just"/>
            <a:r>
              <a:rPr lang="en-GB" i="1" dirty="0">
                <a:ea typeface="+mn-lt"/>
                <a:cs typeface="+mn-lt"/>
              </a:rPr>
              <a:t>(18 marks)</a:t>
            </a:r>
            <a:r>
              <a:rPr lang="en-GB" dirty="0">
                <a:ea typeface="+mn-lt"/>
                <a:cs typeface="+mn-lt"/>
              </a:rPr>
              <a:t> </a:t>
            </a:r>
            <a:endParaRPr lang="en-GB"/>
          </a:p>
          <a:p>
            <a:endParaRPr lang="en-GB"/>
          </a:p>
        </p:txBody>
      </p:sp>
    </p:spTree>
    <p:extLst>
      <p:ext uri="{BB962C8B-B14F-4D97-AF65-F5344CB8AC3E}">
        <p14:creationId xmlns:p14="http://schemas.microsoft.com/office/powerpoint/2010/main" val="915233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BD97-91F7-8B98-A9FE-856964D9B7BC}"/>
              </a:ext>
            </a:extLst>
          </p:cNvPr>
          <p:cNvSpPr>
            <a:spLocks noGrp="1"/>
          </p:cNvSpPr>
          <p:nvPr>
            <p:ph type="title"/>
          </p:nvPr>
        </p:nvSpPr>
        <p:spPr/>
        <p:txBody>
          <a:bodyPr/>
          <a:lstStyle/>
          <a:p>
            <a:r>
              <a:rPr lang="en-GB" dirty="0">
                <a:cs typeface="Sabon Next LT"/>
              </a:rPr>
              <a:t>Recap unit 1</a:t>
            </a:r>
            <a:endParaRPr lang="en-GB" dirty="0"/>
          </a:p>
        </p:txBody>
      </p:sp>
      <p:sp>
        <p:nvSpPr>
          <p:cNvPr id="3" name="Content Placeholder 2">
            <a:extLst>
              <a:ext uri="{FF2B5EF4-FFF2-40B4-BE49-F238E27FC236}">
                <a16:creationId xmlns:a16="http://schemas.microsoft.com/office/drawing/2014/main" id="{5A4C6027-A5FD-55C4-0BC0-32606D4B6816}"/>
              </a:ext>
            </a:extLst>
          </p:cNvPr>
          <p:cNvSpPr>
            <a:spLocks noGrp="1"/>
          </p:cNvSpPr>
          <p:nvPr>
            <p:ph idx="1"/>
          </p:nvPr>
        </p:nvSpPr>
        <p:spPr/>
        <p:txBody>
          <a:bodyPr vert="horz" lIns="91440" tIns="45720" rIns="91440" bIns="45720" rtlCol="0" anchor="t">
            <a:normAutofit/>
          </a:bodyPr>
          <a:lstStyle/>
          <a:p>
            <a:r>
              <a:rPr lang="en-GB" dirty="0"/>
              <a:t>How innovation shapes the world (impact of innovation on society)</a:t>
            </a:r>
            <a:endParaRPr lang="en-US" dirty="0"/>
          </a:p>
          <a:p>
            <a:r>
              <a:rPr lang="en-GB" dirty="0"/>
              <a:t>How do you solve a problem (Importance of creativity to solve a problem)</a:t>
            </a:r>
          </a:p>
          <a:p>
            <a:r>
              <a:rPr lang="en-GB" dirty="0"/>
              <a:t>How to find materials for your research ( UWTSD library and databases)</a:t>
            </a:r>
          </a:p>
          <a:p>
            <a:r>
              <a:rPr lang="en-GB" dirty="0"/>
              <a:t>How you can develop a strong research question (identifying key variables)</a:t>
            </a:r>
          </a:p>
        </p:txBody>
      </p:sp>
    </p:spTree>
    <p:extLst>
      <p:ext uri="{BB962C8B-B14F-4D97-AF65-F5344CB8AC3E}">
        <p14:creationId xmlns:p14="http://schemas.microsoft.com/office/powerpoint/2010/main" val="2311054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9ED3F-74E2-6BFC-91C6-09726C52DFE0}"/>
              </a:ext>
            </a:extLst>
          </p:cNvPr>
          <p:cNvSpPr>
            <a:spLocks noGrp="1"/>
          </p:cNvSpPr>
          <p:nvPr>
            <p:ph type="title"/>
          </p:nvPr>
        </p:nvSpPr>
        <p:spPr/>
        <p:txBody>
          <a:bodyPr/>
          <a:lstStyle/>
          <a:p>
            <a:r>
              <a:rPr lang="en-GB" dirty="0">
                <a:cs typeface="Sabon Next LT"/>
              </a:rPr>
              <a:t>Example of a mind map</a:t>
            </a:r>
            <a:endParaRPr lang="en-GB" dirty="0"/>
          </a:p>
        </p:txBody>
      </p:sp>
      <p:pic>
        <p:nvPicPr>
          <p:cNvPr id="4" name="Picture 4" descr="Diagram&#10;&#10;Description automatically generated">
            <a:extLst>
              <a:ext uri="{FF2B5EF4-FFF2-40B4-BE49-F238E27FC236}">
                <a16:creationId xmlns:a16="http://schemas.microsoft.com/office/drawing/2014/main" id="{7561559D-E255-0343-E3CE-C06B9B4D1727}"/>
              </a:ext>
            </a:extLst>
          </p:cNvPr>
          <p:cNvPicPr>
            <a:picLocks noGrp="1" noChangeAspect="1"/>
          </p:cNvPicPr>
          <p:nvPr>
            <p:ph idx="1"/>
          </p:nvPr>
        </p:nvPicPr>
        <p:blipFill>
          <a:blip r:embed="rId2"/>
          <a:stretch>
            <a:fillRect/>
          </a:stretch>
        </p:blipFill>
        <p:spPr>
          <a:xfrm>
            <a:off x="1782721" y="1949450"/>
            <a:ext cx="8626558" cy="4195763"/>
          </a:xfrm>
        </p:spPr>
      </p:pic>
    </p:spTree>
    <p:extLst>
      <p:ext uri="{BB962C8B-B14F-4D97-AF65-F5344CB8AC3E}">
        <p14:creationId xmlns:p14="http://schemas.microsoft.com/office/powerpoint/2010/main" val="1317719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31F17-B6D5-7663-A754-824EE5D84B0F}"/>
              </a:ext>
            </a:extLst>
          </p:cNvPr>
          <p:cNvSpPr>
            <a:spLocks noGrp="1"/>
          </p:cNvSpPr>
          <p:nvPr>
            <p:ph type="title"/>
          </p:nvPr>
        </p:nvSpPr>
        <p:spPr/>
        <p:txBody>
          <a:bodyPr/>
          <a:lstStyle/>
          <a:p>
            <a:r>
              <a:rPr lang="en-GB" dirty="0">
                <a:cs typeface="Sabon Next LT"/>
              </a:rPr>
              <a:t>Example</a:t>
            </a:r>
            <a:endParaRPr lang="en-GB" dirty="0"/>
          </a:p>
        </p:txBody>
      </p:sp>
      <p:sp>
        <p:nvSpPr>
          <p:cNvPr id="3" name="Content Placeholder 2">
            <a:extLst>
              <a:ext uri="{FF2B5EF4-FFF2-40B4-BE49-F238E27FC236}">
                <a16:creationId xmlns:a16="http://schemas.microsoft.com/office/drawing/2014/main" id="{1515AC01-1F51-F9D9-9D2C-F2F4460CD419}"/>
              </a:ext>
            </a:extLst>
          </p:cNvPr>
          <p:cNvSpPr>
            <a:spLocks noGrp="1"/>
          </p:cNvSpPr>
          <p:nvPr>
            <p:ph idx="1"/>
          </p:nvPr>
        </p:nvSpPr>
        <p:spPr/>
        <p:txBody>
          <a:bodyPr vert="horz" lIns="91440" tIns="45720" rIns="91440" bIns="45720" rtlCol="0" anchor="t">
            <a:normAutofit/>
          </a:bodyPr>
          <a:lstStyle/>
          <a:p>
            <a:r>
              <a:rPr lang="en-GB" b="1" u="sng" dirty="0"/>
              <a:t>Thrive Womens Aid- Domestic abuse RAPID support workers </a:t>
            </a:r>
            <a:endParaRPr lang="en-GB" u="sng" dirty="0"/>
          </a:p>
          <a:p>
            <a:r>
              <a:rPr lang="en-GB" dirty="0"/>
              <a:t>Work alongside the police to attend domestic abuse cases</a:t>
            </a:r>
          </a:p>
          <a:p>
            <a:r>
              <a:rPr lang="en-GB" dirty="0"/>
              <a:t>Administer support at the scene rather than waiting for a referral</a:t>
            </a:r>
          </a:p>
          <a:p>
            <a:r>
              <a:rPr lang="en-GB" dirty="0"/>
              <a:t>Break the cycle of domestic abuse</a:t>
            </a:r>
          </a:p>
          <a:p>
            <a:r>
              <a:rPr lang="en-GB" dirty="0"/>
              <a:t>Deliver training to South Wales police officers in relation to domestic abuse</a:t>
            </a:r>
          </a:p>
          <a:p>
            <a:r>
              <a:rPr lang="en-GB" dirty="0">
                <a:ea typeface="+mn-lt"/>
                <a:cs typeface="+mn-lt"/>
              </a:rPr>
              <a:t>https://thrivewomensaid.org.uk/careers/senior-rapid-officer/</a:t>
            </a:r>
            <a:endParaRPr lang="en-GB" dirty="0"/>
          </a:p>
        </p:txBody>
      </p:sp>
    </p:spTree>
    <p:extLst>
      <p:ext uri="{BB962C8B-B14F-4D97-AF65-F5344CB8AC3E}">
        <p14:creationId xmlns:p14="http://schemas.microsoft.com/office/powerpoint/2010/main" val="1912722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8B857-6C6F-CF1D-B630-EA28DFC7906E}"/>
              </a:ext>
            </a:extLst>
          </p:cNvPr>
          <p:cNvSpPr>
            <a:spLocks noGrp="1"/>
          </p:cNvSpPr>
          <p:nvPr>
            <p:ph type="title"/>
          </p:nvPr>
        </p:nvSpPr>
        <p:spPr/>
        <p:txBody>
          <a:bodyPr/>
          <a:lstStyle/>
          <a:p>
            <a:r>
              <a:rPr lang="en-GB" dirty="0">
                <a:cs typeface="Sabon Next LT"/>
              </a:rPr>
              <a:t>Example</a:t>
            </a:r>
            <a:endParaRPr lang="en-GB" dirty="0"/>
          </a:p>
        </p:txBody>
      </p:sp>
      <p:sp>
        <p:nvSpPr>
          <p:cNvPr id="3" name="Content Placeholder 2">
            <a:extLst>
              <a:ext uri="{FF2B5EF4-FFF2-40B4-BE49-F238E27FC236}">
                <a16:creationId xmlns:a16="http://schemas.microsoft.com/office/drawing/2014/main" id="{707D17A6-C25D-5A56-E673-FD4CB5480215}"/>
              </a:ext>
            </a:extLst>
          </p:cNvPr>
          <p:cNvSpPr>
            <a:spLocks noGrp="1"/>
          </p:cNvSpPr>
          <p:nvPr>
            <p:ph idx="1"/>
          </p:nvPr>
        </p:nvSpPr>
        <p:spPr/>
        <p:txBody>
          <a:bodyPr vert="horz" lIns="91440" tIns="45720" rIns="91440" bIns="45720" rtlCol="0" anchor="t">
            <a:normAutofit/>
          </a:bodyPr>
          <a:lstStyle/>
          <a:p>
            <a:r>
              <a:rPr lang="en-GB" dirty="0"/>
              <a:t>Triage mental health nurse based in control rooms to assist with mental health crisis</a:t>
            </a:r>
          </a:p>
          <a:p>
            <a:r>
              <a:rPr lang="en-GB" dirty="0"/>
              <a:t>Mental health nurse attends incidents with the police- professional at the scene who can assess, free's up officers to deal with crime, better service for the person in crisis.</a:t>
            </a:r>
          </a:p>
          <a:p>
            <a:pPr algn="ctr"/>
            <a:r>
              <a:rPr lang="en-GB" b="1" u="sng" dirty="0"/>
              <a:t>OR</a:t>
            </a:r>
          </a:p>
          <a:p>
            <a:pPr algn="ctr"/>
            <a:r>
              <a:rPr lang="en-GB" b="1" u="sng" dirty="0"/>
              <a:t>Share an innovative idea that you have!!!</a:t>
            </a:r>
          </a:p>
        </p:txBody>
      </p:sp>
    </p:spTree>
    <p:extLst>
      <p:ext uri="{BB962C8B-B14F-4D97-AF65-F5344CB8AC3E}">
        <p14:creationId xmlns:p14="http://schemas.microsoft.com/office/powerpoint/2010/main" val="2139332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23B60-CB5F-93EE-AE50-30E30B4D2479}"/>
              </a:ext>
            </a:extLst>
          </p:cNvPr>
          <p:cNvSpPr>
            <a:spLocks noGrp="1"/>
          </p:cNvSpPr>
          <p:nvPr>
            <p:ph type="title"/>
          </p:nvPr>
        </p:nvSpPr>
        <p:spPr/>
        <p:txBody>
          <a:bodyPr/>
          <a:lstStyle/>
          <a:p>
            <a:r>
              <a:rPr lang="en-GB" dirty="0">
                <a:cs typeface="Sabon Next LT"/>
              </a:rPr>
              <a:t>Examples- Reasoning</a:t>
            </a:r>
            <a:endParaRPr lang="en-GB" dirty="0"/>
          </a:p>
        </p:txBody>
      </p:sp>
      <p:sp>
        <p:nvSpPr>
          <p:cNvPr id="3" name="Content Placeholder 2">
            <a:extLst>
              <a:ext uri="{FF2B5EF4-FFF2-40B4-BE49-F238E27FC236}">
                <a16:creationId xmlns:a16="http://schemas.microsoft.com/office/drawing/2014/main" id="{AF2E7937-1CD9-E1AD-7380-DFC88F87CD5B}"/>
              </a:ext>
            </a:extLst>
          </p:cNvPr>
          <p:cNvSpPr>
            <a:spLocks noGrp="1"/>
          </p:cNvSpPr>
          <p:nvPr>
            <p:ph idx="1"/>
          </p:nvPr>
        </p:nvSpPr>
        <p:spPr/>
        <p:txBody>
          <a:bodyPr vert="horz" lIns="91440" tIns="45720" rIns="91440" bIns="45720" rtlCol="0" anchor="t">
            <a:normAutofit fontScale="85000" lnSpcReduction="10000"/>
          </a:bodyPr>
          <a:lstStyle/>
          <a:p>
            <a:r>
              <a:rPr lang="en-GB">
                <a:ea typeface="+mn-lt"/>
                <a:cs typeface="+mn-lt"/>
              </a:rPr>
              <a:t>Deductive reasoning- example</a:t>
            </a:r>
          </a:p>
          <a:p>
            <a:r>
              <a:rPr lang="en-GB" b="1">
                <a:ea typeface="+mn-lt"/>
                <a:cs typeface="+mn-lt"/>
              </a:rPr>
              <a:t>All dogs have ears; golden retrievers are dogs, therefore they have ears.</a:t>
            </a:r>
            <a:r>
              <a:rPr lang="en-GB">
                <a:ea typeface="+mn-lt"/>
                <a:cs typeface="+mn-lt"/>
              </a:rPr>
              <a:t> </a:t>
            </a:r>
            <a:endParaRPr lang="en-GB"/>
          </a:p>
          <a:p>
            <a:r>
              <a:rPr lang="en-GB">
                <a:ea typeface="+mn-lt"/>
                <a:cs typeface="+mn-lt"/>
              </a:rPr>
              <a:t>Inductive reasoning- example</a:t>
            </a:r>
          </a:p>
          <a:p>
            <a:r>
              <a:rPr lang="en-GB" b="1">
                <a:ea typeface="+mn-lt"/>
                <a:cs typeface="+mn-lt"/>
              </a:rPr>
              <a:t>The left-handed people I know use left-handed scissors; therefore, all left-handed people use left-handed scissors.</a:t>
            </a:r>
            <a:endParaRPr lang="en-GB">
              <a:ea typeface="+mn-lt"/>
              <a:cs typeface="+mn-lt"/>
            </a:endParaRPr>
          </a:p>
          <a:p>
            <a:r>
              <a:rPr lang="en-GB">
                <a:ea typeface="+mn-lt"/>
                <a:cs typeface="+mn-lt"/>
              </a:rPr>
              <a:t>Abductive reasoning- example</a:t>
            </a:r>
          </a:p>
          <a:p>
            <a:r>
              <a:rPr lang="en-GB">
                <a:ea typeface="+mn-lt"/>
                <a:cs typeface="+mn-lt"/>
              </a:rPr>
              <a:t> </a:t>
            </a:r>
            <a:r>
              <a:rPr lang="en-GB" b="1">
                <a:ea typeface="+mn-lt"/>
                <a:cs typeface="+mn-lt"/>
              </a:rPr>
              <a:t>If you see an abandoned bowl of hot soup on the table, you can use abduction to conclude the owner of the soup is likely returning soon.</a:t>
            </a:r>
            <a:endParaRPr lang="en-GB"/>
          </a:p>
          <a:p>
            <a:endParaRPr lang="en-GB"/>
          </a:p>
        </p:txBody>
      </p:sp>
    </p:spTree>
    <p:extLst>
      <p:ext uri="{BB962C8B-B14F-4D97-AF65-F5344CB8AC3E}">
        <p14:creationId xmlns:p14="http://schemas.microsoft.com/office/powerpoint/2010/main" val="1509143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2FB8A-CE26-E3F3-6D37-2E83452D82DE}"/>
              </a:ext>
            </a:extLst>
          </p:cNvPr>
          <p:cNvSpPr>
            <a:spLocks noGrp="1"/>
          </p:cNvSpPr>
          <p:nvPr>
            <p:ph type="title"/>
          </p:nvPr>
        </p:nvSpPr>
        <p:spPr/>
        <p:txBody>
          <a:bodyPr>
            <a:normAutofit fontScale="90000"/>
          </a:bodyPr>
          <a:lstStyle/>
          <a:p>
            <a:r>
              <a:rPr lang="en-GB">
                <a:cs typeface="Sabon Next LT"/>
              </a:rPr>
              <a:t>Comparing the approaches</a:t>
            </a:r>
            <a:br>
              <a:rPr lang="en-GB">
                <a:cs typeface="Sabon Next LT"/>
              </a:rPr>
            </a:br>
            <a:endParaRPr lang="en-GB"/>
          </a:p>
        </p:txBody>
      </p:sp>
      <p:sp>
        <p:nvSpPr>
          <p:cNvPr id="3" name="Content Placeholder 2">
            <a:extLst>
              <a:ext uri="{FF2B5EF4-FFF2-40B4-BE49-F238E27FC236}">
                <a16:creationId xmlns:a16="http://schemas.microsoft.com/office/drawing/2014/main" id="{C189E2D7-FF7C-55BC-820C-D84B24C4EFBF}"/>
              </a:ext>
            </a:extLst>
          </p:cNvPr>
          <p:cNvSpPr>
            <a:spLocks noGrp="1"/>
          </p:cNvSpPr>
          <p:nvPr>
            <p:ph idx="1"/>
          </p:nvPr>
        </p:nvSpPr>
        <p:spPr/>
        <p:txBody>
          <a:bodyPr vert="horz" lIns="91440" tIns="45720" rIns="91440" bIns="45720" rtlCol="0" anchor="t">
            <a:normAutofit fontScale="92500"/>
          </a:bodyPr>
          <a:lstStyle/>
          <a:p>
            <a:r>
              <a:rPr lang="en-GB">
                <a:ea typeface="+mn-lt"/>
                <a:cs typeface="+mn-lt"/>
              </a:rPr>
              <a:t>Deductive reasoning-</a:t>
            </a:r>
          </a:p>
          <a:p>
            <a:r>
              <a:rPr lang="en-GB" b="1">
                <a:ea typeface="+mn-lt"/>
                <a:cs typeface="+mn-lt"/>
              </a:rPr>
              <a:t>The lady has red lipstick on, therefore the lipstick in her bag is red.</a:t>
            </a:r>
            <a:endParaRPr lang="en-US">
              <a:ea typeface="+mn-lt"/>
              <a:cs typeface="+mn-lt"/>
            </a:endParaRPr>
          </a:p>
          <a:p>
            <a:r>
              <a:rPr lang="en-GB">
                <a:ea typeface="+mn-lt"/>
                <a:cs typeface="+mn-lt"/>
              </a:rPr>
              <a:t>Inductive reasoning-</a:t>
            </a:r>
          </a:p>
          <a:p>
            <a:r>
              <a:rPr lang="en-GB" b="1">
                <a:ea typeface="+mn-lt"/>
                <a:cs typeface="+mn-lt"/>
              </a:rPr>
              <a:t>The first lipstick she pulled from her bag is red. The second lipstick she pulled from her bag is red. Therefore, all the lipsticks in her bag are red.</a:t>
            </a:r>
            <a:endParaRPr lang="en-US">
              <a:ea typeface="+mn-lt"/>
              <a:cs typeface="+mn-lt"/>
            </a:endParaRPr>
          </a:p>
          <a:p>
            <a:r>
              <a:rPr lang="en-GB">
                <a:ea typeface="+mn-lt"/>
                <a:cs typeface="+mn-lt"/>
              </a:rPr>
              <a:t>Abductive reasoning-</a:t>
            </a:r>
          </a:p>
          <a:p>
            <a:r>
              <a:rPr lang="en-GB" b="1">
                <a:ea typeface="+mn-lt"/>
                <a:cs typeface="+mn-lt"/>
              </a:rPr>
              <a:t>The owner of the handbag, her favourite colour lipstick is red.</a:t>
            </a:r>
            <a:endParaRPr lang="en-GB"/>
          </a:p>
        </p:txBody>
      </p:sp>
    </p:spTree>
    <p:extLst>
      <p:ext uri="{BB962C8B-B14F-4D97-AF65-F5344CB8AC3E}">
        <p14:creationId xmlns:p14="http://schemas.microsoft.com/office/powerpoint/2010/main" val="2120655258"/>
      </p:ext>
    </p:extLst>
  </p:cSld>
  <p:clrMapOvr>
    <a:masterClrMapping/>
  </p:clrMapOvr>
</p:sld>
</file>

<file path=ppt/theme/theme1.xml><?xml version="1.0" encoding="utf-8"?>
<a:theme xmlns:a="http://schemas.openxmlformats.org/drawingml/2006/main" name="DappledVTI">
  <a:themeElements>
    <a:clrScheme name="AnalogousFromRegularSeedRightStep">
      <a:dk1>
        <a:srgbClr val="000000"/>
      </a:dk1>
      <a:lt1>
        <a:srgbClr val="FFFFFF"/>
      </a:lt1>
      <a:dk2>
        <a:srgbClr val="223A3D"/>
      </a:dk2>
      <a:lt2>
        <a:srgbClr val="E2E8E8"/>
      </a:lt2>
      <a:accent1>
        <a:srgbClr val="E73429"/>
      </a:accent1>
      <a:accent2>
        <a:srgbClr val="D57117"/>
      </a:accent2>
      <a:accent3>
        <a:srgbClr val="B4A420"/>
      </a:accent3>
      <a:accent4>
        <a:srgbClr val="80B113"/>
      </a:accent4>
      <a:accent5>
        <a:srgbClr val="4BB821"/>
      </a:accent5>
      <a:accent6>
        <a:srgbClr val="14BC2C"/>
      </a:accent6>
      <a:hlink>
        <a:srgbClr val="329096"/>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DappledVTI</vt:lpstr>
      <vt:lpstr>Changemakers:Creativity and Value Creation</vt:lpstr>
      <vt:lpstr>Recap: </vt:lpstr>
      <vt:lpstr>Approaches within Epistemology</vt:lpstr>
      <vt:lpstr>Your approach</vt:lpstr>
      <vt:lpstr>PowerPoint Presentation</vt:lpstr>
      <vt:lpstr>How to build your literature review</vt:lpstr>
      <vt:lpstr>Find your gap (nuance)</vt:lpstr>
      <vt:lpstr>Examples of dissertation subjects</vt:lpstr>
      <vt:lpstr>Examples</vt:lpstr>
      <vt:lpstr>Hypothesis variables</vt:lpstr>
      <vt:lpstr>Accepting negative feedback</vt:lpstr>
      <vt:lpstr>Top 5 mistakes made by newly recruited police officers</vt:lpstr>
      <vt:lpstr>ASSIGNMENT 1- PART 1</vt:lpstr>
      <vt:lpstr>Recap unit 1</vt:lpstr>
      <vt:lpstr>Example of a mind map</vt:lpstr>
      <vt:lpstr>Example</vt:lpstr>
      <vt:lpstr>Example</vt:lpstr>
      <vt:lpstr>Examples- Reasoning</vt:lpstr>
      <vt:lpstr>Comparing the approaches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95</cp:revision>
  <dcterms:created xsi:type="dcterms:W3CDTF">2022-10-14T10:43:11Z</dcterms:created>
  <dcterms:modified xsi:type="dcterms:W3CDTF">2022-10-31T16:21:18Z</dcterms:modified>
</cp:coreProperties>
</file>