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64" r:id="rId2"/>
    <p:sldId id="275" r:id="rId3"/>
    <p:sldId id="259" r:id="rId4"/>
    <p:sldId id="272" r:id="rId5"/>
    <p:sldId id="276" r:id="rId6"/>
    <p:sldId id="265" r:id="rId7"/>
    <p:sldId id="266" r:id="rId8"/>
    <p:sldId id="277" r:id="rId9"/>
    <p:sldId id="273" r:id="rId10"/>
    <p:sldId id="274" r:id="rId11"/>
    <p:sldId id="270" r:id="rId12"/>
  </p:sldIdLst>
  <p:sldSz cx="18288000" cy="10287000"/>
  <p:notesSz cx="6858000" cy="9144000"/>
  <p:embeddedFontLst>
    <p:embeddedFont>
      <p:font typeface="Fredoka" panose="020B0604020202020204" charset="0"/>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24C"/>
    <a:srgbClr val="F46402"/>
    <a:srgbClr val="F48C0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34" d="100"/>
          <a:sy n="34" d="100"/>
        </p:scale>
        <p:origin x="125" y="53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9A0BA9-E9A8-46B8-BA89-474D94A5315E}" type="datetimeFigureOut">
              <a:rPr lang="en-US" smtClean="0"/>
              <a:t>10/13/2025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20AF5-FA89-49BF-83E4-48860D90EABC}" type="slidenum">
              <a:rPr lang="en-US" smtClean="0"/>
              <a:t>‹#›</a:t>
            </a:fld>
            <a:endParaRPr lang="en-US"/>
          </a:p>
        </p:txBody>
      </p:sp>
    </p:spTree>
    <p:extLst>
      <p:ext uri="{BB962C8B-B14F-4D97-AF65-F5344CB8AC3E}">
        <p14:creationId xmlns:p14="http://schemas.microsoft.com/office/powerpoint/2010/main" val="4207499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doi.org/10.3205/zma001356" TargetMode="External"/><Relationship Id="rId2" Type="http://schemas.openxmlformats.org/officeDocument/2006/relationships/slide" Target="../slides/slide11.xml"/><Relationship Id="rId1" Type="http://schemas.openxmlformats.org/officeDocument/2006/relationships/notesMaster" Target="../notesMasters/notesMaster1.xml"/><Relationship Id="rId5" Type="http://schemas.openxmlformats.org/officeDocument/2006/relationships/hyperlink" Target="https://doi.org/10.59188/eduvest.v5i3.50900" TargetMode="External"/><Relationship Id="rId4" Type="http://schemas.openxmlformats.org/officeDocument/2006/relationships/hyperlink" Target="https://doi.org/10.32528/ias.v3i1.474"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is a group assessment that will focus on the assessment of digital technology, tools, and techniques that can be used to improve the efficiency of the Sunrise residential Care Home. The paper will describe the application of a Microsoft 365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a communication tool, and how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can be promoted as more digital and safer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Dhru</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2520AF5-FA89-49BF-83E4-48860D90EABC}" type="slidenum">
              <a:rPr lang="en-US" smtClean="0"/>
              <a:t>3</a:t>
            </a:fld>
            <a:endParaRPr lang="en-US"/>
          </a:p>
        </p:txBody>
      </p:sp>
    </p:spTree>
    <p:extLst>
      <p:ext uri="{BB962C8B-B14F-4D97-AF65-F5344CB8AC3E}">
        <p14:creationId xmlns:p14="http://schemas.microsoft.com/office/powerpoint/2010/main" val="55669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b="0"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Use of Microsoft 365 Application: Microsoft Word</a:t>
            </a:r>
            <a:endPar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Microsoft Word is one of the applications that is most used within the Sunrise Residential Care Home using Microsoft 365. The advantages of Word are that it is easy to use, has the ability to use it with other Microsoft 365 applications, and collaborative features that are effective in making communication between staff members easier, e.g. real-time editing ability, inserting comments, and others (Jalil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2024). The main weakness is that not every member of staff is confident in their ability to use such sophisticated tools in Microsoft Word, like track changes or working on a collaborative document.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2520AF5-FA89-49BF-83E4-48860D90EABC}" type="slidenum">
              <a:rPr lang="en-US" smtClean="0"/>
              <a:t>4</a:t>
            </a:fld>
            <a:endParaRPr lang="en-US"/>
          </a:p>
        </p:txBody>
      </p:sp>
    </p:spTree>
    <p:extLst>
      <p:ext uri="{BB962C8B-B14F-4D97-AF65-F5344CB8AC3E}">
        <p14:creationId xmlns:p14="http://schemas.microsoft.com/office/powerpoint/2010/main" val="3361436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b="0"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Use of Microsoft 365 Communication Tool: Microsoft Teams</a:t>
            </a:r>
            <a:endPar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Microsoft Teams is another notable tool in Microsoft 365 used in the Sunrise Residential Care Home. Communication and cooperation between the members of staff are done through teams, where the staff can use group chats, video calls, and file sharing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Melati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2025). Teams has the advantage of having integration with other Microsoft 365 applications, like OneDrive and Outlook, that would allow easy sharing of files and emails. Also, team development through the capacity to develop dissimilar channels of various tasks or teams increases team performance. There are certain drawbacks, including the possibility of information overload because of the constant notifications or the difficulty in including all of the team members in the virtual meeting process, because the video conferencing may not be accessible to all employees.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2520AF5-FA89-49BF-83E4-48860D90EABC}" type="slidenum">
              <a:rPr lang="en-US" smtClean="0"/>
              <a:t>6</a:t>
            </a:fld>
            <a:endParaRPr lang="en-US"/>
          </a:p>
        </p:txBody>
      </p:sp>
    </p:spTree>
    <p:extLst>
      <p:ext uri="{BB962C8B-B14F-4D97-AF65-F5344CB8AC3E}">
        <p14:creationId xmlns:p14="http://schemas.microsoft.com/office/powerpoint/2010/main" val="3116473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b="0"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Impact of Limited Digital Skills</a:t>
            </a:r>
            <a:endPar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Poor digital literacy among the employees of Sunrise Residential Care Home is also among the biggest challenges to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the facility. Lack of digital skills negatively affects the quality of the care and contacts (Hege et al., 2020). As an example, in cases where the staff is not able to adequately use digital technologies to update care records or communicate with other personnel within the team, the outcomes might be miscommunication, care mistakes, and efficiency issues in meeting the requirements of the residents.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2520AF5-FA89-49BF-83E4-48860D90EABC}" type="slidenum">
              <a:rPr lang="en-US" smtClean="0"/>
              <a:t>7</a:t>
            </a:fld>
            <a:endParaRPr lang="en-US"/>
          </a:p>
        </p:txBody>
      </p:sp>
    </p:spTree>
    <p:extLst>
      <p:ext uri="{BB962C8B-B14F-4D97-AF65-F5344CB8AC3E}">
        <p14:creationId xmlns:p14="http://schemas.microsoft.com/office/powerpoint/2010/main" val="3898867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b="0"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Digital Safety Practices Checklist</a:t>
            </a:r>
            <a:endPar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Secure Logins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all machines and accounts should use strong passwords and multi-factor authentication.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Email Safety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Education Employees: Educate workers on how to identify phishing e-mails, and how to avoid clicking on suspicious links or attachments.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Safe Document Storage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Transfer into cloud databases of document share services (e.g. OneDrive), and have only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authorised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parties access sensitive documents (Mohamad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Hussin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Maintaining Patient Confidentiality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Data Protection laws (such as GDPR): Do not disclose patient data without their consent, store them in insecure locations.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2520AF5-FA89-49BF-83E4-48860D90EABC}" type="slidenum">
              <a:rPr lang="en-US" smtClean="0"/>
              <a:t>9</a:t>
            </a:fld>
            <a:endParaRPr lang="en-US"/>
          </a:p>
        </p:txBody>
      </p:sp>
    </p:spTree>
    <p:extLst>
      <p:ext uri="{BB962C8B-B14F-4D97-AF65-F5344CB8AC3E}">
        <p14:creationId xmlns:p14="http://schemas.microsoft.com/office/powerpoint/2010/main" val="3920888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Introducing Microsoft 365 applications to Sunrise Residential Care Home has given it an advantage on efficiency in communication, documentation and collaboration. Appropriate training and focus on computer safety would help support the fact that the staff members are ready to provide quality care and that personal data of the residents is not stolen.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2520AF5-FA89-49BF-83E4-48860D90EABC}" type="slidenum">
              <a:rPr lang="en-US" smtClean="0"/>
              <a:t>10</a:t>
            </a:fld>
            <a:endParaRPr lang="en-US"/>
          </a:p>
        </p:txBody>
      </p:sp>
    </p:spTree>
    <p:extLst>
      <p:ext uri="{BB962C8B-B14F-4D97-AF65-F5344CB8AC3E}">
        <p14:creationId xmlns:p14="http://schemas.microsoft.com/office/powerpoint/2010/main" val="30945486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Dhru</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 2018.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Office 365 for Healthcare Professionals: Improving Patient Care Through Collaboration, Compliance, and Productivity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Apress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Hege, I.,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Tolks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 Kuhn, 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Shiozawa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 2020. Digital skills in healthcare.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GMS journal for medical education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37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(6), p.Doc63.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10.3205/zma001356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Jalil, A., Rosa, 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Affandi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 Aziz, 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Saputra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W.N.H.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Ridho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A.A., 2024. Literature Review: Exploration of Features Microsoft Word.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International Applied Science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pp.28-32.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https://doi.org/10.32528/ias.v3i1.474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Melati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 2025. Analysis of The Advantages of Microsoft Teams as A Corporate Communication Tool in Supporting Employee Performance.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Eduvest</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Universal Studies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(3), pp.2893-2899.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https://doi.org/10.59188/eduvest.v5i3.50900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Mohamad, S.R.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Hussin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 2021. The usage of Microsoft OneDrive among the professional college staff.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Information and Knowledge Management (JIKM)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pp.84-94.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2520AF5-FA89-49BF-83E4-48860D90EABC}" type="slidenum">
              <a:rPr lang="en-US" smtClean="0"/>
              <a:t>11</a:t>
            </a:fld>
            <a:endParaRPr lang="en-US"/>
          </a:p>
        </p:txBody>
      </p:sp>
    </p:spTree>
    <p:extLst>
      <p:ext uri="{BB962C8B-B14F-4D97-AF65-F5344CB8AC3E}">
        <p14:creationId xmlns:p14="http://schemas.microsoft.com/office/powerpoint/2010/main" val="3125693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jp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32528/ias.v3i1.474" TargetMode="External"/><Relationship Id="rId3" Type="http://schemas.openxmlformats.org/officeDocument/2006/relationships/image" Target="../media/image1.png"/><Relationship Id="rId7" Type="http://schemas.openxmlformats.org/officeDocument/2006/relationships/hyperlink" Target="https://doi.org/10.3205/zma001356"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hyperlink" Target="https://doi.org/10.59188/eduvest.v5i3.509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6625638">
            <a:off x="10660419" y="248772"/>
            <a:ext cx="9433476" cy="9789456"/>
          </a:xfrm>
          <a:custGeom>
            <a:avLst/>
            <a:gdLst/>
            <a:ahLst/>
            <a:cxnLst/>
            <a:rect l="l" t="t" r="r" b="b"/>
            <a:pathLst>
              <a:path w="9433476" h="9789456">
                <a:moveTo>
                  <a:pt x="0" y="0"/>
                </a:moveTo>
                <a:lnTo>
                  <a:pt x="9433476" y="0"/>
                </a:lnTo>
                <a:lnTo>
                  <a:pt x="9433476" y="9789456"/>
                </a:lnTo>
                <a:lnTo>
                  <a:pt x="0" y="9789456"/>
                </a:lnTo>
                <a:lnTo>
                  <a:pt x="0" y="0"/>
                </a:lnTo>
                <a:close/>
              </a:path>
            </a:pathLst>
          </a:custGeom>
          <a:blipFill>
            <a:blip r:embed="rId2">
              <a:alphaModFix amt="52000"/>
              <a:extLst>
                <a:ext uri="{96DAC541-7B7A-43D3-8B79-37D633B846F1}">
                  <asvg:svgBlip xmlns:asvg="http://schemas.microsoft.com/office/drawing/2016/SVG/main" r:embed="rId3"/>
                </a:ext>
              </a:extLst>
            </a:blip>
            <a:stretch>
              <a:fillRect/>
            </a:stretch>
          </a:blipFill>
          <a:ln cap="sq">
            <a:noFill/>
            <a:prstDash val="solid"/>
            <a:miter/>
          </a:ln>
        </p:spPr>
      </p:sp>
      <p:sp>
        <p:nvSpPr>
          <p:cNvPr id="3" name="Freeform 3"/>
          <p:cNvSpPr/>
          <p:nvPr/>
        </p:nvSpPr>
        <p:spPr>
          <a:xfrm>
            <a:off x="-1509056" y="-627040"/>
            <a:ext cx="13829180" cy="11541079"/>
          </a:xfrm>
          <a:custGeom>
            <a:avLst/>
            <a:gdLst/>
            <a:ahLst/>
            <a:cxnLst/>
            <a:rect l="l" t="t" r="r" b="b"/>
            <a:pathLst>
              <a:path w="13829180" h="11541079">
                <a:moveTo>
                  <a:pt x="0" y="0"/>
                </a:moveTo>
                <a:lnTo>
                  <a:pt x="13829180" y="0"/>
                </a:lnTo>
                <a:lnTo>
                  <a:pt x="13829180" y="11541080"/>
                </a:lnTo>
                <a:lnTo>
                  <a:pt x="0" y="11541080"/>
                </a:lnTo>
                <a:lnTo>
                  <a:pt x="0" y="0"/>
                </a:lnTo>
                <a:close/>
              </a:path>
            </a:pathLst>
          </a:custGeom>
          <a:blipFill>
            <a:blip r:embed="rId4">
              <a:alphaModFix amt="31999"/>
              <a:extLst>
                <a:ext uri="{96DAC541-7B7A-43D3-8B79-37D633B846F1}">
                  <asvg:svgBlip xmlns:asvg="http://schemas.microsoft.com/office/drawing/2016/SVG/main" r:embed="rId5"/>
                </a:ext>
              </a:extLst>
            </a:blip>
            <a:stretch>
              <a:fillRect/>
            </a:stretch>
          </a:blipFill>
          <a:ln cap="sq">
            <a:noFill/>
            <a:prstDash val="solid"/>
            <a:miter/>
          </a:ln>
        </p:spPr>
      </p:sp>
      <p:sp>
        <p:nvSpPr>
          <p:cNvPr id="26" name="TextBox 26"/>
          <p:cNvSpPr txBox="1"/>
          <p:nvPr/>
        </p:nvSpPr>
        <p:spPr>
          <a:xfrm rot="20960891">
            <a:off x="12382118" y="1611193"/>
            <a:ext cx="982365" cy="1081546"/>
          </a:xfrm>
          <a:prstGeom prst="rect">
            <a:avLst/>
          </a:prstGeom>
        </p:spPr>
        <p:txBody>
          <a:bodyPr lIns="50800" tIns="50800" rIns="50800" bIns="50800" rtlCol="0" anchor="ctr"/>
          <a:lstStyle/>
          <a:p>
            <a:pPr algn="ctr">
              <a:lnSpc>
                <a:spcPts val="5479"/>
              </a:lnSpc>
            </a:pPr>
            <a:endParaRPr lang="en-US" sz="3999" spc="-79" dirty="0">
              <a:solidFill>
                <a:srgbClr val="F8F5EC"/>
              </a:solidFill>
              <a:latin typeface="Fredoka"/>
              <a:ea typeface="Fredoka"/>
              <a:cs typeface="Fredoka"/>
              <a:sym typeface="Fredoka"/>
            </a:endParaRPr>
          </a:p>
        </p:txBody>
      </p:sp>
      <p:sp>
        <p:nvSpPr>
          <p:cNvPr id="42" name="TextBox 41">
            <a:extLst>
              <a:ext uri="{FF2B5EF4-FFF2-40B4-BE49-F238E27FC236}">
                <a16:creationId xmlns:a16="http://schemas.microsoft.com/office/drawing/2014/main" id="{E38E7383-AAA9-4A63-A4C7-15E603927C56}"/>
              </a:ext>
            </a:extLst>
          </p:cNvPr>
          <p:cNvSpPr txBox="1"/>
          <p:nvPr/>
        </p:nvSpPr>
        <p:spPr>
          <a:xfrm>
            <a:off x="1600200" y="2933700"/>
            <a:ext cx="15773400" cy="6459461"/>
          </a:xfrm>
          <a:prstGeom prst="rect">
            <a:avLst/>
          </a:prstGeom>
          <a:noFill/>
        </p:spPr>
        <p:txBody>
          <a:bodyPr wrap="square" rtlCol="0">
            <a:spAutoFit/>
          </a:bodyPr>
          <a:lstStyle/>
          <a:p>
            <a:pPr marL="0" marR="0" algn="ctr">
              <a:lnSpc>
                <a:spcPct val="107000"/>
              </a:lnSpc>
              <a:spcBef>
                <a:spcPts val="0"/>
              </a:spcBef>
              <a:spcAft>
                <a:spcPts val="800"/>
              </a:spcAft>
            </a:pPr>
            <a:r>
              <a:rPr lang="en-US" sz="4000" b="1" dirty="0">
                <a:effectLst/>
                <a:latin typeface="Times New Roman" panose="02020603050405020304" pitchFamily="18" charset="0"/>
                <a:ea typeface="Calibri" panose="020F0502020204030204" pitchFamily="34" charset="0"/>
                <a:cs typeface="Times New Roman" panose="02020603050405020304" pitchFamily="18" charset="0"/>
              </a:rPr>
              <a:t>LCHS4007</a:t>
            </a:r>
          </a:p>
          <a:p>
            <a:pPr marL="0" marR="0" algn="ctr">
              <a:lnSpc>
                <a:spcPct val="107000"/>
              </a:lnSpc>
              <a:spcBef>
                <a:spcPts val="0"/>
              </a:spcBef>
              <a:spcAft>
                <a:spcPts val="800"/>
              </a:spcAft>
            </a:pPr>
            <a:r>
              <a:rPr lang="en-US" sz="4000" b="1" dirty="0">
                <a:effectLst/>
                <a:latin typeface="Times New Roman" panose="02020603050405020304" pitchFamily="18" charset="0"/>
                <a:ea typeface="Calibri" panose="020F0502020204030204" pitchFamily="34" charset="0"/>
                <a:cs typeface="Times New Roman" panose="02020603050405020304" pitchFamily="18" charset="0"/>
              </a:rPr>
              <a:t>Digital Skills and Research Methods</a:t>
            </a:r>
          </a:p>
          <a:p>
            <a:pPr marL="0" marR="0" algn="ctr">
              <a:lnSpc>
                <a:spcPct val="107000"/>
              </a:lnSpc>
              <a:spcBef>
                <a:spcPts val="0"/>
              </a:spcBef>
              <a:spcAft>
                <a:spcPts val="800"/>
              </a:spcAft>
            </a:pPr>
            <a:endParaRPr lang="en-US" sz="4000" b="1" dirty="0">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07000"/>
              </a:lnSpc>
              <a:spcBef>
                <a:spcPts val="0"/>
              </a:spcBef>
              <a:spcAft>
                <a:spcPts val="800"/>
              </a:spcAft>
            </a:pPr>
            <a:r>
              <a:rPr lang="en-US" sz="4000" b="1" dirty="0">
                <a:effectLst/>
                <a:latin typeface="Times New Roman" panose="02020603050405020304" pitchFamily="18" charset="0"/>
                <a:ea typeface="Calibri" panose="020F0502020204030204" pitchFamily="34" charset="0"/>
                <a:cs typeface="Times New Roman" panose="02020603050405020304" pitchFamily="18" charset="0"/>
              </a:rPr>
              <a:t>Evaluating the Use of Digital Technology at Sunrise Residential Care Home</a:t>
            </a:r>
          </a:p>
          <a:p>
            <a:pPr marL="0" marR="0" algn="ctr">
              <a:lnSpc>
                <a:spcPct val="107000"/>
              </a:lnSpc>
              <a:spcBef>
                <a:spcPts val="0"/>
              </a:spcBef>
              <a:spcAft>
                <a:spcPts val="800"/>
              </a:spcAft>
            </a:pPr>
            <a:endParaRPr lang="en-US" sz="40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2400" b="1" dirty="0"/>
              <a:t>Student Name: Rosana Isabela </a:t>
            </a:r>
            <a:r>
              <a:rPr lang="en-US" sz="2400" b="1" dirty="0" err="1"/>
              <a:t>busuioc</a:t>
            </a:r>
            <a:br>
              <a:rPr lang="en-US" sz="2400" b="1" dirty="0"/>
            </a:br>
            <a:r>
              <a:rPr lang="en-US" sz="2400" b="1" dirty="0"/>
              <a:t>Student Name: Avram </a:t>
            </a:r>
            <a:r>
              <a:rPr lang="en-US" sz="2400" b="1" dirty="0" err="1"/>
              <a:t>busuioc</a:t>
            </a:r>
            <a:br>
              <a:rPr lang="en-US" sz="2400" b="1" dirty="0"/>
            </a:br>
            <a:r>
              <a:rPr lang="en-US" sz="2400" b="1" dirty="0"/>
              <a:t>Student Name: Isaac Nae</a:t>
            </a:r>
            <a:endParaRPr lang="en-US" sz="2400" dirty="0"/>
          </a:p>
          <a:p>
            <a:pPr marL="0" marR="0" algn="ctr">
              <a:lnSpc>
                <a:spcPct val="107000"/>
              </a:lnSpc>
              <a:spcBef>
                <a:spcPts val="0"/>
              </a:spcBef>
              <a:spcAft>
                <a:spcPts val="800"/>
              </a:spcAft>
            </a:pPr>
            <a:endParaRPr lang="en-US" sz="4000" b="1" dirty="0">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FE8FA9-B90E-A7D1-C915-8F9DCC7D8EE6}"/>
              </a:ext>
            </a:extLst>
          </p:cNvPr>
          <p:cNvSpPr txBox="1"/>
          <p:nvPr/>
        </p:nvSpPr>
        <p:spPr>
          <a:xfrm>
            <a:off x="4572000" y="4960648"/>
            <a:ext cx="9144000" cy="523220"/>
          </a:xfrm>
          <a:prstGeom prst="rect">
            <a:avLst/>
          </a:prstGeom>
          <a:noFill/>
        </p:spPr>
        <p:txBody>
          <a:bodyPr wrap="square">
            <a:spAutoFit/>
          </a:bodyPr>
          <a:lstStyle/>
          <a:p>
            <a:pPr algn="ctr"/>
            <a:r>
              <a:rPr lang="en-US" sz="2800" dirty="0">
                <a:latin typeface="Arial" panose="020B0604020202020204" pitchFamily="34" charset="0"/>
                <a:cs typeface="Arial" panose="020B0604020202020204" pitchFamily="34" charset="0"/>
              </a:rPr>
              <a:t>Student Name: Rosana Isabela </a:t>
            </a:r>
            <a:r>
              <a:rPr lang="en-US" sz="2800" dirty="0" err="1">
                <a:latin typeface="Arial" panose="020B0604020202020204" pitchFamily="34" charset="0"/>
                <a:cs typeface="Arial" panose="020B0604020202020204" pitchFamily="34" charset="0"/>
              </a:rPr>
              <a:t>busuioc</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5596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579761">
            <a:off x="-1826493" y="1878366"/>
            <a:ext cx="10133496" cy="10515892"/>
          </a:xfrm>
          <a:custGeom>
            <a:avLst/>
            <a:gdLst/>
            <a:ahLst/>
            <a:cxnLst/>
            <a:rect l="l" t="t" r="r" b="b"/>
            <a:pathLst>
              <a:path w="10133496" h="10515892">
                <a:moveTo>
                  <a:pt x="0" y="0"/>
                </a:moveTo>
                <a:lnTo>
                  <a:pt x="10133495" y="0"/>
                </a:lnTo>
                <a:lnTo>
                  <a:pt x="10133495" y="10515892"/>
                </a:lnTo>
                <a:lnTo>
                  <a:pt x="0" y="10515892"/>
                </a:lnTo>
                <a:lnTo>
                  <a:pt x="0" y="0"/>
                </a:lnTo>
                <a:close/>
              </a:path>
            </a:pathLst>
          </a:custGeom>
          <a:blipFill>
            <a:blip r:embed="rId3">
              <a:alphaModFix amt="37000"/>
              <a:extLst>
                <a:ext uri="{96DAC541-7B7A-43D3-8B79-37D633B846F1}">
                  <asvg:svgBlip xmlns:asvg="http://schemas.microsoft.com/office/drawing/2016/SVG/main" r:embed="rId4"/>
                </a:ext>
              </a:extLst>
            </a:blip>
            <a:stretch>
              <a:fillRect/>
            </a:stretch>
          </a:blipFill>
          <a:ln cap="sq">
            <a:noFill/>
            <a:prstDash val="solid"/>
            <a:miter/>
          </a:ln>
        </p:spPr>
      </p:sp>
      <p:grpSp>
        <p:nvGrpSpPr>
          <p:cNvPr id="9" name="Group 9"/>
          <p:cNvGrpSpPr/>
          <p:nvPr/>
        </p:nvGrpSpPr>
        <p:grpSpPr>
          <a:xfrm>
            <a:off x="6763334" y="3801162"/>
            <a:ext cx="10854028" cy="4149106"/>
            <a:chOff x="0" y="0"/>
            <a:chExt cx="2858674" cy="1092769"/>
          </a:xfrm>
        </p:grpSpPr>
        <p:sp>
          <p:nvSpPr>
            <p:cNvPr id="10" name="Freeform 10"/>
            <p:cNvSpPr/>
            <p:nvPr/>
          </p:nvSpPr>
          <p:spPr>
            <a:xfrm>
              <a:off x="0" y="0"/>
              <a:ext cx="2858674" cy="1092769"/>
            </a:xfrm>
            <a:custGeom>
              <a:avLst/>
              <a:gdLst/>
              <a:ahLst/>
              <a:cxnLst/>
              <a:rect l="l" t="t" r="r" b="b"/>
              <a:pathLst>
                <a:path w="2858674" h="1092769">
                  <a:moveTo>
                    <a:pt x="21398" y="0"/>
                  </a:moveTo>
                  <a:lnTo>
                    <a:pt x="2837276" y="0"/>
                  </a:lnTo>
                  <a:cubicBezTo>
                    <a:pt x="2849094" y="0"/>
                    <a:pt x="2858674" y="9580"/>
                    <a:pt x="2858674" y="21398"/>
                  </a:cubicBezTo>
                  <a:lnTo>
                    <a:pt x="2858674" y="1071370"/>
                  </a:lnTo>
                  <a:cubicBezTo>
                    <a:pt x="2858674" y="1077046"/>
                    <a:pt x="2856420" y="1082488"/>
                    <a:pt x="2852407" y="1086501"/>
                  </a:cubicBezTo>
                  <a:cubicBezTo>
                    <a:pt x="2848394" y="1090514"/>
                    <a:pt x="2842951" y="1092769"/>
                    <a:pt x="2837276" y="1092769"/>
                  </a:cubicBezTo>
                  <a:lnTo>
                    <a:pt x="21398" y="1092769"/>
                  </a:lnTo>
                  <a:cubicBezTo>
                    <a:pt x="9580" y="1092769"/>
                    <a:pt x="0" y="1083188"/>
                    <a:pt x="0" y="1071370"/>
                  </a:cubicBezTo>
                  <a:lnTo>
                    <a:pt x="0" y="21398"/>
                  </a:lnTo>
                  <a:cubicBezTo>
                    <a:pt x="0" y="9580"/>
                    <a:pt x="9580" y="0"/>
                    <a:pt x="21398" y="0"/>
                  </a:cubicBezTo>
                  <a:close/>
                </a:path>
              </a:pathLst>
            </a:custGeom>
            <a:solidFill>
              <a:srgbClr val="FFFDF8"/>
            </a:solidFill>
          </p:spPr>
        </p:sp>
        <p:sp>
          <p:nvSpPr>
            <p:cNvPr id="11" name="TextBox 11"/>
            <p:cNvSpPr txBox="1"/>
            <p:nvPr/>
          </p:nvSpPr>
          <p:spPr>
            <a:xfrm>
              <a:off x="0" y="-19050"/>
              <a:ext cx="2858674" cy="1111819"/>
            </a:xfrm>
            <a:prstGeom prst="rect">
              <a:avLst/>
            </a:prstGeom>
          </p:spPr>
          <p:txBody>
            <a:bodyPr lIns="50800" tIns="50800" rIns="50800" bIns="50800" rtlCol="0" anchor="ctr"/>
            <a:lstStyle/>
            <a:p>
              <a:pPr algn="ctr">
                <a:lnSpc>
                  <a:spcPts val="2465"/>
                </a:lnSpc>
              </a:pPr>
              <a:endParaRPr>
                <a:latin typeface="Times New Roman" panose="02020603050405020304" pitchFamily="18" charset="0"/>
                <a:cs typeface="Times New Roman" panose="02020603050405020304" pitchFamily="18" charset="0"/>
              </a:endParaRPr>
            </a:p>
          </p:txBody>
        </p:sp>
      </p:grpSp>
      <p:sp>
        <p:nvSpPr>
          <p:cNvPr id="15" name="TextBox 15"/>
          <p:cNvSpPr txBox="1"/>
          <p:nvPr/>
        </p:nvSpPr>
        <p:spPr>
          <a:xfrm>
            <a:off x="2375590" y="1057045"/>
            <a:ext cx="14083610" cy="923330"/>
          </a:xfrm>
          <a:prstGeom prst="rect">
            <a:avLst/>
          </a:prstGeom>
        </p:spPr>
        <p:txBody>
          <a:bodyPr wrap="square" lIns="0" tIns="0" rIns="0" bIns="0" rtlCol="0" anchor="t">
            <a:spAutoFit/>
          </a:bodyPr>
          <a:lstStyle/>
          <a:p>
            <a:pPr marL="0" lvl="0" indent="0" algn="ctr">
              <a:lnSpc>
                <a:spcPts val="7200"/>
              </a:lnSpc>
              <a:spcBef>
                <a:spcPct val="0"/>
              </a:spcBef>
            </a:pPr>
            <a:r>
              <a:rPr lang="en-US" sz="6000" dirty="0">
                <a:latin typeface="Times New Roman" panose="02020603050405020304" pitchFamily="18" charset="0"/>
                <a:ea typeface="Fredoka"/>
                <a:cs typeface="Times New Roman" panose="02020603050405020304" pitchFamily="18" charset="0"/>
                <a:sym typeface="Fredoka"/>
              </a:rPr>
              <a:t>Introduction</a:t>
            </a:r>
          </a:p>
        </p:txBody>
      </p:sp>
      <p:sp>
        <p:nvSpPr>
          <p:cNvPr id="20" name="TextBox 20"/>
          <p:cNvSpPr txBox="1"/>
          <p:nvPr/>
        </p:nvSpPr>
        <p:spPr>
          <a:xfrm>
            <a:off x="7315200" y="4457700"/>
            <a:ext cx="10050877" cy="2703625"/>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Group assessment on improving efficiency in Sunrise Residential Care Home.</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Focus on digital technology: Microsoft 365 applications and communication tools</a:t>
            </a:r>
            <a:r>
              <a:rPr lang="en-US" sz="2400" dirty="0">
                <a:effectLst/>
                <a:latin typeface="Times New Roman" panose="02020603050405020304" pitchFamily="18" charset="0"/>
                <a:ea typeface="Calibri" panose="020F0502020204030204" pitchFamily="34" charset="0"/>
              </a:rPr>
              <a:t>(</a:t>
            </a:r>
            <a:r>
              <a:rPr lang="en-US" sz="2400" dirty="0" err="1">
                <a:effectLst/>
                <a:latin typeface="Times New Roman" panose="02020603050405020304" pitchFamily="18" charset="0"/>
                <a:ea typeface="Calibri" panose="020F0502020204030204" pitchFamily="34" charset="0"/>
              </a:rPr>
              <a:t>Dhru</a:t>
            </a:r>
            <a:r>
              <a:rPr lang="en-US" sz="2400" dirty="0">
                <a:effectLst/>
                <a:latin typeface="Times New Roman" panose="02020603050405020304" pitchFamily="18" charset="0"/>
                <a:ea typeface="Calibri" panose="020F0502020204030204" pitchFamily="34" charset="0"/>
              </a:rPr>
              <a:t>, 2018).</a:t>
            </a:r>
            <a:endParaRPr lang="en-US" sz="2400" dirty="0">
              <a:latin typeface="Times New Roman" panose="02020603050405020304" pitchFamily="18" charset="0"/>
              <a:ea typeface="Playpen Sans"/>
              <a:cs typeface="Times New Roman" panose="02020603050405020304" pitchFamily="18" charset="0"/>
              <a:sym typeface="Playpen Sans"/>
            </a:endParaRP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Aim: Enhance communication, safety, and overall digital transformation in the care home.</a:t>
            </a:r>
          </a:p>
        </p:txBody>
      </p:sp>
      <p:sp>
        <p:nvSpPr>
          <p:cNvPr id="52" name="Rectangle 51">
            <a:extLst>
              <a:ext uri="{FF2B5EF4-FFF2-40B4-BE49-F238E27FC236}">
                <a16:creationId xmlns:a16="http://schemas.microsoft.com/office/drawing/2014/main" id="{D9EACAE3-E195-43F7-B6AD-68DAED861E23}"/>
              </a:ext>
            </a:extLst>
          </p:cNvPr>
          <p:cNvSpPr/>
          <p:nvPr/>
        </p:nvSpPr>
        <p:spPr>
          <a:xfrm>
            <a:off x="921923" y="3801162"/>
            <a:ext cx="4869277" cy="3628338"/>
          </a:xfrm>
          <a:prstGeom prst="rect">
            <a:avLst/>
          </a:prstGeom>
          <a:blipFill dpi="0" rotWithShape="1">
            <a:blip r:embed="rId5">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579761">
            <a:off x="-1826493" y="1878366"/>
            <a:ext cx="10133496" cy="10515892"/>
          </a:xfrm>
          <a:custGeom>
            <a:avLst/>
            <a:gdLst/>
            <a:ahLst/>
            <a:cxnLst/>
            <a:rect l="l" t="t" r="r" b="b"/>
            <a:pathLst>
              <a:path w="10133496" h="10515892">
                <a:moveTo>
                  <a:pt x="0" y="0"/>
                </a:moveTo>
                <a:lnTo>
                  <a:pt x="10133495" y="0"/>
                </a:lnTo>
                <a:lnTo>
                  <a:pt x="10133495" y="10515892"/>
                </a:lnTo>
                <a:lnTo>
                  <a:pt x="0" y="10515892"/>
                </a:lnTo>
                <a:lnTo>
                  <a:pt x="0" y="0"/>
                </a:lnTo>
                <a:close/>
              </a:path>
            </a:pathLst>
          </a:custGeom>
          <a:blipFill>
            <a:blip r:embed="rId3">
              <a:alphaModFix amt="37000"/>
              <a:extLst>
                <a:ext uri="{96DAC541-7B7A-43D3-8B79-37D633B846F1}">
                  <asvg:svgBlip xmlns:asvg="http://schemas.microsoft.com/office/drawing/2016/SVG/main" r:embed="rId4"/>
                </a:ext>
              </a:extLst>
            </a:blip>
            <a:stretch>
              <a:fillRect/>
            </a:stretch>
          </a:blipFill>
          <a:ln cap="sq">
            <a:noFill/>
            <a:prstDash val="solid"/>
            <a:miter/>
          </a:ln>
        </p:spPr>
      </p:sp>
      <p:grpSp>
        <p:nvGrpSpPr>
          <p:cNvPr id="9" name="Group 9"/>
          <p:cNvGrpSpPr/>
          <p:nvPr/>
        </p:nvGrpSpPr>
        <p:grpSpPr>
          <a:xfrm>
            <a:off x="6763334" y="3801162"/>
            <a:ext cx="10854028" cy="4149106"/>
            <a:chOff x="0" y="0"/>
            <a:chExt cx="2858674" cy="1092769"/>
          </a:xfrm>
        </p:grpSpPr>
        <p:sp>
          <p:nvSpPr>
            <p:cNvPr id="10" name="Freeform 10"/>
            <p:cNvSpPr/>
            <p:nvPr/>
          </p:nvSpPr>
          <p:spPr>
            <a:xfrm>
              <a:off x="0" y="0"/>
              <a:ext cx="2858674" cy="1092769"/>
            </a:xfrm>
            <a:custGeom>
              <a:avLst/>
              <a:gdLst/>
              <a:ahLst/>
              <a:cxnLst/>
              <a:rect l="l" t="t" r="r" b="b"/>
              <a:pathLst>
                <a:path w="2858674" h="1092769">
                  <a:moveTo>
                    <a:pt x="21398" y="0"/>
                  </a:moveTo>
                  <a:lnTo>
                    <a:pt x="2837276" y="0"/>
                  </a:lnTo>
                  <a:cubicBezTo>
                    <a:pt x="2849094" y="0"/>
                    <a:pt x="2858674" y="9580"/>
                    <a:pt x="2858674" y="21398"/>
                  </a:cubicBezTo>
                  <a:lnTo>
                    <a:pt x="2858674" y="1071370"/>
                  </a:lnTo>
                  <a:cubicBezTo>
                    <a:pt x="2858674" y="1077046"/>
                    <a:pt x="2856420" y="1082488"/>
                    <a:pt x="2852407" y="1086501"/>
                  </a:cubicBezTo>
                  <a:cubicBezTo>
                    <a:pt x="2848394" y="1090514"/>
                    <a:pt x="2842951" y="1092769"/>
                    <a:pt x="2837276" y="1092769"/>
                  </a:cubicBezTo>
                  <a:lnTo>
                    <a:pt x="21398" y="1092769"/>
                  </a:lnTo>
                  <a:cubicBezTo>
                    <a:pt x="9580" y="1092769"/>
                    <a:pt x="0" y="1083188"/>
                    <a:pt x="0" y="1071370"/>
                  </a:cubicBezTo>
                  <a:lnTo>
                    <a:pt x="0" y="21398"/>
                  </a:lnTo>
                  <a:cubicBezTo>
                    <a:pt x="0" y="9580"/>
                    <a:pt x="9580" y="0"/>
                    <a:pt x="21398" y="0"/>
                  </a:cubicBezTo>
                  <a:close/>
                </a:path>
              </a:pathLst>
            </a:custGeom>
            <a:solidFill>
              <a:srgbClr val="FFFDF8"/>
            </a:solidFill>
          </p:spPr>
        </p:sp>
        <p:sp>
          <p:nvSpPr>
            <p:cNvPr id="11" name="TextBox 11"/>
            <p:cNvSpPr txBox="1"/>
            <p:nvPr/>
          </p:nvSpPr>
          <p:spPr>
            <a:xfrm>
              <a:off x="0" y="-19050"/>
              <a:ext cx="2858674" cy="1111819"/>
            </a:xfrm>
            <a:prstGeom prst="rect">
              <a:avLst/>
            </a:prstGeom>
          </p:spPr>
          <p:txBody>
            <a:bodyPr lIns="50800" tIns="50800" rIns="50800" bIns="50800" rtlCol="0" anchor="ctr"/>
            <a:lstStyle/>
            <a:p>
              <a:pPr algn="ctr">
                <a:lnSpc>
                  <a:spcPts val="2465"/>
                </a:lnSpc>
              </a:pPr>
              <a:endParaRPr>
                <a:latin typeface="Times New Roman" panose="02020603050405020304" pitchFamily="18" charset="0"/>
                <a:cs typeface="Times New Roman" panose="02020603050405020304" pitchFamily="18" charset="0"/>
              </a:endParaRPr>
            </a:p>
          </p:txBody>
        </p:sp>
      </p:grpSp>
      <p:sp>
        <p:nvSpPr>
          <p:cNvPr id="15" name="TextBox 15"/>
          <p:cNvSpPr txBox="1"/>
          <p:nvPr/>
        </p:nvSpPr>
        <p:spPr>
          <a:xfrm>
            <a:off x="2375590" y="1057045"/>
            <a:ext cx="14769410" cy="1846659"/>
          </a:xfrm>
          <a:prstGeom prst="rect">
            <a:avLst/>
          </a:prstGeom>
        </p:spPr>
        <p:txBody>
          <a:bodyPr wrap="square" lIns="0" tIns="0" rIns="0" bIns="0" rtlCol="0" anchor="t">
            <a:spAutoFit/>
          </a:bodyPr>
          <a:lstStyle/>
          <a:p>
            <a:pPr marL="0" lvl="0" indent="0" algn="ctr">
              <a:lnSpc>
                <a:spcPts val="7200"/>
              </a:lnSpc>
              <a:spcBef>
                <a:spcPct val="0"/>
              </a:spcBef>
            </a:pPr>
            <a:r>
              <a:rPr lang="en-US" sz="6000" dirty="0">
                <a:latin typeface="Times New Roman" panose="02020603050405020304" pitchFamily="18" charset="0"/>
                <a:ea typeface="Fredoka"/>
                <a:cs typeface="Times New Roman" panose="02020603050405020304" pitchFamily="18" charset="0"/>
                <a:sym typeface="Fredoka"/>
              </a:rPr>
              <a:t>Use of Microsoft 365 Application: Microsoft Word</a:t>
            </a:r>
          </a:p>
        </p:txBody>
      </p:sp>
      <p:sp>
        <p:nvSpPr>
          <p:cNvPr id="20" name="TextBox 20"/>
          <p:cNvSpPr txBox="1"/>
          <p:nvPr/>
        </p:nvSpPr>
        <p:spPr>
          <a:xfrm>
            <a:off x="7010400" y="4229100"/>
            <a:ext cx="10050877" cy="3257623"/>
          </a:xfrm>
          <a:prstGeom prst="rect">
            <a:avLst/>
          </a:prstGeom>
        </p:spPr>
        <p:txBody>
          <a:bodyPr lIns="0" tIns="0" rIns="0" bIns="0" rtlCol="0" anchor="t">
            <a:spAutoFit/>
          </a:bodyPr>
          <a:lstStyle/>
          <a:p>
            <a:pPr algn="just">
              <a:lnSpc>
                <a:spcPct val="150000"/>
              </a:lnSpc>
            </a:pPr>
            <a:r>
              <a:rPr lang="en-US" sz="2400" b="1" dirty="0">
                <a:latin typeface="Times New Roman" panose="02020603050405020304" pitchFamily="18" charset="0"/>
                <a:ea typeface="Playpen Sans"/>
                <a:cs typeface="Times New Roman" panose="02020603050405020304" pitchFamily="18" charset="0"/>
                <a:sym typeface="Playpen Sans"/>
              </a:rPr>
              <a:t>Advantages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Easy to use, integrates with other Microsoft 365 apps.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Collaborative features: Real-time editing, comments, </a:t>
            </a:r>
            <a:r>
              <a:rPr lang="en-US" sz="2400" dirty="0" err="1">
                <a:latin typeface="Times New Roman" panose="02020603050405020304" pitchFamily="18" charset="0"/>
                <a:ea typeface="Playpen Sans"/>
                <a:cs typeface="Times New Roman" panose="02020603050405020304" pitchFamily="18" charset="0"/>
                <a:sym typeface="Playpen Sans"/>
              </a:rPr>
              <a:t>etc</a:t>
            </a:r>
            <a:r>
              <a:rPr lang="en-US" sz="2400" dirty="0">
                <a:latin typeface="Times New Roman" panose="02020603050405020304" pitchFamily="18" charset="0"/>
                <a:ea typeface="Playpen Sans"/>
                <a:cs typeface="Times New Roman" panose="02020603050405020304" pitchFamily="18" charset="0"/>
                <a:sym typeface="Playpen Sans"/>
              </a:rPr>
              <a:t> </a:t>
            </a:r>
            <a:r>
              <a:rPr lang="en-US" sz="2400" dirty="0">
                <a:effectLst/>
                <a:latin typeface="Times New Roman" panose="02020603050405020304" pitchFamily="18" charset="0"/>
                <a:ea typeface="Calibri" panose="020F0502020204030204" pitchFamily="34" charset="0"/>
              </a:rPr>
              <a:t>(Jalil </a:t>
            </a:r>
            <a:r>
              <a:rPr lang="en-US" sz="2400" i="1" dirty="0">
                <a:effectLst/>
                <a:latin typeface="Times New Roman" panose="02020603050405020304" pitchFamily="18" charset="0"/>
                <a:ea typeface="Calibri" panose="020F0502020204030204" pitchFamily="34" charset="0"/>
              </a:rPr>
              <a:t>et al</a:t>
            </a:r>
            <a:r>
              <a:rPr lang="en-US" sz="2400" dirty="0">
                <a:effectLst/>
                <a:latin typeface="Times New Roman" panose="02020603050405020304" pitchFamily="18" charset="0"/>
                <a:ea typeface="Calibri" panose="020F0502020204030204" pitchFamily="34" charset="0"/>
              </a:rPr>
              <a:t>., 2024)</a:t>
            </a:r>
            <a:r>
              <a:rPr lang="en-US" sz="2400" dirty="0">
                <a:latin typeface="Times New Roman" panose="02020603050405020304" pitchFamily="18" charset="0"/>
                <a:ea typeface="Playpen Sans"/>
                <a:cs typeface="Times New Roman" panose="02020603050405020304" pitchFamily="18" charset="0"/>
                <a:sym typeface="Playpen Sans"/>
              </a:rPr>
              <a:t>.</a:t>
            </a:r>
          </a:p>
          <a:p>
            <a:pPr algn="just">
              <a:lnSpc>
                <a:spcPct val="150000"/>
              </a:lnSpc>
            </a:pPr>
            <a:r>
              <a:rPr lang="en-US" sz="2400" b="1" dirty="0">
                <a:latin typeface="Times New Roman" panose="02020603050405020304" pitchFamily="18" charset="0"/>
                <a:ea typeface="Playpen Sans"/>
                <a:cs typeface="Times New Roman" panose="02020603050405020304" pitchFamily="18" charset="0"/>
                <a:sym typeface="Playpen Sans"/>
              </a:rPr>
              <a:t>Limitations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Limited digital skills among staff.</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Difficulty using advanced features like track changes and collaborative work.</a:t>
            </a:r>
          </a:p>
        </p:txBody>
      </p:sp>
      <p:sp>
        <p:nvSpPr>
          <p:cNvPr id="3" name="Rectangle 2">
            <a:extLst>
              <a:ext uri="{FF2B5EF4-FFF2-40B4-BE49-F238E27FC236}">
                <a16:creationId xmlns:a16="http://schemas.microsoft.com/office/drawing/2014/main" id="{7F485D15-F6B4-4A6A-9A11-36129BEF2737}"/>
              </a:ext>
            </a:extLst>
          </p:cNvPr>
          <p:cNvSpPr/>
          <p:nvPr/>
        </p:nvSpPr>
        <p:spPr>
          <a:xfrm>
            <a:off x="1143000" y="3728832"/>
            <a:ext cx="4343400" cy="4149106"/>
          </a:xfrm>
          <a:prstGeom prst="rect">
            <a:avLst/>
          </a:prstGeom>
          <a:blipFill dpi="0" rotWithShape="1">
            <a:blip r:embed="rId5">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93268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A90846-9C3A-9159-675B-86D36568149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05BB93C-81C1-4175-8514-B74FF435F048}"/>
              </a:ext>
            </a:extLst>
          </p:cNvPr>
          <p:cNvSpPr txBox="1"/>
          <p:nvPr/>
        </p:nvSpPr>
        <p:spPr>
          <a:xfrm>
            <a:off x="4572000" y="4960648"/>
            <a:ext cx="9144000" cy="523220"/>
          </a:xfrm>
          <a:prstGeom prst="rect">
            <a:avLst/>
          </a:prstGeom>
          <a:noFill/>
        </p:spPr>
        <p:txBody>
          <a:bodyPr wrap="square">
            <a:spAutoFit/>
          </a:bodyPr>
          <a:lstStyle/>
          <a:p>
            <a:pPr algn="ctr"/>
            <a:r>
              <a:rPr lang="en-US" sz="2800" b="1" dirty="0"/>
              <a:t>Student Name: Avram </a:t>
            </a:r>
            <a:r>
              <a:rPr lang="en-US" sz="2800" b="1" dirty="0" err="1"/>
              <a:t>busuioc</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381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579761">
            <a:off x="-1826493" y="1878366"/>
            <a:ext cx="10133496" cy="10515892"/>
          </a:xfrm>
          <a:custGeom>
            <a:avLst/>
            <a:gdLst/>
            <a:ahLst/>
            <a:cxnLst/>
            <a:rect l="l" t="t" r="r" b="b"/>
            <a:pathLst>
              <a:path w="10133496" h="10515892">
                <a:moveTo>
                  <a:pt x="0" y="0"/>
                </a:moveTo>
                <a:lnTo>
                  <a:pt x="10133495" y="0"/>
                </a:lnTo>
                <a:lnTo>
                  <a:pt x="10133495" y="10515892"/>
                </a:lnTo>
                <a:lnTo>
                  <a:pt x="0" y="10515892"/>
                </a:lnTo>
                <a:lnTo>
                  <a:pt x="0" y="0"/>
                </a:lnTo>
                <a:close/>
              </a:path>
            </a:pathLst>
          </a:custGeom>
          <a:blipFill>
            <a:blip r:embed="rId3">
              <a:alphaModFix amt="37000"/>
              <a:extLst>
                <a:ext uri="{96DAC541-7B7A-43D3-8B79-37D633B846F1}">
                  <asvg:svgBlip xmlns:asvg="http://schemas.microsoft.com/office/drawing/2016/SVG/main" r:embed="rId4"/>
                </a:ext>
              </a:extLst>
            </a:blip>
            <a:stretch>
              <a:fillRect/>
            </a:stretch>
          </a:blipFill>
          <a:ln cap="sq">
            <a:noFill/>
            <a:prstDash val="solid"/>
            <a:miter/>
          </a:ln>
        </p:spPr>
      </p:sp>
      <p:sp>
        <p:nvSpPr>
          <p:cNvPr id="3" name="Freeform 3"/>
          <p:cNvSpPr/>
          <p:nvPr/>
        </p:nvSpPr>
        <p:spPr>
          <a:xfrm>
            <a:off x="6439058" y="-748689"/>
            <a:ext cx="13829180" cy="11541079"/>
          </a:xfrm>
          <a:custGeom>
            <a:avLst/>
            <a:gdLst/>
            <a:ahLst/>
            <a:cxnLst/>
            <a:rect l="l" t="t" r="r" b="b"/>
            <a:pathLst>
              <a:path w="13829180" h="11541079">
                <a:moveTo>
                  <a:pt x="0" y="0"/>
                </a:moveTo>
                <a:lnTo>
                  <a:pt x="13829180" y="0"/>
                </a:lnTo>
                <a:lnTo>
                  <a:pt x="13829180" y="11541079"/>
                </a:lnTo>
                <a:lnTo>
                  <a:pt x="0" y="11541079"/>
                </a:lnTo>
                <a:lnTo>
                  <a:pt x="0" y="0"/>
                </a:lnTo>
                <a:close/>
              </a:path>
            </a:pathLst>
          </a:custGeom>
          <a:blipFill>
            <a:blip r:embed="rId5">
              <a:alphaModFix amt="31999"/>
              <a:extLst>
                <a:ext uri="{96DAC541-7B7A-43D3-8B79-37D633B846F1}">
                  <asvg:svgBlip xmlns:asvg="http://schemas.microsoft.com/office/drawing/2016/SVG/main" r:embed="rId6"/>
                </a:ext>
              </a:extLst>
            </a:blip>
            <a:stretch>
              <a:fillRect/>
            </a:stretch>
          </a:blipFill>
          <a:ln cap="sq">
            <a:noFill/>
            <a:prstDash val="solid"/>
            <a:miter/>
          </a:ln>
        </p:spPr>
      </p:sp>
      <p:grpSp>
        <p:nvGrpSpPr>
          <p:cNvPr id="9" name="Group 9"/>
          <p:cNvGrpSpPr/>
          <p:nvPr/>
        </p:nvGrpSpPr>
        <p:grpSpPr>
          <a:xfrm>
            <a:off x="6608824" y="4060357"/>
            <a:ext cx="10854028" cy="4149106"/>
            <a:chOff x="0" y="0"/>
            <a:chExt cx="2858674" cy="1092769"/>
          </a:xfrm>
        </p:grpSpPr>
        <p:sp>
          <p:nvSpPr>
            <p:cNvPr id="10" name="Freeform 10"/>
            <p:cNvSpPr/>
            <p:nvPr/>
          </p:nvSpPr>
          <p:spPr>
            <a:xfrm>
              <a:off x="0" y="0"/>
              <a:ext cx="2858674" cy="1092769"/>
            </a:xfrm>
            <a:custGeom>
              <a:avLst/>
              <a:gdLst/>
              <a:ahLst/>
              <a:cxnLst/>
              <a:rect l="l" t="t" r="r" b="b"/>
              <a:pathLst>
                <a:path w="2858674" h="1092769">
                  <a:moveTo>
                    <a:pt x="21398" y="0"/>
                  </a:moveTo>
                  <a:lnTo>
                    <a:pt x="2837276" y="0"/>
                  </a:lnTo>
                  <a:cubicBezTo>
                    <a:pt x="2849094" y="0"/>
                    <a:pt x="2858674" y="9580"/>
                    <a:pt x="2858674" y="21398"/>
                  </a:cubicBezTo>
                  <a:lnTo>
                    <a:pt x="2858674" y="1071370"/>
                  </a:lnTo>
                  <a:cubicBezTo>
                    <a:pt x="2858674" y="1077046"/>
                    <a:pt x="2856420" y="1082488"/>
                    <a:pt x="2852407" y="1086501"/>
                  </a:cubicBezTo>
                  <a:cubicBezTo>
                    <a:pt x="2848394" y="1090514"/>
                    <a:pt x="2842951" y="1092769"/>
                    <a:pt x="2837276" y="1092769"/>
                  </a:cubicBezTo>
                  <a:lnTo>
                    <a:pt x="21398" y="1092769"/>
                  </a:lnTo>
                  <a:cubicBezTo>
                    <a:pt x="9580" y="1092769"/>
                    <a:pt x="0" y="1083188"/>
                    <a:pt x="0" y="1071370"/>
                  </a:cubicBezTo>
                  <a:lnTo>
                    <a:pt x="0" y="21398"/>
                  </a:lnTo>
                  <a:cubicBezTo>
                    <a:pt x="0" y="9580"/>
                    <a:pt x="9580" y="0"/>
                    <a:pt x="21398" y="0"/>
                  </a:cubicBezTo>
                  <a:close/>
                </a:path>
              </a:pathLst>
            </a:custGeom>
            <a:solidFill>
              <a:srgbClr val="FFFDF8"/>
            </a:solidFill>
          </p:spPr>
        </p:sp>
        <p:sp>
          <p:nvSpPr>
            <p:cNvPr id="11" name="TextBox 11"/>
            <p:cNvSpPr txBox="1"/>
            <p:nvPr/>
          </p:nvSpPr>
          <p:spPr>
            <a:xfrm>
              <a:off x="0" y="-19050"/>
              <a:ext cx="2858674" cy="1111819"/>
            </a:xfrm>
            <a:prstGeom prst="rect">
              <a:avLst/>
            </a:prstGeom>
          </p:spPr>
          <p:txBody>
            <a:bodyPr lIns="50800" tIns="50800" rIns="50800" bIns="50800" rtlCol="0" anchor="ctr"/>
            <a:lstStyle/>
            <a:p>
              <a:pPr algn="ctr">
                <a:lnSpc>
                  <a:spcPts val="2465"/>
                </a:lnSpc>
              </a:pPr>
              <a:endParaRPr>
                <a:latin typeface="Times New Roman" panose="02020603050405020304" pitchFamily="18" charset="0"/>
                <a:cs typeface="Times New Roman" panose="02020603050405020304" pitchFamily="18" charset="0"/>
              </a:endParaRPr>
            </a:p>
          </p:txBody>
        </p:sp>
      </p:grpSp>
      <p:sp>
        <p:nvSpPr>
          <p:cNvPr id="15" name="TextBox 15"/>
          <p:cNvSpPr txBox="1"/>
          <p:nvPr/>
        </p:nvSpPr>
        <p:spPr>
          <a:xfrm>
            <a:off x="2375590" y="1057045"/>
            <a:ext cx="14312210" cy="923330"/>
          </a:xfrm>
          <a:prstGeom prst="rect">
            <a:avLst/>
          </a:prstGeom>
        </p:spPr>
        <p:txBody>
          <a:bodyPr wrap="square" lIns="0" tIns="0" rIns="0" bIns="0" rtlCol="0" anchor="t">
            <a:spAutoFit/>
          </a:bodyPr>
          <a:lstStyle/>
          <a:p>
            <a:pPr marL="0" lvl="0" indent="0" algn="ctr">
              <a:lnSpc>
                <a:spcPts val="7200"/>
              </a:lnSpc>
              <a:spcBef>
                <a:spcPct val="0"/>
              </a:spcBef>
            </a:pPr>
            <a:r>
              <a:rPr lang="en-US" sz="6000" b="1" dirty="0">
                <a:latin typeface="Times New Roman" panose="02020603050405020304" pitchFamily="18" charset="0"/>
                <a:ea typeface="Fredoka"/>
                <a:cs typeface="Times New Roman" panose="02020603050405020304" pitchFamily="18" charset="0"/>
                <a:sym typeface="Fredoka"/>
              </a:rPr>
              <a:t>Use of Microsoft Teams for Communication</a:t>
            </a:r>
          </a:p>
        </p:txBody>
      </p:sp>
      <p:sp>
        <p:nvSpPr>
          <p:cNvPr id="20" name="TextBox 20"/>
          <p:cNvSpPr txBox="1"/>
          <p:nvPr/>
        </p:nvSpPr>
        <p:spPr>
          <a:xfrm>
            <a:off x="7010400" y="4229100"/>
            <a:ext cx="10050877" cy="3811621"/>
          </a:xfrm>
          <a:prstGeom prst="rect">
            <a:avLst/>
          </a:prstGeom>
        </p:spPr>
        <p:txBody>
          <a:bodyPr lIns="0" tIns="0" rIns="0" bIns="0" rtlCol="0" anchor="t">
            <a:spAutoFit/>
          </a:bodyPr>
          <a:lstStyle/>
          <a:p>
            <a:pPr algn="just">
              <a:lnSpc>
                <a:spcPct val="150000"/>
              </a:lnSpc>
            </a:pPr>
            <a:r>
              <a:rPr lang="en-US" sz="2400" b="1" dirty="0">
                <a:latin typeface="Times New Roman" panose="02020603050405020304" pitchFamily="18" charset="0"/>
                <a:ea typeface="Playpen Sans"/>
                <a:cs typeface="Times New Roman" panose="02020603050405020304" pitchFamily="18" charset="0"/>
                <a:sym typeface="Playpen Sans"/>
              </a:rPr>
              <a:t>Advantages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Group chats, video calls, and file sharing (</a:t>
            </a:r>
            <a:r>
              <a:rPr lang="en-US" sz="2400" dirty="0" err="1">
                <a:latin typeface="Times New Roman" panose="02020603050405020304" pitchFamily="18" charset="0"/>
                <a:ea typeface="Playpen Sans"/>
                <a:cs typeface="Times New Roman" panose="02020603050405020304" pitchFamily="18" charset="0"/>
                <a:sym typeface="Playpen Sans"/>
              </a:rPr>
              <a:t>Melati</a:t>
            </a:r>
            <a:r>
              <a:rPr lang="en-US" sz="2400" dirty="0">
                <a:latin typeface="Times New Roman" panose="02020603050405020304" pitchFamily="18" charset="0"/>
                <a:ea typeface="Playpen Sans"/>
                <a:cs typeface="Times New Roman" panose="02020603050405020304" pitchFamily="18" charset="0"/>
                <a:sym typeface="Playpen Sans"/>
              </a:rPr>
              <a:t>, 2025).</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Integration with OneDrive, Outlook, and other Microsoft apps.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Team performance boost with task-specific channels.</a:t>
            </a:r>
          </a:p>
          <a:p>
            <a:pPr algn="just">
              <a:lnSpc>
                <a:spcPct val="150000"/>
              </a:lnSpc>
            </a:pPr>
            <a:r>
              <a:rPr lang="en-US" sz="2400" b="1" dirty="0">
                <a:latin typeface="Times New Roman" panose="02020603050405020304" pitchFamily="18" charset="0"/>
                <a:ea typeface="Playpen Sans"/>
                <a:cs typeface="Times New Roman" panose="02020603050405020304" pitchFamily="18" charset="0"/>
                <a:sym typeface="Playpen Sans"/>
              </a:rPr>
              <a:t>Limitations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Information overload due to constant notifications.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Accessibility issues for some staff in virtual meetings.</a:t>
            </a:r>
          </a:p>
        </p:txBody>
      </p:sp>
      <p:sp>
        <p:nvSpPr>
          <p:cNvPr id="4" name="Rectangle 3">
            <a:extLst>
              <a:ext uri="{FF2B5EF4-FFF2-40B4-BE49-F238E27FC236}">
                <a16:creationId xmlns:a16="http://schemas.microsoft.com/office/drawing/2014/main" id="{F2D14E65-92DE-4BC9-A662-ACD1B0FAB767}"/>
              </a:ext>
            </a:extLst>
          </p:cNvPr>
          <p:cNvSpPr/>
          <p:nvPr/>
        </p:nvSpPr>
        <p:spPr>
          <a:xfrm>
            <a:off x="990600" y="3162300"/>
            <a:ext cx="4572000" cy="3886200"/>
          </a:xfrm>
          <a:prstGeom prst="rect">
            <a:avLst/>
          </a:prstGeom>
          <a:blipFill dpi="0" rotWithShape="1">
            <a:blip r:embed="rId7">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12766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579761">
            <a:off x="-1826493" y="1878366"/>
            <a:ext cx="10133496" cy="10515892"/>
          </a:xfrm>
          <a:custGeom>
            <a:avLst/>
            <a:gdLst/>
            <a:ahLst/>
            <a:cxnLst/>
            <a:rect l="l" t="t" r="r" b="b"/>
            <a:pathLst>
              <a:path w="10133496" h="10515892">
                <a:moveTo>
                  <a:pt x="0" y="0"/>
                </a:moveTo>
                <a:lnTo>
                  <a:pt x="10133495" y="0"/>
                </a:lnTo>
                <a:lnTo>
                  <a:pt x="10133495" y="10515892"/>
                </a:lnTo>
                <a:lnTo>
                  <a:pt x="0" y="10515892"/>
                </a:lnTo>
                <a:lnTo>
                  <a:pt x="0" y="0"/>
                </a:lnTo>
                <a:close/>
              </a:path>
            </a:pathLst>
          </a:custGeom>
          <a:blipFill>
            <a:blip r:embed="rId3">
              <a:alphaModFix amt="37000"/>
              <a:extLst>
                <a:ext uri="{96DAC541-7B7A-43D3-8B79-37D633B846F1}">
                  <asvg:svgBlip xmlns:asvg="http://schemas.microsoft.com/office/drawing/2016/SVG/main" r:embed="rId4"/>
                </a:ext>
              </a:extLst>
            </a:blip>
            <a:stretch>
              <a:fillRect/>
            </a:stretch>
          </a:blipFill>
          <a:ln cap="sq">
            <a:noFill/>
            <a:prstDash val="solid"/>
            <a:miter/>
          </a:ln>
        </p:spPr>
        <p:txBody>
          <a:bodyPr/>
          <a:lstStyle/>
          <a:p>
            <a:r>
              <a:rPr lang="en-US" dirty="0"/>
              <a:t>a</a:t>
            </a:r>
          </a:p>
        </p:txBody>
      </p:sp>
      <p:sp>
        <p:nvSpPr>
          <p:cNvPr id="3" name="Freeform 3"/>
          <p:cNvSpPr/>
          <p:nvPr/>
        </p:nvSpPr>
        <p:spPr>
          <a:xfrm>
            <a:off x="6439058" y="-748689"/>
            <a:ext cx="13829180" cy="11541079"/>
          </a:xfrm>
          <a:custGeom>
            <a:avLst/>
            <a:gdLst/>
            <a:ahLst/>
            <a:cxnLst/>
            <a:rect l="l" t="t" r="r" b="b"/>
            <a:pathLst>
              <a:path w="13829180" h="11541079">
                <a:moveTo>
                  <a:pt x="0" y="0"/>
                </a:moveTo>
                <a:lnTo>
                  <a:pt x="13829180" y="0"/>
                </a:lnTo>
                <a:lnTo>
                  <a:pt x="13829180" y="11541079"/>
                </a:lnTo>
                <a:lnTo>
                  <a:pt x="0" y="11541079"/>
                </a:lnTo>
                <a:lnTo>
                  <a:pt x="0" y="0"/>
                </a:lnTo>
                <a:close/>
              </a:path>
            </a:pathLst>
          </a:custGeom>
          <a:blipFill>
            <a:blip r:embed="rId5">
              <a:alphaModFix amt="31999"/>
              <a:extLst>
                <a:ext uri="{96DAC541-7B7A-43D3-8B79-37D633B846F1}">
                  <asvg:svgBlip xmlns:asvg="http://schemas.microsoft.com/office/drawing/2016/SVG/main" r:embed="rId6"/>
                </a:ext>
              </a:extLst>
            </a:blip>
            <a:stretch>
              <a:fillRect/>
            </a:stretch>
          </a:blipFill>
          <a:ln cap="sq">
            <a:noFill/>
            <a:prstDash val="solid"/>
            <a:miter/>
          </a:ln>
        </p:spPr>
      </p:sp>
      <p:grpSp>
        <p:nvGrpSpPr>
          <p:cNvPr id="9" name="Group 9"/>
          <p:cNvGrpSpPr/>
          <p:nvPr/>
        </p:nvGrpSpPr>
        <p:grpSpPr>
          <a:xfrm>
            <a:off x="6763334" y="3801162"/>
            <a:ext cx="10854028" cy="4149106"/>
            <a:chOff x="0" y="0"/>
            <a:chExt cx="2858674" cy="1092769"/>
          </a:xfrm>
        </p:grpSpPr>
        <p:sp>
          <p:nvSpPr>
            <p:cNvPr id="10" name="Freeform 10"/>
            <p:cNvSpPr/>
            <p:nvPr/>
          </p:nvSpPr>
          <p:spPr>
            <a:xfrm>
              <a:off x="0" y="0"/>
              <a:ext cx="2858674" cy="1092769"/>
            </a:xfrm>
            <a:custGeom>
              <a:avLst/>
              <a:gdLst/>
              <a:ahLst/>
              <a:cxnLst/>
              <a:rect l="l" t="t" r="r" b="b"/>
              <a:pathLst>
                <a:path w="2858674" h="1092769">
                  <a:moveTo>
                    <a:pt x="21398" y="0"/>
                  </a:moveTo>
                  <a:lnTo>
                    <a:pt x="2837276" y="0"/>
                  </a:lnTo>
                  <a:cubicBezTo>
                    <a:pt x="2849094" y="0"/>
                    <a:pt x="2858674" y="9580"/>
                    <a:pt x="2858674" y="21398"/>
                  </a:cubicBezTo>
                  <a:lnTo>
                    <a:pt x="2858674" y="1071370"/>
                  </a:lnTo>
                  <a:cubicBezTo>
                    <a:pt x="2858674" y="1077046"/>
                    <a:pt x="2856420" y="1082488"/>
                    <a:pt x="2852407" y="1086501"/>
                  </a:cubicBezTo>
                  <a:cubicBezTo>
                    <a:pt x="2848394" y="1090514"/>
                    <a:pt x="2842951" y="1092769"/>
                    <a:pt x="2837276" y="1092769"/>
                  </a:cubicBezTo>
                  <a:lnTo>
                    <a:pt x="21398" y="1092769"/>
                  </a:lnTo>
                  <a:cubicBezTo>
                    <a:pt x="9580" y="1092769"/>
                    <a:pt x="0" y="1083188"/>
                    <a:pt x="0" y="1071370"/>
                  </a:cubicBezTo>
                  <a:lnTo>
                    <a:pt x="0" y="21398"/>
                  </a:lnTo>
                  <a:cubicBezTo>
                    <a:pt x="0" y="9580"/>
                    <a:pt x="9580" y="0"/>
                    <a:pt x="21398" y="0"/>
                  </a:cubicBezTo>
                  <a:close/>
                </a:path>
              </a:pathLst>
            </a:custGeom>
            <a:solidFill>
              <a:srgbClr val="FFFDF8"/>
            </a:solidFill>
          </p:spPr>
        </p:sp>
        <p:sp>
          <p:nvSpPr>
            <p:cNvPr id="11" name="TextBox 11"/>
            <p:cNvSpPr txBox="1"/>
            <p:nvPr/>
          </p:nvSpPr>
          <p:spPr>
            <a:xfrm>
              <a:off x="0" y="-19050"/>
              <a:ext cx="2858674" cy="1111819"/>
            </a:xfrm>
            <a:prstGeom prst="rect">
              <a:avLst/>
            </a:prstGeom>
          </p:spPr>
          <p:txBody>
            <a:bodyPr lIns="50800" tIns="50800" rIns="50800" bIns="50800" rtlCol="0" anchor="ctr"/>
            <a:lstStyle/>
            <a:p>
              <a:pPr algn="ctr">
                <a:lnSpc>
                  <a:spcPts val="2465"/>
                </a:lnSpc>
              </a:pPr>
              <a:endParaRPr>
                <a:latin typeface="Times New Roman" panose="02020603050405020304" pitchFamily="18" charset="0"/>
                <a:cs typeface="Times New Roman" panose="02020603050405020304" pitchFamily="18" charset="0"/>
              </a:endParaRPr>
            </a:p>
          </p:txBody>
        </p:sp>
      </p:grpSp>
      <p:sp>
        <p:nvSpPr>
          <p:cNvPr id="15" name="TextBox 15"/>
          <p:cNvSpPr txBox="1"/>
          <p:nvPr/>
        </p:nvSpPr>
        <p:spPr>
          <a:xfrm>
            <a:off x="2375590" y="1057044"/>
            <a:ext cx="13829180" cy="923330"/>
          </a:xfrm>
          <a:prstGeom prst="rect">
            <a:avLst/>
          </a:prstGeom>
        </p:spPr>
        <p:txBody>
          <a:bodyPr wrap="square" lIns="0" tIns="0" rIns="0" bIns="0" rtlCol="0" anchor="t">
            <a:spAutoFit/>
          </a:bodyPr>
          <a:lstStyle/>
          <a:p>
            <a:pPr marL="0" lvl="0" indent="0" algn="ctr">
              <a:lnSpc>
                <a:spcPts val="7200"/>
              </a:lnSpc>
              <a:spcBef>
                <a:spcPct val="0"/>
              </a:spcBef>
            </a:pPr>
            <a:r>
              <a:rPr lang="en-US" sz="6000" b="1" dirty="0">
                <a:latin typeface="Times New Roman" panose="02020603050405020304" pitchFamily="18" charset="0"/>
                <a:ea typeface="Fredoka"/>
                <a:cs typeface="Times New Roman" panose="02020603050405020304" pitchFamily="18" charset="0"/>
                <a:sym typeface="Fredoka"/>
              </a:rPr>
              <a:t>Impact of Limited Digital Skills</a:t>
            </a:r>
          </a:p>
        </p:txBody>
      </p:sp>
      <p:sp>
        <p:nvSpPr>
          <p:cNvPr id="20" name="TextBox 20"/>
          <p:cNvSpPr txBox="1"/>
          <p:nvPr/>
        </p:nvSpPr>
        <p:spPr>
          <a:xfrm>
            <a:off x="6934200" y="4076700"/>
            <a:ext cx="10050877" cy="2703625"/>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Low digital literacy affects the quality of care and communication(Hege et al., 2020).</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Examples: Miscommunication, care errors, and inefficiency in meeting residents' needs.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Importance of staff training to mitigate these issues.</a:t>
            </a:r>
          </a:p>
        </p:txBody>
      </p:sp>
      <p:sp>
        <p:nvSpPr>
          <p:cNvPr id="4" name="Rectangle 3">
            <a:extLst>
              <a:ext uri="{FF2B5EF4-FFF2-40B4-BE49-F238E27FC236}">
                <a16:creationId xmlns:a16="http://schemas.microsoft.com/office/drawing/2014/main" id="{6E4700C9-A066-4734-BB7F-65F2FF7857C9}"/>
              </a:ext>
            </a:extLst>
          </p:cNvPr>
          <p:cNvSpPr/>
          <p:nvPr/>
        </p:nvSpPr>
        <p:spPr>
          <a:xfrm>
            <a:off x="1219200" y="3801162"/>
            <a:ext cx="4267200" cy="3933138"/>
          </a:xfrm>
          <a:prstGeom prst="rect">
            <a:avLst/>
          </a:prstGeom>
          <a:blipFill dpi="0" rotWithShape="1">
            <a:blip r:embed="rId7"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2029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6E490A-B3CE-E388-3167-F03800D5BF2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025716A-C2FA-2D10-9226-62000A2F0839}"/>
              </a:ext>
            </a:extLst>
          </p:cNvPr>
          <p:cNvSpPr txBox="1"/>
          <p:nvPr/>
        </p:nvSpPr>
        <p:spPr>
          <a:xfrm>
            <a:off x="4572000" y="4960648"/>
            <a:ext cx="9144000" cy="532903"/>
          </a:xfrm>
          <a:prstGeom prst="rect">
            <a:avLst/>
          </a:prstGeom>
          <a:noFill/>
        </p:spPr>
        <p:txBody>
          <a:bodyPr wrap="square">
            <a:spAutoFit/>
          </a:bodyPr>
          <a:lstStyle/>
          <a:p>
            <a:pPr algn="ctr">
              <a:lnSpc>
                <a:spcPct val="107000"/>
              </a:lnSpc>
              <a:spcAft>
                <a:spcPts val="800"/>
              </a:spcAft>
            </a:pPr>
            <a:r>
              <a:rPr lang="en-US" sz="2800" b="1" dirty="0"/>
              <a:t>Student Name: Isaac Nae</a:t>
            </a:r>
            <a:endParaRPr lang="en-US" sz="2800" dirty="0"/>
          </a:p>
        </p:txBody>
      </p:sp>
    </p:spTree>
    <p:extLst>
      <p:ext uri="{BB962C8B-B14F-4D97-AF65-F5344CB8AC3E}">
        <p14:creationId xmlns:p14="http://schemas.microsoft.com/office/powerpoint/2010/main" val="4902759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579761">
            <a:off x="-1826493" y="1878366"/>
            <a:ext cx="10133496" cy="10515892"/>
          </a:xfrm>
          <a:custGeom>
            <a:avLst/>
            <a:gdLst/>
            <a:ahLst/>
            <a:cxnLst/>
            <a:rect l="l" t="t" r="r" b="b"/>
            <a:pathLst>
              <a:path w="10133496" h="10515892">
                <a:moveTo>
                  <a:pt x="0" y="0"/>
                </a:moveTo>
                <a:lnTo>
                  <a:pt x="10133495" y="0"/>
                </a:lnTo>
                <a:lnTo>
                  <a:pt x="10133495" y="10515892"/>
                </a:lnTo>
                <a:lnTo>
                  <a:pt x="0" y="10515892"/>
                </a:lnTo>
                <a:lnTo>
                  <a:pt x="0" y="0"/>
                </a:lnTo>
                <a:close/>
              </a:path>
            </a:pathLst>
          </a:custGeom>
          <a:blipFill>
            <a:blip r:embed="rId3">
              <a:alphaModFix amt="37000"/>
              <a:extLst>
                <a:ext uri="{96DAC541-7B7A-43D3-8B79-37D633B846F1}">
                  <asvg:svgBlip xmlns:asvg="http://schemas.microsoft.com/office/drawing/2016/SVG/main" r:embed="rId4"/>
                </a:ext>
              </a:extLst>
            </a:blip>
            <a:stretch>
              <a:fillRect/>
            </a:stretch>
          </a:blipFill>
          <a:ln cap="sq">
            <a:noFill/>
            <a:prstDash val="solid"/>
            <a:miter/>
          </a:ln>
        </p:spPr>
        <p:txBody>
          <a:bodyPr/>
          <a:lstStyle/>
          <a:p>
            <a:r>
              <a:rPr lang="en-US" dirty="0"/>
              <a:t>a</a:t>
            </a:r>
          </a:p>
        </p:txBody>
      </p:sp>
      <p:sp>
        <p:nvSpPr>
          <p:cNvPr id="3" name="Freeform 3"/>
          <p:cNvSpPr/>
          <p:nvPr/>
        </p:nvSpPr>
        <p:spPr>
          <a:xfrm>
            <a:off x="6439058" y="-748689"/>
            <a:ext cx="13829180" cy="11541079"/>
          </a:xfrm>
          <a:custGeom>
            <a:avLst/>
            <a:gdLst/>
            <a:ahLst/>
            <a:cxnLst/>
            <a:rect l="l" t="t" r="r" b="b"/>
            <a:pathLst>
              <a:path w="13829180" h="11541079">
                <a:moveTo>
                  <a:pt x="0" y="0"/>
                </a:moveTo>
                <a:lnTo>
                  <a:pt x="13829180" y="0"/>
                </a:lnTo>
                <a:lnTo>
                  <a:pt x="13829180" y="11541079"/>
                </a:lnTo>
                <a:lnTo>
                  <a:pt x="0" y="11541079"/>
                </a:lnTo>
                <a:lnTo>
                  <a:pt x="0" y="0"/>
                </a:lnTo>
                <a:close/>
              </a:path>
            </a:pathLst>
          </a:custGeom>
          <a:blipFill>
            <a:blip r:embed="rId5">
              <a:alphaModFix amt="31999"/>
              <a:extLst>
                <a:ext uri="{96DAC541-7B7A-43D3-8B79-37D633B846F1}">
                  <asvg:svgBlip xmlns:asvg="http://schemas.microsoft.com/office/drawing/2016/SVG/main" r:embed="rId6"/>
                </a:ext>
              </a:extLst>
            </a:blip>
            <a:stretch>
              <a:fillRect/>
            </a:stretch>
          </a:blipFill>
          <a:ln cap="sq">
            <a:noFill/>
            <a:prstDash val="solid"/>
            <a:miter/>
          </a:ln>
        </p:spPr>
      </p:sp>
      <p:grpSp>
        <p:nvGrpSpPr>
          <p:cNvPr id="9" name="Group 9"/>
          <p:cNvGrpSpPr/>
          <p:nvPr/>
        </p:nvGrpSpPr>
        <p:grpSpPr>
          <a:xfrm>
            <a:off x="6763334" y="3801162"/>
            <a:ext cx="10854028" cy="4149106"/>
            <a:chOff x="0" y="0"/>
            <a:chExt cx="2858674" cy="1092769"/>
          </a:xfrm>
        </p:grpSpPr>
        <p:sp>
          <p:nvSpPr>
            <p:cNvPr id="10" name="Freeform 10"/>
            <p:cNvSpPr/>
            <p:nvPr/>
          </p:nvSpPr>
          <p:spPr>
            <a:xfrm>
              <a:off x="0" y="0"/>
              <a:ext cx="2858674" cy="1092769"/>
            </a:xfrm>
            <a:custGeom>
              <a:avLst/>
              <a:gdLst/>
              <a:ahLst/>
              <a:cxnLst/>
              <a:rect l="l" t="t" r="r" b="b"/>
              <a:pathLst>
                <a:path w="2858674" h="1092769">
                  <a:moveTo>
                    <a:pt x="21398" y="0"/>
                  </a:moveTo>
                  <a:lnTo>
                    <a:pt x="2837276" y="0"/>
                  </a:lnTo>
                  <a:cubicBezTo>
                    <a:pt x="2849094" y="0"/>
                    <a:pt x="2858674" y="9580"/>
                    <a:pt x="2858674" y="21398"/>
                  </a:cubicBezTo>
                  <a:lnTo>
                    <a:pt x="2858674" y="1071370"/>
                  </a:lnTo>
                  <a:cubicBezTo>
                    <a:pt x="2858674" y="1077046"/>
                    <a:pt x="2856420" y="1082488"/>
                    <a:pt x="2852407" y="1086501"/>
                  </a:cubicBezTo>
                  <a:cubicBezTo>
                    <a:pt x="2848394" y="1090514"/>
                    <a:pt x="2842951" y="1092769"/>
                    <a:pt x="2837276" y="1092769"/>
                  </a:cubicBezTo>
                  <a:lnTo>
                    <a:pt x="21398" y="1092769"/>
                  </a:lnTo>
                  <a:cubicBezTo>
                    <a:pt x="9580" y="1092769"/>
                    <a:pt x="0" y="1083188"/>
                    <a:pt x="0" y="1071370"/>
                  </a:cubicBezTo>
                  <a:lnTo>
                    <a:pt x="0" y="21398"/>
                  </a:lnTo>
                  <a:cubicBezTo>
                    <a:pt x="0" y="9580"/>
                    <a:pt x="9580" y="0"/>
                    <a:pt x="21398" y="0"/>
                  </a:cubicBezTo>
                  <a:close/>
                </a:path>
              </a:pathLst>
            </a:custGeom>
            <a:solidFill>
              <a:srgbClr val="FFFDF8"/>
            </a:solidFill>
          </p:spPr>
        </p:sp>
        <p:sp>
          <p:nvSpPr>
            <p:cNvPr id="11" name="TextBox 11"/>
            <p:cNvSpPr txBox="1"/>
            <p:nvPr/>
          </p:nvSpPr>
          <p:spPr>
            <a:xfrm>
              <a:off x="0" y="-19050"/>
              <a:ext cx="2858674" cy="1111819"/>
            </a:xfrm>
            <a:prstGeom prst="rect">
              <a:avLst/>
            </a:prstGeom>
          </p:spPr>
          <p:txBody>
            <a:bodyPr lIns="50800" tIns="50800" rIns="50800" bIns="50800" rtlCol="0" anchor="ctr"/>
            <a:lstStyle/>
            <a:p>
              <a:pPr algn="ctr">
                <a:lnSpc>
                  <a:spcPts val="2465"/>
                </a:lnSpc>
              </a:pPr>
              <a:endParaRPr>
                <a:latin typeface="Times New Roman" panose="02020603050405020304" pitchFamily="18" charset="0"/>
                <a:cs typeface="Times New Roman" panose="02020603050405020304" pitchFamily="18" charset="0"/>
              </a:endParaRPr>
            </a:p>
          </p:txBody>
        </p:sp>
      </p:grpSp>
      <p:sp>
        <p:nvSpPr>
          <p:cNvPr id="15" name="TextBox 15"/>
          <p:cNvSpPr txBox="1"/>
          <p:nvPr/>
        </p:nvSpPr>
        <p:spPr>
          <a:xfrm>
            <a:off x="2375590" y="1057044"/>
            <a:ext cx="13829180" cy="923330"/>
          </a:xfrm>
          <a:prstGeom prst="rect">
            <a:avLst/>
          </a:prstGeom>
        </p:spPr>
        <p:txBody>
          <a:bodyPr wrap="square" lIns="0" tIns="0" rIns="0" bIns="0" rtlCol="0" anchor="t">
            <a:spAutoFit/>
          </a:bodyPr>
          <a:lstStyle/>
          <a:p>
            <a:pPr marL="0" lvl="0" indent="0" algn="ctr">
              <a:lnSpc>
                <a:spcPts val="7200"/>
              </a:lnSpc>
              <a:spcBef>
                <a:spcPct val="0"/>
              </a:spcBef>
            </a:pPr>
            <a:r>
              <a:rPr lang="en-US" sz="6000" b="1" dirty="0">
                <a:latin typeface="Times New Roman" panose="02020603050405020304" pitchFamily="18" charset="0"/>
                <a:ea typeface="Fredoka"/>
                <a:cs typeface="Times New Roman" panose="02020603050405020304" pitchFamily="18" charset="0"/>
                <a:sym typeface="Fredoka"/>
              </a:rPr>
              <a:t>Digital Safety Practices Checklist</a:t>
            </a:r>
          </a:p>
        </p:txBody>
      </p:sp>
      <p:sp>
        <p:nvSpPr>
          <p:cNvPr id="20" name="TextBox 20"/>
          <p:cNvSpPr txBox="1"/>
          <p:nvPr/>
        </p:nvSpPr>
        <p:spPr>
          <a:xfrm>
            <a:off x="6934200" y="4076700"/>
            <a:ext cx="10050877" cy="3257623"/>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Secure Logins: Strong passwords and multi-factor authentication.</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Email Safety: Train staff to spot phishing and avoid suspicious attachments.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Safe Document Storage: Use cloud-based systems (OneDrive) and restricted access (Mohamad and </a:t>
            </a:r>
            <a:r>
              <a:rPr lang="en-US" sz="2400" dirty="0" err="1">
                <a:latin typeface="Times New Roman" panose="02020603050405020304" pitchFamily="18" charset="0"/>
                <a:ea typeface="Playpen Sans"/>
                <a:cs typeface="Times New Roman" panose="02020603050405020304" pitchFamily="18" charset="0"/>
                <a:sym typeface="Playpen Sans"/>
              </a:rPr>
              <a:t>Hussin</a:t>
            </a:r>
            <a:r>
              <a:rPr lang="en-US" sz="2400" dirty="0">
                <a:latin typeface="Times New Roman" panose="02020603050405020304" pitchFamily="18" charset="0"/>
                <a:ea typeface="Playpen Sans"/>
                <a:cs typeface="Times New Roman" panose="02020603050405020304" pitchFamily="18" charset="0"/>
                <a:sym typeface="Playpen Sans"/>
              </a:rPr>
              <a:t>, 2021).</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Patient Confidentiality: Ensure compliance with Data Protection laws (e.g., GDPR).</a:t>
            </a:r>
          </a:p>
        </p:txBody>
      </p:sp>
      <p:sp>
        <p:nvSpPr>
          <p:cNvPr id="4" name="Rectangle 3">
            <a:extLst>
              <a:ext uri="{FF2B5EF4-FFF2-40B4-BE49-F238E27FC236}">
                <a16:creationId xmlns:a16="http://schemas.microsoft.com/office/drawing/2014/main" id="{6E4700C9-A066-4734-BB7F-65F2FF7857C9}"/>
              </a:ext>
            </a:extLst>
          </p:cNvPr>
          <p:cNvSpPr/>
          <p:nvPr/>
        </p:nvSpPr>
        <p:spPr>
          <a:xfrm>
            <a:off x="1219200" y="3801162"/>
            <a:ext cx="4267200" cy="3933138"/>
          </a:xfrm>
          <a:prstGeom prst="rect">
            <a:avLst/>
          </a:prstGeom>
          <a:blipFill dpi="0" rotWithShape="1">
            <a:blip r:embed="rId7">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6308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579761">
            <a:off x="-1826493" y="1878366"/>
            <a:ext cx="10133496" cy="10515892"/>
          </a:xfrm>
          <a:custGeom>
            <a:avLst/>
            <a:gdLst/>
            <a:ahLst/>
            <a:cxnLst/>
            <a:rect l="l" t="t" r="r" b="b"/>
            <a:pathLst>
              <a:path w="10133496" h="10515892">
                <a:moveTo>
                  <a:pt x="0" y="0"/>
                </a:moveTo>
                <a:lnTo>
                  <a:pt x="10133495" y="0"/>
                </a:lnTo>
                <a:lnTo>
                  <a:pt x="10133495" y="10515892"/>
                </a:lnTo>
                <a:lnTo>
                  <a:pt x="0" y="10515892"/>
                </a:lnTo>
                <a:lnTo>
                  <a:pt x="0" y="0"/>
                </a:lnTo>
                <a:close/>
              </a:path>
            </a:pathLst>
          </a:custGeom>
          <a:blipFill>
            <a:blip r:embed="rId3">
              <a:alphaModFix amt="37000"/>
              <a:extLst>
                <a:ext uri="{96DAC541-7B7A-43D3-8B79-37D633B846F1}">
                  <asvg:svgBlip xmlns:asvg="http://schemas.microsoft.com/office/drawing/2016/SVG/main" r:embed="rId4"/>
                </a:ext>
              </a:extLst>
            </a:blip>
            <a:stretch>
              <a:fillRect/>
            </a:stretch>
          </a:blipFill>
          <a:ln cap="sq">
            <a:noFill/>
            <a:prstDash val="solid"/>
            <a:miter/>
          </a:ln>
        </p:spPr>
        <p:txBody>
          <a:bodyPr/>
          <a:lstStyle/>
          <a:p>
            <a:r>
              <a:rPr lang="en-US" dirty="0"/>
              <a:t>a</a:t>
            </a:r>
          </a:p>
        </p:txBody>
      </p:sp>
      <p:sp>
        <p:nvSpPr>
          <p:cNvPr id="3" name="Freeform 3"/>
          <p:cNvSpPr/>
          <p:nvPr/>
        </p:nvSpPr>
        <p:spPr>
          <a:xfrm>
            <a:off x="6439058" y="-748689"/>
            <a:ext cx="13829180" cy="11541079"/>
          </a:xfrm>
          <a:custGeom>
            <a:avLst/>
            <a:gdLst/>
            <a:ahLst/>
            <a:cxnLst/>
            <a:rect l="l" t="t" r="r" b="b"/>
            <a:pathLst>
              <a:path w="13829180" h="11541079">
                <a:moveTo>
                  <a:pt x="0" y="0"/>
                </a:moveTo>
                <a:lnTo>
                  <a:pt x="13829180" y="0"/>
                </a:lnTo>
                <a:lnTo>
                  <a:pt x="13829180" y="11541079"/>
                </a:lnTo>
                <a:lnTo>
                  <a:pt x="0" y="11541079"/>
                </a:lnTo>
                <a:lnTo>
                  <a:pt x="0" y="0"/>
                </a:lnTo>
                <a:close/>
              </a:path>
            </a:pathLst>
          </a:custGeom>
          <a:blipFill>
            <a:blip r:embed="rId5">
              <a:alphaModFix amt="31999"/>
              <a:extLst>
                <a:ext uri="{96DAC541-7B7A-43D3-8B79-37D633B846F1}">
                  <asvg:svgBlip xmlns:asvg="http://schemas.microsoft.com/office/drawing/2016/SVG/main" r:embed="rId6"/>
                </a:ext>
              </a:extLst>
            </a:blip>
            <a:stretch>
              <a:fillRect/>
            </a:stretch>
          </a:blipFill>
          <a:ln cap="sq">
            <a:noFill/>
            <a:prstDash val="solid"/>
            <a:miter/>
          </a:ln>
        </p:spPr>
      </p:sp>
      <p:grpSp>
        <p:nvGrpSpPr>
          <p:cNvPr id="9" name="Group 9"/>
          <p:cNvGrpSpPr/>
          <p:nvPr/>
        </p:nvGrpSpPr>
        <p:grpSpPr>
          <a:xfrm>
            <a:off x="6763334" y="3801162"/>
            <a:ext cx="10854028" cy="4149106"/>
            <a:chOff x="0" y="0"/>
            <a:chExt cx="2858674" cy="1092769"/>
          </a:xfrm>
        </p:grpSpPr>
        <p:sp>
          <p:nvSpPr>
            <p:cNvPr id="10" name="Freeform 10"/>
            <p:cNvSpPr/>
            <p:nvPr/>
          </p:nvSpPr>
          <p:spPr>
            <a:xfrm>
              <a:off x="0" y="0"/>
              <a:ext cx="2858674" cy="1092769"/>
            </a:xfrm>
            <a:custGeom>
              <a:avLst/>
              <a:gdLst/>
              <a:ahLst/>
              <a:cxnLst/>
              <a:rect l="l" t="t" r="r" b="b"/>
              <a:pathLst>
                <a:path w="2858674" h="1092769">
                  <a:moveTo>
                    <a:pt x="21398" y="0"/>
                  </a:moveTo>
                  <a:lnTo>
                    <a:pt x="2837276" y="0"/>
                  </a:lnTo>
                  <a:cubicBezTo>
                    <a:pt x="2849094" y="0"/>
                    <a:pt x="2858674" y="9580"/>
                    <a:pt x="2858674" y="21398"/>
                  </a:cubicBezTo>
                  <a:lnTo>
                    <a:pt x="2858674" y="1071370"/>
                  </a:lnTo>
                  <a:cubicBezTo>
                    <a:pt x="2858674" y="1077046"/>
                    <a:pt x="2856420" y="1082488"/>
                    <a:pt x="2852407" y="1086501"/>
                  </a:cubicBezTo>
                  <a:cubicBezTo>
                    <a:pt x="2848394" y="1090514"/>
                    <a:pt x="2842951" y="1092769"/>
                    <a:pt x="2837276" y="1092769"/>
                  </a:cubicBezTo>
                  <a:lnTo>
                    <a:pt x="21398" y="1092769"/>
                  </a:lnTo>
                  <a:cubicBezTo>
                    <a:pt x="9580" y="1092769"/>
                    <a:pt x="0" y="1083188"/>
                    <a:pt x="0" y="1071370"/>
                  </a:cubicBezTo>
                  <a:lnTo>
                    <a:pt x="0" y="21398"/>
                  </a:lnTo>
                  <a:cubicBezTo>
                    <a:pt x="0" y="9580"/>
                    <a:pt x="9580" y="0"/>
                    <a:pt x="21398" y="0"/>
                  </a:cubicBezTo>
                  <a:close/>
                </a:path>
              </a:pathLst>
            </a:custGeom>
            <a:solidFill>
              <a:srgbClr val="FFFDF8"/>
            </a:solidFill>
          </p:spPr>
        </p:sp>
        <p:sp>
          <p:nvSpPr>
            <p:cNvPr id="11" name="TextBox 11"/>
            <p:cNvSpPr txBox="1"/>
            <p:nvPr/>
          </p:nvSpPr>
          <p:spPr>
            <a:xfrm>
              <a:off x="0" y="-19050"/>
              <a:ext cx="2858674" cy="1111819"/>
            </a:xfrm>
            <a:prstGeom prst="rect">
              <a:avLst/>
            </a:prstGeom>
          </p:spPr>
          <p:txBody>
            <a:bodyPr lIns="50800" tIns="50800" rIns="50800" bIns="50800" rtlCol="0" anchor="ctr"/>
            <a:lstStyle/>
            <a:p>
              <a:pPr algn="ctr">
                <a:lnSpc>
                  <a:spcPts val="2465"/>
                </a:lnSpc>
              </a:pPr>
              <a:endParaRPr>
                <a:latin typeface="Times New Roman" panose="02020603050405020304" pitchFamily="18" charset="0"/>
                <a:cs typeface="Times New Roman" panose="02020603050405020304" pitchFamily="18" charset="0"/>
              </a:endParaRPr>
            </a:p>
          </p:txBody>
        </p:sp>
      </p:grpSp>
      <p:sp>
        <p:nvSpPr>
          <p:cNvPr id="15" name="TextBox 15"/>
          <p:cNvSpPr txBox="1"/>
          <p:nvPr/>
        </p:nvSpPr>
        <p:spPr>
          <a:xfrm>
            <a:off x="2375590" y="1057044"/>
            <a:ext cx="13829180" cy="923330"/>
          </a:xfrm>
          <a:prstGeom prst="rect">
            <a:avLst/>
          </a:prstGeom>
        </p:spPr>
        <p:txBody>
          <a:bodyPr wrap="square" lIns="0" tIns="0" rIns="0" bIns="0" rtlCol="0" anchor="t">
            <a:spAutoFit/>
          </a:bodyPr>
          <a:lstStyle/>
          <a:p>
            <a:pPr marL="0" lvl="0" indent="0" algn="ctr">
              <a:lnSpc>
                <a:spcPts val="7200"/>
              </a:lnSpc>
              <a:spcBef>
                <a:spcPct val="0"/>
              </a:spcBef>
            </a:pPr>
            <a:r>
              <a:rPr lang="en-US" sz="6000" b="1" dirty="0">
                <a:latin typeface="Times New Roman" panose="02020603050405020304" pitchFamily="18" charset="0"/>
                <a:ea typeface="Fredoka"/>
                <a:cs typeface="Times New Roman" panose="02020603050405020304" pitchFamily="18" charset="0"/>
                <a:sym typeface="Fredoka"/>
              </a:rPr>
              <a:t>Conclusion</a:t>
            </a:r>
          </a:p>
        </p:txBody>
      </p:sp>
      <p:sp>
        <p:nvSpPr>
          <p:cNvPr id="20" name="TextBox 20"/>
          <p:cNvSpPr txBox="1"/>
          <p:nvPr/>
        </p:nvSpPr>
        <p:spPr>
          <a:xfrm>
            <a:off x="6934200" y="4076700"/>
            <a:ext cx="10050877" cy="2703625"/>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Microsoft 365 tools improve communication, documentation, and collaboration at Sunrise Residential Care Home.</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Success depends on proper training and attention to digital safety.</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Staff readiness is crucial to provide quality care while safeguarding residents' personal data.</a:t>
            </a:r>
          </a:p>
        </p:txBody>
      </p:sp>
      <p:sp>
        <p:nvSpPr>
          <p:cNvPr id="4" name="Rectangle 3">
            <a:extLst>
              <a:ext uri="{FF2B5EF4-FFF2-40B4-BE49-F238E27FC236}">
                <a16:creationId xmlns:a16="http://schemas.microsoft.com/office/drawing/2014/main" id="{6E4700C9-A066-4734-BB7F-65F2FF7857C9}"/>
              </a:ext>
            </a:extLst>
          </p:cNvPr>
          <p:cNvSpPr/>
          <p:nvPr/>
        </p:nvSpPr>
        <p:spPr>
          <a:xfrm>
            <a:off x="1219200" y="3801162"/>
            <a:ext cx="4267200" cy="3933138"/>
          </a:xfrm>
          <a:prstGeom prst="rect">
            <a:avLst/>
          </a:prstGeom>
          <a:blipFill dpi="0" rotWithShape="1">
            <a:blip r:embed="rId7">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6517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6625638">
            <a:off x="10660419" y="248772"/>
            <a:ext cx="9433476" cy="9789456"/>
          </a:xfrm>
          <a:custGeom>
            <a:avLst/>
            <a:gdLst/>
            <a:ahLst/>
            <a:cxnLst/>
            <a:rect l="l" t="t" r="r" b="b"/>
            <a:pathLst>
              <a:path w="9433476" h="9789456">
                <a:moveTo>
                  <a:pt x="0" y="0"/>
                </a:moveTo>
                <a:lnTo>
                  <a:pt x="9433476" y="0"/>
                </a:lnTo>
                <a:lnTo>
                  <a:pt x="9433476" y="9789456"/>
                </a:lnTo>
                <a:lnTo>
                  <a:pt x="0" y="9789456"/>
                </a:lnTo>
                <a:lnTo>
                  <a:pt x="0" y="0"/>
                </a:lnTo>
                <a:close/>
              </a:path>
            </a:pathLst>
          </a:custGeom>
          <a:blipFill>
            <a:blip r:embed="rId3">
              <a:alphaModFix amt="52000"/>
              <a:extLst>
                <a:ext uri="{96DAC541-7B7A-43D3-8B79-37D633B846F1}">
                  <asvg:svgBlip xmlns:asvg="http://schemas.microsoft.com/office/drawing/2016/SVG/main" r:embed="rId4"/>
                </a:ext>
              </a:extLst>
            </a:blip>
            <a:stretch>
              <a:fillRect/>
            </a:stretch>
          </a:blipFill>
          <a:ln cap="sq">
            <a:noFill/>
            <a:prstDash val="solid"/>
            <a:miter/>
          </a:ln>
        </p:spPr>
      </p:sp>
      <p:sp>
        <p:nvSpPr>
          <p:cNvPr id="3" name="Freeform 3"/>
          <p:cNvSpPr/>
          <p:nvPr/>
        </p:nvSpPr>
        <p:spPr>
          <a:xfrm>
            <a:off x="-1509056" y="-627040"/>
            <a:ext cx="13829180" cy="11541079"/>
          </a:xfrm>
          <a:custGeom>
            <a:avLst/>
            <a:gdLst/>
            <a:ahLst/>
            <a:cxnLst/>
            <a:rect l="l" t="t" r="r" b="b"/>
            <a:pathLst>
              <a:path w="13829180" h="11541079">
                <a:moveTo>
                  <a:pt x="0" y="0"/>
                </a:moveTo>
                <a:lnTo>
                  <a:pt x="13829180" y="0"/>
                </a:lnTo>
                <a:lnTo>
                  <a:pt x="13829180" y="11541080"/>
                </a:lnTo>
                <a:lnTo>
                  <a:pt x="0" y="11541080"/>
                </a:lnTo>
                <a:lnTo>
                  <a:pt x="0" y="0"/>
                </a:lnTo>
                <a:close/>
              </a:path>
            </a:pathLst>
          </a:custGeom>
          <a:blipFill>
            <a:blip r:embed="rId5">
              <a:alphaModFix amt="31999"/>
              <a:extLst>
                <a:ext uri="{96DAC541-7B7A-43D3-8B79-37D633B846F1}">
                  <asvg:svgBlip xmlns:asvg="http://schemas.microsoft.com/office/drawing/2016/SVG/main" r:embed="rId6"/>
                </a:ext>
              </a:extLst>
            </a:blip>
            <a:stretch>
              <a:fillRect/>
            </a:stretch>
          </a:blipFill>
          <a:ln cap="sq">
            <a:noFill/>
            <a:prstDash val="solid"/>
            <a:miter/>
          </a:ln>
        </p:spPr>
      </p:sp>
      <p:sp>
        <p:nvSpPr>
          <p:cNvPr id="26" name="TextBox 26"/>
          <p:cNvSpPr txBox="1"/>
          <p:nvPr/>
        </p:nvSpPr>
        <p:spPr>
          <a:xfrm rot="20960891">
            <a:off x="12382118" y="1611193"/>
            <a:ext cx="982365" cy="1081546"/>
          </a:xfrm>
          <a:prstGeom prst="rect">
            <a:avLst/>
          </a:prstGeom>
        </p:spPr>
        <p:txBody>
          <a:bodyPr lIns="50800" tIns="50800" rIns="50800" bIns="50800" rtlCol="0" anchor="ctr"/>
          <a:lstStyle/>
          <a:p>
            <a:pPr algn="ctr">
              <a:lnSpc>
                <a:spcPts val="5479"/>
              </a:lnSpc>
            </a:pPr>
            <a:endParaRPr lang="en-US" sz="3999" spc="-79" dirty="0">
              <a:solidFill>
                <a:srgbClr val="F8F5EC"/>
              </a:solidFill>
              <a:latin typeface="Fredoka"/>
              <a:ea typeface="Fredoka"/>
              <a:cs typeface="Fredoka"/>
              <a:sym typeface="Fredoka"/>
            </a:endParaRPr>
          </a:p>
        </p:txBody>
      </p:sp>
      <p:sp>
        <p:nvSpPr>
          <p:cNvPr id="4" name="TextBox 3">
            <a:extLst>
              <a:ext uri="{FF2B5EF4-FFF2-40B4-BE49-F238E27FC236}">
                <a16:creationId xmlns:a16="http://schemas.microsoft.com/office/drawing/2014/main" id="{4F337B1F-B669-4042-83FE-81DDDA2670C8}"/>
              </a:ext>
            </a:extLst>
          </p:cNvPr>
          <p:cNvSpPr txBox="1"/>
          <p:nvPr/>
        </p:nvSpPr>
        <p:spPr>
          <a:xfrm>
            <a:off x="2057400" y="876300"/>
            <a:ext cx="13258800" cy="1015663"/>
          </a:xfrm>
          <a:prstGeom prst="rect">
            <a:avLst/>
          </a:prstGeom>
          <a:noFill/>
        </p:spPr>
        <p:txBody>
          <a:bodyPr wrap="square" rtlCol="0">
            <a:spAutoFit/>
          </a:bodyPr>
          <a:lstStyle/>
          <a:p>
            <a:pPr algn="ctr"/>
            <a:r>
              <a:rPr lang="en-US" sz="6000" b="1" dirty="0">
                <a:latin typeface="Times New Roman" panose="02020603050405020304" pitchFamily="18" charset="0"/>
                <a:cs typeface="Times New Roman" panose="02020603050405020304" pitchFamily="18" charset="0"/>
              </a:rPr>
              <a:t>References</a:t>
            </a:r>
          </a:p>
        </p:txBody>
      </p:sp>
      <p:sp>
        <p:nvSpPr>
          <p:cNvPr id="5" name="TextBox 4">
            <a:extLst>
              <a:ext uri="{FF2B5EF4-FFF2-40B4-BE49-F238E27FC236}">
                <a16:creationId xmlns:a16="http://schemas.microsoft.com/office/drawing/2014/main" id="{4BD8CF19-D0FB-48AC-9C58-F0F70120A532}"/>
              </a:ext>
            </a:extLst>
          </p:cNvPr>
          <p:cNvSpPr txBox="1"/>
          <p:nvPr/>
        </p:nvSpPr>
        <p:spPr>
          <a:xfrm>
            <a:off x="1877619" y="2372863"/>
            <a:ext cx="15087600" cy="6537495"/>
          </a:xfrm>
          <a:prstGeom prst="rect">
            <a:avLst/>
          </a:prstGeom>
          <a:noFill/>
        </p:spPr>
        <p:txBody>
          <a:bodyPr wrap="square" rtlCol="0">
            <a:spAutoFit/>
          </a:bodyPr>
          <a:lstStyle/>
          <a:p>
            <a:pPr marL="0" marR="0" algn="just">
              <a:lnSpc>
                <a:spcPct val="150000"/>
              </a:lnSpc>
              <a:spcBef>
                <a:spcPts val="0"/>
              </a:spcBef>
              <a:spcAft>
                <a:spcPts val="800"/>
              </a:spcAft>
            </a:pP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Dhru</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N., 2018.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Office 365 for Healthcare Professionals: Improving Patient Care Through Collaboration, Compliance, and Productivity</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Apress</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Hege, I.,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Tolks</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D., Kuhn, S. and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Shiozawa</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T., 2020. Digital skills in healthcare.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GMS journal for medical education</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37</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(6), p.Doc63. </a:t>
            </a:r>
            <a:r>
              <a:rPr lang="en-US" sz="24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10.3205/zma001356</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Jalil, A., Rosa, F.,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Affandi</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R., Aziz, A.,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Saputra</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W.N.H. and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Ridho</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A.A., 2024. Literature Review: Exploration of Features Microsoft Word.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International Applied Science</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3</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(1), pp.28-32. </a:t>
            </a:r>
            <a:r>
              <a:rPr lang="en-US" sz="24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https://doi.org/10.32528/ias.v3i1.474</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Melati</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R., 2025. Analysis of The Advantages of Microsoft Teams as A Corporate Communication Tool in Supporting Employee Performance. </a:t>
            </a:r>
            <a:r>
              <a:rPr lang="en-US" sz="2400" i="1" dirty="0" err="1">
                <a:effectLst/>
                <a:latin typeface="Times New Roman" panose="02020603050405020304" pitchFamily="18" charset="0"/>
                <a:ea typeface="Calibri" panose="020F0502020204030204" pitchFamily="34" charset="0"/>
                <a:cs typeface="Times New Roman" panose="02020603050405020304" pitchFamily="18" charset="0"/>
              </a:rPr>
              <a:t>Eduvest</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-Journal of Universal Studies</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5</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(3), pp.2893-2899. </a:t>
            </a:r>
            <a:r>
              <a:rPr lang="en-US" sz="24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https://doi.org/10.59188/eduvest.v5i3.50900</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Mohamad, S.R. and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Hussin</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N., 2021. The usage of Microsoft OneDrive among the professional college staff.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Journal of Information and Knowledge Management (JIKM)</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11</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(1), pp.84-94.</a:t>
            </a:r>
          </a:p>
        </p:txBody>
      </p:sp>
    </p:spTree>
    <p:extLst>
      <p:ext uri="{BB962C8B-B14F-4D97-AF65-F5344CB8AC3E}">
        <p14:creationId xmlns:p14="http://schemas.microsoft.com/office/powerpoint/2010/main" val="20666922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TotalTime>
  <Words>1389</Words>
  <Application>Microsoft Office PowerPoint</Application>
  <PresentationFormat>Custom</PresentationFormat>
  <Paragraphs>77</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Times New Roman</vt:lpstr>
      <vt:lpstr>Arial</vt:lpstr>
      <vt:lpstr>Calibri</vt:lpstr>
      <vt:lpstr>Fredoka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Copy of Summer Reading Log Slides</dc:title>
  <dc:creator>This PC</dc:creator>
  <cp:lastModifiedBy>This PC</cp:lastModifiedBy>
  <cp:revision>27</cp:revision>
  <dcterms:created xsi:type="dcterms:W3CDTF">2006-08-16T00:00:00Z</dcterms:created>
  <dcterms:modified xsi:type="dcterms:W3CDTF">2025-10-13T09:07:05Z</dcterms:modified>
  <dc:identifier>DAG1o_mTZMc</dc:identifier>
</cp:coreProperties>
</file>