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8288000" cy="10287000"/>
  <p:notesSz cx="6858000" cy="9144000"/>
  <p:embeddedFontLst>
    <p:embeddedFont>
      <p:font typeface="Glacial Indifference" panose="020B0604020202020204" charset="0"/>
      <p:regular r:id="rId33"/>
    </p:embeddedFont>
    <p:embeddedFont>
      <p:font typeface="Glacial Indifference Bold" panose="020B0604020202020204" charset="0"/>
      <p:regular r:id="rId34"/>
    </p:embeddedFont>
    <p:embeddedFont>
      <p:font typeface="Glacial Indifference Italics" panose="020B0604020202020204" charset="0"/>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7" d="100"/>
          <a:sy n="57" d="100"/>
        </p:scale>
        <p:origin x="135" y="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1-25T20:53:04.027" v="18" actId="6549"/>
      <pc:docMkLst>
        <pc:docMk/>
      </pc:docMkLst>
      <pc:sldChg chg="modNotesTx">
        <pc:chgData name="Cerys Davies" userId="61e71dc1-9594-4277-b52b-4420989f68ee" providerId="ADAL" clId="{92221E59-9835-4275-A830-2AF2D2038E12}" dt="2025-11-25T20:49:44.298" v="0" actId="6549"/>
        <pc:sldMkLst>
          <pc:docMk/>
          <pc:sldMk cId="0" sldId="260"/>
        </pc:sldMkLst>
      </pc:sldChg>
      <pc:sldChg chg="modNotesTx">
        <pc:chgData name="Cerys Davies" userId="61e71dc1-9594-4277-b52b-4420989f68ee" providerId="ADAL" clId="{92221E59-9835-4275-A830-2AF2D2038E12}" dt="2025-11-25T20:49:54.125" v="1" actId="6549"/>
        <pc:sldMkLst>
          <pc:docMk/>
          <pc:sldMk cId="0" sldId="261"/>
        </pc:sldMkLst>
      </pc:sldChg>
      <pc:sldChg chg="modNotesTx">
        <pc:chgData name="Cerys Davies" userId="61e71dc1-9594-4277-b52b-4420989f68ee" providerId="ADAL" clId="{92221E59-9835-4275-A830-2AF2D2038E12}" dt="2025-11-25T20:50:06.104" v="2" actId="6549"/>
        <pc:sldMkLst>
          <pc:docMk/>
          <pc:sldMk cId="0" sldId="262"/>
        </pc:sldMkLst>
      </pc:sldChg>
      <pc:sldChg chg="modNotesTx">
        <pc:chgData name="Cerys Davies" userId="61e71dc1-9594-4277-b52b-4420989f68ee" providerId="ADAL" clId="{92221E59-9835-4275-A830-2AF2D2038E12}" dt="2025-11-25T20:50:14.379" v="3" actId="6549"/>
        <pc:sldMkLst>
          <pc:docMk/>
          <pc:sldMk cId="0" sldId="263"/>
        </pc:sldMkLst>
      </pc:sldChg>
      <pc:sldChg chg="modNotesTx">
        <pc:chgData name="Cerys Davies" userId="61e71dc1-9594-4277-b52b-4420989f68ee" providerId="ADAL" clId="{92221E59-9835-4275-A830-2AF2D2038E12}" dt="2025-11-25T20:50:21.770" v="4" actId="6549"/>
        <pc:sldMkLst>
          <pc:docMk/>
          <pc:sldMk cId="0" sldId="264"/>
        </pc:sldMkLst>
      </pc:sldChg>
      <pc:sldChg chg="modNotesTx">
        <pc:chgData name="Cerys Davies" userId="61e71dc1-9594-4277-b52b-4420989f68ee" providerId="ADAL" clId="{92221E59-9835-4275-A830-2AF2D2038E12}" dt="2025-11-25T20:50:31.151" v="5" actId="6549"/>
        <pc:sldMkLst>
          <pc:docMk/>
          <pc:sldMk cId="0" sldId="265"/>
        </pc:sldMkLst>
      </pc:sldChg>
      <pc:sldChg chg="modNotesTx">
        <pc:chgData name="Cerys Davies" userId="61e71dc1-9594-4277-b52b-4420989f68ee" providerId="ADAL" clId="{92221E59-9835-4275-A830-2AF2D2038E12}" dt="2025-11-25T20:50:39.737" v="6" actId="6549"/>
        <pc:sldMkLst>
          <pc:docMk/>
          <pc:sldMk cId="0" sldId="266"/>
        </pc:sldMkLst>
      </pc:sldChg>
      <pc:sldChg chg="modNotesTx">
        <pc:chgData name="Cerys Davies" userId="61e71dc1-9594-4277-b52b-4420989f68ee" providerId="ADAL" clId="{92221E59-9835-4275-A830-2AF2D2038E12}" dt="2025-11-25T20:50:51.120" v="7" actId="6549"/>
        <pc:sldMkLst>
          <pc:docMk/>
          <pc:sldMk cId="0" sldId="267"/>
        </pc:sldMkLst>
      </pc:sldChg>
      <pc:sldChg chg="modNotesTx">
        <pc:chgData name="Cerys Davies" userId="61e71dc1-9594-4277-b52b-4420989f68ee" providerId="ADAL" clId="{92221E59-9835-4275-A830-2AF2D2038E12}" dt="2025-11-25T20:51:20.582" v="8" actId="6549"/>
        <pc:sldMkLst>
          <pc:docMk/>
          <pc:sldMk cId="0" sldId="270"/>
        </pc:sldMkLst>
      </pc:sldChg>
      <pc:sldChg chg="modNotesTx">
        <pc:chgData name="Cerys Davies" userId="61e71dc1-9594-4277-b52b-4420989f68ee" providerId="ADAL" clId="{92221E59-9835-4275-A830-2AF2D2038E12}" dt="2025-11-25T20:51:35.093" v="9" actId="6549"/>
        <pc:sldMkLst>
          <pc:docMk/>
          <pc:sldMk cId="0" sldId="271"/>
        </pc:sldMkLst>
      </pc:sldChg>
      <pc:sldChg chg="modNotesTx">
        <pc:chgData name="Cerys Davies" userId="61e71dc1-9594-4277-b52b-4420989f68ee" providerId="ADAL" clId="{92221E59-9835-4275-A830-2AF2D2038E12}" dt="2025-11-25T20:51:45.456" v="10" actId="6549"/>
        <pc:sldMkLst>
          <pc:docMk/>
          <pc:sldMk cId="0" sldId="273"/>
        </pc:sldMkLst>
      </pc:sldChg>
      <pc:sldChg chg="modNotesTx">
        <pc:chgData name="Cerys Davies" userId="61e71dc1-9594-4277-b52b-4420989f68ee" providerId="ADAL" clId="{92221E59-9835-4275-A830-2AF2D2038E12}" dt="2025-11-25T20:51:56.398" v="11" actId="6549"/>
        <pc:sldMkLst>
          <pc:docMk/>
          <pc:sldMk cId="0" sldId="275"/>
        </pc:sldMkLst>
      </pc:sldChg>
      <pc:sldChg chg="modNotesTx">
        <pc:chgData name="Cerys Davies" userId="61e71dc1-9594-4277-b52b-4420989f68ee" providerId="ADAL" clId="{92221E59-9835-4275-A830-2AF2D2038E12}" dt="2025-11-25T20:52:07.155" v="12" actId="6549"/>
        <pc:sldMkLst>
          <pc:docMk/>
          <pc:sldMk cId="0" sldId="276"/>
        </pc:sldMkLst>
      </pc:sldChg>
      <pc:sldChg chg="modNotesTx">
        <pc:chgData name="Cerys Davies" userId="61e71dc1-9594-4277-b52b-4420989f68ee" providerId="ADAL" clId="{92221E59-9835-4275-A830-2AF2D2038E12}" dt="2025-11-25T20:52:14.490" v="13" actId="6549"/>
        <pc:sldMkLst>
          <pc:docMk/>
          <pc:sldMk cId="0" sldId="277"/>
        </pc:sldMkLst>
      </pc:sldChg>
      <pc:sldChg chg="modNotesTx">
        <pc:chgData name="Cerys Davies" userId="61e71dc1-9594-4277-b52b-4420989f68ee" providerId="ADAL" clId="{92221E59-9835-4275-A830-2AF2D2038E12}" dt="2025-11-25T20:52:25.215" v="14" actId="6549"/>
        <pc:sldMkLst>
          <pc:docMk/>
          <pc:sldMk cId="0" sldId="278"/>
        </pc:sldMkLst>
      </pc:sldChg>
      <pc:sldChg chg="modNotesTx">
        <pc:chgData name="Cerys Davies" userId="61e71dc1-9594-4277-b52b-4420989f68ee" providerId="ADAL" clId="{92221E59-9835-4275-A830-2AF2D2038E12}" dt="2025-11-25T20:52:35.769" v="15" actId="6549"/>
        <pc:sldMkLst>
          <pc:docMk/>
          <pc:sldMk cId="0" sldId="279"/>
        </pc:sldMkLst>
      </pc:sldChg>
      <pc:sldChg chg="modNotesTx">
        <pc:chgData name="Cerys Davies" userId="61e71dc1-9594-4277-b52b-4420989f68ee" providerId="ADAL" clId="{92221E59-9835-4275-A830-2AF2D2038E12}" dt="2025-11-25T20:52:43.579" v="16" actId="6549"/>
        <pc:sldMkLst>
          <pc:docMk/>
          <pc:sldMk cId="0" sldId="280"/>
        </pc:sldMkLst>
      </pc:sldChg>
      <pc:sldChg chg="modNotesTx">
        <pc:chgData name="Cerys Davies" userId="61e71dc1-9594-4277-b52b-4420989f68ee" providerId="ADAL" clId="{92221E59-9835-4275-A830-2AF2D2038E12}" dt="2025-11-25T20:52:50.697" v="17" actId="6549"/>
        <pc:sldMkLst>
          <pc:docMk/>
          <pc:sldMk cId="0" sldId="281"/>
        </pc:sldMkLst>
      </pc:sldChg>
      <pc:sldChg chg="modNotesTx">
        <pc:chgData name="Cerys Davies" userId="61e71dc1-9594-4277-b52b-4420989f68ee" providerId="ADAL" clId="{92221E59-9835-4275-A830-2AF2D2038E12}" dt="2025-11-25T20:53:04.027" v="18" actId="6549"/>
        <pc:sldMkLst>
          <pc:docMk/>
          <pc:sldMk cId="0"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25.11.2025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publications/official-search-with-priority-whole-title-os1"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12116/K16__2019-07-01_.pdf."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www.lawsociety.org.uk/en/topics/property/code-for-completion-by-pos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26889" r="-15104" b="-9616"/>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5647640"/>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892713"/>
            <a:ext cx="6961138" cy="1384324"/>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COMPLETION AND POST COMPLETION</a:t>
            </a:r>
          </a:p>
        </p:txBody>
      </p:sp>
      <p:sp>
        <p:nvSpPr>
          <p:cNvPr id="9" name="TextBox 9"/>
          <p:cNvSpPr txBox="1"/>
          <p:nvPr/>
        </p:nvSpPr>
        <p:spPr>
          <a:xfrm>
            <a:off x="318140" y="5742890"/>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6266546"/>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24963" r="-17192" b="-13844"/>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3">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7950524" y="2568404"/>
            <a:ext cx="14608661" cy="5150191"/>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309027" y="3064641"/>
            <a:ext cx="9681009" cy="4209860"/>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Preparing to complete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Completion statements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Additional steps if there is a lender</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Methods of completion</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Delays and remedies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Post completion actions</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8: COMPLETION AND POST COMPLETION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8:</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13219"/>
            <a:ext cx="16663595" cy="4325148"/>
          </a:xfrm>
          <a:prstGeom prst="rect">
            <a:avLst/>
          </a:prstGeom>
        </p:spPr>
        <p:txBody>
          <a:bodyPr lIns="0" tIns="0" rIns="0" bIns="0" rtlCol="0" anchor="t">
            <a:spAutoFit/>
          </a:bodyPr>
          <a:lstStyle/>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Outline the key conveyancing actions related to completion and post-completion</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Explain practical arrangements to be actioned on the day of completion</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Identify the consequences of non-registration with HMLR</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Summarise the range of remedies available for late completion</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Calculate compensation due for late completion</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Apply your learning to complete conveyancing documentation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9587"/>
            <a:ext cx="10980053" cy="7967980"/>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Completion is the process which puts the contact into effect.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and the buyer entered into a binding contract on exchange to buy and sell the property at the agreed price on the agreed date. Date of completion fixed at exchange</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often 1-2 weeks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gives the parties the chance to finalise removal arrangements and start packing their boxes whilst their conveyancers carry out some very important steps to prepare for completion.</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Buyer usually paid 10% of price as a deposit on exchange.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Completion date = moving date: seller out, buyer in.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 buyer’s conveyancer must pay the balance of the purchase money (usually 90%) to the seller’s conveyancer, upon receipt of which they will date the transfer and send it to the buyer’s conveyancer to complete</a:t>
            </a:r>
          </a:p>
        </p:txBody>
      </p:sp>
      <p:sp>
        <p:nvSpPr>
          <p:cNvPr id="5" name="Freeform 5"/>
          <p:cNvSpPr/>
          <p:nvPr/>
        </p:nvSpPr>
        <p:spPr>
          <a:xfrm>
            <a:off x="11589837" y="2003887"/>
            <a:ext cx="6698163" cy="7732293"/>
          </a:xfrm>
          <a:custGeom>
            <a:avLst/>
            <a:gdLst/>
            <a:ahLst/>
            <a:cxnLst/>
            <a:rect l="l" t="t" r="r" b="b"/>
            <a:pathLst>
              <a:path w="6698163" h="7732293">
                <a:moveTo>
                  <a:pt x="0" y="0"/>
                </a:moveTo>
                <a:lnTo>
                  <a:pt x="6698163" y="0"/>
                </a:lnTo>
                <a:lnTo>
                  <a:pt x="6698163" y="7732293"/>
                </a:lnTo>
                <a:lnTo>
                  <a:pt x="0" y="7732293"/>
                </a:lnTo>
                <a:lnTo>
                  <a:pt x="0" y="0"/>
                </a:lnTo>
                <a:close/>
              </a:path>
            </a:pathLst>
          </a:custGeom>
          <a:blipFill>
            <a:blip r:embed="rId3"/>
            <a:stretch>
              <a:fillRect l="-7719" r="-7719"/>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 </a:t>
            </a:r>
            <a:r>
              <a:rPr lang="en-US" sz="7300" b="1" spc="7">
                <a:solidFill>
                  <a:srgbClr val="292A5A"/>
                </a:solidFill>
                <a:latin typeface="Glacial Indifference Bold"/>
                <a:ea typeface="Glacial Indifference Bold"/>
                <a:cs typeface="Glacial Indifference Bold"/>
                <a:sym typeface="Glacial Indifference Bold"/>
              </a:rPr>
              <a:t>WHAT IS COMPLETION?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7335115"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Steps where the seller’s mortgage has to be paid off</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Approving the TR1 and obtain the seller’s signature</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Completion preparations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Sending the seller client a financial (completion) statement and itemised bill</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Form TA 13 (see specimen on moodle) “Completion Information and Undertakings”:</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form deals with important practical matters relevant to completion, plus the arrangements for discharging mortgages.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buyer’s conveyancer will insert the address of the property, the postcode and the parties on page 1, and will sign and date the back page.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Examples of matters dealt with by the form are:</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vacant possession; deeds and documents; where completion will take place; the method of completion; the amounts payable on completion; bank account details; and the arrangements for discharging existing mortgages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PREPARING TO </a:t>
            </a:r>
            <a:r>
              <a:rPr lang="en-US" sz="7500" b="1" spc="7">
                <a:solidFill>
                  <a:srgbClr val="292A5A"/>
                </a:solidFill>
                <a:latin typeface="Glacial Indifference Bold"/>
                <a:ea typeface="Glacial Indifference Bold"/>
                <a:cs typeface="Glacial Indifference Bold"/>
                <a:sym typeface="Glacial Indifference Bold"/>
              </a:rPr>
              <a:t>COMPLETE (SELLER)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7335115"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The buyer’s conveyancer makes pre-completion searches</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These should not be confused with pre-contract searches (e.g. the local search).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Pre-completion searches are made between exchange and completion, traditionally about 10 days before the agreed completion date (although the exact timing will vary according to the circumstances).</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 main pre-completion search is the HMLR, which asks whether there have been any new register entries since the date when the official copies were issued (entered as the “search from” date). This search will be made in all cases.</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If the search is being made by post, it is made on a standard form.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Form </a:t>
            </a:r>
            <a:r>
              <a:rPr lang="en-US" sz="2899" u="sng">
                <a:solidFill>
                  <a:srgbClr val="292A5A"/>
                </a:solidFill>
                <a:latin typeface="Glacial Indifference"/>
                <a:ea typeface="Glacial Indifference"/>
                <a:cs typeface="Glacial Indifference"/>
                <a:sym typeface="Glacial Indifference"/>
                <a:hlinkClick r:id="rId3" tooltip="https://www.gov.uk/government/publications/official-search-with-priority-whole-title-os1"/>
              </a:rPr>
              <a:t>OS1</a:t>
            </a:r>
            <a:r>
              <a:rPr lang="en-US" sz="2899">
                <a:solidFill>
                  <a:srgbClr val="292A5A"/>
                </a:solidFill>
                <a:latin typeface="Glacial Indifference"/>
                <a:ea typeface="Glacial Indifference"/>
                <a:cs typeface="Glacial Indifference"/>
                <a:sym typeface="Glacial Indifference"/>
              </a:rPr>
              <a:t> is used where the buyer is purchasing the whole of the land in the registered title (the usual scenario).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Form OS2 is used where the buyer is purchasing part of the land in a registered title (e.g. a plot on a new housing development which is part of the developer’s title to the whole development).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 form is sent to HMLR with a fee.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PREPARING TO </a:t>
            </a:r>
            <a:r>
              <a:rPr lang="en-US" sz="7500" b="1" spc="7">
                <a:solidFill>
                  <a:srgbClr val="292A5A"/>
                </a:solidFill>
                <a:latin typeface="Glacial Indifference Bold"/>
                <a:ea typeface="Glacial Indifference Bold"/>
                <a:cs typeface="Glacial Indifference Bold"/>
                <a:sym typeface="Glacial Indifference Bold"/>
              </a:rPr>
              <a:t>COMPLETE (BUYER)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05360"/>
            <a:ext cx="17335115" cy="7830820"/>
          </a:xfrm>
          <a:prstGeom prst="rect">
            <a:avLst/>
          </a:prstGeom>
        </p:spPr>
        <p:txBody>
          <a:bodyPr lIns="0" tIns="0" rIns="0" bIns="0" rtlCol="0" anchor="t">
            <a:spAutoFit/>
          </a:bodyPr>
          <a:lstStyle/>
          <a:p>
            <a:pPr marL="561341" lvl="1" indent="-280670" algn="l">
              <a:lnSpc>
                <a:spcPts val="4160"/>
              </a:lnSpc>
              <a:buFont typeface="Arial"/>
              <a:buChar char="•"/>
            </a:pPr>
            <a:r>
              <a:rPr lang="en-US" sz="2600" b="1">
                <a:solidFill>
                  <a:srgbClr val="292A5A"/>
                </a:solidFill>
                <a:latin typeface="Glacial Indifference Bold"/>
                <a:ea typeface="Glacial Indifference Bold"/>
                <a:cs typeface="Glacial Indifference Bold"/>
                <a:sym typeface="Glacial Indifference Bold"/>
              </a:rPr>
              <a:t>Bankruptcy search:</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 search will be made using a standard form, form </a:t>
            </a:r>
            <a:r>
              <a:rPr lang="en-US" sz="2600" u="sng">
                <a:solidFill>
                  <a:srgbClr val="292A5A"/>
                </a:solidFill>
                <a:latin typeface="Glacial Indifference"/>
                <a:ea typeface="Glacial Indifference"/>
                <a:cs typeface="Glacial Indifference"/>
                <a:sym typeface="Glacial Indifference"/>
                <a:hlinkClick r:id="rId3" tooltip="https://assets.publishing.service.gov.uk/government/uploads/system/uploads/attachment_data/file/812116/K16__2019-07-01_.pdf."/>
              </a:rPr>
              <a:t>K16</a:t>
            </a:r>
            <a:r>
              <a:rPr lang="en-US" sz="2600">
                <a:solidFill>
                  <a:srgbClr val="292A5A"/>
                </a:solidFill>
                <a:latin typeface="Glacial Indifference"/>
                <a:ea typeface="Glacial Indifference"/>
                <a:cs typeface="Glacial Indifference"/>
                <a:sym typeface="Glacial Indifference"/>
              </a:rPr>
              <a:t>.</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 result of the search will be given in the form of a certificate. Completion must take place before the “protection ends on” date shown on the certificate.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completion is delayed beyond this, another K16 search must be made before completion.</a:t>
            </a:r>
          </a:p>
          <a:p>
            <a:pPr marL="561341" lvl="1" indent="-280670" algn="l">
              <a:lnSpc>
                <a:spcPts val="4160"/>
              </a:lnSpc>
              <a:buFont typeface="Arial"/>
              <a:buChar char="•"/>
            </a:pPr>
            <a:r>
              <a:rPr lang="en-US" sz="2600" b="1">
                <a:solidFill>
                  <a:srgbClr val="292A5A"/>
                </a:solidFill>
                <a:latin typeface="Glacial Indifference Bold"/>
                <a:ea typeface="Glacial Indifference Bold"/>
                <a:cs typeface="Glacial Indifference Bold"/>
                <a:sym typeface="Glacial Indifference Bold"/>
              </a:rPr>
              <a:t>Company search:</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f the seller is a company (e.g. a development company selling a new house), the buyer’s conveyancer will carry out a </a:t>
            </a:r>
            <a:r>
              <a:rPr lang="en-US" sz="2600" b="1">
                <a:solidFill>
                  <a:srgbClr val="292A5A"/>
                </a:solidFill>
                <a:latin typeface="Glacial Indifference Bold"/>
                <a:ea typeface="Glacial Indifference Bold"/>
                <a:cs typeface="Glacial Indifference Bold"/>
                <a:sym typeface="Glacial Indifference Bold"/>
              </a:rPr>
              <a:t>company search</a:t>
            </a:r>
            <a:r>
              <a:rPr lang="en-US" sz="2600">
                <a:solidFill>
                  <a:srgbClr val="292A5A"/>
                </a:solidFill>
                <a:latin typeface="Glacial Indifference"/>
                <a:ea typeface="Glacial Indifference"/>
                <a:cs typeface="Glacial Indifference"/>
                <a:sym typeface="Glacial Indifference"/>
              </a:rPr>
              <a:t>. This will usually be a specific requirement of any mortgage lender.</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It is important for the buyer’s conveyancer to check that the company is still in existence and has not been struck off (e.g. for failing to file accounts with Companies House). If it does not exist, it will not have power to enter into a transfer as it will not exist in law. The search will also check whether the company is being wound up (e.g. due to serious financial difficulties), which would have implications for the conveyancing process (the details of company insolvency are not considered in this unit, but could be very important in practice).</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There is no official search procedure for company searches and searches are made by firms of agents who inspect the Companies Register. There is no official certificate and no priority period protection.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PREPARING TO </a:t>
            </a:r>
            <a:r>
              <a:rPr lang="en-US" sz="7500" b="1" spc="7">
                <a:solidFill>
                  <a:srgbClr val="292A5A"/>
                </a:solidFill>
                <a:latin typeface="Glacial Indifference Bold"/>
                <a:ea typeface="Glacial Indifference Bold"/>
                <a:cs typeface="Glacial Indifference Bold"/>
                <a:sym typeface="Glacial Indifference Bold"/>
              </a:rPr>
              <a:t>COMPLETE (BUYER)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8443926" y="2305923"/>
            <a:ext cx="9844074" cy="6952377"/>
          </a:xfrm>
          <a:custGeom>
            <a:avLst/>
            <a:gdLst/>
            <a:ahLst/>
            <a:cxnLst/>
            <a:rect l="l" t="t" r="r" b="b"/>
            <a:pathLst>
              <a:path w="9844074" h="6952377">
                <a:moveTo>
                  <a:pt x="0" y="0"/>
                </a:moveTo>
                <a:lnTo>
                  <a:pt x="9844074" y="0"/>
                </a:lnTo>
                <a:lnTo>
                  <a:pt x="9844074" y="6952377"/>
                </a:lnTo>
                <a:lnTo>
                  <a:pt x="0" y="6952377"/>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609784" y="2050256"/>
            <a:ext cx="7319196"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buyer’s conveyancer will send a financial statement (a completion statement) to the buyer, saying how much is needed to complete.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statement will usually contain details of the firm’s charges and any disbursements (expenses).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it shows that a balance is due from the buyer (the usual case), the conveyancer will request the money from the buyer so that it can clear and be used on the day of completion.</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COMPLETION </a:t>
            </a:r>
            <a:r>
              <a:rPr lang="en-US" sz="7500" b="1" spc="7">
                <a:solidFill>
                  <a:srgbClr val="292A5A"/>
                </a:solidFill>
                <a:latin typeface="Glacial Indifference Bold"/>
                <a:ea typeface="Glacial Indifference Bold"/>
                <a:cs typeface="Glacial Indifference Bold"/>
                <a:sym typeface="Glacial Indifference Bold"/>
              </a:rPr>
              <a:t>STATEMENT</a:t>
            </a:r>
            <a:r>
              <a:rPr lang="en-US" sz="7500" b="1" spc="7">
                <a:solidFill>
                  <a:srgbClr val="E65485"/>
                </a:solidFill>
                <a:latin typeface="Glacial Indifference Bold"/>
                <a:ea typeface="Glacial Indifference Bold"/>
                <a:cs typeface="Glacial Indifference Bold"/>
                <a:sym typeface="Glacial Indifference Bold"/>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35956"/>
            <a:ext cx="10980053" cy="7830820"/>
          </a:xfrm>
          <a:prstGeom prst="rect">
            <a:avLst/>
          </a:prstGeom>
        </p:spPr>
        <p:txBody>
          <a:bodyPr lIns="0" tIns="0" rIns="0" bIns="0" rtlCol="0" anchor="t">
            <a:spAutoFit/>
          </a:bodyPr>
          <a:lstStyle/>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Where the buyer is taking out a mortgage, the conveyancer must take certain steps on behalf of their client and the lender. These include checking that the title is acceptable, requesting the mortgage funds, completing the mortgage documentation and carrying out pre-completion searches on behalf of the lender.</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After exchange of contracts, the buyer’s conveyancer will submit the Certificate of Title to the mortgage lender to confirm that the title is marketable, can be accepted as security for the loan and to request for the mortgage funds. This must be done sufficiently early to ensure that funds will be available on the agreed completion date. </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the buyer’s conveyancer has not already dealt with it, they will also ask their buyer client to sign the mortgage deed in readiness for completion.</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 buyer’s conveyancer asks the client to sign or approve the Land Transaction Return. This is signed or approved in readiness for use after completion.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341151"/>
            <a:ext cx="8743570" cy="5825403"/>
          </a:xfrm>
          <a:custGeom>
            <a:avLst/>
            <a:gdLst/>
            <a:ahLst/>
            <a:cxnLst/>
            <a:rect l="l" t="t" r="r" b="b"/>
            <a:pathLst>
              <a:path w="8743570" h="5825403">
                <a:moveTo>
                  <a:pt x="0" y="0"/>
                </a:moveTo>
                <a:lnTo>
                  <a:pt x="8743570" y="0"/>
                </a:lnTo>
                <a:lnTo>
                  <a:pt x="8743570" y="5825403"/>
                </a:lnTo>
                <a:lnTo>
                  <a:pt x="0" y="5825403"/>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STEPS IF </a:t>
            </a:r>
            <a:r>
              <a:rPr lang="en-US" sz="7500" b="1" spc="7">
                <a:solidFill>
                  <a:srgbClr val="292A5A"/>
                </a:solidFill>
                <a:latin typeface="Glacial Indifference Bold"/>
                <a:ea typeface="Glacial Indifference Bold"/>
                <a:cs typeface="Glacial Indifference Bold"/>
                <a:sym typeface="Glacial Indifference Bold"/>
              </a:rPr>
              <a:t>THERE IS A LENDER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926431"/>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May already have been drafted, but traditionally at this stage</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draft purchase deed will usually be sent to the seller’s conveyancers, in duplicate, at the same time as the procedural requisitions form (e.g. TA13) is sent.</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 registered land transactions, the purchase deed is known as a </a:t>
            </a:r>
            <a:r>
              <a:rPr lang="en-US" sz="2999" b="1">
                <a:solidFill>
                  <a:srgbClr val="292A5A"/>
                </a:solidFill>
                <a:latin typeface="Glacial Indifference Bold"/>
                <a:ea typeface="Glacial Indifference Bold"/>
                <a:cs typeface="Glacial Indifference Bold"/>
                <a:sym typeface="Glacial Indifference Bold"/>
              </a:rPr>
              <a:t>transfer</a:t>
            </a:r>
            <a:r>
              <a:rPr lang="en-US" sz="2999">
                <a:solidFill>
                  <a:srgbClr val="292A5A"/>
                </a:solidFill>
                <a:latin typeface="Glacial Indifference"/>
                <a:ea typeface="Glacial Indifference"/>
                <a:cs typeface="Glacial Indifference"/>
                <a:sym typeface="Glacial Indifference"/>
              </a:rPr>
              <a:t>.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It is drafted in duplicate and sent, to the seller’s conveyancer.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Form TR1, a standard HMLR form, is used where there is a transfer of the whole of the land in a registered title (the most common scenario).</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(1) The buyer’s conveyancer engrosses the transfer deed</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(2) The buyer may need to sign the engrossed transfer deed</a:t>
            </a:r>
          </a:p>
        </p:txBody>
      </p:sp>
      <p:sp>
        <p:nvSpPr>
          <p:cNvPr id="5" name="Freeform 5"/>
          <p:cNvSpPr/>
          <p:nvPr/>
        </p:nvSpPr>
        <p:spPr>
          <a:xfrm>
            <a:off x="11589837" y="2276617"/>
            <a:ext cx="6698163" cy="6981683"/>
          </a:xfrm>
          <a:custGeom>
            <a:avLst/>
            <a:gdLst/>
            <a:ahLst/>
            <a:cxnLst/>
            <a:rect l="l" t="t" r="r" b="b"/>
            <a:pathLst>
              <a:path w="6698163" h="6981683">
                <a:moveTo>
                  <a:pt x="0" y="0"/>
                </a:moveTo>
                <a:lnTo>
                  <a:pt x="6698163" y="0"/>
                </a:lnTo>
                <a:lnTo>
                  <a:pt x="6698163" y="6981683"/>
                </a:lnTo>
                <a:lnTo>
                  <a:pt x="0" y="6981683"/>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DRAFTING THE </a:t>
            </a:r>
            <a:r>
              <a:rPr lang="en-US" sz="7500" b="1" spc="7">
                <a:solidFill>
                  <a:srgbClr val="292A5A"/>
                </a:solidFill>
                <a:latin typeface="Glacial Indifference Bold"/>
                <a:ea typeface="Glacial Indifference Bold"/>
                <a:cs typeface="Glacial Indifference Bold"/>
                <a:sym typeface="Glacial Indifference Bold"/>
              </a:rPr>
              <a:t>PURCHASE DEED (TR1)</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802723" cy="722008"/>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Complete the transfer deed for your client’s transfer</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TR1</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3095230"/>
            <a:ext cx="6698163" cy="4998076"/>
          </a:xfrm>
          <a:custGeom>
            <a:avLst/>
            <a:gdLst/>
            <a:ahLst/>
            <a:cxnLst/>
            <a:rect l="l" t="t" r="r" b="b"/>
            <a:pathLst>
              <a:path w="6698163" h="4998076">
                <a:moveTo>
                  <a:pt x="0" y="0"/>
                </a:moveTo>
                <a:lnTo>
                  <a:pt x="6698163" y="0"/>
                </a:lnTo>
                <a:lnTo>
                  <a:pt x="6698163" y="4998076"/>
                </a:lnTo>
                <a:lnTo>
                  <a:pt x="0" y="4998076"/>
                </a:lnTo>
                <a:lnTo>
                  <a:pt x="0" y="0"/>
                </a:lnTo>
                <a:close/>
              </a:path>
            </a:pathLst>
          </a:custGeom>
          <a:blipFill>
            <a:blip r:embed="rId3"/>
            <a:stretch>
              <a:fillRect l="-16623" r="-16623"/>
            </a:stretch>
          </a:blipFill>
        </p:spPr>
        <p:txBody>
          <a:bodyPr/>
          <a:lstStyle/>
          <a:p>
            <a:endParaRPr lang="en-GB"/>
          </a:p>
        </p:txBody>
      </p:sp>
      <p:sp>
        <p:nvSpPr>
          <p:cNvPr id="5" name="TextBox 5"/>
          <p:cNvSpPr txBox="1"/>
          <p:nvPr/>
        </p:nvSpPr>
        <p:spPr>
          <a:xfrm>
            <a:off x="609784" y="2031206"/>
            <a:ext cx="10457073" cy="5152174"/>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•There are several methods, which may be used according to the circumstances. All have the same net effect of securing completion of the sale or purchase.</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The methods are:</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completion in person</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completion by agent</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completion by post (most common) - </a:t>
            </a:r>
            <a:r>
              <a:rPr lang="en-US" sz="3199" u="sng">
                <a:solidFill>
                  <a:srgbClr val="292A5A"/>
                </a:solidFill>
                <a:latin typeface="Glacial Indifference"/>
                <a:ea typeface="Glacial Indifference"/>
                <a:cs typeface="Glacial Indifference"/>
                <a:sym typeface="Glacial Indifference"/>
                <a:hlinkClick r:id="rId4" tooltip="https://www.lawsociety.org.uk/en/topics/property/code-for-completion-by-post"/>
              </a:rPr>
              <a:t>Law Society c</a:t>
            </a:r>
            <a:r>
              <a:rPr lang="en-US" sz="3199">
                <a:solidFill>
                  <a:srgbClr val="292A5A"/>
                </a:solidFill>
                <a:latin typeface="Glacial Indifference"/>
                <a:ea typeface="Glacial Indifference"/>
                <a:cs typeface="Glacial Indifference"/>
                <a:sym typeface="Glacial Indifference"/>
              </a:rPr>
              <a:t>ode</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METHODS OF </a:t>
            </a:r>
            <a:r>
              <a:rPr lang="en-US" sz="7500" b="1" spc="7">
                <a:solidFill>
                  <a:srgbClr val="292A5A"/>
                </a:solidFill>
                <a:latin typeface="Glacial Indifference Bold"/>
                <a:ea typeface="Glacial Indifference Bold"/>
                <a:cs typeface="Glacial Indifference Bold"/>
                <a:sym typeface="Glacial Indifference Bold"/>
              </a:rPr>
              <a:t>COMPLETION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TRANSFERRING </a:t>
            </a:r>
            <a:r>
              <a:rPr lang="en-US" sz="7500" b="1" spc="7">
                <a:solidFill>
                  <a:srgbClr val="292A5A"/>
                </a:solidFill>
                <a:latin typeface="Glacial Indifference Bold"/>
                <a:ea typeface="Glacial Indifference Bold"/>
                <a:cs typeface="Glacial Indifference Bold"/>
                <a:sym typeface="Glacial Indifference Bold"/>
              </a:rPr>
              <a:t>FUNDS</a:t>
            </a:r>
          </a:p>
        </p:txBody>
      </p:sp>
      <p:sp>
        <p:nvSpPr>
          <p:cNvPr id="5" name="TextBox 5"/>
          <p:cNvSpPr txBox="1"/>
          <p:nvPr/>
        </p:nvSpPr>
        <p:spPr>
          <a:xfrm>
            <a:off x="609784" y="1926431"/>
            <a:ext cx="10698449" cy="8401482"/>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buyer’s conveyancer may use a banker’s draft (a cheque drawn by a bank, which is regarded as more secure than a personal cheque) but this is now uncommon.</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They will usually transfer funds to the seller’s conveyancer by electronic bank credit transfer (usually referred to as a “telegraphic transfer” (TT) or a “CHAPS” transfer), which involves a direct transfer of funds, upon request to the bank, from one account to another.</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SCS, if adopted, require payment by a direct transfer of cleared funds from an account held in the name of a conveyancer. Many firms have their own facilities to transfer money in this way.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firm’s estimate of costs will normally have listed the “TT fee” alongside the other costs and disbursements at he start of the transaction.</a:t>
            </a:r>
          </a:p>
        </p:txBody>
      </p:sp>
      <p:sp>
        <p:nvSpPr>
          <p:cNvPr id="6" name="Freeform 6"/>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35720" r="-92088"/>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LINKED </a:t>
            </a:r>
            <a:r>
              <a:rPr lang="en-US" sz="7500" b="1" spc="7">
                <a:solidFill>
                  <a:srgbClr val="292A5A"/>
                </a:solidFill>
                <a:latin typeface="Glacial Indifference Bold"/>
                <a:ea typeface="Glacial Indifference Bold"/>
                <a:cs typeface="Glacial Indifference Bold"/>
                <a:sym typeface="Glacial Indifference Bold"/>
              </a:rPr>
              <a:t>TRANSACTIONS (CHAIN)</a:t>
            </a:r>
          </a:p>
        </p:txBody>
      </p:sp>
      <p:sp>
        <p:nvSpPr>
          <p:cNvPr id="5" name="TextBox 5"/>
          <p:cNvSpPr txBox="1"/>
          <p:nvPr/>
        </p:nvSpPr>
        <p:spPr>
          <a:xfrm>
            <a:off x="609784" y="1885518"/>
            <a:ext cx="17401173" cy="7035517"/>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In a chain: seller needs to use funds received to pay for onward purchase: need to ensure enough time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longer the chain, the earlier the first transaction must happen, to ensure funds can pass from one solicitor to the next, and so on - SCS provides funds must be received by 2pm, otherwise deemed to occur next working day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To facilitate the timing of the completions, the contracts may contain (by way of special conditions) time limits for completion, for instance, that completion of the sale must take place by 11.00 am that morning. This allows the purchase completion to take place that day. If there is a longer chain, the first sale completion may need to take place earlier than this. The banks must be instructed to transfer the funds in sufficient time.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various conveyancers must keep in contact with each other on completion day, to confirm transmission and receipt of funds. They must make accurate attendance notes of steps taken for their own files.</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Once the seller’s conveyancer has confirmed with their bank that the completion money has arrived (where there is a chain, this will happen in each case), they can release the keys to the property (e.g. from the estate agents). They must advise the buyer’s conveyancer that completion has taken place, and post the deeds and documents to them.</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COMPLETION DAY: </a:t>
            </a:r>
            <a:r>
              <a:rPr lang="en-US" sz="7500" b="1" spc="7">
                <a:solidFill>
                  <a:srgbClr val="292A5A"/>
                </a:solidFill>
                <a:latin typeface="Glacial Indifference Bold"/>
                <a:ea typeface="Glacial Indifference Bold"/>
                <a:cs typeface="Glacial Indifference Bold"/>
                <a:sym typeface="Glacial Indifference Bold"/>
              </a:rPr>
              <a:t>PRACTICALITIES</a:t>
            </a:r>
            <a:r>
              <a:rPr lang="en-US" sz="7500" b="1" spc="7">
                <a:solidFill>
                  <a:srgbClr val="E65485"/>
                </a:solidFill>
                <a:latin typeface="Glacial Indifference Bold"/>
                <a:ea typeface="Glacial Indifference Bold"/>
                <a:cs typeface="Glacial Indifference Bold"/>
                <a:sym typeface="Glacial Indifference Bold"/>
              </a:rPr>
              <a:t> </a:t>
            </a:r>
          </a:p>
        </p:txBody>
      </p:sp>
      <p:sp>
        <p:nvSpPr>
          <p:cNvPr id="5" name="TextBox 5"/>
          <p:cNvSpPr txBox="1"/>
          <p:nvPr/>
        </p:nvSpPr>
        <p:spPr>
          <a:xfrm>
            <a:off x="609784" y="1924429"/>
            <a:ext cx="10980053" cy="8362571"/>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Both sets of conveyancers should inform their respective clients as soon as completion has taken place.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Especially important where completion day is the moving day – e.g.,  buyer may wish to collect the keys and start to move in.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seller should not let the buyer into occupation until they have been informed that completion money has been safely received and that completion has occured.</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Passing title: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 a transaction involving registered land, title in the property passes on registration with HMLR, not the completion date.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is why a conveyancer might register an estate contract if there is going to be more than a couple of weeks between exchange of contracts and completion.</a:t>
            </a:r>
          </a:p>
        </p:txBody>
      </p:sp>
      <p:sp>
        <p:nvSpPr>
          <p:cNvPr id="6" name="Freeform 6"/>
          <p:cNvSpPr/>
          <p:nvPr/>
        </p:nvSpPr>
        <p:spPr>
          <a:xfrm>
            <a:off x="11589837" y="2164556"/>
            <a:ext cx="6698163" cy="7571623"/>
          </a:xfrm>
          <a:custGeom>
            <a:avLst/>
            <a:gdLst/>
            <a:ahLst/>
            <a:cxnLst/>
            <a:rect l="l" t="t" r="r" b="b"/>
            <a:pathLst>
              <a:path w="6698163" h="7571623">
                <a:moveTo>
                  <a:pt x="0" y="0"/>
                </a:moveTo>
                <a:lnTo>
                  <a:pt x="6698163" y="0"/>
                </a:lnTo>
                <a:lnTo>
                  <a:pt x="6698163" y="7571624"/>
                </a:lnTo>
                <a:lnTo>
                  <a:pt x="0" y="7571624"/>
                </a:lnTo>
                <a:lnTo>
                  <a:pt x="0" y="0"/>
                </a:lnTo>
                <a:close/>
              </a:path>
            </a:pathLst>
          </a:custGeom>
          <a:blipFill>
            <a:blip r:embed="rId3"/>
            <a:stretch>
              <a:fillRect l="-6520" r="-6520"/>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DELAYED COMPLETION: </a:t>
            </a:r>
            <a:r>
              <a:rPr lang="en-US" sz="7500" b="1" spc="7">
                <a:solidFill>
                  <a:srgbClr val="292A5A"/>
                </a:solidFill>
                <a:latin typeface="Glacial Indifference Bold"/>
                <a:ea typeface="Glacial Indifference Bold"/>
                <a:cs typeface="Glacial Indifference Bold"/>
                <a:sym typeface="Glacial Indifference Bold"/>
              </a:rPr>
              <a:t>REMEDIES</a:t>
            </a:r>
          </a:p>
        </p:txBody>
      </p:sp>
      <p:sp>
        <p:nvSpPr>
          <p:cNvPr id="5" name="TextBox 5"/>
          <p:cNvSpPr txBox="1"/>
          <p:nvPr/>
        </p:nvSpPr>
        <p:spPr>
          <a:xfrm>
            <a:off x="609784" y="1885518"/>
            <a:ext cx="10980053"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exchanged contract sets the completion date, agreed by the parties.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If it does not, SC 6.1.1 and SCPC 9.1.1 provide that the completion date is 20 working days after the date of the contract.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In both sets of conditions, the money due on completion must be paid before 2pm on the day of completion and if it is not, completion is to be treated as taking place on the next working day as a result of the buyer’s default.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Parties can agree an earlier time, e.g. 12 noon might be substituted if a chain</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Both sets of standard conditions provide that </a:t>
            </a:r>
            <a:r>
              <a:rPr lang="en-US" sz="2700" b="1">
                <a:solidFill>
                  <a:srgbClr val="292A5A"/>
                </a:solidFill>
                <a:latin typeface="Glacial Indifference Bold"/>
                <a:ea typeface="Glacial Indifference Bold"/>
                <a:cs typeface="Glacial Indifference Bold"/>
                <a:sym typeface="Glacial Indifference Bold"/>
              </a:rPr>
              <a:t>time is not of the essence of the contract unless a notice to complete has been served</a:t>
            </a:r>
            <a:r>
              <a:rPr lang="en-US" sz="2700">
                <a:solidFill>
                  <a:srgbClr val="292A5A"/>
                </a:solidFill>
                <a:latin typeface="Glacial Indifference"/>
                <a:ea typeface="Glacial Indifference"/>
                <a:cs typeface="Glacial Indifference"/>
                <a:sym typeface="Glacial Indifference"/>
              </a:rPr>
              <a:t>, so there is </a:t>
            </a:r>
            <a:r>
              <a:rPr lang="en-US" sz="2700" b="1">
                <a:solidFill>
                  <a:srgbClr val="292A5A"/>
                </a:solidFill>
                <a:latin typeface="Glacial Indifference Bold"/>
                <a:ea typeface="Glacial Indifference Bold"/>
                <a:cs typeface="Glacial Indifference Bold"/>
                <a:sym typeface="Glacial Indifference Bold"/>
              </a:rPr>
              <a:t>no immediate right</a:t>
            </a:r>
            <a:r>
              <a:rPr lang="en-US" sz="2700">
                <a:solidFill>
                  <a:srgbClr val="292A5A"/>
                </a:solidFill>
                <a:latin typeface="Glacial Indifference"/>
                <a:ea typeface="Glacial Indifference"/>
                <a:cs typeface="Glacial Indifference"/>
                <a:sym typeface="Glacial Indifference"/>
              </a:rPr>
              <a:t> for the non-defaulting party to terminate or rescind the contract on the contractual completion date.</a:t>
            </a:r>
          </a:p>
        </p:txBody>
      </p:sp>
      <p:sp>
        <p:nvSpPr>
          <p:cNvPr id="6" name="Freeform 6"/>
          <p:cNvSpPr/>
          <p:nvPr/>
        </p:nvSpPr>
        <p:spPr>
          <a:xfrm>
            <a:off x="11589837" y="1999818"/>
            <a:ext cx="6698163" cy="7736361"/>
          </a:xfrm>
          <a:custGeom>
            <a:avLst/>
            <a:gdLst/>
            <a:ahLst/>
            <a:cxnLst/>
            <a:rect l="l" t="t" r="r" b="b"/>
            <a:pathLst>
              <a:path w="6698163" h="7736361">
                <a:moveTo>
                  <a:pt x="0" y="0"/>
                </a:moveTo>
                <a:lnTo>
                  <a:pt x="6698163" y="0"/>
                </a:lnTo>
                <a:lnTo>
                  <a:pt x="6698163" y="7736362"/>
                </a:lnTo>
                <a:lnTo>
                  <a:pt x="0" y="7736362"/>
                </a:lnTo>
                <a:lnTo>
                  <a:pt x="0" y="0"/>
                </a:lnTo>
                <a:close/>
              </a:path>
            </a:pathLst>
          </a:custGeom>
          <a:blipFill>
            <a:blip r:embed="rId3"/>
            <a:stretch>
              <a:fillRect l="-24743" r="-48614"/>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38350"/>
            <a:ext cx="10561137" cy="7526655"/>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SCS 7.2 provide for compensation to be paid to both the buyer and the seller </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Compensation is calculated at the Contract rate specified in the contract on the </a:t>
            </a:r>
            <a:r>
              <a:rPr lang="en-US" sz="2799" b="1">
                <a:solidFill>
                  <a:srgbClr val="292A5A"/>
                </a:solidFill>
                <a:latin typeface="Glacial Indifference Bold"/>
                <a:ea typeface="Glacial Indifference Bold"/>
                <a:cs typeface="Glacial Indifference Bold"/>
                <a:sym typeface="Glacial Indifference Bold"/>
              </a:rPr>
              <a:t>balance of the purchase price,</a:t>
            </a:r>
            <a:r>
              <a:rPr lang="en-US" sz="2799">
                <a:solidFill>
                  <a:srgbClr val="292A5A"/>
                </a:solidFill>
                <a:latin typeface="Glacial Indifference"/>
                <a:ea typeface="Glacial Indifference"/>
                <a:cs typeface="Glacial Indifference"/>
                <a:sym typeface="Glacial Indifference"/>
              </a:rPr>
              <a:t> less any deposit paid (if the defaulting party was the buyer) for the </a:t>
            </a:r>
            <a:r>
              <a:rPr lang="en-US" sz="2799" b="1">
                <a:solidFill>
                  <a:srgbClr val="292A5A"/>
                </a:solidFill>
                <a:latin typeface="Glacial Indifference Bold"/>
                <a:ea typeface="Glacial Indifference Bold"/>
                <a:cs typeface="Glacial Indifference Bold"/>
                <a:sym typeface="Glacial Indifference Bold"/>
              </a:rPr>
              <a:t>period between the contractual completion date and the date of actual completion</a:t>
            </a:r>
            <a:r>
              <a:rPr lang="en-US" sz="2799">
                <a:solidFill>
                  <a:srgbClr val="292A5A"/>
                </a:solidFill>
                <a:latin typeface="Glacial Indifference"/>
                <a:ea typeface="Glacial Indifference"/>
                <a:cs typeface="Glacial Indifference"/>
                <a:sym typeface="Glacial Indifference"/>
              </a:rPr>
              <a:t>. </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Compensation is calculated as a daily rate so that it can be multiplied for the number of days of default. </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e.g. 100k x 5% (annual rate) / 365 days x number of days</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If the non-paying party was also at fault for some of that period then those days are ignored. The compensation is payable on completion.</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71700"/>
            <a:ext cx="6698163" cy="75644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3"/>
            <a:stretch>
              <a:fillRect l="-54579" r="-14926"/>
            </a:stretch>
          </a:blipFill>
        </p:spPr>
        <p:txBody>
          <a:bodyPr/>
          <a:lstStyle/>
          <a:p>
            <a:endParaRPr lang="en-GB"/>
          </a:p>
        </p:txBody>
      </p:sp>
      <p:sp>
        <p:nvSpPr>
          <p:cNvPr id="6" name="TextBox 6"/>
          <p:cNvSpPr txBox="1"/>
          <p:nvPr/>
        </p:nvSpPr>
        <p:spPr>
          <a:xfrm>
            <a:off x="1028700" y="533400"/>
            <a:ext cx="16230600" cy="1455390"/>
          </a:xfrm>
          <a:prstGeom prst="rect">
            <a:avLst/>
          </a:prstGeom>
        </p:spPr>
        <p:txBody>
          <a:bodyPr lIns="0" tIns="0" rIns="0" bIns="0" rtlCol="0" anchor="t">
            <a:spAutoFit/>
          </a:bodyPr>
          <a:lstStyle/>
          <a:p>
            <a:pPr algn="just">
              <a:lnSpc>
                <a:spcPts val="12600"/>
              </a:lnSpc>
            </a:pPr>
            <a:r>
              <a:rPr lang="en-US" sz="6300" b="1" spc="6">
                <a:solidFill>
                  <a:srgbClr val="E65485"/>
                </a:solidFill>
                <a:latin typeface="Glacial Indifference Bold"/>
                <a:ea typeface="Glacial Indifference Bold"/>
                <a:cs typeface="Glacial Indifference Bold"/>
                <a:sym typeface="Glacial Indifference Bold"/>
              </a:rPr>
              <a:t>REMEDIES: </a:t>
            </a:r>
            <a:r>
              <a:rPr lang="en-US" sz="6300" b="1" spc="6">
                <a:solidFill>
                  <a:srgbClr val="292A5A"/>
                </a:solidFill>
                <a:latin typeface="Glacial Indifference Bold"/>
                <a:ea typeface="Glacial Indifference Bold"/>
                <a:cs typeface="Glacial Indifference Bold"/>
                <a:sym typeface="Glacial Indifference Bold"/>
              </a:rPr>
              <a:t>CONTRACTUAL COMPENSATION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802723" cy="7002779"/>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You are representing a purchaser in a conveyancing transaction. Completion was due to happen on 12 March. The balance of funds was received on 28 March. The purchase price was £360,000, with the deposit paid on time. The seller was not at fault for the delay. </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The Law Society contract rate was stipulated in the contract (8.5% currently)</a:t>
            </a:r>
          </a:p>
          <a:p>
            <a:pPr marL="798833" lvl="1" indent="-399416" algn="l">
              <a:lnSpc>
                <a:spcPts val="6105"/>
              </a:lnSpc>
              <a:buFont typeface="Arial"/>
              <a:buChar char="•"/>
            </a:pPr>
            <a:r>
              <a:rPr lang="en-US" sz="3700" b="1">
                <a:solidFill>
                  <a:srgbClr val="292A5A"/>
                </a:solidFill>
                <a:latin typeface="Glacial Indifference Bold"/>
                <a:ea typeface="Glacial Indifference Bold"/>
                <a:cs typeface="Glacial Indifference Bold"/>
                <a:sym typeface="Glacial Indifference Bold"/>
              </a:rPr>
              <a:t>Calculate the interest due from the buyer for late completion</a:t>
            </a:r>
          </a:p>
          <a:p>
            <a:pPr marL="1252234" lvl="2" indent="-417411"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Compensation is calculated as a daily rate so that it can be multiplied for the number of days of default. e.g. 100k x 5% (annual rate) / 365 days x number of days</a:t>
            </a:r>
          </a:p>
          <a:p>
            <a:pPr marL="1252234" lvl="2" indent="-417411"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If the non-paying party was also at fault for some of that period then those days are ignored. The compensation is payable on completion.</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COMPENSATION</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38350"/>
            <a:ext cx="16610681" cy="7391400"/>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Failure to complete on the contractual completion date is breach of contract and the seller could make a claim for breach of contract under normal contractual principles.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Damages will be assessed under </a:t>
            </a:r>
            <a:r>
              <a:rPr lang="en-US" sz="2999" b="1">
                <a:solidFill>
                  <a:srgbClr val="292A5A"/>
                </a:solidFill>
                <a:latin typeface="Glacial Indifference Bold"/>
                <a:ea typeface="Glacial Indifference Bold"/>
                <a:cs typeface="Glacial Indifference Bold"/>
                <a:sym typeface="Glacial Indifference Bold"/>
              </a:rPr>
              <a:t>Hadley v Baxendale</a:t>
            </a:r>
            <a:r>
              <a:rPr lang="en-US" sz="2999">
                <a:solidFill>
                  <a:srgbClr val="292A5A"/>
                </a:solidFill>
                <a:latin typeface="Glacial Indifference"/>
                <a:ea typeface="Glacial Indifference"/>
                <a:cs typeface="Glacial Indifference"/>
                <a:sym typeface="Glacial Indifference"/>
              </a:rPr>
              <a:t> with the measure being that of putting the claimant in the position it would have been in had the contract been correctly performed.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Damages will be awarded for losses naturally flowing from the breach as well as for any reasonably foreseeable consequential loss.</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The fact that the seller has received contractual compensation does not prevent the seller from claiming damages for extra losses for breach of contract in the normal way.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However, the contractual compensation the innocent party receives will be deducted from the contractual damages.</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These damages could include wasted legal costs, putting furniture into storage, the cost of renting another property, the cost of bridging finance and any rebooking removal costs.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66725"/>
            <a:ext cx="16230600"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REMEDIES: </a:t>
            </a:r>
            <a:r>
              <a:rPr lang="en-US" sz="7300" b="1" spc="7">
                <a:solidFill>
                  <a:srgbClr val="292A5A"/>
                </a:solidFill>
                <a:latin typeface="Glacial Indifference Bold"/>
                <a:ea typeface="Glacial Indifference Bold"/>
                <a:cs typeface="Glacial Indifference Bold"/>
                <a:sym typeface="Glacial Indifference Bold"/>
              </a:rPr>
              <a:t>COMMON LAW DAMAGES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47875"/>
            <a:ext cx="16230600" cy="7758713"/>
          </a:xfrm>
          <a:prstGeom prst="rect">
            <a:avLst/>
          </a:prstGeom>
        </p:spPr>
        <p:txBody>
          <a:bodyPr lIns="0" tIns="0" rIns="0" bIns="0" rtlCol="0" anchor="t">
            <a:spAutoFit/>
          </a:bodyPr>
          <a:lstStyle/>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Where it appears that the delay in completion is not likely to be resolved quickly, either party, if they are ready, willing and able to complete themselves may consider serving a notice to complete.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A notice to complete can only be served after the contractual completion time on the contractual completion date, eg 2pm on the completion date in a contract incorporating unamended SCS.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Once served, the notice to complete makes time of the essence and gives the other party 10 working days to complete.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If the defaulting party fails to complete within 10 working days, then the party who served the notice to complete can rescind the contract (but is not obliged to do so).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If the contract is rescinded and the defaulting party was the buyer, the seller is able to forfeit the deposit. If the defaulting party was the seller, then the seller must repay the deposit to the buyer.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The non-defaulting party can also claim damages for any losses they suffer as a result of the other’s default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REMEDIES: </a:t>
            </a:r>
            <a:r>
              <a:rPr lang="en-US" sz="7500" b="1" spc="7">
                <a:solidFill>
                  <a:srgbClr val="292A5A"/>
                </a:solidFill>
                <a:latin typeface="Glacial Indifference Bold"/>
                <a:ea typeface="Glacial Indifference Bold"/>
                <a:cs typeface="Glacial Indifference Bold"/>
                <a:sym typeface="Glacial Indifference Bold"/>
              </a:rPr>
              <a:t>NOTICE TO COMPLETE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38350"/>
            <a:ext cx="10561137" cy="8010525"/>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Contracts incorporating the SCS provide for rescission in specified circumstances.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One such circumstance is where a party has failed to comply with a notice to complete.</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Another circumstance is where there has been a misrepresentation by the seller in a plan or statement in the contract, or in the negotiations leading up to the contract.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However, rescission will only be allowed where the seller’s error or omission results from fraud or recklessness, or the buyer would be obliged to accept a property differing substantially (in quantity, quality or tenure) from what the error or omission had led them to expect. Less serious misrepresentations only entitle the buyer to damages.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55059" r="-45822"/>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REMEDIES: </a:t>
            </a:r>
            <a:r>
              <a:rPr lang="en-US" sz="7500" b="1" spc="7">
                <a:solidFill>
                  <a:srgbClr val="292A5A"/>
                </a:solidFill>
                <a:latin typeface="Glacial Indifference Bold"/>
                <a:ea typeface="Glacial Indifference Bold"/>
                <a:cs typeface="Glacial Indifference Bold"/>
                <a:sym typeface="Glacial Indifference Bold"/>
              </a:rPr>
              <a:t>RECISSION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06867"/>
            <a:ext cx="16761920" cy="7526831"/>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Once completion has taken place, there are a number of steps to be taken before the sale and purchase files can be closed. These include:</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payment of stamp duty land tax (SDLT) in England or Land transaction tax (LTT) in Wales</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registration of the change of ownership at HMLR.</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Tasks differ depending on whether representing seller or buyer</a:t>
            </a:r>
          </a:p>
          <a:p>
            <a:pPr marL="604519" lvl="1" indent="-302260" algn="l">
              <a:lnSpc>
                <a:spcPts val="461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Seller</a:t>
            </a:r>
            <a:r>
              <a:rPr lang="en-US" sz="2799">
                <a:solidFill>
                  <a:srgbClr val="292A5A"/>
                </a:solidFill>
                <a:latin typeface="Glacial Indifference"/>
                <a:ea typeface="Glacial Indifference"/>
                <a:cs typeface="Glacial Indifference"/>
                <a:sym typeface="Glacial Indifference"/>
              </a:rPr>
              <a:t>:</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1)   Discharge any existing mortgage</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2)  Send TR1</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3)   Bill and financial statement</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4)  Other outstanding actions: Account for proceeds of sale, pay estate agents etc.</a:t>
            </a:r>
          </a:p>
          <a:p>
            <a:pPr marL="604519" lvl="1" indent="-302260" algn="l">
              <a:lnSpc>
                <a:spcPts val="461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Buyer:</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1) Bill and financial statement</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2) Stamp duty land tax and land transaction tax (covered in unit 2)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POST-COMPLETION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92656"/>
            <a:ext cx="16230600" cy="7391400"/>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When registered land is sold, it is vital that the buyer’s conveyancer applies to HMLR to register the change of ownership. </a:t>
            </a:r>
            <a:r>
              <a:rPr lang="en-US" sz="2999" b="1">
                <a:solidFill>
                  <a:srgbClr val="292A5A"/>
                </a:solidFill>
                <a:latin typeface="Glacial Indifference Bold"/>
                <a:ea typeface="Glacial Indifference Bold"/>
                <a:cs typeface="Glacial Indifference Bold"/>
                <a:sym typeface="Glacial Indifference Bold"/>
              </a:rPr>
              <a:t>LRA 2002</a:t>
            </a:r>
            <a:r>
              <a:rPr lang="en-US" sz="2999">
                <a:solidFill>
                  <a:srgbClr val="292A5A"/>
                </a:solidFill>
                <a:latin typeface="Glacial Indifference"/>
                <a:ea typeface="Glacial Indifference"/>
                <a:cs typeface="Glacial Indifference"/>
                <a:sym typeface="Glacial Indifference"/>
              </a:rPr>
              <a:t> provides that certain dispositions of registered land (this includes a transfer) must be completed by registration to take effect.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Legal ownership of  land (legal estate) will only pass to the buyer once they are registered as owner (registered proprietor) in place of the seller.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If registration is not applied for, the buyer will not yet be the legal owner of the land.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Until registration, the transfer will take effect only in equity and the buyer will only have a beneficial interest in the property.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Where the client is funding the purchase with a new mortgage, this new mortgage will similarly not take effect at law as a legal mortgage until it is completed by registration. So, where there is a transfer and a mortgage, the importance of registration will relate to both the change of owner and the registration of the new mortgage as a registered charge in the register of title.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REGISTRATION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88058"/>
            <a:ext cx="16535062" cy="8398942"/>
          </a:xfrm>
          <a:prstGeom prst="rect">
            <a:avLst/>
          </a:prstGeom>
        </p:spPr>
        <p:txBody>
          <a:bodyPr lIns="0" tIns="0" rIns="0" bIns="0" rtlCol="0" anchor="t">
            <a:spAutoFit/>
          </a:bodyPr>
          <a:lstStyle/>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buyer’s conveyancer must register the change of ownership. This is done by sending form AP1 to HMLR.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application for registration must be lodged with the Land Registry before the expiry of the priority period (30 working days) shown on the pre-completion search result.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application may ask the Land Registry (depending on the circumstances) to deal with several matters, for example, discharging the seller’s old mortgage, registering the transfer and registering the buyer’s new mortgage (this is often referred to as a “DTC” – discharge, transfer, charge).</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Form AP1 must be accompanied by:</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Form DS1 or appropriate reference to discharge by electronic means if there is a mortgage to be discharged;</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certified copy of the transfer to the buyer;</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certified copy of the buyer’s new mortgage deed (if there is a new mortgage);</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correct Land Registry fee;</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LTR certificate (SDLT5) (LTT certificate for properties in Wales);</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Evidence of identity, where necessary; and</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Form DI where there are disclosable overriding interests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HOW IS LAND </a:t>
            </a:r>
            <a:r>
              <a:rPr lang="en-US" sz="7200" b="1" spc="7">
                <a:solidFill>
                  <a:srgbClr val="292A5A"/>
                </a:solidFill>
                <a:latin typeface="Glacial Indifference Bold"/>
                <a:ea typeface="Glacial Indifference Bold"/>
                <a:cs typeface="Glacial Indifference Bold"/>
                <a:sym typeface="Glacial Indifference Bold"/>
              </a:rPr>
              <a:t>REGISTERED? (1)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88058"/>
            <a:ext cx="16535062" cy="7836980"/>
          </a:xfrm>
          <a:prstGeom prst="rect">
            <a:avLst/>
          </a:prstGeom>
        </p:spPr>
        <p:txBody>
          <a:bodyPr lIns="0" tIns="0" rIns="0" bIns="0" rtlCol="0" anchor="t">
            <a:spAutoFit/>
          </a:bodyPr>
          <a:lstStyle/>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Before June 2014, HMLR required original documentation to be sent with the AP1 application (e.g. original transfer and mortgage deed). From June 2014, HMLR has only required certified copies with form AP1. Originals can be sent if wished but they will be scanned and destroyed. This has brought the requirements for postal applications into line with the requirements for electronic AP1 applications through e-DRS.</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Law Society has reminded conveyancers that, if they are acting for lenders, they may still have to keep original documents in line with individual lenders’ requirements in the UK Finance Mortgage Lenders’ Handbook.</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It may sometimes be necessary to send original deeds and documents with first registration applications but these are not considered in this course book.</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Registration fees are payable according to the price of the property. Conveyancers have tables of Land Registry fees (and there is an online fee calculator on the Land Registry’s website).</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The AP1 registration application can either be sent to the Land Registry using hard copies of forms and enclosures or can be lodged electronically via the Land Registry’s electronic document registration service (e-DRS). The same supporting documents will be required in either case.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HOW IS LAND </a:t>
            </a:r>
            <a:r>
              <a:rPr lang="en-US" sz="7200" b="1" spc="7">
                <a:solidFill>
                  <a:srgbClr val="292A5A"/>
                </a:solidFill>
                <a:latin typeface="Glacial Indifference Bold"/>
                <a:ea typeface="Glacial Indifference Bold"/>
                <a:cs typeface="Glacial Indifference Bold"/>
                <a:sym typeface="Glacial Indifference Bold"/>
              </a:rPr>
              <a:t>REGISTERED? (2)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06867"/>
            <a:ext cx="16677500" cy="6772275"/>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Most HMLR applications are processed without problems.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Sometimes, HMLR needs further information or document/s to complete the registration. </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In this instance, they will raise a “requisition” with the conveyancer. </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A written request from HMLR to deal with the stated issue to enable the registration to be completed. </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If the application has been made via the portal the requisition will be emailed to the email address of the user who submitted the application.</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HMLR give firms 20 days to reply to requisitions. If a full reply has not been received, HMLR will send another reminder and will give further 20 working days to reply.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HMLR will cancel the application for registration in its entirety if they do not receive a full reply or a successful application to HMLR to extend the timeframe for cancellation.</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HMLR </a:t>
            </a:r>
            <a:r>
              <a:rPr lang="en-US" sz="7500" b="1" spc="7">
                <a:solidFill>
                  <a:srgbClr val="292A5A"/>
                </a:solidFill>
                <a:latin typeface="Glacial Indifference Bold"/>
                <a:ea typeface="Glacial Indifference Bold"/>
                <a:cs typeface="Glacial Indifference Bold"/>
                <a:sym typeface="Glacial Indifference Bold"/>
              </a:rPr>
              <a:t>REQUISITIONS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28239"/>
            <a:ext cx="16677500" cy="8358761"/>
          </a:xfrm>
          <a:prstGeom prst="rect">
            <a:avLst/>
          </a:prstGeom>
        </p:spPr>
        <p:txBody>
          <a:bodyPr lIns="0" tIns="0" rIns="0" bIns="0" rtlCol="0" anchor="t">
            <a:spAutoFit/>
          </a:bodyPr>
          <a:lstStyle/>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Once the registration has been completed, HMLR will send the completed documentation electronically, including the title information document (TID) and a registration completion sheet.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Following completion of a registration, HMLR issues a TID. Registration details must be checked by the buyer’s conveyancer and any queries raised with HMLR. It is important that the buyer’s conveyancer checks that the register entries are correct, e.g., that the names of the new registered owners are correctly entered in the register, that any new restrictions (if any) are entered in the register and that any new mortgage has been correctly registered.</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The TID will:</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state that an official register copy is attached (a new copy of the title plan will only be sent where there were amendments);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provide information on how to obtain official copies in the future;</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stress the importance of keeping the address of the proprietor up to date (service of notices);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give the details of the relevant HMLR office responsible for the title; and</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stress that the document is for information purposes only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COMPLETED </a:t>
            </a:r>
            <a:r>
              <a:rPr lang="en-US" sz="7500" b="1" spc="7">
                <a:solidFill>
                  <a:srgbClr val="292A5A"/>
                </a:solidFill>
                <a:latin typeface="Glacial Indifference Bold"/>
                <a:ea typeface="Glacial Indifference Bold"/>
                <a:cs typeface="Glacial Indifference Bold"/>
                <a:sym typeface="Glacial Indifference Bold"/>
              </a:rPr>
              <a:t>REGISTRATION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26113"/>
            <a:ext cx="17000853" cy="7830820"/>
          </a:xfrm>
          <a:prstGeom prst="rect">
            <a:avLst/>
          </a:prstGeom>
        </p:spPr>
        <p:txBody>
          <a:bodyPr lIns="0" tIns="0" rIns="0" bIns="0" rtlCol="0" anchor="t">
            <a:spAutoFit/>
          </a:bodyPr>
          <a:lstStyle/>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 buyer’s conveyancer should determine where the title documentation is to be kept. </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there is a new mortgage, it must be sent to the lender as security for the loan, or dealt with as the lender directs. Some lenders wish to hold very little (if any) documentation, but the lender’s individual requirements must be checked from the UK Finance Mortgage Lenders’ Handbook and/or the mortgage instructions.</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there is no mortgage, the client’s instructions should be sought – for example, the buyer may wish the conveyancer to hold documents for safekeeping. In either case, the client may wish to have a photocopy of the register entries (e.g. so that they can see the terms of covenants and boundary maintenance).</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The Protocol states that the buyer’s conveyancer should supply the client with a copy of the title information document and remind the buyer to keep their address for service up to date. It states that the buyer’s conveyancer should also advise the client of the existence of the HM Land Registry Property Alert service.</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Property Alert is a free monitoring service aimed at preventing fraud. Once a registered property owner has signed up to the service, they will receive an email alert from the Land Registry when certain activity occurs with the property (e.g. an application), enabling them to take action if the activity seems suspicious (e.g. the registered owner has not made any application).</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Provided that the accounts are clear and the bill has been settled, the buyer’s conveyancer can close the file.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FINAL STEPS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8: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6888855" cy="3879134"/>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Outline the key conveyancing actions related to completion and post-completion</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Explain practical arrangements to be actioned on the day of completion</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the consequences of non-registration with HMLR</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Summarise the range of remedies available for late completion</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Calculate compensation due for late completion</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Apply your learning to complete conveyancing documentation </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8: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13219"/>
            <a:ext cx="15734201" cy="2124792"/>
          </a:xfrm>
          <a:prstGeom prst="rect">
            <a:avLst/>
          </a:prstGeom>
        </p:spPr>
        <p:txBody>
          <a:bodyPr lIns="0" tIns="0" rIns="0" bIns="0" rtlCol="0" anchor="t">
            <a:spAutoFit/>
          </a:bodyPr>
          <a:lstStyle/>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Harris </a:t>
            </a:r>
            <a:r>
              <a:rPr lang="en-US" sz="2899" i="1" spc="57">
                <a:solidFill>
                  <a:srgbClr val="FFFFFF"/>
                </a:solidFill>
                <a:latin typeface="Glacial Indifference Italics"/>
                <a:ea typeface="Glacial Indifference Italics"/>
                <a:cs typeface="Glacial Indifference Italics"/>
                <a:sym typeface="Glacial Indifference Italics"/>
              </a:rPr>
              <a:t>et al.</a:t>
            </a:r>
            <a:r>
              <a:rPr lang="en-US" sz="2899" spc="57">
                <a:solidFill>
                  <a:srgbClr val="FFFFFF"/>
                </a:solidFill>
                <a:latin typeface="Glacial Indifference"/>
                <a:ea typeface="Glacial Indifference"/>
                <a:cs typeface="Glacial Indifference"/>
                <a:sym typeface="Glacial Indifference"/>
              </a:rPr>
              <a:t> (2024) chapters 26-33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4340</Words>
  <Application>Microsoft Office PowerPoint</Application>
  <PresentationFormat>Custom</PresentationFormat>
  <Paragraphs>260</Paragraphs>
  <Slides>30</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Glacial Indifference Italics</vt:lpstr>
      <vt:lpstr>Calibri</vt:lpstr>
      <vt:lpstr>Glacial Indifference Bold</vt:lpstr>
      <vt:lpstr>Glacial Indifference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8 - Completion and post-completion</dc:title>
  <dc:creator>Cerys Davies</dc:creator>
  <cp:lastModifiedBy>Cerys Davies</cp:lastModifiedBy>
  <cp:revision>2</cp:revision>
  <dcterms:created xsi:type="dcterms:W3CDTF">2006-08-16T00:00:00Z</dcterms:created>
  <dcterms:modified xsi:type="dcterms:W3CDTF">2025-11-25T20:53:04Z</dcterms:modified>
  <dc:identifier>DAGjNHg_X-8</dc:identifier>
</cp:coreProperties>
</file>