
<file path=[Content_Types].xml><?xml version="1.0" encoding="utf-8"?>
<Types xmlns="http://schemas.openxmlformats.org/package/2006/content-types">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69" r:id="rId3"/>
    <p:sldId id="270" r:id="rId4"/>
    <p:sldId id="257" r:id="rId5"/>
    <p:sldId id="258" r:id="rId6"/>
    <p:sldId id="260" r:id="rId7"/>
    <p:sldId id="261" r:id="rId8"/>
    <p:sldId id="268" r:id="rId9"/>
    <p:sldId id="271" r:id="rId10"/>
    <p:sldId id="265" r:id="rId11"/>
    <p:sldId id="266" r:id="rId12"/>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10"/>
  </p:normalViewPr>
  <p:slideViewPr>
    <p:cSldViewPr snapToGrid="0" snapToObjects="1">
      <p:cViewPr varScale="1">
        <p:scale>
          <a:sx n="126" d="100"/>
          <a:sy n="126" d="100"/>
        </p:scale>
        <p:origin x="187" y="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36737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 SLIDE 1 — TITLE ━━━</a:t>
            </a:r>
          </a:p>
          <a:p>
            <a:endParaRPr/>
          </a:p>
          <a:p>
            <a:r>
              <a:t>ORIN:</a:t>
            </a:r>
          </a:p>
          <a:p>
            <a:r>
              <a:t>"Good [morning/afternoon]. We are Team SafeHaven Pi. I am Orin, and with me today are Sohan and Matthew. We are BSc Computer Networks and Cybersecurity students at UWTSD and this is our second progress presentation."</a:t>
            </a:r>
          </a:p>
          <a:p>
            <a:endParaRPr/>
          </a:p>
          <a:p>
            <a:r>
              <a:t>SOHAN / MATTHEW (alternative):</a:t>
            </a:r>
          </a:p>
          <a:p>
            <a:r>
              <a:t>"Hi, I am [Sohan/Matthew], part of the SafeHaven Pi team. We have been working on this project since February and today we want to show you where we are and what we have built."</a:t>
            </a:r>
          </a:p>
          <a:p>
            <a:endParaRPr/>
          </a:p>
          <a:p>
            <a:r>
              <a:t>→ Keep it to about 20 seconds, move straight on.</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 SLIDE 2 — TEAM FORMATION &amp; PROJECT PROPOSAL ━━━</a:t>
            </a:r>
          </a:p>
          <a:p>
            <a:endParaRPr/>
          </a:p>
          <a:p>
            <a:r>
              <a:t>SOHAN OR MATTHEW (lead this slide):</a:t>
            </a:r>
          </a:p>
          <a:p>
            <a:r>
              <a:t>"As a team we have three members — Orin handled the security stack, backend and system architecture, while Matthew and I built the web dashboard frontend. We are now building the login page and admin dashboard for Business Mode."</a:t>
            </a:r>
          </a:p>
          <a:p>
            <a:endParaRPr/>
          </a:p>
          <a:p>
            <a:r>
              <a:t>"The project is SafeHaven Pi — a portable, open-source network security device built on a Raspberry Pi 5. The idea came from a simple problem — commercial VPNs require you to trust a company you cannot verify. We wanted to build something completely free and open where you can read every line of code yourself. It costs around 55 to 80 pounds once and never needs a subscription."</a:t>
            </a:r>
          </a:p>
          <a:p>
            <a:endParaRPr/>
          </a:p>
          <a:p>
            <a:r>
              <a:t>"Existing solutions all fall short — commercial VPNs are closed source, enterprise hardware is too expensive, and software tools only protect one device."</a:t>
            </a:r>
          </a:p>
          <a:p>
            <a:endParaRPr/>
          </a:p>
          <a:p>
            <a:r>
              <a:t>ORIN (alternative or addition):</a:t>
            </a:r>
          </a:p>
          <a:p>
            <a:r>
              <a:t>"I can add — the open-source angle was central from day one. GPL v3 means anyone can take this, fork it, build on it. Privacy is a right, not a product. That philosophy shaped every design decision we made." </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 SLIDE 3 — RESEARCH ━━━</a:t>
            </a:r>
          </a:p>
          <a:p>
            <a:endParaRPr/>
          </a:p>
          <a:p>
            <a:r>
              <a:t>ORIN (lead this slide):</a:t>
            </a:r>
          </a:p>
          <a:p>
            <a:r>
              <a:t>"Our project is grounded in both academic and industry research."</a:t>
            </a:r>
          </a:p>
          <a:p>
            <a:endParaRPr/>
          </a:p>
          <a:p>
            <a:r>
              <a:t>NIST: "NIST published post-quantum cryptography standards in 2024. SafeHaven Pi is designed to integrate these — quantum computers are expected to break current encryption by 2030 to 2035."</a:t>
            </a:r>
          </a:p>
          <a:p>
            <a:endParaRPr/>
          </a:p>
          <a:p>
            <a:r>
              <a:t>UK NCSC: "The UK's National Cyber Security Centre published guidance on quantum-safe cryptography — government-level validation that this is urgent now."</a:t>
            </a:r>
          </a:p>
          <a:p>
            <a:endParaRPr/>
          </a:p>
          <a:p>
            <a:r>
              <a:t>Donenfeld: "The peer-reviewed WireGuard paper at NDSS justified our VPN choice. Around 4,000 lines of code versus OpenVPN's 70,000 plus — smaller codebase, easier to audit."</a:t>
            </a:r>
          </a:p>
          <a:p>
            <a:endParaRPr/>
          </a:p>
          <a:p>
            <a:r>
              <a:t>Raymond: "The Cathedral and the Bazaar is the foundational academic argument for open-source security. Given enough eyeballs all bugs are shallow — directly supports our GPL v3 approach."</a:t>
            </a:r>
          </a:p>
          <a:p>
            <a:endParaRPr/>
          </a:p>
          <a:p>
            <a:r>
              <a:t>Cybersecurity Ventures: "On the industry side — 422 million records exposed in 2024, public WiFi attacks up 67 percent year on year. This is the threat landscape our project addresses."</a:t>
            </a:r>
          </a:p>
          <a:p>
            <a:endParaRPr/>
          </a:p>
          <a:p>
            <a:r>
              <a:t>"In total our project report contains 28 IEEE-formatted citations."</a:t>
            </a:r>
          </a:p>
          <a:p>
            <a:endParaRPr/>
          </a:p>
          <a:p>
            <a:r>
              <a:t>SOHAN / MATTHEW (alternative):</a:t>
            </a:r>
          </a:p>
          <a:p>
            <a:r>
              <a:t>"I can add — the research into how Cloudflare blocks VPN IP addresses directly led to us building Relax Mode. Real-world industry research feeding back into the design." </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 SLIDE 4 — WHAT WE BUILT TOGETHER ━━━</a:t>
            </a:r>
          </a:p>
          <a:p>
            <a:endParaRPr/>
          </a:p>
          <a:p>
            <a:r>
              <a:t>SOHAN OR MATTHEW (lead this slide):</a:t>
            </a:r>
          </a:p>
          <a:p>
            <a:r>
              <a:t>"Here is what we have delivered as a team. Working in parallel — Orin on the backend and security, Matthew and I on the frontend — we have the full security stack running, the Flask API complete with 11 endpoints, the HTML dashboard built, and the GitHub repository live under GPL v3."</a:t>
            </a:r>
          </a:p>
          <a:p>
            <a:endParaRPr/>
          </a:p>
          <a:p>
            <a:r>
              <a:t>"Integration between the backend and frontend is our next milestone — the API is fully documented and ready."</a:t>
            </a:r>
          </a:p>
          <a:p>
            <a:endParaRPr/>
          </a:p>
          <a:p>
            <a:r>
              <a:t>ORIN (alternative or addition):</a:t>
            </a:r>
          </a:p>
          <a:p>
            <a:r>
              <a:t>"I want to highlight the GitHub repo — it is private right now to protect the project before submission, but it goes fully public on 8 May on hackathon day. Every line of code, every config, every document will be open for anyone to read and use." </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 SLIDE 5 — SECURITY STACK ━━━</a:t>
            </a:r>
          </a:p>
          <a:p>
            <a:endParaRPr/>
          </a:p>
          <a:p>
            <a:r>
              <a:t>ORIN (lead this slide):</a:t>
            </a:r>
          </a:p>
          <a:p>
            <a:r>
              <a:t>"The security stack has six layers all running simultaneously on the Pi."</a:t>
            </a:r>
          </a:p>
          <a:p>
            <a:endParaRPr/>
          </a:p>
          <a:p>
            <a:r>
              <a:t>Pi-hole v6: "DNS-level blocking — ads and trackers are stopped before they reach any device."</a:t>
            </a:r>
          </a:p>
          <a:p>
            <a:r>
              <a:t>Suricata: "Deep packet inspection — watches all traffic in real time and logs alerts to a JSON file."</a:t>
            </a:r>
          </a:p>
          <a:p>
            <a:r>
              <a:t>Fail2ban: "Automatically bans IPs after hitting suspicious activity thresholds."</a:t>
            </a:r>
          </a:p>
          <a:p>
            <a:r>
              <a:t>WireGuard: "Modern VPN tunnel. Around 4,000 lines of code versus OpenVPN's 70,000 plus — faster and easier to audit."</a:t>
            </a:r>
          </a:p>
          <a:p>
            <a:r>
              <a:t>Cowrie: "Fake SSH honeypot on port 2222 — attackers connect to a decoy and we log everything they type."</a:t>
            </a:r>
          </a:p>
          <a:p>
            <a:r>
              <a:t>nftables: "Stateful firewall handling routing rules, DNS redirection and port restrictions."</a:t>
            </a:r>
          </a:p>
          <a:p>
            <a:endParaRPr/>
          </a:p>
          <a:p>
            <a:r>
              <a:t>"All six layers are open source and the Pi 5 runs all of them simultaneously at just 2 percent CPU."</a:t>
            </a:r>
          </a:p>
          <a:p>
            <a:endParaRPr/>
          </a:p>
          <a:p>
            <a:r>
              <a:t>SOHAN / MATTHEW (alternative):</a:t>
            </a:r>
          </a:p>
          <a:p>
            <a:r>
              <a:t>"From a frontend perspective — each of these six layers has a dedicated section in the dashboard. The user can see the status of every layer at a glance without needing to understand the technical detail underneath." </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 SLIDE 6 — SYSTEM ARCHITECTURE ━━━</a:t>
            </a:r>
          </a:p>
          <a:p>
            <a:endParaRPr/>
          </a:p>
          <a:p>
            <a:r>
              <a:t>ORIN (lead this slide):</a:t>
            </a:r>
          </a:p>
          <a:p>
            <a:r>
              <a:t>"This shows how all the layers connect together."</a:t>
            </a:r>
          </a:p>
          <a:p>
            <a:endParaRPr/>
          </a:p>
          <a:p>
            <a:r>
              <a:t>Top row — traffic flow: "Traffic comes in from the internet, passes through WireGuard encryption, hits the nftables firewall, goes through Pi-hole DNS filtering, and reaches the client devices on the WiFi hotspot."</a:t>
            </a:r>
          </a:p>
          <a:p>
            <a:endParaRPr/>
          </a:p>
          <a:p>
            <a:r>
              <a:t>Bottom row — monitoring: "Suricata, Fail2ban, Cowrie and the Flask backend all run in parallel, feeding live data up to the dashboard."</a:t>
            </a:r>
          </a:p>
          <a:p>
            <a:endParaRPr/>
          </a:p>
          <a:p>
            <a:r>
              <a:t>Point to orange bar: "The HTML dashboard frontend — built by Sohan and Matthew — connects to the Flask API. They are currently building the login page and admin dashboard for Business Mode."</a:t>
            </a:r>
          </a:p>
          <a:p>
            <a:endParaRPr/>
          </a:p>
          <a:p>
            <a:r>
              <a:t>SOHAN / MATTHEW (alternative):</a:t>
            </a:r>
          </a:p>
          <a:p>
            <a:r>
              <a:t>"I can talk to the frontend side — our dashboard connects to 11 API endpoints that Orin built. Each section of the dashboard calls a different endpoint so everything updates in real time. We also built it mobile-responsive so it works on phones and tablets." </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 SLIDE 7 — CONTROL MENU &amp; MODES ━━━</a:t>
            </a:r>
          </a:p>
          <a:p>
            <a:endParaRPr/>
          </a:p>
          <a:p>
            <a:r>
              <a:t>ORIN (lead this slide):</a:t>
            </a:r>
          </a:p>
          <a:p>
            <a:r>
              <a:t>*** HOLD UP THE PHYSICAL Pi ***</a:t>
            </a:r>
          </a:p>
          <a:p>
            <a:r>
              <a:t>"This is the actual device running right now — not a screenshot from a test environment."</a:t>
            </a:r>
          </a:p>
          <a:p>
            <a:endParaRPr/>
          </a:p>
          <a:p>
            <a:r>
              <a:t>Left screenshot: "All 8 protection layers showing ON. CPU at 2 percent, 1745 MB of RAM in use, one VPN client actively connected."</a:t>
            </a:r>
          </a:p>
          <a:p>
            <a:endParaRPr/>
          </a:p>
          <a:p>
            <a:r>
              <a:t>Four modes: "Traveler Mode — full protection for hotels, airports, cafes. Activist Mode — Tor routing, zero logs, maximum privacy. Business Mode — coming soon. And Relax Mode — new this week."</a:t>
            </a:r>
          </a:p>
          <a:p>
            <a:endParaRPr/>
          </a:p>
          <a:p>
            <a:r>
              <a:t>On Relax Mode: "We discovered that Cloudflare-protected sites block VPN IP addresses. Relax Mode keeps Pi-hole, Suricata, Fail2ban, Cowrie and nftables all running but removes WireGuard so you are not flagged as a VPN user. Full security, just without the VPN tunnel."</a:t>
            </a:r>
          </a:p>
          <a:p>
            <a:endParaRPr/>
          </a:p>
          <a:p>
            <a:r>
              <a:t>Right screenshot: "Select option 1 and Traveler Mode activates — each layer confirms it is up."</a:t>
            </a:r>
          </a:p>
          <a:p>
            <a:endParaRPr/>
          </a:p>
          <a:p>
            <a:r>
              <a:t>SOHAN / MATTHEW (alternative):</a:t>
            </a:r>
          </a:p>
          <a:p>
            <a:r>
              <a:t>"From the dashboard side — when a mode is active, the dashboard reflects it in real time. The user can see which mode is running and all the stats for the active layers without needing to SSH into the device." </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 SLIDE 8 — LIVE DEMO VIDEO ━━━</a:t>
            </a:r>
          </a:p>
          <a:p>
            <a:endParaRPr/>
          </a:p>
          <a:p>
            <a:r>
              <a:t>ORIN (lead this slide):</a:t>
            </a:r>
          </a:p>
          <a:p>
            <a:r>
              <a:t>"Rather than just talk about it, here is a short recording of the system in action."</a:t>
            </a:r>
          </a:p>
          <a:p>
            <a:endParaRPr/>
          </a:p>
          <a:p>
            <a:r>
              <a:t>Click play. Talk over it as it runs:</a:t>
            </a:r>
          </a:p>
          <a:p>
            <a:r>
              <a:t>- SSH login: "SSHing into the Pi from my laptop"</a:t>
            </a:r>
          </a:p>
          <a:p>
            <a:r>
              <a:t>- ASCII logo: "The SafeHaven control menu — all layers active"</a:t>
            </a:r>
          </a:p>
          <a:p>
            <a:r>
              <a:t>- Traveler Mode: "Selecting Traveler Mode — each layer confirms it is running"</a:t>
            </a:r>
          </a:p>
          <a:p>
            <a:r>
              <a:t>- Relax Mode: "Relax Mode — same protection without WireGuard for Cloudflare sites"</a:t>
            </a:r>
          </a:p>
          <a:p>
            <a:r>
              <a:t>- Security report: "The optional 24 hour security report — every service, alert and ban logged"</a:t>
            </a:r>
          </a:p>
          <a:p>
            <a:endParaRPr/>
          </a:p>
          <a:p>
            <a:r>
              <a:t>SOHAN / MATTHEW (alternative if Orin wants to hand over):</a:t>
            </a:r>
          </a:p>
          <a:p>
            <a:r>
              <a:t>"I can add — once a mode is active, all of this data feeds straight into the dashboard in real time. The person connected to the hotspot can open their browser and see exactly what the device is doing for them." </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 SLIDE 9 — CURRENT STATUS &amp; NEXT STEPS ━━━</a:t>
            </a:r>
          </a:p>
          <a:p>
            <a:endParaRPr/>
          </a:p>
          <a:p>
            <a:r>
              <a:t>SOHAN OR MATTHEW (lead this slide):</a:t>
            </a:r>
          </a:p>
          <a:p>
            <a:r>
              <a:t>"On the left is everything we have completed. On the right is what we are working on before 8 May."</a:t>
            </a:r>
          </a:p>
          <a:p>
            <a:endParaRPr/>
          </a:p>
          <a:p>
            <a:r>
              <a:t>Completed highlights: "The security stack is fully deployed, the dashboard frontend is built, we added Relax Mode this week, and the GitHub repo is live."</a:t>
            </a:r>
          </a:p>
          <a:p>
            <a:endParaRPr/>
          </a:p>
          <a:p>
            <a:r>
              <a:t>Next steps: "The main technical item is fixing nftables persistence across reboots — rules reload fine but need to persist natively after a reboot. We are also building the login page and admin dashboard for Business Mode, and we will run a stress test with hping3 to document the CPU saturation point for the final report."</a:t>
            </a:r>
          </a:p>
          <a:p>
            <a:endParaRPr/>
          </a:p>
          <a:p>
            <a:r>
              <a:t>ORIN (alternative or addition):</a:t>
            </a:r>
          </a:p>
          <a:p>
            <a:r>
              <a:t>"On the nftables issue — we know exactly what the symptom is, systemctl enable threw a control process error, and we are working through the diagnostics. It is not stopping the system from running, it just means rules reload on boot rather than persisting natively." </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 SLIDE 10 — TIMELINE ━━━</a:t>
            </a:r>
          </a:p>
          <a:p>
            <a:endParaRPr/>
          </a:p>
          <a:p>
            <a:r>
              <a:t>ORIN (lead this slide):</a:t>
            </a:r>
          </a:p>
          <a:p>
            <a:r>
              <a:t>"In terms of the roadmap — Phase 1 is complete, we are well into Phase 2, Phase 3 integration work is underway, and Phase 4 is the final push to 8 May."</a:t>
            </a:r>
          </a:p>
          <a:p>
            <a:endParaRPr/>
          </a:p>
          <a:p>
            <a:r>
              <a:t>"The GitHub repository goes public on hackathon day — every line of code open for anyone to read, use and build on."</a:t>
            </a:r>
          </a:p>
          <a:p>
            <a:endParaRPr/>
          </a:p>
          <a:p>
            <a:r>
              <a:t>SOHAN / MATTHEW (alternative):</a:t>
            </a:r>
          </a:p>
          <a:p>
            <a:r>
              <a:t>"From our side — the frontend integration is Phase 3 work. The backend API is ready and documented, so once we complete the login page and admin dashboard the integration connects everything together for the final submission." </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 SLIDE 11 — QUESTIONS ━━━</a:t>
            </a:r>
          </a:p>
          <a:p>
            <a:endParaRPr/>
          </a:p>
          <a:p>
            <a:r>
              <a:t>ALL THREE available for questions. Orin leads, Sohan and Matthew take questions about the dashboard and frontend.</a:t>
            </a:r>
          </a:p>
          <a:p>
            <a:endParaRPr/>
          </a:p>
          <a:p>
            <a:r>
              <a:t>Q: Why not just use NordVPN?</a:t>
            </a:r>
          </a:p>
          <a:p>
            <a:r>
              <a:t>ORIN: "You cannot see their code. With SafeHaven Pi everything is on GitHub — every line auditable, no backdoors, nothing hidden. And because it is open source you can take it, fork it, make it completely your own."</a:t>
            </a:r>
          </a:p>
          <a:p>
            <a:endParaRPr/>
          </a:p>
          <a:p>
            <a:r>
              <a:t>Q: Could it be misused?</a:t>
            </a:r>
          </a:p>
          <a:p>
            <a:r>
              <a:t>ORIN: "No yes or no answer — think of lockpicking. Legitimate skill, but the same knowledge can break into homes. I can put a disclaimer on it but once it is on GitHub I cannot control every individual. If someone misuses it that responsibility is on them. This is built for travellers, journalists, students."</a:t>
            </a:r>
          </a:p>
          <a:p>
            <a:endParaRPr/>
          </a:p>
          <a:p>
            <a:r>
              <a:t>Q: What did each person contribute?</a:t>
            </a:r>
          </a:p>
          <a:p>
            <a:r>
              <a:t>SOHAN / MATTHEW: "I built the HTML dashboard frontend — the interface that displays all the live security data in real time. We are now building the login page and admin dashboard for Business Mode."</a:t>
            </a:r>
          </a:p>
          <a:p>
            <a:r>
              <a:t>ORIN: "I built the security stack, Flask backend and system architecture."</a:t>
            </a:r>
          </a:p>
          <a:p>
            <a:endParaRPr/>
          </a:p>
          <a:p>
            <a:r>
              <a:t>Q: Why is the frontend not fully integrated yet?</a:t>
            </a:r>
          </a:p>
          <a:p>
            <a:r>
              <a:t>SOHAN / MATTHEW: "We built the backend and frontend in parallel so neither side was blocked waiting on the other. The API is fully documented and integration is the next milestone."</a:t>
            </a:r>
          </a:p>
          <a:p>
            <a:endParaRPr/>
          </a:p>
          <a:p>
            <a:r>
              <a:t>Q: What is your biggest risk before submission?</a:t>
            </a:r>
          </a:p>
          <a:p>
            <a:r>
              <a:t>ORIN: "nftables persistence and completing the Business Mode admin dashboard. Both are in progress and achievable before 8 May." </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E2D3D"/>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2ECC71"/>
          </a:solidFill>
          <a:ln w="12700">
            <a:solidFill>
              <a:srgbClr val="2ECC71"/>
            </a:solidFill>
            <a:prstDash val="solid"/>
          </a:ln>
        </p:spPr>
        <p:txBody>
          <a:bodyPr/>
          <a:lstStyle/>
          <a:p>
            <a:endParaRPr/>
          </a:p>
        </p:txBody>
      </p:sp>
      <p:sp>
        <p:nvSpPr>
          <p:cNvPr id="3" name="Text 1"/>
          <p:cNvSpPr/>
          <p:nvPr/>
        </p:nvSpPr>
        <p:spPr>
          <a:xfrm>
            <a:off x="411480" y="1188720"/>
            <a:ext cx="8321040" cy="1005840"/>
          </a:xfrm>
          <a:prstGeom prst="rect">
            <a:avLst/>
          </a:prstGeom>
          <a:noFill/>
          <a:ln/>
        </p:spPr>
        <p:txBody>
          <a:bodyPr wrap="square" lIns="0" tIns="0" rIns="0" bIns="0" rtlCol="0" anchor="ctr"/>
          <a:lstStyle/>
          <a:p>
            <a:pPr marL="0" indent="0" algn="ctr">
              <a:buNone/>
            </a:pPr>
            <a:r>
              <a:rPr lang="en-US" sz="5600" b="1" dirty="0">
                <a:solidFill>
                  <a:srgbClr val="2ECC71"/>
                </a:solidFill>
                <a:latin typeface="Calibri" pitchFamily="34" charset="0"/>
                <a:ea typeface="Calibri" pitchFamily="34" charset="-122"/>
                <a:cs typeface="Calibri" pitchFamily="34" charset="-120"/>
              </a:rPr>
              <a:t>SafeHaven Pi</a:t>
            </a:r>
            <a:endParaRPr lang="en-US" sz="5600" dirty="0"/>
          </a:p>
        </p:txBody>
      </p:sp>
      <p:pic>
        <p:nvPicPr>
          <p:cNvPr id="4" name="Image 0" descr="preencoded.png"/>
          <p:cNvPicPr>
            <a:picLocks noChangeAspect="1"/>
          </p:cNvPicPr>
          <p:nvPr/>
        </p:nvPicPr>
        <p:blipFill>
          <a:blip r:embed="rId3"/>
          <a:stretch>
            <a:fillRect/>
          </a:stretch>
        </p:blipFill>
        <p:spPr>
          <a:xfrm>
            <a:off x="6858000" y="1097280"/>
            <a:ext cx="822960" cy="822960"/>
          </a:xfrm>
          <a:prstGeom prst="rect">
            <a:avLst/>
          </a:prstGeom>
        </p:spPr>
      </p:pic>
      <p:sp>
        <p:nvSpPr>
          <p:cNvPr id="5" name="Text 2"/>
          <p:cNvSpPr/>
          <p:nvPr/>
        </p:nvSpPr>
        <p:spPr>
          <a:xfrm>
            <a:off x="411480" y="2286000"/>
            <a:ext cx="8321040" cy="411480"/>
          </a:xfrm>
          <a:prstGeom prst="rect">
            <a:avLst/>
          </a:prstGeom>
          <a:noFill/>
          <a:ln/>
        </p:spPr>
        <p:txBody>
          <a:bodyPr wrap="square" lIns="0" tIns="0" rIns="0" bIns="0" rtlCol="0" anchor="ctr"/>
          <a:lstStyle/>
          <a:p>
            <a:pPr marL="0" indent="0" algn="ctr">
              <a:buNone/>
            </a:pPr>
            <a:r>
              <a:rPr lang="en-US" sz="1600" dirty="0">
                <a:solidFill>
                  <a:srgbClr val="EAF0FB"/>
                </a:solidFill>
                <a:latin typeface="Calibri" pitchFamily="34" charset="0"/>
                <a:ea typeface="Calibri" pitchFamily="34" charset="-122"/>
                <a:cs typeface="Calibri" pitchFamily="34" charset="-120"/>
              </a:rPr>
              <a:t>100% Free &amp; Open-Source Privacy Platform</a:t>
            </a:r>
            <a:endParaRPr lang="en-US" sz="1600" dirty="0"/>
          </a:p>
        </p:txBody>
      </p:sp>
      <p:sp>
        <p:nvSpPr>
          <p:cNvPr id="6" name="Shape 3"/>
          <p:cNvSpPr/>
          <p:nvPr/>
        </p:nvSpPr>
        <p:spPr>
          <a:xfrm>
            <a:off x="2286000" y="2834640"/>
            <a:ext cx="4572000" cy="36576"/>
          </a:xfrm>
          <a:prstGeom prst="rect">
            <a:avLst/>
          </a:prstGeom>
          <a:solidFill>
            <a:srgbClr val="2ECC71"/>
          </a:solidFill>
          <a:ln w="12700">
            <a:solidFill>
              <a:srgbClr val="2ECC71"/>
            </a:solidFill>
            <a:prstDash val="solid"/>
          </a:ln>
        </p:spPr>
        <p:txBody>
          <a:bodyPr/>
          <a:lstStyle/>
          <a:p>
            <a:endParaRPr/>
          </a:p>
        </p:txBody>
      </p:sp>
      <p:sp>
        <p:nvSpPr>
          <p:cNvPr id="7" name="Text 4"/>
          <p:cNvSpPr/>
          <p:nvPr/>
        </p:nvSpPr>
        <p:spPr>
          <a:xfrm>
            <a:off x="411480" y="3017520"/>
            <a:ext cx="8321040" cy="1097280"/>
          </a:xfrm>
          <a:prstGeom prst="rect">
            <a:avLst/>
          </a:prstGeom>
          <a:noFill/>
          <a:ln/>
        </p:spPr>
        <p:txBody>
          <a:bodyPr wrap="square" lIns="0" tIns="0" rIns="0" bIns="0" rtlCol="0" anchor="ctr"/>
          <a:lstStyle/>
          <a:p>
            <a:pPr marL="0" indent="0" algn="ctr">
              <a:buNone/>
            </a:pPr>
            <a:r>
              <a:rPr lang="en-US" sz="1400" dirty="0">
                <a:solidFill>
                  <a:srgbClr val="8899AA"/>
                </a:solidFill>
                <a:latin typeface="Calibri" pitchFamily="34" charset="0"/>
                <a:ea typeface="Calibri" pitchFamily="34" charset="-122"/>
                <a:cs typeface="Calibri" pitchFamily="34" charset="-120"/>
              </a:rPr>
              <a:t>UWTSD Hackathon 2026 — Progress Presentation 2</a:t>
            </a:r>
            <a:endParaRPr lang="en-US" sz="1400" dirty="0"/>
          </a:p>
          <a:p>
            <a:pPr marL="0" indent="0" algn="ctr">
              <a:buNone/>
            </a:pPr>
            <a:r>
              <a:rPr lang="en-US" sz="1400" dirty="0">
                <a:solidFill>
                  <a:srgbClr val="8899AA"/>
                </a:solidFill>
                <a:latin typeface="Calibri" pitchFamily="34" charset="0"/>
                <a:ea typeface="Calibri" pitchFamily="34" charset="-122"/>
                <a:cs typeface="Calibri" pitchFamily="34" charset="-120"/>
              </a:rPr>
              <a:t>Orin, Sohan &amp; Matthew  |  BSc Computer Networks and Cybersecurity</a:t>
            </a:r>
            <a:endParaRPr lang="en-US" sz="1400" dirty="0"/>
          </a:p>
          <a:p>
            <a:pPr marL="0" indent="0" algn="ctr">
              <a:buNone/>
            </a:pPr>
            <a:r>
              <a:rPr lang="en-US" sz="1400" dirty="0">
                <a:solidFill>
                  <a:srgbClr val="8899AA"/>
                </a:solidFill>
                <a:latin typeface="Calibri" pitchFamily="34" charset="0"/>
                <a:ea typeface="Calibri" pitchFamily="34" charset="-122"/>
                <a:cs typeface="Calibri" pitchFamily="34" charset="-120"/>
              </a:rPr>
              <a:t>28 March 2026</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9144000" cy="685800"/>
          </a:xfrm>
          <a:prstGeom prst="rect">
            <a:avLst/>
          </a:prstGeom>
          <a:solidFill>
            <a:srgbClr val="E74C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73152"/>
            <a:ext cx="8595360" cy="530352"/>
          </a:xfrm>
          <a:prstGeom prst="rect">
            <a:avLst/>
          </a:prstGeom>
          <a:noFill/>
        </p:spPr>
        <p:txBody>
          <a:bodyPr wrap="square">
            <a:spAutoFit/>
          </a:bodyPr>
          <a:lstStyle/>
          <a:p>
            <a:pPr algn="l"/>
            <a:r>
              <a:rPr sz="2200" b="1" i="0">
                <a:solidFill>
                  <a:srgbClr val="FFFFFF"/>
                </a:solidFill>
                <a:latin typeface="Calibri"/>
              </a:rPr>
              <a:t>👥  Team Formation &amp; Project Proposal</a:t>
            </a:r>
          </a:p>
        </p:txBody>
      </p:sp>
      <p:sp>
        <p:nvSpPr>
          <p:cNvPr id="4" name="Rectangle 3"/>
          <p:cNvSpPr/>
          <p:nvPr/>
        </p:nvSpPr>
        <p:spPr>
          <a:xfrm>
            <a:off x="274320" y="804672"/>
            <a:ext cx="2743200" cy="1463040"/>
          </a:xfrm>
          <a:prstGeom prst="rect">
            <a:avLst/>
          </a:prstGeom>
          <a:solidFill>
            <a:srgbClr val="1E2D3D"/>
          </a:solidFill>
          <a:ln w="19050">
            <a:solidFill>
              <a:srgbClr val="2ECC7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274320" y="804672"/>
            <a:ext cx="109728" cy="1463040"/>
          </a:xfrm>
          <a:prstGeom prst="rect">
            <a:avLst/>
          </a:prstGeom>
          <a:solidFill>
            <a:srgbClr val="2ECC7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457200" y="868680"/>
            <a:ext cx="2468880" cy="347472"/>
          </a:xfrm>
          <a:prstGeom prst="rect">
            <a:avLst/>
          </a:prstGeom>
          <a:noFill/>
        </p:spPr>
        <p:txBody>
          <a:bodyPr wrap="square">
            <a:spAutoFit/>
          </a:bodyPr>
          <a:lstStyle/>
          <a:p>
            <a:pPr algn="l"/>
            <a:r>
              <a:rPr sz="1500" b="1" i="0">
                <a:solidFill>
                  <a:srgbClr val="2ECC71"/>
                </a:solidFill>
                <a:latin typeface="Calibri"/>
              </a:rPr>
              <a:t>Orin</a:t>
            </a:r>
          </a:p>
        </p:txBody>
      </p:sp>
      <p:sp>
        <p:nvSpPr>
          <p:cNvPr id="7" name="TextBox 6"/>
          <p:cNvSpPr txBox="1"/>
          <p:nvPr/>
        </p:nvSpPr>
        <p:spPr>
          <a:xfrm>
            <a:off x="457200" y="1261872"/>
            <a:ext cx="2468880" cy="868680"/>
          </a:xfrm>
          <a:prstGeom prst="rect">
            <a:avLst/>
          </a:prstGeom>
          <a:noFill/>
        </p:spPr>
        <p:txBody>
          <a:bodyPr wrap="square">
            <a:spAutoFit/>
          </a:bodyPr>
          <a:lstStyle/>
          <a:p>
            <a:pPr algn="l"/>
            <a:r>
              <a:rPr sz="1050" b="0" i="0">
                <a:solidFill>
                  <a:srgbClr val="EAF0FB"/>
                </a:solidFill>
                <a:latin typeface="Calibri"/>
              </a:rPr>
              <a:t>Security Stack, Flask Backend,
System Architecture, Integration</a:t>
            </a:r>
          </a:p>
        </p:txBody>
      </p:sp>
      <p:sp>
        <p:nvSpPr>
          <p:cNvPr id="8" name="Rectangle 7"/>
          <p:cNvSpPr/>
          <p:nvPr/>
        </p:nvSpPr>
        <p:spPr>
          <a:xfrm>
            <a:off x="3200400" y="804672"/>
            <a:ext cx="2743200" cy="1463040"/>
          </a:xfrm>
          <a:prstGeom prst="rect">
            <a:avLst/>
          </a:prstGeom>
          <a:solidFill>
            <a:srgbClr val="1E2D3D"/>
          </a:solidFill>
          <a:ln w="19050">
            <a:solidFill>
              <a:srgbClr val="3498D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3200400" y="804672"/>
            <a:ext cx="109728" cy="1463040"/>
          </a:xfrm>
          <a:prstGeom prst="rect">
            <a:avLst/>
          </a:prstGeom>
          <a:solidFill>
            <a:srgbClr val="3498D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3383280" y="868680"/>
            <a:ext cx="2468880" cy="347472"/>
          </a:xfrm>
          <a:prstGeom prst="rect">
            <a:avLst/>
          </a:prstGeom>
          <a:noFill/>
        </p:spPr>
        <p:txBody>
          <a:bodyPr wrap="square">
            <a:spAutoFit/>
          </a:bodyPr>
          <a:lstStyle/>
          <a:p>
            <a:pPr algn="l"/>
            <a:r>
              <a:rPr sz="1500" b="1" i="0">
                <a:solidFill>
                  <a:srgbClr val="3498DB"/>
                </a:solidFill>
                <a:latin typeface="Calibri"/>
              </a:rPr>
              <a:t>Sohan</a:t>
            </a:r>
          </a:p>
        </p:txBody>
      </p:sp>
      <p:sp>
        <p:nvSpPr>
          <p:cNvPr id="11" name="TextBox 10"/>
          <p:cNvSpPr txBox="1"/>
          <p:nvPr/>
        </p:nvSpPr>
        <p:spPr>
          <a:xfrm>
            <a:off x="3383280" y="1261872"/>
            <a:ext cx="2468880" cy="868680"/>
          </a:xfrm>
          <a:prstGeom prst="rect">
            <a:avLst/>
          </a:prstGeom>
          <a:noFill/>
        </p:spPr>
        <p:txBody>
          <a:bodyPr wrap="square">
            <a:spAutoFit/>
          </a:bodyPr>
          <a:lstStyle/>
          <a:p>
            <a:pPr algn="l"/>
            <a:r>
              <a:rPr sz="1050" b="0" i="0">
                <a:solidFill>
                  <a:srgbClr val="EAF0FB"/>
                </a:solidFill>
                <a:latin typeface="Calibri"/>
              </a:rPr>
              <a:t>HTML Dashboard Frontend,
Login Page &amp; Admin Dashboard</a:t>
            </a:r>
          </a:p>
        </p:txBody>
      </p:sp>
      <p:sp>
        <p:nvSpPr>
          <p:cNvPr id="12" name="Rectangle 11"/>
          <p:cNvSpPr/>
          <p:nvPr/>
        </p:nvSpPr>
        <p:spPr>
          <a:xfrm>
            <a:off x="6126480" y="804672"/>
            <a:ext cx="2743200" cy="1463040"/>
          </a:xfrm>
          <a:prstGeom prst="rect">
            <a:avLst/>
          </a:prstGeom>
          <a:solidFill>
            <a:srgbClr val="1E2D3D"/>
          </a:solidFill>
          <a:ln w="19050">
            <a:solidFill>
              <a:srgbClr val="9B59B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6126480" y="804672"/>
            <a:ext cx="109728" cy="1463040"/>
          </a:xfrm>
          <a:prstGeom prst="rect">
            <a:avLst/>
          </a:prstGeom>
          <a:solidFill>
            <a:srgbClr val="9B59B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6309360" y="868680"/>
            <a:ext cx="2468880" cy="347472"/>
          </a:xfrm>
          <a:prstGeom prst="rect">
            <a:avLst/>
          </a:prstGeom>
          <a:noFill/>
        </p:spPr>
        <p:txBody>
          <a:bodyPr wrap="square">
            <a:spAutoFit/>
          </a:bodyPr>
          <a:lstStyle/>
          <a:p>
            <a:pPr algn="l"/>
            <a:r>
              <a:rPr sz="1500" b="1" i="0">
                <a:solidFill>
                  <a:srgbClr val="9B59B6"/>
                </a:solidFill>
                <a:latin typeface="Calibri"/>
              </a:rPr>
              <a:t>Matthew</a:t>
            </a:r>
          </a:p>
        </p:txBody>
      </p:sp>
      <p:sp>
        <p:nvSpPr>
          <p:cNvPr id="15" name="TextBox 14"/>
          <p:cNvSpPr txBox="1"/>
          <p:nvPr/>
        </p:nvSpPr>
        <p:spPr>
          <a:xfrm>
            <a:off x="6309360" y="1261872"/>
            <a:ext cx="2468880" cy="868680"/>
          </a:xfrm>
          <a:prstGeom prst="rect">
            <a:avLst/>
          </a:prstGeom>
          <a:noFill/>
        </p:spPr>
        <p:txBody>
          <a:bodyPr wrap="square">
            <a:spAutoFit/>
          </a:bodyPr>
          <a:lstStyle/>
          <a:p>
            <a:pPr algn="l"/>
            <a:r>
              <a:rPr sz="1050" b="0" i="0">
                <a:solidFill>
                  <a:srgbClr val="EAF0FB"/>
                </a:solidFill>
                <a:latin typeface="Calibri"/>
              </a:rPr>
              <a:t>HTML Dashboard Frontend,
Login Page &amp; Admin Dashboard</a:t>
            </a:r>
          </a:p>
        </p:txBody>
      </p:sp>
      <p:sp>
        <p:nvSpPr>
          <p:cNvPr id="16" name="TextBox 15"/>
          <p:cNvSpPr txBox="1"/>
          <p:nvPr/>
        </p:nvSpPr>
        <p:spPr>
          <a:xfrm>
            <a:off x="274320" y="2423160"/>
            <a:ext cx="8595360" cy="320040"/>
          </a:xfrm>
          <a:prstGeom prst="rect">
            <a:avLst/>
          </a:prstGeom>
          <a:noFill/>
        </p:spPr>
        <p:txBody>
          <a:bodyPr wrap="square">
            <a:spAutoFit/>
          </a:bodyPr>
          <a:lstStyle/>
          <a:p>
            <a:pPr algn="l"/>
            <a:r>
              <a:rPr sz="1400" b="1" i="0">
                <a:solidFill>
                  <a:srgbClr val="1E2D3D"/>
                </a:solidFill>
                <a:latin typeface="Calibri"/>
              </a:rPr>
              <a:t>The Proposal</a:t>
            </a:r>
          </a:p>
        </p:txBody>
      </p:sp>
      <p:sp>
        <p:nvSpPr>
          <p:cNvPr id="17" name="Rectangle 16"/>
          <p:cNvSpPr/>
          <p:nvPr/>
        </p:nvSpPr>
        <p:spPr>
          <a:xfrm>
            <a:off x="274320" y="2788920"/>
            <a:ext cx="8595360" cy="960120"/>
          </a:xfrm>
          <a:prstGeom prst="rect">
            <a:avLst/>
          </a:prstGeom>
          <a:solidFill>
            <a:srgbClr val="F5F8FF"/>
          </a:solidFill>
          <a:ln w="6350">
            <a:solidFill>
              <a:srgbClr val="D0D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274320" y="2788920"/>
            <a:ext cx="109728" cy="960120"/>
          </a:xfrm>
          <a:prstGeom prst="rect">
            <a:avLst/>
          </a:prstGeom>
          <a:solidFill>
            <a:srgbClr val="2ECC7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457200" y="2852928"/>
            <a:ext cx="8321040" cy="822960"/>
          </a:xfrm>
          <a:prstGeom prst="rect">
            <a:avLst/>
          </a:prstGeom>
          <a:noFill/>
        </p:spPr>
        <p:txBody>
          <a:bodyPr wrap="square">
            <a:spAutoFit/>
          </a:bodyPr>
          <a:lstStyle/>
          <a:p>
            <a:pPr algn="l"/>
            <a:r>
              <a:rPr sz="1100" b="0" i="0">
                <a:solidFill>
                  <a:srgbClr val="334466"/>
                </a:solidFill>
                <a:latin typeface="Calibri"/>
              </a:rPr>
              <a:t>SafeHaven Pi is a portable, open-source, multi-layer network security device running on a Raspberry Pi 5. It creates an encrypted WiFi hotspot that protects all connected devices — blocking ads, monitoring threats, encrypting traffic and logging intrusion attempts — completely free, with no subscriptions and no third-party involvement. Released under GPL v3.</a:t>
            </a:r>
          </a:p>
        </p:txBody>
      </p:sp>
      <p:sp>
        <p:nvSpPr>
          <p:cNvPr id="20" name="TextBox 19"/>
          <p:cNvSpPr txBox="1"/>
          <p:nvPr/>
        </p:nvSpPr>
        <p:spPr>
          <a:xfrm>
            <a:off x="274320" y="3840480"/>
            <a:ext cx="8595360" cy="292608"/>
          </a:xfrm>
          <a:prstGeom prst="rect">
            <a:avLst/>
          </a:prstGeom>
          <a:noFill/>
        </p:spPr>
        <p:txBody>
          <a:bodyPr wrap="square">
            <a:spAutoFit/>
          </a:bodyPr>
          <a:lstStyle/>
          <a:p>
            <a:pPr algn="l"/>
            <a:r>
              <a:rPr sz="1300" b="1" i="0">
                <a:solidFill>
                  <a:srgbClr val="1E2D3D"/>
                </a:solidFill>
                <a:latin typeface="Calibri"/>
              </a:rPr>
              <a:t>The Problem It Solves</a:t>
            </a:r>
          </a:p>
        </p:txBody>
      </p:sp>
      <p:sp>
        <p:nvSpPr>
          <p:cNvPr id="21" name="Rectangle 20"/>
          <p:cNvSpPr/>
          <p:nvPr/>
        </p:nvSpPr>
        <p:spPr>
          <a:xfrm>
            <a:off x="274320" y="4187952"/>
            <a:ext cx="2743200" cy="658368"/>
          </a:xfrm>
          <a:prstGeom prst="rect">
            <a:avLst/>
          </a:prstGeom>
          <a:solidFill>
            <a:srgbClr val="243447"/>
          </a:solidFill>
          <a:ln w="12700">
            <a:solidFill>
              <a:srgbClr val="E74C3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384048" y="4233672"/>
            <a:ext cx="2560320" cy="256032"/>
          </a:xfrm>
          <a:prstGeom prst="rect">
            <a:avLst/>
          </a:prstGeom>
          <a:noFill/>
        </p:spPr>
        <p:txBody>
          <a:bodyPr wrap="square">
            <a:spAutoFit/>
          </a:bodyPr>
          <a:lstStyle/>
          <a:p>
            <a:pPr algn="l"/>
            <a:r>
              <a:rPr sz="1000" b="1" i="0">
                <a:solidFill>
                  <a:srgbClr val="E74C3C"/>
                </a:solidFill>
                <a:latin typeface="Calibri"/>
              </a:rPr>
              <a:t>Commercial VPNs</a:t>
            </a:r>
          </a:p>
        </p:txBody>
      </p:sp>
      <p:sp>
        <p:nvSpPr>
          <p:cNvPr id="23" name="TextBox 22"/>
          <p:cNvSpPr txBox="1"/>
          <p:nvPr/>
        </p:nvSpPr>
        <p:spPr>
          <a:xfrm>
            <a:off x="384048" y="4507992"/>
            <a:ext cx="2560320" cy="274320"/>
          </a:xfrm>
          <a:prstGeom prst="rect">
            <a:avLst/>
          </a:prstGeom>
          <a:noFill/>
        </p:spPr>
        <p:txBody>
          <a:bodyPr wrap="square">
            <a:spAutoFit/>
          </a:bodyPr>
          <a:lstStyle/>
          <a:p>
            <a:pPr algn="l"/>
            <a:r>
              <a:rPr sz="950" b="0" i="0">
                <a:solidFill>
                  <a:srgbClr val="8899AA"/>
                </a:solidFill>
                <a:latin typeface="Calibri"/>
              </a:rPr>
              <a:t>Closed-source, trust-based, £60-180/yr with no auditability</a:t>
            </a:r>
          </a:p>
        </p:txBody>
      </p:sp>
      <p:sp>
        <p:nvSpPr>
          <p:cNvPr id="24" name="Rectangle 23"/>
          <p:cNvSpPr/>
          <p:nvPr/>
        </p:nvSpPr>
        <p:spPr>
          <a:xfrm>
            <a:off x="3200400" y="4187952"/>
            <a:ext cx="2743200" cy="658368"/>
          </a:xfrm>
          <a:prstGeom prst="rect">
            <a:avLst/>
          </a:prstGeom>
          <a:solidFill>
            <a:srgbClr val="243447"/>
          </a:solidFill>
          <a:ln w="12700">
            <a:solidFill>
              <a:srgbClr val="E74C3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3310128" y="4233672"/>
            <a:ext cx="2560320" cy="256032"/>
          </a:xfrm>
          <a:prstGeom prst="rect">
            <a:avLst/>
          </a:prstGeom>
          <a:noFill/>
        </p:spPr>
        <p:txBody>
          <a:bodyPr wrap="square">
            <a:spAutoFit/>
          </a:bodyPr>
          <a:lstStyle/>
          <a:p>
            <a:pPr algn="l"/>
            <a:r>
              <a:rPr sz="1000" b="1" i="0">
                <a:solidFill>
                  <a:srgbClr val="E74C3C"/>
                </a:solidFill>
                <a:latin typeface="Calibri"/>
              </a:rPr>
              <a:t>Enterprise hardware</a:t>
            </a:r>
          </a:p>
        </p:txBody>
      </p:sp>
      <p:sp>
        <p:nvSpPr>
          <p:cNvPr id="26" name="TextBox 25"/>
          <p:cNvSpPr txBox="1"/>
          <p:nvPr/>
        </p:nvSpPr>
        <p:spPr>
          <a:xfrm>
            <a:off x="3310128" y="4507992"/>
            <a:ext cx="2560320" cy="274320"/>
          </a:xfrm>
          <a:prstGeom prst="rect">
            <a:avLst/>
          </a:prstGeom>
          <a:noFill/>
        </p:spPr>
        <p:txBody>
          <a:bodyPr wrap="square">
            <a:spAutoFit/>
          </a:bodyPr>
          <a:lstStyle/>
          <a:p>
            <a:pPr algn="l"/>
            <a:r>
              <a:rPr sz="950" b="0" i="0">
                <a:solidFill>
                  <a:srgbClr val="8899AA"/>
                </a:solidFill>
                <a:latin typeface="Calibri"/>
              </a:rPr>
              <a:t>£500-5000+, not portable, requires IT expertise</a:t>
            </a:r>
          </a:p>
        </p:txBody>
      </p:sp>
      <p:sp>
        <p:nvSpPr>
          <p:cNvPr id="27" name="Rectangle 26"/>
          <p:cNvSpPr/>
          <p:nvPr/>
        </p:nvSpPr>
        <p:spPr>
          <a:xfrm>
            <a:off x="6126480" y="4187952"/>
            <a:ext cx="2743200" cy="658368"/>
          </a:xfrm>
          <a:prstGeom prst="rect">
            <a:avLst/>
          </a:prstGeom>
          <a:solidFill>
            <a:srgbClr val="243447"/>
          </a:solidFill>
          <a:ln w="12700">
            <a:solidFill>
              <a:srgbClr val="E74C3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6236208" y="4233672"/>
            <a:ext cx="2560320" cy="256032"/>
          </a:xfrm>
          <a:prstGeom prst="rect">
            <a:avLst/>
          </a:prstGeom>
          <a:noFill/>
        </p:spPr>
        <p:txBody>
          <a:bodyPr wrap="square">
            <a:spAutoFit/>
          </a:bodyPr>
          <a:lstStyle/>
          <a:p>
            <a:pPr algn="l"/>
            <a:r>
              <a:rPr sz="1000" b="1" i="0">
                <a:solidFill>
                  <a:srgbClr val="E74C3C"/>
                </a:solidFill>
                <a:latin typeface="Calibri"/>
              </a:rPr>
              <a:t>No affordable open-source option</a:t>
            </a:r>
          </a:p>
        </p:txBody>
      </p:sp>
      <p:sp>
        <p:nvSpPr>
          <p:cNvPr id="29" name="TextBox 28"/>
          <p:cNvSpPr txBox="1"/>
          <p:nvPr/>
        </p:nvSpPr>
        <p:spPr>
          <a:xfrm>
            <a:off x="6236208" y="4507992"/>
            <a:ext cx="2560320" cy="274320"/>
          </a:xfrm>
          <a:prstGeom prst="rect">
            <a:avLst/>
          </a:prstGeom>
          <a:noFill/>
        </p:spPr>
        <p:txBody>
          <a:bodyPr wrap="square">
            <a:spAutoFit/>
          </a:bodyPr>
          <a:lstStyle/>
          <a:p>
            <a:pPr algn="l"/>
            <a:r>
              <a:rPr sz="950" b="0" i="0">
                <a:solidFill>
                  <a:srgbClr val="8899AA"/>
                </a:solidFill>
                <a:latin typeface="Calibri"/>
              </a:rPr>
              <a:t>Gap in the market for a trustless, portable, auditable device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E2D3D"/>
        </a:solidFill>
        <a:effectLst/>
      </p:bgPr>
    </p:bg>
    <p:spTree>
      <p:nvGrpSpPr>
        <p:cNvPr id="1" name=""/>
        <p:cNvGrpSpPr/>
        <p:nvPr/>
      </p:nvGrpSpPr>
      <p:grpSpPr>
        <a:xfrm>
          <a:off x="0" y="0"/>
          <a:ext cx="0" cy="0"/>
          <a:chOff x="0" y="0"/>
          <a:chExt cx="0" cy="0"/>
        </a:xfrm>
      </p:grpSpPr>
      <p:sp>
        <p:nvSpPr>
          <p:cNvPr id="2" name="Rectangle 1"/>
          <p:cNvSpPr/>
          <p:nvPr/>
        </p:nvSpPr>
        <p:spPr>
          <a:xfrm>
            <a:off x="0" y="0"/>
            <a:ext cx="9144000" cy="685800"/>
          </a:xfrm>
          <a:prstGeom prst="rect">
            <a:avLst/>
          </a:prstGeom>
          <a:solidFill>
            <a:srgbClr val="E74C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73152"/>
            <a:ext cx="8595360" cy="530352"/>
          </a:xfrm>
          <a:prstGeom prst="rect">
            <a:avLst/>
          </a:prstGeom>
          <a:noFill/>
        </p:spPr>
        <p:txBody>
          <a:bodyPr wrap="square">
            <a:spAutoFit/>
          </a:bodyPr>
          <a:lstStyle/>
          <a:p>
            <a:pPr algn="l"/>
            <a:r>
              <a:rPr sz="2200" b="1" i="0">
                <a:solidFill>
                  <a:srgbClr val="FFFFFF"/>
                </a:solidFill>
                <a:latin typeface="Calibri"/>
              </a:rPr>
              <a:t>📚  Research — Academic &amp; Industry Sources</a:t>
            </a:r>
          </a:p>
        </p:txBody>
      </p:sp>
      <p:sp>
        <p:nvSpPr>
          <p:cNvPr id="4" name="Rectangle 3"/>
          <p:cNvSpPr/>
          <p:nvPr/>
        </p:nvSpPr>
        <p:spPr>
          <a:xfrm>
            <a:off x="274320" y="804672"/>
            <a:ext cx="8595360" cy="731520"/>
          </a:xfrm>
          <a:prstGeom prst="rect">
            <a:avLst/>
          </a:prstGeom>
          <a:solidFill>
            <a:srgbClr val="243447"/>
          </a:solidFill>
          <a:ln w="12700">
            <a:solidFill>
              <a:srgbClr val="2ECC7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274320" y="804672"/>
            <a:ext cx="109728" cy="731520"/>
          </a:xfrm>
          <a:prstGeom prst="rect">
            <a:avLst/>
          </a:prstGeom>
          <a:solidFill>
            <a:srgbClr val="2ECC7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457200" y="859536"/>
            <a:ext cx="2011680" cy="256032"/>
          </a:xfrm>
          <a:prstGeom prst="rect">
            <a:avLst/>
          </a:prstGeom>
          <a:noFill/>
        </p:spPr>
        <p:txBody>
          <a:bodyPr wrap="square">
            <a:spAutoFit/>
          </a:bodyPr>
          <a:lstStyle/>
          <a:p>
            <a:pPr algn="l"/>
            <a:r>
              <a:rPr sz="1000" b="1" i="0">
                <a:solidFill>
                  <a:srgbClr val="2ECC71"/>
                </a:solidFill>
                <a:latin typeface="Calibri"/>
              </a:rPr>
              <a:t>NIST (2024)</a:t>
            </a:r>
          </a:p>
        </p:txBody>
      </p:sp>
      <p:sp>
        <p:nvSpPr>
          <p:cNvPr id="7" name="TextBox 6"/>
          <p:cNvSpPr txBox="1"/>
          <p:nvPr/>
        </p:nvSpPr>
        <p:spPr>
          <a:xfrm>
            <a:off x="2514600" y="859536"/>
            <a:ext cx="6217920" cy="256032"/>
          </a:xfrm>
          <a:prstGeom prst="rect">
            <a:avLst/>
          </a:prstGeom>
          <a:noFill/>
        </p:spPr>
        <p:txBody>
          <a:bodyPr wrap="square">
            <a:spAutoFit/>
          </a:bodyPr>
          <a:lstStyle/>
          <a:p>
            <a:pPr algn="l"/>
            <a:r>
              <a:rPr sz="1000" b="1" i="0">
                <a:solidFill>
                  <a:srgbClr val="EAF0FB"/>
                </a:solidFill>
                <a:latin typeface="Calibri"/>
              </a:rPr>
              <a:t>Post-Quantum Cryptography Standards</a:t>
            </a:r>
          </a:p>
        </p:txBody>
      </p:sp>
      <p:sp>
        <p:nvSpPr>
          <p:cNvPr id="8" name="TextBox 7"/>
          <p:cNvSpPr txBox="1"/>
          <p:nvPr/>
        </p:nvSpPr>
        <p:spPr>
          <a:xfrm>
            <a:off x="457200" y="1188720"/>
            <a:ext cx="8321040" cy="292608"/>
          </a:xfrm>
          <a:prstGeom prst="rect">
            <a:avLst/>
          </a:prstGeom>
          <a:noFill/>
        </p:spPr>
        <p:txBody>
          <a:bodyPr wrap="square">
            <a:spAutoFit/>
          </a:bodyPr>
          <a:lstStyle/>
          <a:p>
            <a:pPr algn="l"/>
            <a:r>
              <a:rPr sz="950" b="0" i="0">
                <a:solidFill>
                  <a:srgbClr val="8899AA"/>
                </a:solidFill>
                <a:latin typeface="Calibri"/>
              </a:rPr>
              <a:t>Underpins our future-proofing design. NIST standardised quantum-safe algorithms in 2024 — SafeHaven Pi is built to integrate these.</a:t>
            </a:r>
          </a:p>
        </p:txBody>
      </p:sp>
      <p:sp>
        <p:nvSpPr>
          <p:cNvPr id="9" name="Rectangle 8"/>
          <p:cNvSpPr/>
          <p:nvPr/>
        </p:nvSpPr>
        <p:spPr>
          <a:xfrm>
            <a:off x="274320" y="1636776"/>
            <a:ext cx="8595360" cy="731520"/>
          </a:xfrm>
          <a:prstGeom prst="rect">
            <a:avLst/>
          </a:prstGeom>
          <a:solidFill>
            <a:srgbClr val="243447"/>
          </a:solidFill>
          <a:ln w="12700">
            <a:solidFill>
              <a:srgbClr val="1ABC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274320" y="1636776"/>
            <a:ext cx="109728" cy="731520"/>
          </a:xfrm>
          <a:prstGeom prst="rect">
            <a:avLst/>
          </a:prstGeom>
          <a:solidFill>
            <a:srgbClr val="1ABC9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57200" y="1691640"/>
            <a:ext cx="2011680" cy="256032"/>
          </a:xfrm>
          <a:prstGeom prst="rect">
            <a:avLst/>
          </a:prstGeom>
          <a:noFill/>
        </p:spPr>
        <p:txBody>
          <a:bodyPr wrap="square">
            <a:spAutoFit/>
          </a:bodyPr>
          <a:lstStyle/>
          <a:p>
            <a:pPr algn="l"/>
            <a:r>
              <a:rPr sz="1000" b="1" i="0">
                <a:solidFill>
                  <a:srgbClr val="1ABC9C"/>
                </a:solidFill>
                <a:latin typeface="Calibri"/>
              </a:rPr>
              <a:t>UK NCSC (2024)</a:t>
            </a:r>
          </a:p>
        </p:txBody>
      </p:sp>
      <p:sp>
        <p:nvSpPr>
          <p:cNvPr id="12" name="TextBox 11"/>
          <p:cNvSpPr txBox="1"/>
          <p:nvPr/>
        </p:nvSpPr>
        <p:spPr>
          <a:xfrm>
            <a:off x="2514600" y="1691640"/>
            <a:ext cx="6217920" cy="256032"/>
          </a:xfrm>
          <a:prstGeom prst="rect">
            <a:avLst/>
          </a:prstGeom>
          <a:noFill/>
        </p:spPr>
        <p:txBody>
          <a:bodyPr wrap="square">
            <a:spAutoFit/>
          </a:bodyPr>
          <a:lstStyle/>
          <a:p>
            <a:pPr algn="l"/>
            <a:r>
              <a:rPr sz="1000" b="1" i="0">
                <a:solidFill>
                  <a:srgbClr val="EAF0FB"/>
                </a:solidFill>
                <a:latin typeface="Calibri"/>
              </a:rPr>
              <a:t>Quantum-Safe Cryptography Guidance</a:t>
            </a:r>
          </a:p>
        </p:txBody>
      </p:sp>
      <p:sp>
        <p:nvSpPr>
          <p:cNvPr id="13" name="TextBox 12"/>
          <p:cNvSpPr txBox="1"/>
          <p:nvPr/>
        </p:nvSpPr>
        <p:spPr>
          <a:xfrm>
            <a:off x="457200" y="2020824"/>
            <a:ext cx="8321040" cy="292608"/>
          </a:xfrm>
          <a:prstGeom prst="rect">
            <a:avLst/>
          </a:prstGeom>
          <a:noFill/>
        </p:spPr>
        <p:txBody>
          <a:bodyPr wrap="square">
            <a:spAutoFit/>
          </a:bodyPr>
          <a:lstStyle/>
          <a:p>
            <a:pPr algn="l"/>
            <a:r>
              <a:rPr sz="950" b="0" i="0">
                <a:solidFill>
                  <a:srgbClr val="8899AA"/>
                </a:solidFill>
                <a:latin typeface="Calibri"/>
              </a:rPr>
              <a:t>UK government guidance on transitioning to quantum-safe algorithms — validates urgency of building resilient tools now.</a:t>
            </a:r>
          </a:p>
        </p:txBody>
      </p:sp>
      <p:sp>
        <p:nvSpPr>
          <p:cNvPr id="14" name="Rectangle 13"/>
          <p:cNvSpPr/>
          <p:nvPr/>
        </p:nvSpPr>
        <p:spPr>
          <a:xfrm>
            <a:off x="274320" y="2468880"/>
            <a:ext cx="8595360" cy="731520"/>
          </a:xfrm>
          <a:prstGeom prst="rect">
            <a:avLst/>
          </a:prstGeom>
          <a:solidFill>
            <a:srgbClr val="243447"/>
          </a:solidFill>
          <a:ln w="12700">
            <a:solidFill>
              <a:srgbClr val="3498D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274320" y="2468880"/>
            <a:ext cx="109728" cy="731520"/>
          </a:xfrm>
          <a:prstGeom prst="rect">
            <a:avLst/>
          </a:prstGeom>
          <a:solidFill>
            <a:srgbClr val="3498D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457200" y="2523744"/>
            <a:ext cx="2011680" cy="256032"/>
          </a:xfrm>
          <a:prstGeom prst="rect">
            <a:avLst/>
          </a:prstGeom>
          <a:noFill/>
        </p:spPr>
        <p:txBody>
          <a:bodyPr wrap="square">
            <a:spAutoFit/>
          </a:bodyPr>
          <a:lstStyle/>
          <a:p>
            <a:pPr algn="l"/>
            <a:r>
              <a:rPr sz="1000" b="1" i="0">
                <a:solidFill>
                  <a:srgbClr val="3498DB"/>
                </a:solidFill>
                <a:latin typeface="Calibri"/>
              </a:rPr>
              <a:t>Donenfeld, J. (2020)</a:t>
            </a:r>
          </a:p>
        </p:txBody>
      </p:sp>
      <p:sp>
        <p:nvSpPr>
          <p:cNvPr id="17" name="TextBox 16"/>
          <p:cNvSpPr txBox="1"/>
          <p:nvPr/>
        </p:nvSpPr>
        <p:spPr>
          <a:xfrm>
            <a:off x="2514600" y="2523744"/>
            <a:ext cx="6217920" cy="256032"/>
          </a:xfrm>
          <a:prstGeom prst="rect">
            <a:avLst/>
          </a:prstGeom>
          <a:noFill/>
        </p:spPr>
        <p:txBody>
          <a:bodyPr wrap="square">
            <a:spAutoFit/>
          </a:bodyPr>
          <a:lstStyle/>
          <a:p>
            <a:pPr algn="l"/>
            <a:r>
              <a:rPr sz="1000" b="1" i="0">
                <a:solidFill>
                  <a:srgbClr val="EAF0FB"/>
                </a:solidFill>
                <a:latin typeface="Calibri"/>
              </a:rPr>
              <a:t>WireGuard: Next Generation Kernel VPN — NDSS</a:t>
            </a:r>
          </a:p>
        </p:txBody>
      </p:sp>
      <p:sp>
        <p:nvSpPr>
          <p:cNvPr id="18" name="TextBox 17"/>
          <p:cNvSpPr txBox="1"/>
          <p:nvPr/>
        </p:nvSpPr>
        <p:spPr>
          <a:xfrm>
            <a:off x="457200" y="2852928"/>
            <a:ext cx="8321040" cy="292608"/>
          </a:xfrm>
          <a:prstGeom prst="rect">
            <a:avLst/>
          </a:prstGeom>
          <a:noFill/>
        </p:spPr>
        <p:txBody>
          <a:bodyPr wrap="square">
            <a:spAutoFit/>
          </a:bodyPr>
          <a:lstStyle/>
          <a:p>
            <a:pPr algn="l"/>
            <a:r>
              <a:rPr sz="950" b="0" i="0">
                <a:solidFill>
                  <a:srgbClr val="8899AA"/>
                </a:solidFill>
                <a:latin typeface="Calibri"/>
              </a:rPr>
              <a:t>Peer-reviewed justification for choosing WireGuard over OpenVPN. ~4,000 lines vs 70,000+ — easier to audit, faster in practice.</a:t>
            </a:r>
          </a:p>
        </p:txBody>
      </p:sp>
      <p:sp>
        <p:nvSpPr>
          <p:cNvPr id="19" name="Rectangle 18"/>
          <p:cNvSpPr/>
          <p:nvPr/>
        </p:nvSpPr>
        <p:spPr>
          <a:xfrm>
            <a:off x="274320" y="3300984"/>
            <a:ext cx="8595360" cy="731520"/>
          </a:xfrm>
          <a:prstGeom prst="rect">
            <a:avLst/>
          </a:prstGeom>
          <a:solidFill>
            <a:srgbClr val="243447"/>
          </a:solidFill>
          <a:ln w="12700">
            <a:solidFill>
              <a:srgbClr val="F39C1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274320" y="3300984"/>
            <a:ext cx="109728" cy="731520"/>
          </a:xfrm>
          <a:prstGeom prst="rect">
            <a:avLst/>
          </a:prstGeom>
          <a:solidFill>
            <a:srgbClr val="F39C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457200" y="3355848"/>
            <a:ext cx="2011680" cy="256032"/>
          </a:xfrm>
          <a:prstGeom prst="rect">
            <a:avLst/>
          </a:prstGeom>
          <a:noFill/>
        </p:spPr>
        <p:txBody>
          <a:bodyPr wrap="square">
            <a:spAutoFit/>
          </a:bodyPr>
          <a:lstStyle/>
          <a:p>
            <a:pPr algn="l"/>
            <a:r>
              <a:rPr sz="1000" b="1" i="0">
                <a:solidFill>
                  <a:srgbClr val="F39C12"/>
                </a:solidFill>
                <a:latin typeface="Calibri"/>
              </a:rPr>
              <a:t>Raymond, E. (1999)</a:t>
            </a:r>
          </a:p>
        </p:txBody>
      </p:sp>
      <p:sp>
        <p:nvSpPr>
          <p:cNvPr id="22" name="TextBox 21"/>
          <p:cNvSpPr txBox="1"/>
          <p:nvPr/>
        </p:nvSpPr>
        <p:spPr>
          <a:xfrm>
            <a:off x="2514600" y="3355848"/>
            <a:ext cx="6217920" cy="256032"/>
          </a:xfrm>
          <a:prstGeom prst="rect">
            <a:avLst/>
          </a:prstGeom>
          <a:noFill/>
        </p:spPr>
        <p:txBody>
          <a:bodyPr wrap="square">
            <a:spAutoFit/>
          </a:bodyPr>
          <a:lstStyle/>
          <a:p>
            <a:pPr algn="l"/>
            <a:r>
              <a:rPr sz="1000" b="1" i="0">
                <a:solidFill>
                  <a:srgbClr val="EAF0FB"/>
                </a:solidFill>
                <a:latin typeface="Calibri"/>
              </a:rPr>
              <a:t>The Cathedral and the Bazaar</a:t>
            </a:r>
          </a:p>
        </p:txBody>
      </p:sp>
      <p:sp>
        <p:nvSpPr>
          <p:cNvPr id="23" name="TextBox 22"/>
          <p:cNvSpPr txBox="1"/>
          <p:nvPr/>
        </p:nvSpPr>
        <p:spPr>
          <a:xfrm>
            <a:off x="457200" y="3685032"/>
            <a:ext cx="8321040" cy="292608"/>
          </a:xfrm>
          <a:prstGeom prst="rect">
            <a:avLst/>
          </a:prstGeom>
          <a:noFill/>
        </p:spPr>
        <p:txBody>
          <a:bodyPr wrap="square">
            <a:spAutoFit/>
          </a:bodyPr>
          <a:lstStyle/>
          <a:p>
            <a:pPr algn="l"/>
            <a:r>
              <a:rPr sz="950" b="0" i="0">
                <a:solidFill>
                  <a:srgbClr val="8899AA"/>
                </a:solidFill>
                <a:latin typeface="Calibri"/>
              </a:rPr>
              <a:t>Foundational open-source philosophy. 'Given enough eyeballs, all bugs are shallow' — the academic case for open-source security.</a:t>
            </a:r>
          </a:p>
        </p:txBody>
      </p:sp>
      <p:sp>
        <p:nvSpPr>
          <p:cNvPr id="24" name="Rectangle 23"/>
          <p:cNvSpPr/>
          <p:nvPr/>
        </p:nvSpPr>
        <p:spPr>
          <a:xfrm>
            <a:off x="274320" y="4133088"/>
            <a:ext cx="8595360" cy="731520"/>
          </a:xfrm>
          <a:prstGeom prst="rect">
            <a:avLst/>
          </a:prstGeom>
          <a:solidFill>
            <a:srgbClr val="243447"/>
          </a:solidFill>
          <a:ln w="12700">
            <a:solidFill>
              <a:srgbClr val="E74C3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ectangle 24"/>
          <p:cNvSpPr/>
          <p:nvPr/>
        </p:nvSpPr>
        <p:spPr>
          <a:xfrm>
            <a:off x="274320" y="4133088"/>
            <a:ext cx="109728" cy="731520"/>
          </a:xfrm>
          <a:prstGeom prst="rect">
            <a:avLst/>
          </a:prstGeom>
          <a:solidFill>
            <a:srgbClr val="E74C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457200" y="4187952"/>
            <a:ext cx="2011680" cy="256032"/>
          </a:xfrm>
          <a:prstGeom prst="rect">
            <a:avLst/>
          </a:prstGeom>
          <a:noFill/>
        </p:spPr>
        <p:txBody>
          <a:bodyPr wrap="square">
            <a:spAutoFit/>
          </a:bodyPr>
          <a:lstStyle/>
          <a:p>
            <a:pPr algn="l"/>
            <a:r>
              <a:rPr sz="1000" b="1" i="0">
                <a:solidFill>
                  <a:srgbClr val="E74C3C"/>
                </a:solidFill>
                <a:latin typeface="Calibri"/>
              </a:rPr>
              <a:t>Cybersecurity Ventures (2024)</a:t>
            </a:r>
          </a:p>
        </p:txBody>
      </p:sp>
      <p:sp>
        <p:nvSpPr>
          <p:cNvPr id="27" name="TextBox 26"/>
          <p:cNvSpPr txBox="1"/>
          <p:nvPr/>
        </p:nvSpPr>
        <p:spPr>
          <a:xfrm>
            <a:off x="2514600" y="4187952"/>
            <a:ext cx="6217920" cy="256032"/>
          </a:xfrm>
          <a:prstGeom prst="rect">
            <a:avLst/>
          </a:prstGeom>
          <a:noFill/>
        </p:spPr>
        <p:txBody>
          <a:bodyPr wrap="square">
            <a:spAutoFit/>
          </a:bodyPr>
          <a:lstStyle/>
          <a:p>
            <a:pPr algn="l"/>
            <a:r>
              <a:rPr sz="1000" b="1" i="0">
                <a:solidFill>
                  <a:srgbClr val="EAF0FB"/>
                </a:solidFill>
                <a:latin typeface="Calibri"/>
              </a:rPr>
              <a:t>Cybercrime Report — Industry Source</a:t>
            </a:r>
          </a:p>
        </p:txBody>
      </p:sp>
      <p:sp>
        <p:nvSpPr>
          <p:cNvPr id="28" name="TextBox 27"/>
          <p:cNvSpPr txBox="1"/>
          <p:nvPr/>
        </p:nvSpPr>
        <p:spPr>
          <a:xfrm>
            <a:off x="457200" y="4517136"/>
            <a:ext cx="8321040" cy="292608"/>
          </a:xfrm>
          <a:prstGeom prst="rect">
            <a:avLst/>
          </a:prstGeom>
          <a:noFill/>
        </p:spPr>
        <p:txBody>
          <a:bodyPr wrap="square">
            <a:spAutoFit/>
          </a:bodyPr>
          <a:lstStyle/>
          <a:p>
            <a:pPr algn="l"/>
            <a:r>
              <a:rPr sz="950" b="0" i="0">
                <a:solidFill>
                  <a:srgbClr val="8899AA"/>
                </a:solidFill>
                <a:latin typeface="Calibri"/>
              </a:rPr>
              <a:t>422M records exposed in breaches (2024). Public WiFi attacks up 67% YoY. Industry data underpinning the threat landscape.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E74C3C"/>
          </a:solidFill>
          <a:ln w="12700">
            <a:solidFill>
              <a:srgbClr val="E74C3C"/>
            </a:solidFill>
            <a:prstDash val="solid"/>
          </a:ln>
        </p:spPr>
        <p:txBody>
          <a:bodyPr/>
          <a:lstStyle/>
          <a:p>
            <a:endParaRPr/>
          </a:p>
        </p:txBody>
      </p:sp>
      <p:sp>
        <p:nvSpPr>
          <p:cNvPr id="3" name="Text 1"/>
          <p:cNvSpPr/>
          <p:nvPr/>
        </p:nvSpPr>
        <p:spPr>
          <a:xfrm>
            <a:off x="274320" y="73152"/>
            <a:ext cx="8595360" cy="530352"/>
          </a:xfrm>
          <a:prstGeom prst="rect">
            <a:avLst/>
          </a:prstGeom>
          <a:noFill/>
          <a:ln/>
        </p:spPr>
        <p:txBody>
          <a:bodyPr wrap="square" lIns="0" tIns="0" rIns="0" bIns="0" rtlCol="0" anchor="ctr"/>
          <a:lstStyle/>
          <a:p>
            <a:pPr marL="0" indent="0">
              <a:buNone/>
            </a:pPr>
            <a:r>
              <a:rPr lang="en-US" sz="2200" b="1" dirty="0">
                <a:solidFill>
                  <a:srgbClr val="FFFFFF"/>
                </a:solidFill>
                <a:latin typeface="Calibri" pitchFamily="34" charset="0"/>
                <a:ea typeface="Calibri" pitchFamily="34" charset="-122"/>
                <a:cs typeface="Calibri" pitchFamily="34" charset="-120"/>
              </a:rPr>
              <a:t>What We Built Together</a:t>
            </a:r>
            <a:endParaRPr lang="en-US" sz="2200" dirty="0"/>
          </a:p>
        </p:txBody>
      </p:sp>
      <p:sp>
        <p:nvSpPr>
          <p:cNvPr id="4" name="Rectangle 3"/>
          <p:cNvSpPr/>
          <p:nvPr/>
        </p:nvSpPr>
        <p:spPr>
          <a:xfrm>
            <a:off x="228600" y="804672"/>
            <a:ext cx="4069080" cy="868680"/>
          </a:xfrm>
          <a:prstGeom prst="rect">
            <a:avLst/>
          </a:prstGeom>
          <a:solidFill>
            <a:srgbClr val="F5F8FF"/>
          </a:solidFill>
          <a:ln w="15240">
            <a:solidFill>
              <a:srgbClr val="2ECC7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228600" y="804672"/>
            <a:ext cx="91440" cy="868680"/>
          </a:xfrm>
          <a:prstGeom prst="rect">
            <a:avLst/>
          </a:prstGeom>
          <a:solidFill>
            <a:srgbClr val="2ECC7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365760" y="850392"/>
            <a:ext cx="3886200" cy="274320"/>
          </a:xfrm>
          <a:prstGeom prst="rect">
            <a:avLst/>
          </a:prstGeom>
          <a:noFill/>
        </p:spPr>
        <p:txBody>
          <a:bodyPr wrap="square">
            <a:spAutoFit/>
          </a:bodyPr>
          <a:lstStyle/>
          <a:p>
            <a:pPr algn="l"/>
            <a:r>
              <a:rPr sz="1100" b="1" i="0">
                <a:solidFill>
                  <a:srgbClr val="1A2A3A"/>
                </a:solidFill>
                <a:latin typeface="Calibri"/>
              </a:rPr>
              <a:t>Security Stack</a:t>
            </a:r>
          </a:p>
        </p:txBody>
      </p:sp>
      <p:sp>
        <p:nvSpPr>
          <p:cNvPr id="7" name="TextBox 6"/>
          <p:cNvSpPr txBox="1"/>
          <p:nvPr/>
        </p:nvSpPr>
        <p:spPr>
          <a:xfrm>
            <a:off x="365760" y="1152144"/>
            <a:ext cx="3886200" cy="475488"/>
          </a:xfrm>
          <a:prstGeom prst="rect">
            <a:avLst/>
          </a:prstGeom>
          <a:noFill/>
        </p:spPr>
        <p:txBody>
          <a:bodyPr wrap="square">
            <a:spAutoFit/>
          </a:bodyPr>
          <a:lstStyle/>
          <a:p>
            <a:pPr algn="l"/>
            <a:r>
              <a:rPr sz="950" b="0" i="0">
                <a:solidFill>
                  <a:srgbClr val="445566"/>
                </a:solidFill>
                <a:latin typeface="Calibri"/>
              </a:rPr>
              <a:t>Pi-hole, Suricata, Fail2ban, WireGuard, Cowrie, nftables — all deployed and running</a:t>
            </a:r>
          </a:p>
        </p:txBody>
      </p:sp>
      <p:sp>
        <p:nvSpPr>
          <p:cNvPr id="8" name="Rectangle 7"/>
          <p:cNvSpPr/>
          <p:nvPr/>
        </p:nvSpPr>
        <p:spPr>
          <a:xfrm>
            <a:off x="4892040" y="804672"/>
            <a:ext cx="4069080" cy="868680"/>
          </a:xfrm>
          <a:prstGeom prst="rect">
            <a:avLst/>
          </a:prstGeom>
          <a:solidFill>
            <a:srgbClr val="F5F8FF"/>
          </a:solidFill>
          <a:ln w="15240">
            <a:solidFill>
              <a:srgbClr val="1ABC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4892040" y="804672"/>
            <a:ext cx="91440" cy="868680"/>
          </a:xfrm>
          <a:prstGeom prst="rect">
            <a:avLst/>
          </a:prstGeom>
          <a:solidFill>
            <a:srgbClr val="1ABC9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5029200" y="850392"/>
            <a:ext cx="3886200" cy="274320"/>
          </a:xfrm>
          <a:prstGeom prst="rect">
            <a:avLst/>
          </a:prstGeom>
          <a:noFill/>
        </p:spPr>
        <p:txBody>
          <a:bodyPr wrap="square">
            <a:spAutoFit/>
          </a:bodyPr>
          <a:lstStyle/>
          <a:p>
            <a:pPr algn="l"/>
            <a:r>
              <a:rPr sz="1100" b="1" i="0">
                <a:solidFill>
                  <a:srgbClr val="1A2A3A"/>
                </a:solidFill>
                <a:latin typeface="Calibri"/>
              </a:rPr>
              <a:t>Flask Backend</a:t>
            </a:r>
          </a:p>
        </p:txBody>
      </p:sp>
      <p:sp>
        <p:nvSpPr>
          <p:cNvPr id="11" name="TextBox 10"/>
          <p:cNvSpPr txBox="1"/>
          <p:nvPr/>
        </p:nvSpPr>
        <p:spPr>
          <a:xfrm>
            <a:off x="5029200" y="1152144"/>
            <a:ext cx="3886200" cy="475488"/>
          </a:xfrm>
          <a:prstGeom prst="rect">
            <a:avLst/>
          </a:prstGeom>
          <a:noFill/>
        </p:spPr>
        <p:txBody>
          <a:bodyPr wrap="square">
            <a:spAutoFit/>
          </a:bodyPr>
          <a:lstStyle/>
          <a:p>
            <a:pPr algn="l"/>
            <a:r>
              <a:rPr sz="950" b="0" i="0">
                <a:solidFill>
                  <a:srgbClr val="445566"/>
                </a:solidFill>
                <a:latin typeface="Calibri"/>
              </a:rPr>
              <a:t>11 API endpoints in app.py — pulling live data from every security layer</a:t>
            </a:r>
          </a:p>
        </p:txBody>
      </p:sp>
      <p:sp>
        <p:nvSpPr>
          <p:cNvPr id="12" name="Rectangle 11"/>
          <p:cNvSpPr/>
          <p:nvPr/>
        </p:nvSpPr>
        <p:spPr>
          <a:xfrm>
            <a:off x="228600" y="1764792"/>
            <a:ext cx="4069080" cy="868680"/>
          </a:xfrm>
          <a:prstGeom prst="rect">
            <a:avLst/>
          </a:prstGeom>
          <a:solidFill>
            <a:srgbClr val="F5F8FF"/>
          </a:solidFill>
          <a:ln w="15240">
            <a:solidFill>
              <a:srgbClr val="3498D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228600" y="1764792"/>
            <a:ext cx="91440" cy="868680"/>
          </a:xfrm>
          <a:prstGeom prst="rect">
            <a:avLst/>
          </a:prstGeom>
          <a:solidFill>
            <a:srgbClr val="3498D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365760" y="1810512"/>
            <a:ext cx="3886200" cy="274320"/>
          </a:xfrm>
          <a:prstGeom prst="rect">
            <a:avLst/>
          </a:prstGeom>
          <a:noFill/>
        </p:spPr>
        <p:txBody>
          <a:bodyPr wrap="square">
            <a:spAutoFit/>
          </a:bodyPr>
          <a:lstStyle/>
          <a:p>
            <a:pPr algn="l"/>
            <a:r>
              <a:rPr sz="1100" b="1" i="0">
                <a:solidFill>
                  <a:srgbClr val="1A2A3A"/>
                </a:solidFill>
                <a:latin typeface="Calibri"/>
              </a:rPr>
              <a:t>API Documentation</a:t>
            </a:r>
          </a:p>
        </p:txBody>
      </p:sp>
      <p:sp>
        <p:nvSpPr>
          <p:cNvPr id="15" name="TextBox 14"/>
          <p:cNvSpPr txBox="1"/>
          <p:nvPr/>
        </p:nvSpPr>
        <p:spPr>
          <a:xfrm>
            <a:off x="365760" y="2112264"/>
            <a:ext cx="3886200" cy="475488"/>
          </a:xfrm>
          <a:prstGeom prst="rect">
            <a:avLst/>
          </a:prstGeom>
          <a:noFill/>
        </p:spPr>
        <p:txBody>
          <a:bodyPr wrap="square">
            <a:spAutoFit/>
          </a:bodyPr>
          <a:lstStyle/>
          <a:p>
            <a:pPr algn="l"/>
            <a:r>
              <a:rPr sz="950" b="0" i="0">
                <a:solidFill>
                  <a:srgbClr val="445566"/>
                </a:solidFill>
                <a:latin typeface="Calibri"/>
              </a:rPr>
              <a:t>DASHBOARD_API_README.md — every endpoint documented for frontend integration</a:t>
            </a:r>
          </a:p>
        </p:txBody>
      </p:sp>
      <p:sp>
        <p:nvSpPr>
          <p:cNvPr id="16" name="Rectangle 15"/>
          <p:cNvSpPr/>
          <p:nvPr/>
        </p:nvSpPr>
        <p:spPr>
          <a:xfrm>
            <a:off x="4892040" y="1764792"/>
            <a:ext cx="4069080" cy="868680"/>
          </a:xfrm>
          <a:prstGeom prst="rect">
            <a:avLst/>
          </a:prstGeom>
          <a:solidFill>
            <a:srgbClr val="F5F8FF"/>
          </a:solidFill>
          <a:ln w="15240">
            <a:solidFill>
              <a:srgbClr val="9B59B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4892040" y="1764792"/>
            <a:ext cx="91440" cy="868680"/>
          </a:xfrm>
          <a:prstGeom prst="rect">
            <a:avLst/>
          </a:prstGeom>
          <a:solidFill>
            <a:srgbClr val="9B59B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5029200" y="1810512"/>
            <a:ext cx="3886200" cy="274320"/>
          </a:xfrm>
          <a:prstGeom prst="rect">
            <a:avLst/>
          </a:prstGeom>
          <a:noFill/>
        </p:spPr>
        <p:txBody>
          <a:bodyPr wrap="square">
            <a:spAutoFit/>
          </a:bodyPr>
          <a:lstStyle/>
          <a:p>
            <a:pPr algn="l"/>
            <a:r>
              <a:rPr sz="1100" b="1" i="0">
                <a:solidFill>
                  <a:srgbClr val="1A2A3A"/>
                </a:solidFill>
                <a:latin typeface="Calibri"/>
              </a:rPr>
              <a:t>Web Dashboard</a:t>
            </a:r>
          </a:p>
        </p:txBody>
      </p:sp>
      <p:sp>
        <p:nvSpPr>
          <p:cNvPr id="19" name="TextBox 18"/>
          <p:cNvSpPr txBox="1"/>
          <p:nvPr/>
        </p:nvSpPr>
        <p:spPr>
          <a:xfrm>
            <a:off x="5029200" y="2112264"/>
            <a:ext cx="3886200" cy="475488"/>
          </a:xfrm>
          <a:prstGeom prst="rect">
            <a:avLst/>
          </a:prstGeom>
          <a:noFill/>
        </p:spPr>
        <p:txBody>
          <a:bodyPr wrap="square">
            <a:spAutoFit/>
          </a:bodyPr>
          <a:lstStyle/>
          <a:p>
            <a:pPr algn="l"/>
            <a:r>
              <a:rPr sz="950" b="0" i="0">
                <a:solidFill>
                  <a:srgbClr val="445566"/>
                </a:solidFill>
                <a:latin typeface="Calibri"/>
              </a:rPr>
              <a:t>HTML frontend built by Sohan &amp; Matthew — real-time monitoring views, mobile-responsive</a:t>
            </a:r>
          </a:p>
        </p:txBody>
      </p:sp>
      <p:sp>
        <p:nvSpPr>
          <p:cNvPr id="20" name="Rectangle 19"/>
          <p:cNvSpPr/>
          <p:nvPr/>
        </p:nvSpPr>
        <p:spPr>
          <a:xfrm>
            <a:off x="228600" y="2724912"/>
            <a:ext cx="4069080" cy="868680"/>
          </a:xfrm>
          <a:prstGeom prst="rect">
            <a:avLst/>
          </a:prstGeom>
          <a:solidFill>
            <a:srgbClr val="F5F8FF"/>
          </a:solidFill>
          <a:ln w="15240">
            <a:solidFill>
              <a:srgbClr val="F39C1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Rectangle 20"/>
          <p:cNvSpPr/>
          <p:nvPr/>
        </p:nvSpPr>
        <p:spPr>
          <a:xfrm>
            <a:off x="228600" y="2724912"/>
            <a:ext cx="91440" cy="868680"/>
          </a:xfrm>
          <a:prstGeom prst="rect">
            <a:avLst/>
          </a:prstGeom>
          <a:solidFill>
            <a:srgbClr val="F39C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365760" y="2770632"/>
            <a:ext cx="3886200" cy="274320"/>
          </a:xfrm>
          <a:prstGeom prst="rect">
            <a:avLst/>
          </a:prstGeom>
          <a:noFill/>
        </p:spPr>
        <p:txBody>
          <a:bodyPr wrap="square">
            <a:spAutoFit/>
          </a:bodyPr>
          <a:lstStyle/>
          <a:p>
            <a:pPr algn="l"/>
            <a:r>
              <a:rPr sz="1100" b="1" i="0">
                <a:solidFill>
                  <a:srgbClr val="1A2A3A"/>
                </a:solidFill>
                <a:latin typeface="Calibri"/>
              </a:rPr>
              <a:t>Setup Wizard</a:t>
            </a:r>
          </a:p>
        </p:txBody>
      </p:sp>
      <p:sp>
        <p:nvSpPr>
          <p:cNvPr id="23" name="TextBox 22"/>
          <p:cNvSpPr txBox="1"/>
          <p:nvPr/>
        </p:nvSpPr>
        <p:spPr>
          <a:xfrm>
            <a:off x="365760" y="3072384"/>
            <a:ext cx="3886200" cy="475488"/>
          </a:xfrm>
          <a:prstGeom prst="rect">
            <a:avLst/>
          </a:prstGeom>
          <a:noFill/>
        </p:spPr>
        <p:txBody>
          <a:bodyPr wrap="square">
            <a:spAutoFit/>
          </a:bodyPr>
          <a:lstStyle/>
          <a:p>
            <a:pPr algn="l"/>
            <a:r>
              <a:rPr sz="950" b="0" i="0">
                <a:solidFill>
                  <a:srgbClr val="445566"/>
                </a:solidFill>
                <a:latin typeface="Calibri"/>
              </a:rPr>
              <a:t>First-run wizard: hotspot, hostname, admin password, WireGuard keys — all on-device</a:t>
            </a:r>
          </a:p>
        </p:txBody>
      </p:sp>
      <p:sp>
        <p:nvSpPr>
          <p:cNvPr id="24" name="Rectangle 23"/>
          <p:cNvSpPr/>
          <p:nvPr/>
        </p:nvSpPr>
        <p:spPr>
          <a:xfrm>
            <a:off x="4892040" y="2724912"/>
            <a:ext cx="4069080" cy="868680"/>
          </a:xfrm>
          <a:prstGeom prst="rect">
            <a:avLst/>
          </a:prstGeom>
          <a:solidFill>
            <a:srgbClr val="F5F8FF"/>
          </a:solidFill>
          <a:ln w="15240">
            <a:solidFill>
              <a:srgbClr val="E74C3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ectangle 24"/>
          <p:cNvSpPr/>
          <p:nvPr/>
        </p:nvSpPr>
        <p:spPr>
          <a:xfrm>
            <a:off x="4892040" y="2724912"/>
            <a:ext cx="91440" cy="868680"/>
          </a:xfrm>
          <a:prstGeom prst="rect">
            <a:avLst/>
          </a:prstGeom>
          <a:solidFill>
            <a:srgbClr val="E74C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5029200" y="2770632"/>
            <a:ext cx="3886200" cy="274320"/>
          </a:xfrm>
          <a:prstGeom prst="rect">
            <a:avLst/>
          </a:prstGeom>
          <a:noFill/>
        </p:spPr>
        <p:txBody>
          <a:bodyPr wrap="square">
            <a:spAutoFit/>
          </a:bodyPr>
          <a:lstStyle/>
          <a:p>
            <a:pPr algn="l"/>
            <a:r>
              <a:rPr sz="1100" b="1" i="0">
                <a:solidFill>
                  <a:srgbClr val="1A2A3A"/>
                </a:solidFill>
                <a:latin typeface="Calibri"/>
              </a:rPr>
              <a:t>Security Reporting</a:t>
            </a:r>
          </a:p>
        </p:txBody>
      </p:sp>
      <p:sp>
        <p:nvSpPr>
          <p:cNvPr id="27" name="TextBox 26"/>
          <p:cNvSpPr txBox="1"/>
          <p:nvPr/>
        </p:nvSpPr>
        <p:spPr>
          <a:xfrm>
            <a:off x="5029200" y="3072384"/>
            <a:ext cx="3886200" cy="475488"/>
          </a:xfrm>
          <a:prstGeom prst="rect">
            <a:avLst/>
          </a:prstGeom>
          <a:noFill/>
        </p:spPr>
        <p:txBody>
          <a:bodyPr wrap="square">
            <a:spAutoFit/>
          </a:bodyPr>
          <a:lstStyle/>
          <a:p>
            <a:pPr algn="l"/>
            <a:r>
              <a:rPr sz="950" b="0" i="0">
                <a:solidFill>
                  <a:srgbClr val="445566"/>
                </a:solidFill>
                <a:latin typeface="Calibri"/>
              </a:rPr>
              <a:t>Export full 24-hour report: services, alerts, bans, VPN peers</a:t>
            </a:r>
          </a:p>
        </p:txBody>
      </p:sp>
      <p:sp>
        <p:nvSpPr>
          <p:cNvPr id="28" name="Rectangle 27"/>
          <p:cNvSpPr/>
          <p:nvPr/>
        </p:nvSpPr>
        <p:spPr>
          <a:xfrm>
            <a:off x="228600" y="3685032"/>
            <a:ext cx="4069080" cy="868680"/>
          </a:xfrm>
          <a:prstGeom prst="rect">
            <a:avLst/>
          </a:prstGeom>
          <a:solidFill>
            <a:srgbClr val="F5F8FF"/>
          </a:solidFill>
          <a:ln w="15240">
            <a:solidFill>
              <a:srgbClr val="2ECC7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Rectangle 28"/>
          <p:cNvSpPr/>
          <p:nvPr/>
        </p:nvSpPr>
        <p:spPr>
          <a:xfrm>
            <a:off x="228600" y="3685032"/>
            <a:ext cx="91440" cy="868680"/>
          </a:xfrm>
          <a:prstGeom prst="rect">
            <a:avLst/>
          </a:prstGeom>
          <a:solidFill>
            <a:srgbClr val="2ECC7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365760" y="3730752"/>
            <a:ext cx="3886200" cy="274320"/>
          </a:xfrm>
          <a:prstGeom prst="rect">
            <a:avLst/>
          </a:prstGeom>
          <a:noFill/>
        </p:spPr>
        <p:txBody>
          <a:bodyPr wrap="square">
            <a:spAutoFit/>
          </a:bodyPr>
          <a:lstStyle/>
          <a:p>
            <a:pPr algn="l"/>
            <a:r>
              <a:rPr sz="1100" b="1" i="0">
                <a:solidFill>
                  <a:srgbClr val="1A2A3A"/>
                </a:solidFill>
                <a:latin typeface="Calibri"/>
              </a:rPr>
              <a:t>GitHub Repository</a:t>
            </a:r>
          </a:p>
        </p:txBody>
      </p:sp>
      <p:sp>
        <p:nvSpPr>
          <p:cNvPr id="31" name="TextBox 30"/>
          <p:cNvSpPr txBox="1"/>
          <p:nvPr/>
        </p:nvSpPr>
        <p:spPr>
          <a:xfrm>
            <a:off x="365760" y="4032504"/>
            <a:ext cx="3886200" cy="475488"/>
          </a:xfrm>
          <a:prstGeom prst="rect">
            <a:avLst/>
          </a:prstGeom>
          <a:noFill/>
        </p:spPr>
        <p:txBody>
          <a:bodyPr wrap="square">
            <a:spAutoFit/>
          </a:bodyPr>
          <a:lstStyle/>
          <a:p>
            <a:pPr algn="l"/>
            <a:r>
              <a:rPr sz="950" b="0" i="0">
                <a:solidFill>
                  <a:srgbClr val="445566"/>
                </a:solidFill>
                <a:latin typeface="Calibri"/>
              </a:rPr>
              <a:t>Codebase under GPL v3 — private until hackathon day, goes public 8 May 2026</a:t>
            </a:r>
          </a:p>
        </p:txBody>
      </p:sp>
      <p:sp>
        <p:nvSpPr>
          <p:cNvPr id="32" name="Rectangle 31"/>
          <p:cNvSpPr/>
          <p:nvPr/>
        </p:nvSpPr>
        <p:spPr>
          <a:xfrm>
            <a:off x="4892040" y="3685032"/>
            <a:ext cx="4069080" cy="868680"/>
          </a:xfrm>
          <a:prstGeom prst="rect">
            <a:avLst/>
          </a:prstGeom>
          <a:solidFill>
            <a:srgbClr val="F5F8FF"/>
          </a:solidFill>
          <a:ln w="15240">
            <a:solidFill>
              <a:srgbClr val="1ABC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Rectangle 32"/>
          <p:cNvSpPr/>
          <p:nvPr/>
        </p:nvSpPr>
        <p:spPr>
          <a:xfrm>
            <a:off x="4892040" y="3685032"/>
            <a:ext cx="91440" cy="868680"/>
          </a:xfrm>
          <a:prstGeom prst="rect">
            <a:avLst/>
          </a:prstGeom>
          <a:solidFill>
            <a:srgbClr val="1ABC9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TextBox 33"/>
          <p:cNvSpPr txBox="1"/>
          <p:nvPr/>
        </p:nvSpPr>
        <p:spPr>
          <a:xfrm>
            <a:off x="5029200" y="3730752"/>
            <a:ext cx="3886200" cy="274320"/>
          </a:xfrm>
          <a:prstGeom prst="rect">
            <a:avLst/>
          </a:prstGeom>
          <a:noFill/>
        </p:spPr>
        <p:txBody>
          <a:bodyPr wrap="square">
            <a:spAutoFit/>
          </a:bodyPr>
          <a:lstStyle/>
          <a:p>
            <a:pPr algn="l"/>
            <a:r>
              <a:rPr sz="1100" b="1" i="0">
                <a:solidFill>
                  <a:srgbClr val="1A2A3A"/>
                </a:solidFill>
                <a:latin typeface="Calibri"/>
              </a:rPr>
              <a:t>System Architecture</a:t>
            </a:r>
          </a:p>
        </p:txBody>
      </p:sp>
      <p:sp>
        <p:nvSpPr>
          <p:cNvPr id="35" name="TextBox 34"/>
          <p:cNvSpPr txBox="1"/>
          <p:nvPr/>
        </p:nvSpPr>
        <p:spPr>
          <a:xfrm>
            <a:off x="5029200" y="4032504"/>
            <a:ext cx="3886200" cy="475488"/>
          </a:xfrm>
          <a:prstGeom prst="rect">
            <a:avLst/>
          </a:prstGeom>
          <a:noFill/>
        </p:spPr>
        <p:txBody>
          <a:bodyPr wrap="square">
            <a:spAutoFit/>
          </a:bodyPr>
          <a:lstStyle/>
          <a:p>
            <a:pPr algn="l"/>
            <a:r>
              <a:rPr sz="950" b="0" i="0">
                <a:solidFill>
                  <a:srgbClr val="445566"/>
                </a:solidFill>
                <a:latin typeface="Calibri"/>
              </a:rPr>
              <a:t>Multi-layer network stack designed, documented and running on Raspberry Pi 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3">
    <p:bg>
      <p:bgPr>
        <a:solidFill>
          <a:srgbClr val="1E2D3D"/>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E74C3C"/>
          </a:solidFill>
          <a:ln w="12700">
            <a:solidFill>
              <a:srgbClr val="E74C3C"/>
            </a:solidFill>
            <a:prstDash val="solid"/>
          </a:ln>
        </p:spPr>
        <p:txBody>
          <a:bodyPr/>
          <a:lstStyle/>
          <a:p>
            <a:endParaRPr/>
          </a:p>
        </p:txBody>
      </p:sp>
      <p:sp>
        <p:nvSpPr>
          <p:cNvPr id="3" name="Text 1"/>
          <p:cNvSpPr/>
          <p:nvPr/>
        </p:nvSpPr>
        <p:spPr>
          <a:xfrm>
            <a:off x="274320" y="73152"/>
            <a:ext cx="8595360" cy="530352"/>
          </a:xfrm>
          <a:prstGeom prst="rect">
            <a:avLst/>
          </a:prstGeom>
          <a:noFill/>
          <a:ln/>
        </p:spPr>
        <p:txBody>
          <a:bodyPr wrap="square" lIns="0" tIns="0" rIns="0" bIns="0" rtlCol="0" anchor="ctr"/>
          <a:lstStyle/>
          <a:p>
            <a:pPr marL="0" indent="0">
              <a:buNone/>
            </a:pPr>
            <a:r>
              <a:rPr lang="en-US" sz="2200" b="1" dirty="0">
                <a:solidFill>
                  <a:srgbClr val="FFFFFF"/>
                </a:solidFill>
                <a:latin typeface="Calibri" pitchFamily="34" charset="0"/>
                <a:ea typeface="Calibri" pitchFamily="34" charset="-122"/>
                <a:cs typeface="Calibri" pitchFamily="34" charset="-120"/>
              </a:rPr>
              <a:t>🔒  Security Stack — Deployed &amp; Running</a:t>
            </a:r>
            <a:endParaRPr lang="en-US" sz="2200" dirty="0"/>
          </a:p>
        </p:txBody>
      </p:sp>
      <p:sp>
        <p:nvSpPr>
          <p:cNvPr id="4" name="Rectangle 3"/>
          <p:cNvSpPr/>
          <p:nvPr/>
        </p:nvSpPr>
        <p:spPr>
          <a:xfrm>
            <a:off x="246888" y="822960"/>
            <a:ext cx="2743200" cy="1737360"/>
          </a:xfrm>
          <a:prstGeom prst="rect">
            <a:avLst/>
          </a:prstGeom>
          <a:solidFill>
            <a:srgbClr val="243447"/>
          </a:solidFill>
          <a:ln w="19050">
            <a:solidFill>
              <a:srgbClr val="2ECC7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246888" y="822960"/>
            <a:ext cx="109728" cy="1737360"/>
          </a:xfrm>
          <a:prstGeom prst="rect">
            <a:avLst/>
          </a:prstGeom>
          <a:solidFill>
            <a:srgbClr val="2ECC7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429768" y="1005840"/>
            <a:ext cx="2468880" cy="365760"/>
          </a:xfrm>
          <a:prstGeom prst="rect">
            <a:avLst/>
          </a:prstGeom>
          <a:noFill/>
        </p:spPr>
        <p:txBody>
          <a:bodyPr wrap="square">
            <a:spAutoFit/>
          </a:bodyPr>
          <a:lstStyle/>
          <a:p>
            <a:pPr algn="l"/>
            <a:r>
              <a:rPr sz="1400" b="1" i="0">
                <a:solidFill>
                  <a:srgbClr val="2ECC71"/>
                </a:solidFill>
                <a:latin typeface="Calibri"/>
              </a:rPr>
              <a:t>Pi-hole v6</a:t>
            </a:r>
          </a:p>
        </p:txBody>
      </p:sp>
      <p:sp>
        <p:nvSpPr>
          <p:cNvPr id="7" name="TextBox 6"/>
          <p:cNvSpPr txBox="1"/>
          <p:nvPr/>
        </p:nvSpPr>
        <p:spPr>
          <a:xfrm>
            <a:off x="411480" y="1463040"/>
            <a:ext cx="2487168" cy="1005840"/>
          </a:xfrm>
          <a:prstGeom prst="rect">
            <a:avLst/>
          </a:prstGeom>
          <a:noFill/>
        </p:spPr>
        <p:txBody>
          <a:bodyPr wrap="square">
            <a:spAutoFit/>
          </a:bodyPr>
          <a:lstStyle/>
          <a:p>
            <a:pPr algn="l"/>
            <a:r>
              <a:rPr sz="1050" b="0" i="0">
                <a:solidFill>
                  <a:srgbClr val="EAF0FB"/>
                </a:solidFill>
                <a:latin typeface="Calibri"/>
              </a:rPr>
              <a:t>DNS-level ad/tracker blocking — forces all port 53 traffic through filter</a:t>
            </a:r>
          </a:p>
        </p:txBody>
      </p:sp>
      <p:sp>
        <p:nvSpPr>
          <p:cNvPr id="8" name="Rectangle 7"/>
          <p:cNvSpPr/>
          <p:nvPr/>
        </p:nvSpPr>
        <p:spPr>
          <a:xfrm>
            <a:off x="3218688" y="822960"/>
            <a:ext cx="2743200" cy="1737360"/>
          </a:xfrm>
          <a:prstGeom prst="rect">
            <a:avLst/>
          </a:prstGeom>
          <a:solidFill>
            <a:srgbClr val="243447"/>
          </a:solidFill>
          <a:ln w="19050">
            <a:solidFill>
              <a:srgbClr val="1ABC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3218688" y="822960"/>
            <a:ext cx="109728" cy="1737360"/>
          </a:xfrm>
          <a:prstGeom prst="rect">
            <a:avLst/>
          </a:prstGeom>
          <a:solidFill>
            <a:srgbClr val="1ABC9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3401568" y="1005840"/>
            <a:ext cx="2468880" cy="365760"/>
          </a:xfrm>
          <a:prstGeom prst="rect">
            <a:avLst/>
          </a:prstGeom>
          <a:noFill/>
        </p:spPr>
        <p:txBody>
          <a:bodyPr wrap="square">
            <a:spAutoFit/>
          </a:bodyPr>
          <a:lstStyle/>
          <a:p>
            <a:pPr algn="l"/>
            <a:r>
              <a:rPr sz="1400" b="1" i="0">
                <a:solidFill>
                  <a:srgbClr val="1ABC9C"/>
                </a:solidFill>
                <a:latin typeface="Calibri"/>
              </a:rPr>
              <a:t>Suricata IDS</a:t>
            </a:r>
          </a:p>
        </p:txBody>
      </p:sp>
      <p:sp>
        <p:nvSpPr>
          <p:cNvPr id="11" name="TextBox 10"/>
          <p:cNvSpPr txBox="1"/>
          <p:nvPr/>
        </p:nvSpPr>
        <p:spPr>
          <a:xfrm>
            <a:off x="3383280" y="1463040"/>
            <a:ext cx="2487168" cy="1005840"/>
          </a:xfrm>
          <a:prstGeom prst="rect">
            <a:avLst/>
          </a:prstGeom>
          <a:noFill/>
        </p:spPr>
        <p:txBody>
          <a:bodyPr wrap="square">
            <a:spAutoFit/>
          </a:bodyPr>
          <a:lstStyle/>
          <a:p>
            <a:pPr algn="l"/>
            <a:r>
              <a:rPr sz="1050" b="0" i="0">
                <a:solidFill>
                  <a:srgbClr val="EAF0FB"/>
                </a:solidFill>
                <a:latin typeface="Calibri"/>
              </a:rPr>
              <a:t>Deep packet inspection, EVE JSON logging, real-time alerts to Flask API</a:t>
            </a:r>
          </a:p>
        </p:txBody>
      </p:sp>
      <p:sp>
        <p:nvSpPr>
          <p:cNvPr id="12" name="Rectangle 11"/>
          <p:cNvSpPr/>
          <p:nvPr/>
        </p:nvSpPr>
        <p:spPr>
          <a:xfrm>
            <a:off x="6190488" y="822960"/>
            <a:ext cx="2743200" cy="1737360"/>
          </a:xfrm>
          <a:prstGeom prst="rect">
            <a:avLst/>
          </a:prstGeom>
          <a:solidFill>
            <a:srgbClr val="243447"/>
          </a:solidFill>
          <a:ln w="19050">
            <a:solidFill>
              <a:srgbClr val="F39C1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6190488" y="822960"/>
            <a:ext cx="109728" cy="1737360"/>
          </a:xfrm>
          <a:prstGeom prst="rect">
            <a:avLst/>
          </a:prstGeom>
          <a:solidFill>
            <a:srgbClr val="F39C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6373368" y="1005840"/>
            <a:ext cx="2468880" cy="365760"/>
          </a:xfrm>
          <a:prstGeom prst="rect">
            <a:avLst/>
          </a:prstGeom>
          <a:noFill/>
        </p:spPr>
        <p:txBody>
          <a:bodyPr wrap="square">
            <a:spAutoFit/>
          </a:bodyPr>
          <a:lstStyle/>
          <a:p>
            <a:pPr algn="l"/>
            <a:r>
              <a:rPr sz="1400" b="1" i="0">
                <a:solidFill>
                  <a:srgbClr val="F39C12"/>
                </a:solidFill>
                <a:latin typeface="Calibri"/>
              </a:rPr>
              <a:t>Fail2ban</a:t>
            </a:r>
          </a:p>
        </p:txBody>
      </p:sp>
      <p:sp>
        <p:nvSpPr>
          <p:cNvPr id="15" name="TextBox 14"/>
          <p:cNvSpPr txBox="1"/>
          <p:nvPr/>
        </p:nvSpPr>
        <p:spPr>
          <a:xfrm>
            <a:off x="6355079" y="1463040"/>
            <a:ext cx="2487168" cy="1005840"/>
          </a:xfrm>
          <a:prstGeom prst="rect">
            <a:avLst/>
          </a:prstGeom>
          <a:noFill/>
        </p:spPr>
        <p:txBody>
          <a:bodyPr wrap="square">
            <a:spAutoFit/>
          </a:bodyPr>
          <a:lstStyle/>
          <a:p>
            <a:pPr algn="l"/>
            <a:r>
              <a:rPr sz="1050" b="0" i="0">
                <a:solidFill>
                  <a:srgbClr val="EAF0FB"/>
                </a:solidFill>
                <a:latin typeface="Calibri"/>
              </a:rPr>
              <a:t>Auto-bans offending IPs via nftables after threshold hits</a:t>
            </a:r>
          </a:p>
        </p:txBody>
      </p:sp>
      <p:sp>
        <p:nvSpPr>
          <p:cNvPr id="16" name="Rectangle 15"/>
          <p:cNvSpPr/>
          <p:nvPr/>
        </p:nvSpPr>
        <p:spPr>
          <a:xfrm>
            <a:off x="246888" y="2697479"/>
            <a:ext cx="2743200" cy="1737360"/>
          </a:xfrm>
          <a:prstGeom prst="rect">
            <a:avLst/>
          </a:prstGeom>
          <a:solidFill>
            <a:srgbClr val="243447"/>
          </a:solidFill>
          <a:ln w="19050">
            <a:solidFill>
              <a:srgbClr val="3498D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246888" y="2697479"/>
            <a:ext cx="109728" cy="1737360"/>
          </a:xfrm>
          <a:prstGeom prst="rect">
            <a:avLst/>
          </a:prstGeom>
          <a:solidFill>
            <a:srgbClr val="3498D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429768" y="2880360"/>
            <a:ext cx="2468880" cy="365760"/>
          </a:xfrm>
          <a:prstGeom prst="rect">
            <a:avLst/>
          </a:prstGeom>
          <a:noFill/>
        </p:spPr>
        <p:txBody>
          <a:bodyPr wrap="square">
            <a:spAutoFit/>
          </a:bodyPr>
          <a:lstStyle/>
          <a:p>
            <a:pPr algn="l"/>
            <a:r>
              <a:rPr sz="1400" b="1" i="0">
                <a:solidFill>
                  <a:srgbClr val="3498DB"/>
                </a:solidFill>
                <a:latin typeface="Calibri"/>
              </a:rPr>
              <a:t>WireGuard VPN</a:t>
            </a:r>
          </a:p>
        </p:txBody>
      </p:sp>
      <p:sp>
        <p:nvSpPr>
          <p:cNvPr id="19" name="TextBox 18"/>
          <p:cNvSpPr txBox="1"/>
          <p:nvPr/>
        </p:nvSpPr>
        <p:spPr>
          <a:xfrm>
            <a:off x="411480" y="3337559"/>
            <a:ext cx="2487168" cy="1005840"/>
          </a:xfrm>
          <a:prstGeom prst="rect">
            <a:avLst/>
          </a:prstGeom>
          <a:noFill/>
        </p:spPr>
        <p:txBody>
          <a:bodyPr wrap="square">
            <a:spAutoFit/>
          </a:bodyPr>
          <a:lstStyle/>
          <a:p>
            <a:pPr algn="l"/>
            <a:r>
              <a:rPr sz="1050" b="0" i="0">
                <a:solidFill>
                  <a:srgbClr val="EAF0FB"/>
                </a:solidFill>
                <a:latin typeface="Calibri"/>
              </a:rPr>
              <a:t>Modern UDP tunnel — full traffic encryption out of the device</a:t>
            </a:r>
          </a:p>
        </p:txBody>
      </p:sp>
      <p:sp>
        <p:nvSpPr>
          <p:cNvPr id="20" name="Rectangle 19"/>
          <p:cNvSpPr/>
          <p:nvPr/>
        </p:nvSpPr>
        <p:spPr>
          <a:xfrm>
            <a:off x="3218688" y="2697479"/>
            <a:ext cx="2743200" cy="1737360"/>
          </a:xfrm>
          <a:prstGeom prst="rect">
            <a:avLst/>
          </a:prstGeom>
          <a:solidFill>
            <a:srgbClr val="243447"/>
          </a:solidFill>
          <a:ln w="19050">
            <a:solidFill>
              <a:srgbClr val="9B59B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Rectangle 20"/>
          <p:cNvSpPr/>
          <p:nvPr/>
        </p:nvSpPr>
        <p:spPr>
          <a:xfrm>
            <a:off x="3218688" y="2697479"/>
            <a:ext cx="109728" cy="1737360"/>
          </a:xfrm>
          <a:prstGeom prst="rect">
            <a:avLst/>
          </a:prstGeom>
          <a:solidFill>
            <a:srgbClr val="9B59B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3401568" y="2880360"/>
            <a:ext cx="2468880" cy="365760"/>
          </a:xfrm>
          <a:prstGeom prst="rect">
            <a:avLst/>
          </a:prstGeom>
          <a:noFill/>
        </p:spPr>
        <p:txBody>
          <a:bodyPr wrap="square">
            <a:spAutoFit/>
          </a:bodyPr>
          <a:lstStyle/>
          <a:p>
            <a:pPr algn="l"/>
            <a:r>
              <a:rPr sz="1400" b="1" i="0">
                <a:solidFill>
                  <a:srgbClr val="9B59B6"/>
                </a:solidFill>
                <a:latin typeface="Calibri"/>
              </a:rPr>
              <a:t>Cowrie Honeypot</a:t>
            </a:r>
          </a:p>
        </p:txBody>
      </p:sp>
      <p:sp>
        <p:nvSpPr>
          <p:cNvPr id="23" name="TextBox 22"/>
          <p:cNvSpPr txBox="1"/>
          <p:nvPr/>
        </p:nvSpPr>
        <p:spPr>
          <a:xfrm>
            <a:off x="3383280" y="3337559"/>
            <a:ext cx="2487168" cy="1005840"/>
          </a:xfrm>
          <a:prstGeom prst="rect">
            <a:avLst/>
          </a:prstGeom>
          <a:noFill/>
        </p:spPr>
        <p:txBody>
          <a:bodyPr wrap="square">
            <a:spAutoFit/>
          </a:bodyPr>
          <a:lstStyle/>
          <a:p>
            <a:pPr algn="l"/>
            <a:r>
              <a:rPr sz="1050" b="0" i="0">
                <a:solidFill>
                  <a:srgbClr val="EAF0FB"/>
                </a:solidFill>
                <a:latin typeface="Calibri"/>
              </a:rPr>
              <a:t>Fake SSH/Telnet trap logging attacker commands and keystrokes</a:t>
            </a:r>
          </a:p>
        </p:txBody>
      </p:sp>
      <p:sp>
        <p:nvSpPr>
          <p:cNvPr id="24" name="Rectangle 23"/>
          <p:cNvSpPr/>
          <p:nvPr/>
        </p:nvSpPr>
        <p:spPr>
          <a:xfrm>
            <a:off x="6190488" y="2697479"/>
            <a:ext cx="2743200" cy="1737360"/>
          </a:xfrm>
          <a:prstGeom prst="rect">
            <a:avLst/>
          </a:prstGeom>
          <a:solidFill>
            <a:srgbClr val="243447"/>
          </a:solidFill>
          <a:ln w="19050">
            <a:solidFill>
              <a:srgbClr val="E74C3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ectangle 24"/>
          <p:cNvSpPr/>
          <p:nvPr/>
        </p:nvSpPr>
        <p:spPr>
          <a:xfrm>
            <a:off x="6190488" y="2697479"/>
            <a:ext cx="109728" cy="1737360"/>
          </a:xfrm>
          <a:prstGeom prst="rect">
            <a:avLst/>
          </a:prstGeom>
          <a:solidFill>
            <a:srgbClr val="E74C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6373368" y="2880360"/>
            <a:ext cx="2468880" cy="365760"/>
          </a:xfrm>
          <a:prstGeom prst="rect">
            <a:avLst/>
          </a:prstGeom>
          <a:noFill/>
        </p:spPr>
        <p:txBody>
          <a:bodyPr wrap="square">
            <a:spAutoFit/>
          </a:bodyPr>
          <a:lstStyle/>
          <a:p>
            <a:pPr algn="l"/>
            <a:r>
              <a:rPr sz="1400" b="1" i="0">
                <a:solidFill>
                  <a:srgbClr val="E74C3C"/>
                </a:solidFill>
                <a:latin typeface="Calibri"/>
              </a:rPr>
              <a:t>nftables</a:t>
            </a:r>
          </a:p>
        </p:txBody>
      </p:sp>
      <p:sp>
        <p:nvSpPr>
          <p:cNvPr id="27" name="TextBox 26"/>
          <p:cNvSpPr txBox="1"/>
          <p:nvPr/>
        </p:nvSpPr>
        <p:spPr>
          <a:xfrm>
            <a:off x="6355079" y="3337559"/>
            <a:ext cx="2487168" cy="1005840"/>
          </a:xfrm>
          <a:prstGeom prst="rect">
            <a:avLst/>
          </a:prstGeom>
          <a:noFill/>
        </p:spPr>
        <p:txBody>
          <a:bodyPr wrap="square">
            <a:spAutoFit/>
          </a:bodyPr>
          <a:lstStyle/>
          <a:p>
            <a:pPr algn="l"/>
            <a:r>
              <a:rPr sz="1050" b="0" i="0">
                <a:solidFill>
                  <a:srgbClr val="EAF0FB"/>
                </a:solidFill>
                <a:latin typeface="Calibri"/>
              </a:rPr>
              <a:t>Stateful firewall with DNAT, port restrictions and drop rules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E74C3C"/>
          </a:solidFill>
          <a:ln w="12700">
            <a:solidFill>
              <a:srgbClr val="E74C3C"/>
            </a:solidFill>
            <a:prstDash val="solid"/>
          </a:ln>
        </p:spPr>
        <p:txBody>
          <a:bodyPr/>
          <a:lstStyle/>
          <a:p>
            <a:endParaRPr/>
          </a:p>
        </p:txBody>
      </p:sp>
      <p:sp>
        <p:nvSpPr>
          <p:cNvPr id="3" name="Text 1"/>
          <p:cNvSpPr/>
          <p:nvPr/>
        </p:nvSpPr>
        <p:spPr>
          <a:xfrm>
            <a:off x="274320" y="73152"/>
            <a:ext cx="8595360" cy="530352"/>
          </a:xfrm>
          <a:prstGeom prst="rect">
            <a:avLst/>
          </a:prstGeom>
          <a:noFill/>
          <a:ln/>
        </p:spPr>
        <p:txBody>
          <a:bodyPr wrap="square" lIns="0" tIns="0" rIns="0" bIns="0" rtlCol="0" anchor="ctr"/>
          <a:lstStyle/>
          <a:p>
            <a:pPr marL="0" indent="0">
              <a:buNone/>
            </a:pPr>
            <a:r>
              <a:rPr lang="en-US" sz="2200" b="1" dirty="0">
                <a:solidFill>
                  <a:srgbClr val="FFFFFF"/>
                </a:solidFill>
                <a:latin typeface="Calibri" pitchFamily="34" charset="0"/>
                <a:ea typeface="Calibri" pitchFamily="34" charset="-122"/>
                <a:cs typeface="Calibri" pitchFamily="34" charset="-120"/>
              </a:rPr>
              <a:t>🏗️  System Architecture — How the Layers Connect</a:t>
            </a:r>
            <a:endParaRPr lang="en-US" sz="2200" dirty="0"/>
          </a:p>
        </p:txBody>
      </p:sp>
      <p:sp>
        <p:nvSpPr>
          <p:cNvPr id="4" name="Shape 2"/>
          <p:cNvSpPr/>
          <p:nvPr/>
        </p:nvSpPr>
        <p:spPr>
          <a:xfrm>
            <a:off x="228600" y="1005840"/>
            <a:ext cx="1600200" cy="804672"/>
          </a:xfrm>
          <a:prstGeom prst="rect">
            <a:avLst/>
          </a:prstGeom>
          <a:solidFill>
            <a:srgbClr val="64748B"/>
          </a:solidFill>
          <a:ln w="12700">
            <a:solidFill>
              <a:srgbClr val="64748B"/>
            </a:solidFill>
            <a:prstDash val="solid"/>
          </a:ln>
          <a:effectLst>
            <a:outerShdw blurRad="101600" dist="38100" dir="8100000" algn="bl" rotWithShape="0">
              <a:srgbClr val="000000">
                <a:alpha val="25000"/>
              </a:srgbClr>
            </a:outerShdw>
          </a:effectLst>
        </p:spPr>
        <p:txBody>
          <a:bodyPr/>
          <a:lstStyle/>
          <a:p>
            <a:endParaRPr/>
          </a:p>
        </p:txBody>
      </p:sp>
      <p:sp>
        <p:nvSpPr>
          <p:cNvPr id="5" name="Text 3"/>
          <p:cNvSpPr/>
          <p:nvPr/>
        </p:nvSpPr>
        <p:spPr>
          <a:xfrm>
            <a:off x="283464" y="1078992"/>
            <a:ext cx="1490472" cy="384048"/>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Internet / WAN</a:t>
            </a:r>
            <a:endParaRPr lang="en-US" sz="1050" dirty="0"/>
          </a:p>
        </p:txBody>
      </p:sp>
      <p:sp>
        <p:nvSpPr>
          <p:cNvPr id="6" name="Text 4"/>
          <p:cNvSpPr/>
          <p:nvPr/>
        </p:nvSpPr>
        <p:spPr>
          <a:xfrm>
            <a:off x="283464" y="1463040"/>
            <a:ext cx="1490472" cy="292608"/>
          </a:xfrm>
          <a:prstGeom prst="rect">
            <a:avLst/>
          </a:prstGeom>
          <a:noFill/>
          <a:ln/>
        </p:spPr>
        <p:txBody>
          <a:bodyPr wrap="square" lIns="0" tIns="0" rIns="0" bIns="0" rtlCol="0" anchor="ctr"/>
          <a:lstStyle/>
          <a:p>
            <a:pPr marL="0" indent="0" algn="ctr">
              <a:buNone/>
            </a:pPr>
            <a:r>
              <a:rPr lang="en-US" sz="850" dirty="0">
                <a:solidFill>
                  <a:srgbClr val="EAF0FB"/>
                </a:solidFill>
                <a:latin typeface="Calibri" pitchFamily="34" charset="0"/>
                <a:ea typeface="Calibri" pitchFamily="34" charset="-122"/>
                <a:cs typeface="Calibri" pitchFamily="34" charset="-120"/>
              </a:rPr>
              <a:t>Upstream connection</a:t>
            </a:r>
            <a:endParaRPr lang="en-US" sz="850" dirty="0"/>
          </a:p>
        </p:txBody>
      </p:sp>
      <p:sp>
        <p:nvSpPr>
          <p:cNvPr id="7" name="Shape 5"/>
          <p:cNvSpPr/>
          <p:nvPr/>
        </p:nvSpPr>
        <p:spPr>
          <a:xfrm>
            <a:off x="1828800" y="1353312"/>
            <a:ext cx="365760" cy="54864"/>
          </a:xfrm>
          <a:prstGeom prst="rect">
            <a:avLst/>
          </a:prstGeom>
          <a:solidFill>
            <a:srgbClr val="AAAAAA"/>
          </a:solidFill>
          <a:ln w="12700">
            <a:solidFill>
              <a:srgbClr val="AAAAAA"/>
            </a:solidFill>
            <a:prstDash val="solid"/>
          </a:ln>
        </p:spPr>
        <p:txBody>
          <a:bodyPr/>
          <a:lstStyle/>
          <a:p>
            <a:endParaRPr/>
          </a:p>
        </p:txBody>
      </p:sp>
      <p:sp>
        <p:nvSpPr>
          <p:cNvPr id="8" name="Text 6"/>
          <p:cNvSpPr/>
          <p:nvPr/>
        </p:nvSpPr>
        <p:spPr>
          <a:xfrm>
            <a:off x="1828800" y="1207008"/>
            <a:ext cx="365760" cy="320040"/>
          </a:xfrm>
          <a:prstGeom prst="rect">
            <a:avLst/>
          </a:prstGeom>
          <a:noFill/>
          <a:ln/>
        </p:spPr>
        <p:txBody>
          <a:bodyPr wrap="square" lIns="0" tIns="0" rIns="0" bIns="0" rtlCol="0" anchor="ctr"/>
          <a:lstStyle/>
          <a:p>
            <a:pPr marL="0" indent="0" algn="ctr">
              <a:buNone/>
            </a:pPr>
            <a:r>
              <a:rPr lang="en-US" sz="1400" dirty="0">
                <a:solidFill>
                  <a:srgbClr val="888888"/>
                </a:solidFill>
                <a:latin typeface="Calibri" pitchFamily="34" charset="0"/>
                <a:ea typeface="Calibri" pitchFamily="34" charset="-122"/>
                <a:cs typeface="Calibri" pitchFamily="34" charset="-120"/>
              </a:rPr>
              <a:t>→</a:t>
            </a:r>
            <a:endParaRPr lang="en-US" sz="1400" dirty="0"/>
          </a:p>
        </p:txBody>
      </p:sp>
      <p:sp>
        <p:nvSpPr>
          <p:cNvPr id="9" name="Shape 7"/>
          <p:cNvSpPr/>
          <p:nvPr/>
        </p:nvSpPr>
        <p:spPr>
          <a:xfrm>
            <a:off x="1965960" y="1005840"/>
            <a:ext cx="1600200" cy="804672"/>
          </a:xfrm>
          <a:prstGeom prst="rect">
            <a:avLst/>
          </a:prstGeom>
          <a:solidFill>
            <a:srgbClr val="3498DB"/>
          </a:solidFill>
          <a:ln w="12700">
            <a:solidFill>
              <a:srgbClr val="3498DB"/>
            </a:solidFill>
            <a:prstDash val="solid"/>
          </a:ln>
          <a:effectLst>
            <a:outerShdw blurRad="101600" dist="38100" dir="8100000" algn="bl" rotWithShape="0">
              <a:srgbClr val="000000">
                <a:alpha val="25000"/>
              </a:srgbClr>
            </a:outerShdw>
          </a:effectLst>
        </p:spPr>
        <p:txBody>
          <a:bodyPr/>
          <a:lstStyle/>
          <a:p>
            <a:endParaRPr/>
          </a:p>
        </p:txBody>
      </p:sp>
      <p:sp>
        <p:nvSpPr>
          <p:cNvPr id="10" name="Text 8"/>
          <p:cNvSpPr/>
          <p:nvPr/>
        </p:nvSpPr>
        <p:spPr>
          <a:xfrm>
            <a:off x="2020824" y="1078992"/>
            <a:ext cx="1490472" cy="384048"/>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WireGuard VPN</a:t>
            </a:r>
            <a:endParaRPr lang="en-US" sz="1050" dirty="0"/>
          </a:p>
        </p:txBody>
      </p:sp>
      <p:sp>
        <p:nvSpPr>
          <p:cNvPr id="11" name="Text 9"/>
          <p:cNvSpPr/>
          <p:nvPr/>
        </p:nvSpPr>
        <p:spPr>
          <a:xfrm>
            <a:off x="2020824" y="1463040"/>
            <a:ext cx="1490472" cy="292608"/>
          </a:xfrm>
          <a:prstGeom prst="rect">
            <a:avLst/>
          </a:prstGeom>
          <a:noFill/>
          <a:ln/>
        </p:spPr>
        <p:txBody>
          <a:bodyPr wrap="square" lIns="0" tIns="0" rIns="0" bIns="0" rtlCol="0" anchor="ctr"/>
          <a:lstStyle/>
          <a:p>
            <a:pPr marL="0" indent="0" algn="ctr">
              <a:buNone/>
            </a:pPr>
            <a:r>
              <a:rPr lang="en-US" sz="850" dirty="0">
                <a:solidFill>
                  <a:srgbClr val="EAF0FB"/>
                </a:solidFill>
                <a:latin typeface="Calibri" pitchFamily="34" charset="0"/>
                <a:ea typeface="Calibri" pitchFamily="34" charset="-122"/>
                <a:cs typeface="Calibri" pitchFamily="34" charset="-120"/>
              </a:rPr>
              <a:t>Encrypted tunnel (UDP)</a:t>
            </a:r>
            <a:endParaRPr lang="en-US" sz="850" dirty="0"/>
          </a:p>
        </p:txBody>
      </p:sp>
      <p:sp>
        <p:nvSpPr>
          <p:cNvPr id="12" name="Shape 10"/>
          <p:cNvSpPr/>
          <p:nvPr/>
        </p:nvSpPr>
        <p:spPr>
          <a:xfrm>
            <a:off x="3566160" y="1353312"/>
            <a:ext cx="365760" cy="54864"/>
          </a:xfrm>
          <a:prstGeom prst="rect">
            <a:avLst/>
          </a:prstGeom>
          <a:solidFill>
            <a:srgbClr val="AAAAAA"/>
          </a:solidFill>
          <a:ln w="12700">
            <a:solidFill>
              <a:srgbClr val="AAAAAA"/>
            </a:solidFill>
            <a:prstDash val="solid"/>
          </a:ln>
        </p:spPr>
        <p:txBody>
          <a:bodyPr/>
          <a:lstStyle/>
          <a:p>
            <a:endParaRPr/>
          </a:p>
        </p:txBody>
      </p:sp>
      <p:sp>
        <p:nvSpPr>
          <p:cNvPr id="13" name="Text 11"/>
          <p:cNvSpPr/>
          <p:nvPr/>
        </p:nvSpPr>
        <p:spPr>
          <a:xfrm>
            <a:off x="3566160" y="1207008"/>
            <a:ext cx="365760" cy="320040"/>
          </a:xfrm>
          <a:prstGeom prst="rect">
            <a:avLst/>
          </a:prstGeom>
          <a:noFill/>
          <a:ln/>
        </p:spPr>
        <p:txBody>
          <a:bodyPr wrap="square" lIns="0" tIns="0" rIns="0" bIns="0" rtlCol="0" anchor="ctr"/>
          <a:lstStyle/>
          <a:p>
            <a:pPr marL="0" indent="0" algn="ctr">
              <a:buNone/>
            </a:pPr>
            <a:r>
              <a:rPr lang="en-US" sz="1400" dirty="0">
                <a:solidFill>
                  <a:srgbClr val="888888"/>
                </a:solidFill>
                <a:latin typeface="Calibri" pitchFamily="34" charset="0"/>
                <a:ea typeface="Calibri" pitchFamily="34" charset="-122"/>
                <a:cs typeface="Calibri" pitchFamily="34" charset="-120"/>
              </a:rPr>
              <a:t>→</a:t>
            </a:r>
            <a:endParaRPr lang="en-US" sz="1400" dirty="0"/>
          </a:p>
        </p:txBody>
      </p:sp>
      <p:sp>
        <p:nvSpPr>
          <p:cNvPr id="14" name="Shape 12"/>
          <p:cNvSpPr/>
          <p:nvPr/>
        </p:nvSpPr>
        <p:spPr>
          <a:xfrm>
            <a:off x="3703320" y="1005840"/>
            <a:ext cx="1600200" cy="804672"/>
          </a:xfrm>
          <a:prstGeom prst="rect">
            <a:avLst/>
          </a:prstGeom>
          <a:solidFill>
            <a:srgbClr val="E74C3C"/>
          </a:solidFill>
          <a:ln w="12700">
            <a:solidFill>
              <a:srgbClr val="E74C3C"/>
            </a:solidFill>
            <a:prstDash val="solid"/>
          </a:ln>
          <a:effectLst>
            <a:outerShdw blurRad="101600" dist="38100" dir="8100000" algn="bl" rotWithShape="0">
              <a:srgbClr val="000000">
                <a:alpha val="25000"/>
              </a:srgbClr>
            </a:outerShdw>
          </a:effectLst>
        </p:spPr>
        <p:txBody>
          <a:bodyPr/>
          <a:lstStyle/>
          <a:p>
            <a:endParaRPr/>
          </a:p>
        </p:txBody>
      </p:sp>
      <p:sp>
        <p:nvSpPr>
          <p:cNvPr id="15" name="Text 13"/>
          <p:cNvSpPr/>
          <p:nvPr/>
        </p:nvSpPr>
        <p:spPr>
          <a:xfrm>
            <a:off x="3758184" y="1078992"/>
            <a:ext cx="1490472" cy="384048"/>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nftables Firewall</a:t>
            </a:r>
            <a:endParaRPr lang="en-US" sz="1050" dirty="0"/>
          </a:p>
        </p:txBody>
      </p:sp>
      <p:sp>
        <p:nvSpPr>
          <p:cNvPr id="16" name="Text 14"/>
          <p:cNvSpPr/>
          <p:nvPr/>
        </p:nvSpPr>
        <p:spPr>
          <a:xfrm>
            <a:off x="3758184" y="1463040"/>
            <a:ext cx="1490472" cy="292608"/>
          </a:xfrm>
          <a:prstGeom prst="rect">
            <a:avLst/>
          </a:prstGeom>
          <a:noFill/>
          <a:ln/>
        </p:spPr>
        <p:txBody>
          <a:bodyPr wrap="square" lIns="0" tIns="0" rIns="0" bIns="0" rtlCol="0" anchor="ctr"/>
          <a:lstStyle/>
          <a:p>
            <a:pPr marL="0" indent="0" algn="ctr">
              <a:buNone/>
            </a:pPr>
            <a:r>
              <a:rPr lang="en-US" sz="850" dirty="0">
                <a:solidFill>
                  <a:srgbClr val="EAF0FB"/>
                </a:solidFill>
                <a:latin typeface="Calibri" pitchFamily="34" charset="0"/>
                <a:ea typeface="Calibri" pitchFamily="34" charset="-122"/>
                <a:cs typeface="Calibri" pitchFamily="34" charset="-120"/>
              </a:rPr>
              <a:t>Stateful rules + DNAT</a:t>
            </a:r>
            <a:endParaRPr lang="en-US" sz="850" dirty="0"/>
          </a:p>
        </p:txBody>
      </p:sp>
      <p:sp>
        <p:nvSpPr>
          <p:cNvPr id="17" name="Shape 15"/>
          <p:cNvSpPr/>
          <p:nvPr/>
        </p:nvSpPr>
        <p:spPr>
          <a:xfrm>
            <a:off x="5303520" y="1353312"/>
            <a:ext cx="365760" cy="54864"/>
          </a:xfrm>
          <a:prstGeom prst="rect">
            <a:avLst/>
          </a:prstGeom>
          <a:solidFill>
            <a:srgbClr val="AAAAAA"/>
          </a:solidFill>
          <a:ln w="12700">
            <a:solidFill>
              <a:srgbClr val="AAAAAA"/>
            </a:solidFill>
            <a:prstDash val="solid"/>
          </a:ln>
        </p:spPr>
        <p:txBody>
          <a:bodyPr/>
          <a:lstStyle/>
          <a:p>
            <a:endParaRPr/>
          </a:p>
        </p:txBody>
      </p:sp>
      <p:sp>
        <p:nvSpPr>
          <p:cNvPr id="18" name="Text 16"/>
          <p:cNvSpPr/>
          <p:nvPr/>
        </p:nvSpPr>
        <p:spPr>
          <a:xfrm>
            <a:off x="5303520" y="1207008"/>
            <a:ext cx="365760" cy="320040"/>
          </a:xfrm>
          <a:prstGeom prst="rect">
            <a:avLst/>
          </a:prstGeom>
          <a:noFill/>
          <a:ln/>
        </p:spPr>
        <p:txBody>
          <a:bodyPr wrap="square" lIns="0" tIns="0" rIns="0" bIns="0" rtlCol="0" anchor="ctr"/>
          <a:lstStyle/>
          <a:p>
            <a:pPr marL="0" indent="0" algn="ctr">
              <a:buNone/>
            </a:pPr>
            <a:r>
              <a:rPr lang="en-US" sz="1400" dirty="0">
                <a:solidFill>
                  <a:srgbClr val="888888"/>
                </a:solidFill>
                <a:latin typeface="Calibri" pitchFamily="34" charset="0"/>
                <a:ea typeface="Calibri" pitchFamily="34" charset="-122"/>
                <a:cs typeface="Calibri" pitchFamily="34" charset="-120"/>
              </a:rPr>
              <a:t>→</a:t>
            </a:r>
            <a:endParaRPr lang="en-US" sz="1400" dirty="0"/>
          </a:p>
        </p:txBody>
      </p:sp>
      <p:sp>
        <p:nvSpPr>
          <p:cNvPr id="19" name="Shape 17"/>
          <p:cNvSpPr/>
          <p:nvPr/>
        </p:nvSpPr>
        <p:spPr>
          <a:xfrm>
            <a:off x="5440680" y="1005840"/>
            <a:ext cx="1600200" cy="804672"/>
          </a:xfrm>
          <a:prstGeom prst="rect">
            <a:avLst/>
          </a:prstGeom>
          <a:solidFill>
            <a:srgbClr val="2ECC71"/>
          </a:solidFill>
          <a:ln w="12700">
            <a:solidFill>
              <a:srgbClr val="2ECC71"/>
            </a:solidFill>
            <a:prstDash val="solid"/>
          </a:ln>
          <a:effectLst>
            <a:outerShdw blurRad="101600" dist="38100" dir="8100000" algn="bl" rotWithShape="0">
              <a:srgbClr val="000000">
                <a:alpha val="25000"/>
              </a:srgbClr>
            </a:outerShdw>
          </a:effectLst>
        </p:spPr>
        <p:txBody>
          <a:bodyPr/>
          <a:lstStyle/>
          <a:p>
            <a:endParaRPr/>
          </a:p>
        </p:txBody>
      </p:sp>
      <p:sp>
        <p:nvSpPr>
          <p:cNvPr id="20" name="Text 18"/>
          <p:cNvSpPr/>
          <p:nvPr/>
        </p:nvSpPr>
        <p:spPr>
          <a:xfrm>
            <a:off x="5495544" y="1078992"/>
            <a:ext cx="1490472" cy="384048"/>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Pi-hole v6</a:t>
            </a:r>
            <a:endParaRPr lang="en-US" sz="1050" dirty="0"/>
          </a:p>
        </p:txBody>
      </p:sp>
      <p:sp>
        <p:nvSpPr>
          <p:cNvPr id="21" name="Text 19"/>
          <p:cNvSpPr/>
          <p:nvPr/>
        </p:nvSpPr>
        <p:spPr>
          <a:xfrm>
            <a:off x="5495544" y="1463040"/>
            <a:ext cx="1490472" cy="292608"/>
          </a:xfrm>
          <a:prstGeom prst="rect">
            <a:avLst/>
          </a:prstGeom>
          <a:noFill/>
          <a:ln/>
        </p:spPr>
        <p:txBody>
          <a:bodyPr wrap="square" lIns="0" tIns="0" rIns="0" bIns="0" rtlCol="0" anchor="ctr"/>
          <a:lstStyle/>
          <a:p>
            <a:pPr marL="0" indent="0" algn="ctr">
              <a:buNone/>
            </a:pPr>
            <a:r>
              <a:rPr lang="en-US" sz="850" dirty="0">
                <a:solidFill>
                  <a:srgbClr val="EAF0FB"/>
                </a:solidFill>
                <a:latin typeface="Calibri" pitchFamily="34" charset="0"/>
                <a:ea typeface="Calibri" pitchFamily="34" charset="-122"/>
                <a:cs typeface="Calibri" pitchFamily="34" charset="-120"/>
              </a:rPr>
              <a:t>DNS filter + DNAT port 53</a:t>
            </a:r>
            <a:endParaRPr lang="en-US" sz="850" dirty="0"/>
          </a:p>
        </p:txBody>
      </p:sp>
      <p:sp>
        <p:nvSpPr>
          <p:cNvPr id="22" name="Shape 20"/>
          <p:cNvSpPr/>
          <p:nvPr/>
        </p:nvSpPr>
        <p:spPr>
          <a:xfrm>
            <a:off x="7040880" y="1353312"/>
            <a:ext cx="365760" cy="54864"/>
          </a:xfrm>
          <a:prstGeom prst="rect">
            <a:avLst/>
          </a:prstGeom>
          <a:solidFill>
            <a:srgbClr val="AAAAAA"/>
          </a:solidFill>
          <a:ln w="12700">
            <a:solidFill>
              <a:srgbClr val="AAAAAA"/>
            </a:solidFill>
            <a:prstDash val="solid"/>
          </a:ln>
        </p:spPr>
        <p:txBody>
          <a:bodyPr/>
          <a:lstStyle/>
          <a:p>
            <a:endParaRPr/>
          </a:p>
        </p:txBody>
      </p:sp>
      <p:sp>
        <p:nvSpPr>
          <p:cNvPr id="23" name="Text 21"/>
          <p:cNvSpPr/>
          <p:nvPr/>
        </p:nvSpPr>
        <p:spPr>
          <a:xfrm>
            <a:off x="7040880" y="1207008"/>
            <a:ext cx="365760" cy="320040"/>
          </a:xfrm>
          <a:prstGeom prst="rect">
            <a:avLst/>
          </a:prstGeom>
          <a:noFill/>
          <a:ln/>
        </p:spPr>
        <p:txBody>
          <a:bodyPr wrap="square" lIns="0" tIns="0" rIns="0" bIns="0" rtlCol="0" anchor="ctr"/>
          <a:lstStyle/>
          <a:p>
            <a:pPr marL="0" indent="0" algn="ctr">
              <a:buNone/>
            </a:pPr>
            <a:r>
              <a:rPr lang="en-US" sz="1400" dirty="0">
                <a:solidFill>
                  <a:srgbClr val="888888"/>
                </a:solidFill>
                <a:latin typeface="Calibri" pitchFamily="34" charset="0"/>
                <a:ea typeface="Calibri" pitchFamily="34" charset="-122"/>
                <a:cs typeface="Calibri" pitchFamily="34" charset="-120"/>
              </a:rPr>
              <a:t>→</a:t>
            </a:r>
            <a:endParaRPr lang="en-US" sz="1400" dirty="0"/>
          </a:p>
        </p:txBody>
      </p:sp>
      <p:sp>
        <p:nvSpPr>
          <p:cNvPr id="24" name="Shape 22"/>
          <p:cNvSpPr/>
          <p:nvPr/>
        </p:nvSpPr>
        <p:spPr>
          <a:xfrm>
            <a:off x="7178040" y="1005840"/>
            <a:ext cx="1600200" cy="804672"/>
          </a:xfrm>
          <a:prstGeom prst="rect">
            <a:avLst/>
          </a:prstGeom>
          <a:solidFill>
            <a:srgbClr val="9B59B6"/>
          </a:solidFill>
          <a:ln w="12700">
            <a:solidFill>
              <a:srgbClr val="9B59B6"/>
            </a:solidFill>
            <a:prstDash val="solid"/>
          </a:ln>
          <a:effectLst>
            <a:outerShdw blurRad="101600" dist="38100" dir="8100000" algn="bl" rotWithShape="0">
              <a:srgbClr val="000000">
                <a:alpha val="25000"/>
              </a:srgbClr>
            </a:outerShdw>
          </a:effectLst>
        </p:spPr>
        <p:txBody>
          <a:bodyPr/>
          <a:lstStyle/>
          <a:p>
            <a:endParaRPr/>
          </a:p>
        </p:txBody>
      </p:sp>
      <p:sp>
        <p:nvSpPr>
          <p:cNvPr id="25" name="Text 23"/>
          <p:cNvSpPr/>
          <p:nvPr/>
        </p:nvSpPr>
        <p:spPr>
          <a:xfrm>
            <a:off x="7232904" y="1078992"/>
            <a:ext cx="1490472" cy="384048"/>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LAN Devices</a:t>
            </a:r>
            <a:endParaRPr lang="en-US" sz="1050" dirty="0"/>
          </a:p>
        </p:txBody>
      </p:sp>
      <p:sp>
        <p:nvSpPr>
          <p:cNvPr id="26" name="Text 24"/>
          <p:cNvSpPr/>
          <p:nvPr/>
        </p:nvSpPr>
        <p:spPr>
          <a:xfrm>
            <a:off x="7232904" y="1463040"/>
            <a:ext cx="1490472" cy="292608"/>
          </a:xfrm>
          <a:prstGeom prst="rect">
            <a:avLst/>
          </a:prstGeom>
          <a:noFill/>
          <a:ln/>
        </p:spPr>
        <p:txBody>
          <a:bodyPr wrap="square" lIns="0" tIns="0" rIns="0" bIns="0" rtlCol="0" anchor="ctr"/>
          <a:lstStyle/>
          <a:p>
            <a:pPr marL="0" indent="0" algn="ctr">
              <a:buNone/>
            </a:pPr>
            <a:r>
              <a:rPr lang="en-US" sz="850" dirty="0">
                <a:solidFill>
                  <a:srgbClr val="EAF0FB"/>
                </a:solidFill>
                <a:latin typeface="Calibri" pitchFamily="34" charset="0"/>
                <a:ea typeface="Calibri" pitchFamily="34" charset="-122"/>
                <a:cs typeface="Calibri" pitchFamily="34" charset="-120"/>
              </a:rPr>
              <a:t>Clients on wlan0 AP</a:t>
            </a:r>
            <a:endParaRPr lang="en-US" sz="850" dirty="0"/>
          </a:p>
        </p:txBody>
      </p:sp>
      <p:sp>
        <p:nvSpPr>
          <p:cNvPr id="27" name="Text 25"/>
          <p:cNvSpPr/>
          <p:nvPr/>
        </p:nvSpPr>
        <p:spPr>
          <a:xfrm>
            <a:off x="228600" y="2057400"/>
            <a:ext cx="8686800" cy="347472"/>
          </a:xfrm>
          <a:prstGeom prst="rect">
            <a:avLst/>
          </a:prstGeom>
          <a:noFill/>
          <a:ln/>
        </p:spPr>
        <p:txBody>
          <a:bodyPr wrap="square" lIns="0" tIns="0" rIns="0" bIns="0" rtlCol="0" anchor="ctr"/>
          <a:lstStyle/>
          <a:p>
            <a:pPr marL="0" indent="0">
              <a:buNone/>
            </a:pPr>
            <a:r>
              <a:rPr lang="en-US" sz="1300" b="1" dirty="0">
                <a:solidFill>
                  <a:srgbClr val="243447"/>
                </a:solidFill>
                <a:latin typeface="Calibri" pitchFamily="34" charset="0"/>
                <a:ea typeface="Calibri" pitchFamily="34" charset="-122"/>
                <a:cs typeface="Calibri" pitchFamily="34" charset="-120"/>
              </a:rPr>
              <a:t>Monitoring &amp; Detection Layer (all feeding Flask API)</a:t>
            </a:r>
            <a:endParaRPr lang="en-US" sz="1300" dirty="0"/>
          </a:p>
        </p:txBody>
      </p:sp>
      <p:sp>
        <p:nvSpPr>
          <p:cNvPr id="28" name="Shape 26"/>
          <p:cNvSpPr/>
          <p:nvPr/>
        </p:nvSpPr>
        <p:spPr>
          <a:xfrm>
            <a:off x="228600" y="2514600"/>
            <a:ext cx="1554480" cy="777240"/>
          </a:xfrm>
          <a:prstGeom prst="rect">
            <a:avLst/>
          </a:prstGeom>
          <a:solidFill>
            <a:srgbClr val="1ABC9C"/>
          </a:solidFill>
          <a:ln w="12700">
            <a:solidFill>
              <a:srgbClr val="1ABC9C"/>
            </a:solidFill>
            <a:prstDash val="solid"/>
          </a:ln>
          <a:effectLst>
            <a:outerShdw blurRad="101600" dist="38100" dir="8100000" algn="bl" rotWithShape="0">
              <a:srgbClr val="000000">
                <a:alpha val="25000"/>
              </a:srgbClr>
            </a:outerShdw>
          </a:effectLst>
        </p:spPr>
        <p:txBody>
          <a:bodyPr/>
          <a:lstStyle/>
          <a:p>
            <a:endParaRPr/>
          </a:p>
        </p:txBody>
      </p:sp>
      <p:sp>
        <p:nvSpPr>
          <p:cNvPr id="29" name="Text 27"/>
          <p:cNvSpPr/>
          <p:nvPr/>
        </p:nvSpPr>
        <p:spPr>
          <a:xfrm>
            <a:off x="274320" y="2578608"/>
            <a:ext cx="1463040" cy="36576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Suricata IDS</a:t>
            </a:r>
            <a:endParaRPr lang="en-US" sz="1100" dirty="0"/>
          </a:p>
        </p:txBody>
      </p:sp>
      <p:sp>
        <p:nvSpPr>
          <p:cNvPr id="30" name="Text 28"/>
          <p:cNvSpPr/>
          <p:nvPr/>
        </p:nvSpPr>
        <p:spPr>
          <a:xfrm>
            <a:off x="274320" y="2944368"/>
            <a:ext cx="1463040" cy="274320"/>
          </a:xfrm>
          <a:prstGeom prst="rect">
            <a:avLst/>
          </a:prstGeom>
          <a:noFill/>
          <a:ln/>
        </p:spPr>
        <p:txBody>
          <a:bodyPr wrap="square" lIns="0" tIns="0" rIns="0" bIns="0" rtlCol="0" anchor="ctr"/>
          <a:lstStyle/>
          <a:p>
            <a:pPr marL="0" indent="0" algn="ctr">
              <a:buNone/>
            </a:pPr>
            <a:r>
              <a:rPr lang="en-US" sz="900" dirty="0">
                <a:solidFill>
                  <a:srgbClr val="EAF0FB"/>
                </a:solidFill>
                <a:latin typeface="Calibri" pitchFamily="34" charset="0"/>
                <a:ea typeface="Calibri" pitchFamily="34" charset="-122"/>
                <a:cs typeface="Calibri" pitchFamily="34" charset="-120"/>
              </a:rPr>
              <a:t>eve.json → alerts</a:t>
            </a:r>
            <a:endParaRPr lang="en-US" sz="900" dirty="0"/>
          </a:p>
        </p:txBody>
      </p:sp>
      <p:sp>
        <p:nvSpPr>
          <p:cNvPr id="31" name="Shape 29"/>
          <p:cNvSpPr/>
          <p:nvPr/>
        </p:nvSpPr>
        <p:spPr>
          <a:xfrm>
            <a:off x="1965960" y="2514600"/>
            <a:ext cx="1554480" cy="777240"/>
          </a:xfrm>
          <a:prstGeom prst="rect">
            <a:avLst/>
          </a:prstGeom>
          <a:solidFill>
            <a:srgbClr val="F39C12"/>
          </a:solidFill>
          <a:ln w="12700">
            <a:solidFill>
              <a:srgbClr val="F39C12"/>
            </a:solidFill>
            <a:prstDash val="solid"/>
          </a:ln>
          <a:effectLst>
            <a:outerShdw blurRad="101600" dist="38100" dir="8100000" algn="bl" rotWithShape="0">
              <a:srgbClr val="000000">
                <a:alpha val="25000"/>
              </a:srgbClr>
            </a:outerShdw>
          </a:effectLst>
        </p:spPr>
        <p:txBody>
          <a:bodyPr/>
          <a:lstStyle/>
          <a:p>
            <a:endParaRPr/>
          </a:p>
        </p:txBody>
      </p:sp>
      <p:sp>
        <p:nvSpPr>
          <p:cNvPr id="32" name="Text 30"/>
          <p:cNvSpPr/>
          <p:nvPr/>
        </p:nvSpPr>
        <p:spPr>
          <a:xfrm>
            <a:off x="2011680" y="2578608"/>
            <a:ext cx="1463040" cy="36576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Fail2ban</a:t>
            </a:r>
            <a:endParaRPr lang="en-US" sz="1100" dirty="0"/>
          </a:p>
        </p:txBody>
      </p:sp>
      <p:sp>
        <p:nvSpPr>
          <p:cNvPr id="33" name="Text 31"/>
          <p:cNvSpPr/>
          <p:nvPr/>
        </p:nvSpPr>
        <p:spPr>
          <a:xfrm>
            <a:off x="2011680" y="2944368"/>
            <a:ext cx="1463040" cy="274320"/>
          </a:xfrm>
          <a:prstGeom prst="rect">
            <a:avLst/>
          </a:prstGeom>
          <a:noFill/>
          <a:ln/>
        </p:spPr>
        <p:txBody>
          <a:bodyPr wrap="square" lIns="0" tIns="0" rIns="0" bIns="0" rtlCol="0" anchor="ctr"/>
          <a:lstStyle/>
          <a:p>
            <a:pPr marL="0" indent="0" algn="ctr">
              <a:buNone/>
            </a:pPr>
            <a:r>
              <a:rPr lang="en-US" sz="900" dirty="0">
                <a:solidFill>
                  <a:srgbClr val="EAF0FB"/>
                </a:solidFill>
                <a:latin typeface="Calibri" pitchFamily="34" charset="0"/>
                <a:ea typeface="Calibri" pitchFamily="34" charset="-122"/>
                <a:cs typeface="Calibri" pitchFamily="34" charset="-120"/>
              </a:rPr>
              <a:t>jail.log → bans</a:t>
            </a:r>
            <a:endParaRPr lang="en-US" sz="900" dirty="0"/>
          </a:p>
        </p:txBody>
      </p:sp>
      <p:sp>
        <p:nvSpPr>
          <p:cNvPr id="34" name="Shape 32"/>
          <p:cNvSpPr/>
          <p:nvPr/>
        </p:nvSpPr>
        <p:spPr>
          <a:xfrm>
            <a:off x="3703320" y="2514600"/>
            <a:ext cx="1554480" cy="777240"/>
          </a:xfrm>
          <a:prstGeom prst="rect">
            <a:avLst/>
          </a:prstGeom>
          <a:solidFill>
            <a:srgbClr val="9B59B6"/>
          </a:solidFill>
          <a:ln w="12700">
            <a:solidFill>
              <a:srgbClr val="9B59B6"/>
            </a:solidFill>
            <a:prstDash val="solid"/>
          </a:ln>
          <a:effectLst>
            <a:outerShdw blurRad="101600" dist="38100" dir="8100000" algn="bl" rotWithShape="0">
              <a:srgbClr val="000000">
                <a:alpha val="25000"/>
              </a:srgbClr>
            </a:outerShdw>
          </a:effectLst>
        </p:spPr>
        <p:txBody>
          <a:bodyPr/>
          <a:lstStyle/>
          <a:p>
            <a:endParaRPr/>
          </a:p>
        </p:txBody>
      </p:sp>
      <p:sp>
        <p:nvSpPr>
          <p:cNvPr id="35" name="Text 33"/>
          <p:cNvSpPr/>
          <p:nvPr/>
        </p:nvSpPr>
        <p:spPr>
          <a:xfrm>
            <a:off x="3749040" y="2578608"/>
            <a:ext cx="1463040" cy="36576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Cowrie</a:t>
            </a:r>
            <a:endParaRPr lang="en-US" sz="1100" dirty="0"/>
          </a:p>
        </p:txBody>
      </p:sp>
      <p:sp>
        <p:nvSpPr>
          <p:cNvPr id="36" name="Text 34"/>
          <p:cNvSpPr/>
          <p:nvPr/>
        </p:nvSpPr>
        <p:spPr>
          <a:xfrm>
            <a:off x="3749040" y="2944368"/>
            <a:ext cx="1463040" cy="274320"/>
          </a:xfrm>
          <a:prstGeom prst="rect">
            <a:avLst/>
          </a:prstGeom>
          <a:noFill/>
          <a:ln/>
        </p:spPr>
        <p:txBody>
          <a:bodyPr wrap="square" lIns="0" tIns="0" rIns="0" bIns="0" rtlCol="0" anchor="ctr"/>
          <a:lstStyle/>
          <a:p>
            <a:pPr marL="0" indent="0" algn="ctr">
              <a:buNone/>
            </a:pPr>
            <a:r>
              <a:rPr lang="en-US" sz="900" dirty="0">
                <a:solidFill>
                  <a:srgbClr val="EAF0FB"/>
                </a:solidFill>
                <a:latin typeface="Calibri" pitchFamily="34" charset="0"/>
                <a:ea typeface="Calibri" pitchFamily="34" charset="-122"/>
                <a:cs typeface="Calibri" pitchFamily="34" charset="-120"/>
              </a:rPr>
              <a:t>SSH/Telnet honeypot</a:t>
            </a:r>
            <a:endParaRPr lang="en-US" sz="900" dirty="0"/>
          </a:p>
        </p:txBody>
      </p:sp>
      <p:sp>
        <p:nvSpPr>
          <p:cNvPr id="37" name="Shape 35"/>
          <p:cNvSpPr/>
          <p:nvPr/>
        </p:nvSpPr>
        <p:spPr>
          <a:xfrm>
            <a:off x="5440680" y="2514600"/>
            <a:ext cx="1554480" cy="777240"/>
          </a:xfrm>
          <a:prstGeom prst="rect">
            <a:avLst/>
          </a:prstGeom>
          <a:solidFill>
            <a:srgbClr val="1E2D3D"/>
          </a:solidFill>
          <a:ln w="12700">
            <a:solidFill>
              <a:srgbClr val="1E2D3D"/>
            </a:solidFill>
            <a:prstDash val="solid"/>
          </a:ln>
          <a:effectLst>
            <a:outerShdw blurRad="101600" dist="38100" dir="8100000" algn="bl" rotWithShape="0">
              <a:srgbClr val="000000">
                <a:alpha val="25000"/>
              </a:srgbClr>
            </a:outerShdw>
          </a:effectLst>
        </p:spPr>
        <p:txBody>
          <a:bodyPr/>
          <a:lstStyle/>
          <a:p>
            <a:endParaRPr/>
          </a:p>
        </p:txBody>
      </p:sp>
      <p:sp>
        <p:nvSpPr>
          <p:cNvPr id="38" name="Text 36"/>
          <p:cNvSpPr/>
          <p:nvPr/>
        </p:nvSpPr>
        <p:spPr>
          <a:xfrm>
            <a:off x="5486400" y="2578608"/>
            <a:ext cx="1463040" cy="36576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Flask Backend</a:t>
            </a:r>
            <a:endParaRPr lang="en-US" sz="1100" dirty="0"/>
          </a:p>
        </p:txBody>
      </p:sp>
      <p:sp>
        <p:nvSpPr>
          <p:cNvPr id="39" name="Text 37"/>
          <p:cNvSpPr/>
          <p:nvPr/>
        </p:nvSpPr>
        <p:spPr>
          <a:xfrm>
            <a:off x="5486400" y="2944368"/>
            <a:ext cx="1463040" cy="274320"/>
          </a:xfrm>
          <a:prstGeom prst="rect">
            <a:avLst/>
          </a:prstGeom>
          <a:noFill/>
          <a:ln/>
        </p:spPr>
        <p:txBody>
          <a:bodyPr wrap="square" lIns="0" tIns="0" rIns="0" bIns="0" rtlCol="0" anchor="ctr"/>
          <a:lstStyle/>
          <a:p>
            <a:pPr marL="0" indent="0" algn="ctr">
              <a:buNone/>
            </a:pPr>
            <a:r>
              <a:rPr lang="en-US" sz="900" dirty="0">
                <a:solidFill>
                  <a:srgbClr val="EAF0FB"/>
                </a:solidFill>
                <a:latin typeface="Calibri" pitchFamily="34" charset="0"/>
                <a:ea typeface="Calibri" pitchFamily="34" charset="-122"/>
                <a:cs typeface="Calibri" pitchFamily="34" charset="-120"/>
              </a:rPr>
              <a:t>11 endpoints / HTTPS</a:t>
            </a:r>
            <a:endParaRPr lang="en-US" sz="900" dirty="0"/>
          </a:p>
        </p:txBody>
      </p:sp>
      <p:sp>
        <p:nvSpPr>
          <p:cNvPr id="40" name="Shape 38"/>
          <p:cNvSpPr/>
          <p:nvPr/>
        </p:nvSpPr>
        <p:spPr>
          <a:xfrm>
            <a:off x="7178040" y="2514600"/>
            <a:ext cx="1554480" cy="777240"/>
          </a:xfrm>
          <a:prstGeom prst="rect">
            <a:avLst/>
          </a:prstGeom>
          <a:solidFill>
            <a:srgbClr val="3498DB"/>
          </a:solidFill>
          <a:ln w="12700">
            <a:solidFill>
              <a:srgbClr val="3498DB"/>
            </a:solidFill>
            <a:prstDash val="solid"/>
          </a:ln>
          <a:effectLst>
            <a:outerShdw blurRad="101600" dist="38100" dir="8100000" algn="bl" rotWithShape="0">
              <a:srgbClr val="000000">
                <a:alpha val="25000"/>
              </a:srgbClr>
            </a:outerShdw>
          </a:effectLst>
        </p:spPr>
        <p:txBody>
          <a:bodyPr/>
          <a:lstStyle/>
          <a:p>
            <a:endParaRPr/>
          </a:p>
        </p:txBody>
      </p:sp>
      <p:sp>
        <p:nvSpPr>
          <p:cNvPr id="41" name="Text 39"/>
          <p:cNvSpPr/>
          <p:nvPr/>
        </p:nvSpPr>
        <p:spPr>
          <a:xfrm>
            <a:off x="7223760" y="2578608"/>
            <a:ext cx="1463040" cy="36576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HTML Dashboard</a:t>
            </a:r>
            <a:endParaRPr lang="en-US" sz="1100" dirty="0"/>
          </a:p>
        </p:txBody>
      </p:sp>
      <p:sp>
        <p:nvSpPr>
          <p:cNvPr id="42" name="Text 40"/>
          <p:cNvSpPr/>
          <p:nvPr/>
        </p:nvSpPr>
        <p:spPr>
          <a:xfrm>
            <a:off x="7223760" y="2944368"/>
            <a:ext cx="1463040" cy="274320"/>
          </a:xfrm>
          <a:prstGeom prst="rect">
            <a:avLst/>
          </a:prstGeom>
          <a:noFill/>
          <a:ln/>
        </p:spPr>
        <p:txBody>
          <a:bodyPr wrap="square" lIns="0" tIns="0" rIns="0" bIns="0" rtlCol="0" anchor="ctr"/>
          <a:lstStyle/>
          <a:p>
            <a:pPr marL="0" indent="0" algn="ctr">
              <a:buNone/>
            </a:pPr>
            <a:r>
              <a:rPr lang="en-US" sz="900" dirty="0">
                <a:solidFill>
                  <a:srgbClr val="EAF0FB"/>
                </a:solidFill>
                <a:latin typeface="Calibri" pitchFamily="34" charset="0"/>
                <a:ea typeface="Calibri" pitchFamily="34" charset="-122"/>
                <a:cs typeface="Calibri" pitchFamily="34" charset="-120"/>
              </a:rPr>
              <a:t>Frontend (in progress)</a:t>
            </a:r>
            <a:endParaRPr lang="en-US" sz="900" dirty="0"/>
          </a:p>
        </p:txBody>
      </p:sp>
      <p:sp>
        <p:nvSpPr>
          <p:cNvPr id="43" name="Shape 41"/>
          <p:cNvSpPr/>
          <p:nvPr/>
        </p:nvSpPr>
        <p:spPr>
          <a:xfrm>
            <a:off x="228600" y="3474720"/>
            <a:ext cx="8686800" cy="685800"/>
          </a:xfrm>
          <a:prstGeom prst="rect">
            <a:avLst/>
          </a:prstGeom>
          <a:solidFill>
            <a:srgbClr val="FFF8E7"/>
          </a:solidFill>
          <a:ln w="19050">
            <a:solidFill>
              <a:srgbClr val="F39C12"/>
            </a:solidFill>
            <a:prstDash val="solid"/>
          </a:ln>
        </p:spPr>
        <p:txBody>
          <a:bodyPr/>
          <a:lstStyle/>
          <a:p>
            <a:endParaRPr/>
          </a:p>
        </p:txBody>
      </p:sp>
      <p:sp>
        <p:nvSpPr>
          <p:cNvPr id="44" name="Text 42"/>
          <p:cNvSpPr/>
          <p:nvPr/>
        </p:nvSpPr>
        <p:spPr>
          <a:xfrm>
            <a:off x="365760" y="3566160"/>
            <a:ext cx="8412480" cy="457200"/>
          </a:xfrm>
          <a:prstGeom prst="rect">
            <a:avLst/>
          </a:prstGeom>
          <a:noFill/>
          <a:ln/>
        </p:spPr>
        <p:txBody>
          <a:bodyPr wrap="square" lIns="0" tIns="0" rIns="0" bIns="0" rtlCol="0" anchor="ctr"/>
          <a:lstStyle/>
          <a:p>
            <a:pPr marL="0" indent="0">
              <a:buNone/>
            </a:pPr>
            <a:r>
              <a:rPr lang="en-US" sz="1200" i="1" dirty="0">
                <a:solidFill>
                  <a:srgbClr val="7A5000"/>
                </a:solidFill>
                <a:latin typeface="Calibri" pitchFamily="34" charset="0"/>
                <a:ea typeface="Calibri" pitchFamily="34" charset="-122"/>
                <a:cs typeface="Calibri" pitchFamily="34" charset="-120"/>
              </a:rPr>
              <a:t>⏳  HTML Dashboard Frontend — Built by Sohan &amp; Matthew | Currently building login page &amp; admin dashboard for Business Mode</a:t>
            </a:r>
            <a:endParaRPr lang="en-US"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1E2D3D"/>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E74C3C"/>
          </a:solidFill>
          <a:ln w="12700">
            <a:solidFill>
              <a:srgbClr val="E74C3C"/>
            </a:solidFill>
            <a:prstDash val="solid"/>
          </a:ln>
        </p:spPr>
        <p:txBody>
          <a:bodyPr/>
          <a:lstStyle/>
          <a:p>
            <a:endParaRPr/>
          </a:p>
        </p:txBody>
      </p:sp>
      <p:sp>
        <p:nvSpPr>
          <p:cNvPr id="3" name="Text 1"/>
          <p:cNvSpPr/>
          <p:nvPr/>
        </p:nvSpPr>
        <p:spPr>
          <a:xfrm>
            <a:off x="274320" y="73152"/>
            <a:ext cx="8595360" cy="530352"/>
          </a:xfrm>
          <a:prstGeom prst="rect">
            <a:avLst/>
          </a:prstGeom>
          <a:noFill/>
          <a:ln/>
        </p:spPr>
        <p:txBody>
          <a:bodyPr wrap="square" lIns="0" tIns="0" rIns="0" bIns="0" rtlCol="0" anchor="ctr"/>
          <a:lstStyle/>
          <a:p>
            <a:pPr marL="0" indent="0">
              <a:buNone/>
            </a:pPr>
            <a:r>
              <a:rPr lang="en-US" sz="2200" b="1" dirty="0">
                <a:solidFill>
                  <a:srgbClr val="FFFFFF"/>
                </a:solidFill>
                <a:latin typeface="Calibri" pitchFamily="34" charset="0"/>
                <a:ea typeface="Calibri" pitchFamily="34" charset="-122"/>
                <a:cs typeface="Calibri" pitchFamily="34" charset="-120"/>
              </a:rPr>
              <a:t>🖥️  System in Action — Control Menu &amp; Modes</a:t>
            </a:r>
            <a:endParaRPr lang="en-US" sz="2200" dirty="0"/>
          </a:p>
        </p:txBody>
      </p:sp>
      <p:sp>
        <p:nvSpPr>
          <p:cNvPr id="4" name="Text 2"/>
          <p:cNvSpPr/>
          <p:nvPr/>
        </p:nvSpPr>
        <p:spPr>
          <a:xfrm>
            <a:off x="274320" y="749808"/>
            <a:ext cx="8595360" cy="274320"/>
          </a:xfrm>
          <a:prstGeom prst="rect">
            <a:avLst/>
          </a:prstGeom>
          <a:noFill/>
          <a:ln/>
        </p:spPr>
        <p:txBody>
          <a:bodyPr wrap="square" lIns="0" tIns="0" rIns="0" bIns="0" rtlCol="0" anchor="ctr"/>
          <a:lstStyle/>
          <a:p>
            <a:pPr marL="0" indent="0">
              <a:buNone/>
            </a:pPr>
            <a:r>
              <a:rPr lang="en-US" sz="1100" i="1" dirty="0">
                <a:solidFill>
                  <a:srgbClr val="8899AA"/>
                </a:solidFill>
                <a:latin typeface="Calibri" pitchFamily="34" charset="0"/>
                <a:ea typeface="Calibri" pitchFamily="34" charset="-122"/>
                <a:cs typeface="Calibri" pitchFamily="34" charset="-120"/>
              </a:rPr>
              <a:t>Select [1] Traveler Mode, [2] Activist Mode or [4] Relaxed Mode — all Ready</a:t>
            </a:r>
            <a:endParaRPr lang="en-US" sz="1100" dirty="0"/>
          </a:p>
        </p:txBody>
      </p:sp>
      <p:sp>
        <p:nvSpPr>
          <p:cNvPr id="5" name="Shape 3"/>
          <p:cNvSpPr/>
          <p:nvPr/>
        </p:nvSpPr>
        <p:spPr>
          <a:xfrm>
            <a:off x="182880" y="1051560"/>
            <a:ext cx="4023360" cy="3749040"/>
          </a:xfrm>
          <a:prstGeom prst="rect">
            <a:avLst/>
          </a:prstGeom>
          <a:solidFill>
            <a:srgbClr val="000000"/>
          </a:solidFill>
          <a:ln w="25400">
            <a:solidFill>
              <a:srgbClr val="2ECC71"/>
            </a:solidFill>
            <a:prstDash val="solid"/>
          </a:ln>
          <a:effectLst>
            <a:outerShdw blurRad="101600" dist="38100" dir="8100000" algn="bl" rotWithShape="0">
              <a:srgbClr val="000000">
                <a:alpha val="25000"/>
              </a:srgbClr>
            </a:outerShdw>
          </a:effectLst>
        </p:spPr>
        <p:txBody>
          <a:bodyPr/>
          <a:lstStyle/>
          <a:p>
            <a:endParaRPr/>
          </a:p>
        </p:txBody>
      </p:sp>
      <p:sp>
        <p:nvSpPr>
          <p:cNvPr id="7" name="Text 4"/>
          <p:cNvSpPr/>
          <p:nvPr/>
        </p:nvSpPr>
        <p:spPr>
          <a:xfrm>
            <a:off x="182880" y="4846320"/>
            <a:ext cx="4023360" cy="256032"/>
          </a:xfrm>
          <a:prstGeom prst="rect">
            <a:avLst/>
          </a:prstGeom>
          <a:noFill/>
          <a:ln/>
        </p:spPr>
        <p:txBody>
          <a:bodyPr wrap="square" lIns="0" tIns="0" rIns="0" bIns="0" rtlCol="0" anchor="ctr"/>
          <a:lstStyle/>
          <a:p>
            <a:pPr marL="0" indent="0" algn="ctr">
              <a:buNone/>
            </a:pPr>
            <a:r>
              <a:rPr lang="en-US" sz="1100" b="1" dirty="0">
                <a:solidFill>
                  <a:srgbClr val="2ECC71"/>
                </a:solidFill>
                <a:latin typeface="Calibri" pitchFamily="34" charset="0"/>
                <a:ea typeface="Calibri" pitchFamily="34" charset="-122"/>
                <a:cs typeface="Calibri" pitchFamily="34" charset="-120"/>
              </a:rPr>
              <a:t>① Control Menu</a:t>
            </a:r>
            <a:endParaRPr lang="en-US" sz="1100" dirty="0"/>
          </a:p>
        </p:txBody>
      </p:sp>
      <p:sp>
        <p:nvSpPr>
          <p:cNvPr id="8" name="Text 5"/>
          <p:cNvSpPr/>
          <p:nvPr/>
        </p:nvSpPr>
        <p:spPr>
          <a:xfrm>
            <a:off x="4315968" y="2651760"/>
            <a:ext cx="502920" cy="457200"/>
          </a:xfrm>
          <a:prstGeom prst="rect">
            <a:avLst/>
          </a:prstGeom>
          <a:noFill/>
          <a:ln/>
        </p:spPr>
        <p:txBody>
          <a:bodyPr wrap="square" lIns="0" tIns="0" rIns="0" bIns="0" rtlCol="0" anchor="ctr"/>
          <a:lstStyle/>
          <a:p>
            <a:pPr marL="0" indent="0" algn="ctr">
              <a:buNone/>
            </a:pPr>
            <a:r>
              <a:rPr lang="en-US" sz="2800" b="1" dirty="0">
                <a:solidFill>
                  <a:srgbClr val="2ECC71"/>
                </a:solidFill>
                <a:latin typeface="Calibri" pitchFamily="34" charset="0"/>
                <a:ea typeface="Calibri" pitchFamily="34" charset="-122"/>
                <a:cs typeface="Calibri" pitchFamily="34" charset="-120"/>
              </a:rPr>
              <a:t>→</a:t>
            </a:r>
            <a:endParaRPr lang="en-US" sz="2800" dirty="0"/>
          </a:p>
        </p:txBody>
      </p:sp>
      <p:sp>
        <p:nvSpPr>
          <p:cNvPr id="9" name="Text 6"/>
          <p:cNvSpPr/>
          <p:nvPr/>
        </p:nvSpPr>
        <p:spPr>
          <a:xfrm>
            <a:off x="4315968" y="3090672"/>
            <a:ext cx="502920" cy="256032"/>
          </a:xfrm>
          <a:prstGeom prst="rect">
            <a:avLst/>
          </a:prstGeom>
          <a:noFill/>
          <a:ln/>
        </p:spPr>
        <p:txBody>
          <a:bodyPr wrap="square" lIns="0" tIns="0" rIns="0" bIns="0" rtlCol="0" anchor="ctr"/>
          <a:lstStyle/>
          <a:p>
            <a:pPr marL="0" indent="0" algn="ctr">
              <a:buNone/>
            </a:pPr>
            <a:r>
              <a:rPr lang="en-US" sz="1100" i="1" dirty="0">
                <a:solidFill>
                  <a:srgbClr val="8899AA"/>
                </a:solidFill>
                <a:latin typeface="Calibri" pitchFamily="34" charset="0"/>
                <a:ea typeface="Calibri" pitchFamily="34" charset="-122"/>
                <a:cs typeface="Calibri" pitchFamily="34" charset="-120"/>
              </a:rPr>
              <a:t>[1]</a:t>
            </a:r>
            <a:endParaRPr lang="en-US" sz="1100" dirty="0"/>
          </a:p>
        </p:txBody>
      </p:sp>
      <p:sp>
        <p:nvSpPr>
          <p:cNvPr id="10" name="Shape 7"/>
          <p:cNvSpPr/>
          <p:nvPr/>
        </p:nvSpPr>
        <p:spPr>
          <a:xfrm>
            <a:off x="4937760" y="1051560"/>
            <a:ext cx="4023360" cy="3749040"/>
          </a:xfrm>
          <a:prstGeom prst="rect">
            <a:avLst/>
          </a:prstGeom>
          <a:solidFill>
            <a:srgbClr val="000000"/>
          </a:solidFill>
          <a:ln w="25400">
            <a:solidFill>
              <a:srgbClr val="1ABC9C"/>
            </a:solidFill>
            <a:prstDash val="solid"/>
          </a:ln>
          <a:effectLst>
            <a:outerShdw blurRad="101600" dist="38100" dir="8100000" algn="bl" rotWithShape="0">
              <a:srgbClr val="000000">
                <a:alpha val="25000"/>
              </a:srgbClr>
            </a:outerShdw>
          </a:effectLst>
        </p:spPr>
        <p:txBody>
          <a:bodyPr/>
          <a:lstStyle/>
          <a:p>
            <a:endParaRPr/>
          </a:p>
        </p:txBody>
      </p:sp>
      <p:sp>
        <p:nvSpPr>
          <p:cNvPr id="12" name="Text 8"/>
          <p:cNvSpPr/>
          <p:nvPr/>
        </p:nvSpPr>
        <p:spPr>
          <a:xfrm>
            <a:off x="4937760" y="4846320"/>
            <a:ext cx="4023360" cy="256032"/>
          </a:xfrm>
          <a:prstGeom prst="rect">
            <a:avLst/>
          </a:prstGeom>
          <a:noFill/>
          <a:ln/>
        </p:spPr>
        <p:txBody>
          <a:bodyPr wrap="square" lIns="0" tIns="0" rIns="0" bIns="0" rtlCol="0" anchor="ctr"/>
          <a:lstStyle/>
          <a:p>
            <a:pPr marL="0" indent="0" algn="ctr">
              <a:buNone/>
            </a:pPr>
            <a:r>
              <a:rPr lang="en-US" sz="1100" b="1" dirty="0">
                <a:solidFill>
                  <a:srgbClr val="1ABC9C"/>
                </a:solidFill>
                <a:latin typeface="Calibri" pitchFamily="34" charset="0"/>
                <a:ea typeface="Calibri" pitchFamily="34" charset="-122"/>
                <a:cs typeface="Calibri" pitchFamily="34" charset="-120"/>
              </a:rPr>
              <a:t>② Traveler Mode activated</a:t>
            </a:r>
            <a:endParaRPr lang="en-US" sz="1100" dirty="0"/>
          </a:p>
        </p:txBody>
      </p:sp>
      <p:pic>
        <p:nvPicPr>
          <p:cNvPr id="13" name="Picture 12" descr="control_menu_full.png"/>
          <p:cNvPicPr>
            <a:picLocks noChangeAspect="1"/>
          </p:cNvPicPr>
          <p:nvPr/>
        </p:nvPicPr>
        <p:blipFill>
          <a:blip r:embed="rId3"/>
          <a:stretch>
            <a:fillRect/>
          </a:stretch>
        </p:blipFill>
        <p:spPr>
          <a:xfrm>
            <a:off x="182880" y="1051560"/>
            <a:ext cx="4023360" cy="3749039"/>
          </a:xfrm>
          <a:prstGeom prst="rect">
            <a:avLst/>
          </a:prstGeom>
        </p:spPr>
      </p:pic>
      <p:pic>
        <p:nvPicPr>
          <p:cNvPr id="14" name="Picture 13" descr="image.png"/>
          <p:cNvPicPr>
            <a:picLocks noChangeAspect="1"/>
          </p:cNvPicPr>
          <p:nvPr/>
        </p:nvPicPr>
        <p:blipFill>
          <a:blip r:embed="rId4"/>
          <a:stretch>
            <a:fillRect/>
          </a:stretch>
        </p:blipFill>
        <p:spPr>
          <a:xfrm>
            <a:off x="4937760" y="1051560"/>
            <a:ext cx="4023360" cy="3749039"/>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1E2D3D"/>
        </a:solidFill>
        <a:effectLst/>
      </p:bgPr>
    </p:bg>
    <p:spTree>
      <p:nvGrpSpPr>
        <p:cNvPr id="1" name=""/>
        <p:cNvGrpSpPr/>
        <p:nvPr/>
      </p:nvGrpSpPr>
      <p:grpSpPr>
        <a:xfrm>
          <a:off x="0" y="0"/>
          <a:ext cx="0" cy="0"/>
          <a:chOff x="0" y="0"/>
          <a:chExt cx="0" cy="0"/>
        </a:xfrm>
      </p:grpSpPr>
      <p:sp>
        <p:nvSpPr>
          <p:cNvPr id="2" name="Rectangle 1"/>
          <p:cNvSpPr/>
          <p:nvPr/>
        </p:nvSpPr>
        <p:spPr>
          <a:xfrm>
            <a:off x="0" y="0"/>
            <a:ext cx="9144000" cy="685800"/>
          </a:xfrm>
          <a:prstGeom prst="rect">
            <a:avLst/>
          </a:prstGeom>
          <a:solidFill>
            <a:srgbClr val="E74C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73152"/>
            <a:ext cx="8595360" cy="530352"/>
          </a:xfrm>
          <a:prstGeom prst="rect">
            <a:avLst/>
          </a:prstGeom>
          <a:noFill/>
        </p:spPr>
        <p:txBody>
          <a:bodyPr wrap="square">
            <a:spAutoFit/>
          </a:bodyPr>
          <a:lstStyle/>
          <a:p>
            <a:pPr algn="l"/>
            <a:r>
              <a:rPr sz="2200" b="1" i="0">
                <a:solidFill>
                  <a:srgbClr val="FFFFFF"/>
                </a:solidFill>
                <a:latin typeface="Calibri"/>
              </a:rPr>
              <a:t>Live Demo — SafeHaven Pi in Action</a:t>
            </a:r>
          </a:p>
        </p:txBody>
      </p:sp>
      <p:pic>
        <p:nvPicPr>
          <p:cNvPr id="4" name="safehaven_demo.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82880" y="777240"/>
            <a:ext cx="8778240" cy="425196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9144000" cy="685800"/>
          </a:xfrm>
          <a:prstGeom prst="rect">
            <a:avLst/>
          </a:prstGeom>
          <a:solidFill>
            <a:srgbClr val="E74C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73152"/>
            <a:ext cx="8595360" cy="530352"/>
          </a:xfrm>
          <a:prstGeom prst="rect">
            <a:avLst/>
          </a:prstGeom>
          <a:noFill/>
        </p:spPr>
        <p:txBody>
          <a:bodyPr wrap="square">
            <a:spAutoFit/>
          </a:bodyPr>
          <a:lstStyle/>
          <a:p>
            <a:pPr algn="l"/>
            <a:r>
              <a:rPr sz="2200" b="1" i="0">
                <a:solidFill>
                  <a:srgbClr val="FFFFFF"/>
                </a:solidFill>
                <a:latin typeface="Calibri"/>
              </a:rPr>
              <a:t>📊  Current Status &amp; Next Steps</a:t>
            </a:r>
          </a:p>
        </p:txBody>
      </p:sp>
      <p:sp>
        <p:nvSpPr>
          <p:cNvPr id="4" name="Rectangle 3"/>
          <p:cNvSpPr/>
          <p:nvPr/>
        </p:nvSpPr>
        <p:spPr>
          <a:xfrm>
            <a:off x="274320" y="804672"/>
            <a:ext cx="3931920" cy="384048"/>
          </a:xfrm>
          <a:prstGeom prst="rect">
            <a:avLst/>
          </a:prstGeom>
          <a:solidFill>
            <a:srgbClr val="27AE6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274320" y="804672"/>
            <a:ext cx="3931920" cy="384048"/>
          </a:xfrm>
          <a:prstGeom prst="rect">
            <a:avLst/>
          </a:prstGeom>
          <a:noFill/>
        </p:spPr>
        <p:txBody>
          <a:bodyPr wrap="square">
            <a:spAutoFit/>
          </a:bodyPr>
          <a:lstStyle/>
          <a:p>
            <a:pPr algn="ctr"/>
            <a:r>
              <a:rPr sz="1300" b="1" i="0">
                <a:solidFill>
                  <a:srgbClr val="FFFFFF"/>
                </a:solidFill>
                <a:latin typeface="Calibri"/>
              </a:rPr>
              <a:t>✅  COMPLETED</a:t>
            </a:r>
          </a:p>
        </p:txBody>
      </p:sp>
      <p:sp>
        <p:nvSpPr>
          <p:cNvPr id="6" name="Rectangle 5"/>
          <p:cNvSpPr/>
          <p:nvPr/>
        </p:nvSpPr>
        <p:spPr>
          <a:xfrm>
            <a:off x="274320" y="1261872"/>
            <a:ext cx="3931920" cy="420624"/>
          </a:xfrm>
          <a:prstGeom prst="rect">
            <a:avLst/>
          </a:prstGeom>
          <a:solidFill>
            <a:srgbClr val="F0FFF6"/>
          </a:solidFill>
          <a:ln w="6350">
            <a:solidFill>
              <a:srgbClr val="AAE0B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274320" y="1261872"/>
            <a:ext cx="91440" cy="420624"/>
          </a:xfrm>
          <a:prstGeom prst="rect">
            <a:avLst/>
          </a:prstGeom>
          <a:solidFill>
            <a:srgbClr val="27AE6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457200" y="1316736"/>
            <a:ext cx="3657600" cy="310896"/>
          </a:xfrm>
          <a:prstGeom prst="rect">
            <a:avLst/>
          </a:prstGeom>
          <a:noFill/>
        </p:spPr>
        <p:txBody>
          <a:bodyPr wrap="square">
            <a:spAutoFit/>
          </a:bodyPr>
          <a:lstStyle/>
          <a:p>
            <a:pPr algn="l"/>
            <a:r>
              <a:rPr sz="1050" b="0" i="0">
                <a:solidFill>
                  <a:srgbClr val="1A4D2E"/>
                </a:solidFill>
                <a:latin typeface="Calibri"/>
              </a:rPr>
              <a:t>Full security stack deployed &amp; running</a:t>
            </a:r>
          </a:p>
        </p:txBody>
      </p:sp>
      <p:sp>
        <p:nvSpPr>
          <p:cNvPr id="9" name="Rectangle 8"/>
          <p:cNvSpPr/>
          <p:nvPr/>
        </p:nvSpPr>
        <p:spPr>
          <a:xfrm>
            <a:off x="274320" y="1764792"/>
            <a:ext cx="3931920" cy="420624"/>
          </a:xfrm>
          <a:prstGeom prst="rect">
            <a:avLst/>
          </a:prstGeom>
          <a:solidFill>
            <a:srgbClr val="F0FFF6"/>
          </a:solidFill>
          <a:ln w="6350">
            <a:solidFill>
              <a:srgbClr val="AAE0B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274320" y="1764792"/>
            <a:ext cx="91440" cy="420624"/>
          </a:xfrm>
          <a:prstGeom prst="rect">
            <a:avLst/>
          </a:prstGeom>
          <a:solidFill>
            <a:srgbClr val="27AE6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57200" y="1819656"/>
            <a:ext cx="3657600" cy="310896"/>
          </a:xfrm>
          <a:prstGeom prst="rect">
            <a:avLst/>
          </a:prstGeom>
          <a:noFill/>
        </p:spPr>
        <p:txBody>
          <a:bodyPr wrap="square">
            <a:spAutoFit/>
          </a:bodyPr>
          <a:lstStyle/>
          <a:p>
            <a:pPr algn="l"/>
            <a:r>
              <a:rPr sz="1050" b="0" i="0">
                <a:solidFill>
                  <a:srgbClr val="1A4D2E"/>
                </a:solidFill>
                <a:latin typeface="Calibri"/>
              </a:rPr>
              <a:t>Flask backend — 11 API endpoints complete</a:t>
            </a:r>
          </a:p>
        </p:txBody>
      </p:sp>
      <p:sp>
        <p:nvSpPr>
          <p:cNvPr id="12" name="Rectangle 11"/>
          <p:cNvSpPr/>
          <p:nvPr/>
        </p:nvSpPr>
        <p:spPr>
          <a:xfrm>
            <a:off x="274320" y="2267712"/>
            <a:ext cx="3931920" cy="420624"/>
          </a:xfrm>
          <a:prstGeom prst="rect">
            <a:avLst/>
          </a:prstGeom>
          <a:solidFill>
            <a:srgbClr val="F0FFF6"/>
          </a:solidFill>
          <a:ln w="6350">
            <a:solidFill>
              <a:srgbClr val="AAE0B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274320" y="2267712"/>
            <a:ext cx="91440" cy="420624"/>
          </a:xfrm>
          <a:prstGeom prst="rect">
            <a:avLst/>
          </a:prstGeom>
          <a:solidFill>
            <a:srgbClr val="27AE6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57200" y="2322576"/>
            <a:ext cx="3657600" cy="310896"/>
          </a:xfrm>
          <a:prstGeom prst="rect">
            <a:avLst/>
          </a:prstGeom>
          <a:noFill/>
        </p:spPr>
        <p:txBody>
          <a:bodyPr wrap="square">
            <a:spAutoFit/>
          </a:bodyPr>
          <a:lstStyle/>
          <a:p>
            <a:pPr algn="l"/>
            <a:r>
              <a:rPr sz="1050" b="0" i="0">
                <a:solidFill>
                  <a:srgbClr val="1A4D2E"/>
                </a:solidFill>
                <a:latin typeface="Calibri"/>
              </a:rPr>
              <a:t>HTML dashboard frontend built</a:t>
            </a:r>
          </a:p>
        </p:txBody>
      </p:sp>
      <p:sp>
        <p:nvSpPr>
          <p:cNvPr id="15" name="Rectangle 14"/>
          <p:cNvSpPr/>
          <p:nvPr/>
        </p:nvSpPr>
        <p:spPr>
          <a:xfrm>
            <a:off x="274320" y="2770632"/>
            <a:ext cx="3931920" cy="420624"/>
          </a:xfrm>
          <a:prstGeom prst="rect">
            <a:avLst/>
          </a:prstGeom>
          <a:solidFill>
            <a:srgbClr val="F0FFF6"/>
          </a:solidFill>
          <a:ln w="6350">
            <a:solidFill>
              <a:srgbClr val="AAE0B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274320" y="2770632"/>
            <a:ext cx="91440" cy="420624"/>
          </a:xfrm>
          <a:prstGeom prst="rect">
            <a:avLst/>
          </a:prstGeom>
          <a:solidFill>
            <a:srgbClr val="27AE6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457200" y="2825496"/>
            <a:ext cx="3657600" cy="310896"/>
          </a:xfrm>
          <a:prstGeom prst="rect">
            <a:avLst/>
          </a:prstGeom>
          <a:noFill/>
        </p:spPr>
        <p:txBody>
          <a:bodyPr wrap="square">
            <a:spAutoFit/>
          </a:bodyPr>
          <a:lstStyle/>
          <a:p>
            <a:pPr algn="l"/>
            <a:r>
              <a:rPr sz="1050" b="0" i="0">
                <a:solidFill>
                  <a:srgbClr val="1A4D2E"/>
                </a:solidFill>
                <a:latin typeface="Calibri"/>
              </a:rPr>
              <a:t>Setup wizard &amp; control menu</a:t>
            </a:r>
          </a:p>
        </p:txBody>
      </p:sp>
      <p:sp>
        <p:nvSpPr>
          <p:cNvPr id="18" name="Rectangle 17"/>
          <p:cNvSpPr/>
          <p:nvPr/>
        </p:nvSpPr>
        <p:spPr>
          <a:xfrm>
            <a:off x="274320" y="3273552"/>
            <a:ext cx="3931920" cy="420624"/>
          </a:xfrm>
          <a:prstGeom prst="rect">
            <a:avLst/>
          </a:prstGeom>
          <a:solidFill>
            <a:srgbClr val="F0FFF6"/>
          </a:solidFill>
          <a:ln w="6350">
            <a:solidFill>
              <a:srgbClr val="AAE0B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p:cNvSpPr/>
          <p:nvPr/>
        </p:nvSpPr>
        <p:spPr>
          <a:xfrm>
            <a:off x="274320" y="3273552"/>
            <a:ext cx="91440" cy="420624"/>
          </a:xfrm>
          <a:prstGeom prst="rect">
            <a:avLst/>
          </a:prstGeom>
          <a:solidFill>
            <a:srgbClr val="27AE6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457200" y="3328416"/>
            <a:ext cx="3657600" cy="310896"/>
          </a:xfrm>
          <a:prstGeom prst="rect">
            <a:avLst/>
          </a:prstGeom>
          <a:noFill/>
        </p:spPr>
        <p:txBody>
          <a:bodyPr wrap="square">
            <a:spAutoFit/>
          </a:bodyPr>
          <a:lstStyle/>
          <a:p>
            <a:pPr algn="l"/>
            <a:r>
              <a:rPr sz="1050" b="0" i="0">
                <a:solidFill>
                  <a:srgbClr val="1A4D2E"/>
                </a:solidFill>
                <a:latin typeface="Calibri"/>
              </a:rPr>
              <a:t>Relax Mode added for Cloudflare-protected sites</a:t>
            </a:r>
          </a:p>
        </p:txBody>
      </p:sp>
      <p:sp>
        <p:nvSpPr>
          <p:cNvPr id="21" name="Rectangle 20"/>
          <p:cNvSpPr/>
          <p:nvPr/>
        </p:nvSpPr>
        <p:spPr>
          <a:xfrm>
            <a:off x="274320" y="3776472"/>
            <a:ext cx="3931920" cy="420624"/>
          </a:xfrm>
          <a:prstGeom prst="rect">
            <a:avLst/>
          </a:prstGeom>
          <a:solidFill>
            <a:srgbClr val="F0FFF6"/>
          </a:solidFill>
          <a:ln w="6350">
            <a:solidFill>
              <a:srgbClr val="AAE0B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274320" y="3776472"/>
            <a:ext cx="91440" cy="420624"/>
          </a:xfrm>
          <a:prstGeom prst="rect">
            <a:avLst/>
          </a:prstGeom>
          <a:solidFill>
            <a:srgbClr val="27AE6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457200" y="3831335"/>
            <a:ext cx="3657600" cy="310896"/>
          </a:xfrm>
          <a:prstGeom prst="rect">
            <a:avLst/>
          </a:prstGeom>
          <a:noFill/>
        </p:spPr>
        <p:txBody>
          <a:bodyPr wrap="square">
            <a:spAutoFit/>
          </a:bodyPr>
          <a:lstStyle/>
          <a:p>
            <a:pPr algn="l"/>
            <a:r>
              <a:rPr sz="1050" b="0" i="0">
                <a:solidFill>
                  <a:srgbClr val="1A4D2E"/>
                </a:solidFill>
                <a:latin typeface="Calibri"/>
              </a:rPr>
              <a:t>GitHub repo live (private — goes public 8 May)</a:t>
            </a:r>
          </a:p>
        </p:txBody>
      </p:sp>
      <p:sp>
        <p:nvSpPr>
          <p:cNvPr id="24" name="Rectangle 23"/>
          <p:cNvSpPr/>
          <p:nvPr/>
        </p:nvSpPr>
        <p:spPr>
          <a:xfrm>
            <a:off x="4937760" y="804672"/>
            <a:ext cx="3931920" cy="384048"/>
          </a:xfrm>
          <a:prstGeom prst="rect">
            <a:avLst/>
          </a:prstGeom>
          <a:solidFill>
            <a:srgbClr val="F39C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4937760" y="804672"/>
            <a:ext cx="3931920" cy="384048"/>
          </a:xfrm>
          <a:prstGeom prst="rect">
            <a:avLst/>
          </a:prstGeom>
          <a:noFill/>
        </p:spPr>
        <p:txBody>
          <a:bodyPr wrap="square">
            <a:spAutoFit/>
          </a:bodyPr>
          <a:lstStyle/>
          <a:p>
            <a:pPr algn="ctr"/>
            <a:r>
              <a:rPr sz="1300" b="1" i="0">
                <a:solidFill>
                  <a:srgbClr val="FFFFFF"/>
                </a:solidFill>
                <a:latin typeface="Calibri"/>
              </a:rPr>
              <a:t>🔧  NEXT STEPS</a:t>
            </a:r>
          </a:p>
        </p:txBody>
      </p:sp>
      <p:sp>
        <p:nvSpPr>
          <p:cNvPr id="26" name="Rectangle 25"/>
          <p:cNvSpPr/>
          <p:nvPr/>
        </p:nvSpPr>
        <p:spPr>
          <a:xfrm>
            <a:off x="4937760" y="1261872"/>
            <a:ext cx="3931920" cy="420624"/>
          </a:xfrm>
          <a:prstGeom prst="rect">
            <a:avLst/>
          </a:prstGeom>
          <a:solidFill>
            <a:srgbClr val="FFF8E7"/>
          </a:solidFill>
          <a:ln w="6350">
            <a:solidFill>
              <a:srgbClr val="FFD08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Rectangle 26"/>
          <p:cNvSpPr/>
          <p:nvPr/>
        </p:nvSpPr>
        <p:spPr>
          <a:xfrm>
            <a:off x="4937760" y="1261872"/>
            <a:ext cx="91440" cy="420624"/>
          </a:xfrm>
          <a:prstGeom prst="rect">
            <a:avLst/>
          </a:prstGeom>
          <a:solidFill>
            <a:srgbClr val="F39C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5120640" y="1316736"/>
            <a:ext cx="3657600" cy="310896"/>
          </a:xfrm>
          <a:prstGeom prst="rect">
            <a:avLst/>
          </a:prstGeom>
          <a:noFill/>
        </p:spPr>
        <p:txBody>
          <a:bodyPr wrap="square">
            <a:spAutoFit/>
          </a:bodyPr>
          <a:lstStyle/>
          <a:p>
            <a:pPr algn="l"/>
            <a:r>
              <a:rPr sz="1050" b="0" i="0">
                <a:solidFill>
                  <a:srgbClr val="7A4500"/>
                </a:solidFill>
                <a:latin typeface="Calibri"/>
              </a:rPr>
              <a:t>Fix nftables persistence across reboots</a:t>
            </a:r>
          </a:p>
        </p:txBody>
      </p:sp>
      <p:sp>
        <p:nvSpPr>
          <p:cNvPr id="29" name="Rectangle 28"/>
          <p:cNvSpPr/>
          <p:nvPr/>
        </p:nvSpPr>
        <p:spPr>
          <a:xfrm>
            <a:off x="4937760" y="1764792"/>
            <a:ext cx="3931920" cy="420624"/>
          </a:xfrm>
          <a:prstGeom prst="rect">
            <a:avLst/>
          </a:prstGeom>
          <a:solidFill>
            <a:srgbClr val="FFF8E7"/>
          </a:solidFill>
          <a:ln w="6350">
            <a:solidFill>
              <a:srgbClr val="FFD08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Rectangle 29"/>
          <p:cNvSpPr/>
          <p:nvPr/>
        </p:nvSpPr>
        <p:spPr>
          <a:xfrm>
            <a:off x="4937760" y="1764792"/>
            <a:ext cx="91440" cy="420624"/>
          </a:xfrm>
          <a:prstGeom prst="rect">
            <a:avLst/>
          </a:prstGeom>
          <a:solidFill>
            <a:srgbClr val="F39C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5120640" y="1819656"/>
            <a:ext cx="3657600" cy="310896"/>
          </a:xfrm>
          <a:prstGeom prst="rect">
            <a:avLst/>
          </a:prstGeom>
          <a:noFill/>
        </p:spPr>
        <p:txBody>
          <a:bodyPr wrap="square">
            <a:spAutoFit/>
          </a:bodyPr>
          <a:lstStyle/>
          <a:p>
            <a:pPr algn="l"/>
            <a:r>
              <a:rPr sz="1050" b="0" i="0">
                <a:solidFill>
                  <a:srgbClr val="7A4500"/>
                </a:solidFill>
                <a:latin typeface="Calibri"/>
              </a:rPr>
              <a:t>DNS DNAT — force port 53 through Pi-hole</a:t>
            </a:r>
          </a:p>
        </p:txBody>
      </p:sp>
      <p:sp>
        <p:nvSpPr>
          <p:cNvPr id="32" name="Rectangle 31"/>
          <p:cNvSpPr/>
          <p:nvPr/>
        </p:nvSpPr>
        <p:spPr>
          <a:xfrm>
            <a:off x="4937760" y="2267712"/>
            <a:ext cx="3931920" cy="420624"/>
          </a:xfrm>
          <a:prstGeom prst="rect">
            <a:avLst/>
          </a:prstGeom>
          <a:solidFill>
            <a:srgbClr val="FFF8E7"/>
          </a:solidFill>
          <a:ln w="6350">
            <a:solidFill>
              <a:srgbClr val="FFD08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Rectangle 32"/>
          <p:cNvSpPr/>
          <p:nvPr/>
        </p:nvSpPr>
        <p:spPr>
          <a:xfrm>
            <a:off x="4937760" y="2267712"/>
            <a:ext cx="91440" cy="420624"/>
          </a:xfrm>
          <a:prstGeom prst="rect">
            <a:avLst/>
          </a:prstGeom>
          <a:solidFill>
            <a:srgbClr val="F39C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TextBox 33"/>
          <p:cNvSpPr txBox="1"/>
          <p:nvPr/>
        </p:nvSpPr>
        <p:spPr>
          <a:xfrm>
            <a:off x="5120640" y="2322576"/>
            <a:ext cx="3657600" cy="310896"/>
          </a:xfrm>
          <a:prstGeom prst="rect">
            <a:avLst/>
          </a:prstGeom>
          <a:noFill/>
        </p:spPr>
        <p:txBody>
          <a:bodyPr wrap="square">
            <a:spAutoFit/>
          </a:bodyPr>
          <a:lstStyle/>
          <a:p>
            <a:pPr algn="l"/>
            <a:r>
              <a:rPr sz="1050" b="0" i="0">
                <a:solidFill>
                  <a:srgbClr val="7A4500"/>
                </a:solidFill>
                <a:latin typeface="Calibri"/>
              </a:rPr>
              <a:t>Fail2ban + Suricata auto-ban integration</a:t>
            </a:r>
          </a:p>
        </p:txBody>
      </p:sp>
      <p:sp>
        <p:nvSpPr>
          <p:cNvPr id="35" name="Rectangle 34"/>
          <p:cNvSpPr/>
          <p:nvPr/>
        </p:nvSpPr>
        <p:spPr>
          <a:xfrm>
            <a:off x="4937760" y="2770632"/>
            <a:ext cx="3931920" cy="420624"/>
          </a:xfrm>
          <a:prstGeom prst="rect">
            <a:avLst/>
          </a:prstGeom>
          <a:solidFill>
            <a:srgbClr val="FFF8E7"/>
          </a:solidFill>
          <a:ln w="6350">
            <a:solidFill>
              <a:srgbClr val="FFD08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Rectangle 35"/>
          <p:cNvSpPr/>
          <p:nvPr/>
        </p:nvSpPr>
        <p:spPr>
          <a:xfrm>
            <a:off x="4937760" y="2770632"/>
            <a:ext cx="91440" cy="420624"/>
          </a:xfrm>
          <a:prstGeom prst="rect">
            <a:avLst/>
          </a:prstGeom>
          <a:solidFill>
            <a:srgbClr val="F39C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TextBox 36"/>
          <p:cNvSpPr txBox="1"/>
          <p:nvPr/>
        </p:nvSpPr>
        <p:spPr>
          <a:xfrm>
            <a:off x="5120640" y="2825496"/>
            <a:ext cx="3657600" cy="310896"/>
          </a:xfrm>
          <a:prstGeom prst="rect">
            <a:avLst/>
          </a:prstGeom>
          <a:noFill/>
        </p:spPr>
        <p:txBody>
          <a:bodyPr wrap="square">
            <a:spAutoFit/>
          </a:bodyPr>
          <a:lstStyle/>
          <a:p>
            <a:pPr algn="l"/>
            <a:r>
              <a:rPr sz="1050" b="0" i="0">
                <a:solidFill>
                  <a:srgbClr val="7A4500"/>
                </a:solidFill>
                <a:latin typeface="Calibri"/>
              </a:rPr>
              <a:t>Login page &amp; admin dashboard (Business Mode)</a:t>
            </a:r>
          </a:p>
        </p:txBody>
      </p:sp>
      <p:sp>
        <p:nvSpPr>
          <p:cNvPr id="38" name="Rectangle 37"/>
          <p:cNvSpPr/>
          <p:nvPr/>
        </p:nvSpPr>
        <p:spPr>
          <a:xfrm>
            <a:off x="4937760" y="3273552"/>
            <a:ext cx="3931920" cy="420624"/>
          </a:xfrm>
          <a:prstGeom prst="rect">
            <a:avLst/>
          </a:prstGeom>
          <a:solidFill>
            <a:srgbClr val="FFF8E7"/>
          </a:solidFill>
          <a:ln w="6350">
            <a:solidFill>
              <a:srgbClr val="FFD08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Rectangle 38"/>
          <p:cNvSpPr/>
          <p:nvPr/>
        </p:nvSpPr>
        <p:spPr>
          <a:xfrm>
            <a:off x="4937760" y="3273552"/>
            <a:ext cx="91440" cy="420624"/>
          </a:xfrm>
          <a:prstGeom prst="rect">
            <a:avLst/>
          </a:prstGeom>
          <a:solidFill>
            <a:srgbClr val="F39C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TextBox 39"/>
          <p:cNvSpPr txBox="1"/>
          <p:nvPr/>
        </p:nvSpPr>
        <p:spPr>
          <a:xfrm>
            <a:off x="5120640" y="3328416"/>
            <a:ext cx="3657600" cy="310896"/>
          </a:xfrm>
          <a:prstGeom prst="rect">
            <a:avLst/>
          </a:prstGeom>
          <a:noFill/>
        </p:spPr>
        <p:txBody>
          <a:bodyPr wrap="square">
            <a:spAutoFit/>
          </a:bodyPr>
          <a:lstStyle/>
          <a:p>
            <a:pPr algn="l"/>
            <a:r>
              <a:rPr sz="1050" b="0" i="0">
                <a:solidFill>
                  <a:srgbClr val="7A4500"/>
                </a:solidFill>
                <a:latin typeface="Calibri"/>
              </a:rPr>
              <a:t>SSH restrict to eth0 + HTTPS cert</a:t>
            </a:r>
          </a:p>
        </p:txBody>
      </p:sp>
      <p:sp>
        <p:nvSpPr>
          <p:cNvPr id="41" name="Rectangle 40"/>
          <p:cNvSpPr/>
          <p:nvPr/>
        </p:nvSpPr>
        <p:spPr>
          <a:xfrm>
            <a:off x="4937760" y="3776472"/>
            <a:ext cx="3931920" cy="420624"/>
          </a:xfrm>
          <a:prstGeom prst="rect">
            <a:avLst/>
          </a:prstGeom>
          <a:solidFill>
            <a:srgbClr val="FFF8E7"/>
          </a:solidFill>
          <a:ln w="6350">
            <a:solidFill>
              <a:srgbClr val="FFD08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2" name="Rectangle 41"/>
          <p:cNvSpPr/>
          <p:nvPr/>
        </p:nvSpPr>
        <p:spPr>
          <a:xfrm>
            <a:off x="4937760" y="3776472"/>
            <a:ext cx="91440" cy="420624"/>
          </a:xfrm>
          <a:prstGeom prst="rect">
            <a:avLst/>
          </a:prstGeom>
          <a:solidFill>
            <a:srgbClr val="F39C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3" name="TextBox 42"/>
          <p:cNvSpPr txBox="1"/>
          <p:nvPr/>
        </p:nvSpPr>
        <p:spPr>
          <a:xfrm>
            <a:off x="5120640" y="3831335"/>
            <a:ext cx="3657600" cy="310896"/>
          </a:xfrm>
          <a:prstGeom prst="rect">
            <a:avLst/>
          </a:prstGeom>
          <a:noFill/>
        </p:spPr>
        <p:txBody>
          <a:bodyPr wrap="square">
            <a:spAutoFit/>
          </a:bodyPr>
          <a:lstStyle/>
          <a:p>
            <a:pPr algn="l"/>
            <a:r>
              <a:rPr sz="1050" b="0" i="0">
                <a:solidFill>
                  <a:srgbClr val="7A4500"/>
                </a:solidFill>
                <a:latin typeface="Calibri"/>
              </a:rPr>
              <a:t>Stress test with hping3 — final report data</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E74C3C"/>
          </a:solidFill>
          <a:ln w="12700">
            <a:solidFill>
              <a:srgbClr val="E74C3C"/>
            </a:solidFill>
            <a:prstDash val="solid"/>
          </a:ln>
        </p:spPr>
        <p:txBody>
          <a:bodyPr/>
          <a:lstStyle/>
          <a:p>
            <a:endParaRPr/>
          </a:p>
        </p:txBody>
      </p:sp>
      <p:sp>
        <p:nvSpPr>
          <p:cNvPr id="3" name="Text 1"/>
          <p:cNvSpPr/>
          <p:nvPr/>
        </p:nvSpPr>
        <p:spPr>
          <a:xfrm>
            <a:off x="274320" y="73152"/>
            <a:ext cx="8595360" cy="530352"/>
          </a:xfrm>
          <a:prstGeom prst="rect">
            <a:avLst/>
          </a:prstGeom>
          <a:noFill/>
          <a:ln/>
        </p:spPr>
        <p:txBody>
          <a:bodyPr wrap="square" lIns="0" tIns="0" rIns="0" bIns="0" rtlCol="0" anchor="ctr"/>
          <a:lstStyle/>
          <a:p>
            <a:pPr marL="0" indent="0">
              <a:buNone/>
            </a:pPr>
            <a:r>
              <a:rPr lang="en-US" sz="2200" b="1" dirty="0">
                <a:solidFill>
                  <a:srgbClr val="FFFFFF"/>
                </a:solidFill>
                <a:latin typeface="Calibri" pitchFamily="34" charset="0"/>
                <a:ea typeface="Calibri" pitchFamily="34" charset="-122"/>
                <a:cs typeface="Calibri" pitchFamily="34" charset="-120"/>
              </a:rPr>
              <a:t>📅  Updated Timeline — Road to Submission</a:t>
            </a:r>
            <a:endParaRPr lang="en-US" sz="2200" dirty="0"/>
          </a:p>
        </p:txBody>
      </p:sp>
      <p:sp>
        <p:nvSpPr>
          <p:cNvPr id="4" name="Shape 2"/>
          <p:cNvSpPr/>
          <p:nvPr/>
        </p:nvSpPr>
        <p:spPr>
          <a:xfrm>
            <a:off x="201168" y="804672"/>
            <a:ext cx="1993392" cy="3977640"/>
          </a:xfrm>
          <a:prstGeom prst="rect">
            <a:avLst/>
          </a:prstGeom>
          <a:solidFill>
            <a:srgbClr val="F0FFF6"/>
          </a:solidFill>
          <a:ln w="19050">
            <a:solidFill>
              <a:srgbClr val="27AE60"/>
            </a:solidFill>
            <a:prstDash val="solid"/>
          </a:ln>
        </p:spPr>
        <p:txBody>
          <a:bodyPr/>
          <a:lstStyle/>
          <a:p>
            <a:endParaRPr/>
          </a:p>
        </p:txBody>
      </p:sp>
      <p:sp>
        <p:nvSpPr>
          <p:cNvPr id="5" name="Shape 3"/>
          <p:cNvSpPr/>
          <p:nvPr/>
        </p:nvSpPr>
        <p:spPr>
          <a:xfrm>
            <a:off x="201168" y="804672"/>
            <a:ext cx="1993392" cy="438912"/>
          </a:xfrm>
          <a:prstGeom prst="rect">
            <a:avLst/>
          </a:prstGeom>
          <a:solidFill>
            <a:srgbClr val="27AE60"/>
          </a:solidFill>
          <a:ln w="12700">
            <a:solidFill>
              <a:srgbClr val="27AE60"/>
            </a:solidFill>
            <a:prstDash val="solid"/>
          </a:ln>
        </p:spPr>
        <p:txBody>
          <a:bodyPr/>
          <a:lstStyle/>
          <a:p>
            <a:endParaRPr/>
          </a:p>
        </p:txBody>
      </p:sp>
      <p:sp>
        <p:nvSpPr>
          <p:cNvPr id="6" name="Text 4"/>
          <p:cNvSpPr/>
          <p:nvPr/>
        </p:nvSpPr>
        <p:spPr>
          <a:xfrm>
            <a:off x="246888" y="822960"/>
            <a:ext cx="1901952" cy="201168"/>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Phase 1</a:t>
            </a:r>
            <a:endParaRPr lang="en-US" sz="1000" dirty="0"/>
          </a:p>
        </p:txBody>
      </p:sp>
      <p:sp>
        <p:nvSpPr>
          <p:cNvPr id="7" name="Text 5"/>
          <p:cNvSpPr/>
          <p:nvPr/>
        </p:nvSpPr>
        <p:spPr>
          <a:xfrm>
            <a:off x="246888" y="1024128"/>
            <a:ext cx="1901952" cy="182880"/>
          </a:xfrm>
          <a:prstGeom prst="rect">
            <a:avLst/>
          </a:prstGeom>
          <a:noFill/>
          <a:ln/>
        </p:spPr>
        <p:txBody>
          <a:bodyPr wrap="square" lIns="0" tIns="0" rIns="0" bIns="0" rtlCol="0" anchor="ctr"/>
          <a:lstStyle/>
          <a:p>
            <a:pPr marL="0" indent="0" algn="ctr">
              <a:buNone/>
            </a:pPr>
            <a:r>
              <a:rPr lang="en-US" sz="850" dirty="0">
                <a:solidFill>
                  <a:srgbClr val="EAF0FB"/>
                </a:solidFill>
                <a:latin typeface="Calibri" pitchFamily="34" charset="0"/>
                <a:ea typeface="Calibri" pitchFamily="34" charset="-122"/>
                <a:cs typeface="Calibri" pitchFamily="34" charset="-120"/>
              </a:rPr>
              <a:t>Research &amp; Design</a:t>
            </a:r>
            <a:endParaRPr lang="en-US" sz="850" dirty="0"/>
          </a:p>
        </p:txBody>
      </p:sp>
      <p:sp>
        <p:nvSpPr>
          <p:cNvPr id="8" name="Shape 6"/>
          <p:cNvSpPr/>
          <p:nvPr/>
        </p:nvSpPr>
        <p:spPr>
          <a:xfrm>
            <a:off x="475488" y="1325880"/>
            <a:ext cx="1444752" cy="274320"/>
          </a:xfrm>
          <a:prstGeom prst="rect">
            <a:avLst/>
          </a:prstGeom>
          <a:solidFill>
            <a:srgbClr val="27AE60"/>
          </a:solidFill>
          <a:ln w="12700">
            <a:solidFill>
              <a:srgbClr val="27AE60"/>
            </a:solidFill>
            <a:prstDash val="solid"/>
          </a:ln>
        </p:spPr>
        <p:txBody>
          <a:bodyPr/>
          <a:lstStyle/>
          <a:p>
            <a:endParaRPr/>
          </a:p>
        </p:txBody>
      </p:sp>
      <p:sp>
        <p:nvSpPr>
          <p:cNvPr id="9" name="Text 7"/>
          <p:cNvSpPr/>
          <p:nvPr/>
        </p:nvSpPr>
        <p:spPr>
          <a:xfrm>
            <a:off x="475488" y="1325880"/>
            <a:ext cx="1444752"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DONE</a:t>
            </a:r>
            <a:endParaRPr lang="en-US" sz="900" dirty="0"/>
          </a:p>
        </p:txBody>
      </p:sp>
      <p:sp>
        <p:nvSpPr>
          <p:cNvPr id="10" name="Text 8"/>
          <p:cNvSpPr/>
          <p:nvPr/>
        </p:nvSpPr>
        <p:spPr>
          <a:xfrm>
            <a:off x="292608" y="1691640"/>
            <a:ext cx="1828800" cy="274320"/>
          </a:xfrm>
          <a:prstGeom prst="rect">
            <a:avLst/>
          </a:prstGeom>
          <a:noFill/>
          <a:ln/>
        </p:spPr>
        <p:txBody>
          <a:bodyPr wrap="square" lIns="0" tIns="0" rIns="0" bIns="0" rtlCol="0" anchor="ctr"/>
          <a:lstStyle/>
          <a:p>
            <a:pPr marL="0" indent="0" algn="ctr">
              <a:buNone/>
            </a:pPr>
            <a:r>
              <a:rPr lang="en-US" sz="1000" b="1" dirty="0">
                <a:solidFill>
                  <a:srgbClr val="27AE60"/>
                </a:solidFill>
                <a:latin typeface="Calibri" pitchFamily="34" charset="0"/>
                <a:ea typeface="Calibri" pitchFamily="34" charset="-122"/>
                <a:cs typeface="Calibri" pitchFamily="34" charset="-120"/>
              </a:rPr>
              <a:t>Feb – 13 Mar</a:t>
            </a:r>
            <a:endParaRPr lang="en-US" sz="1000" dirty="0"/>
          </a:p>
        </p:txBody>
      </p:sp>
      <p:sp>
        <p:nvSpPr>
          <p:cNvPr id="11" name="Text 9"/>
          <p:cNvSpPr/>
          <p:nvPr/>
        </p:nvSpPr>
        <p:spPr>
          <a:xfrm>
            <a:off x="310896" y="2057400"/>
            <a:ext cx="1810512" cy="502920"/>
          </a:xfrm>
          <a:prstGeom prst="rect">
            <a:avLst/>
          </a:prstGeom>
          <a:noFill/>
          <a:ln/>
        </p:spPr>
        <p:txBody>
          <a:bodyPr wrap="square" lIns="0" tIns="0" rIns="0" bIns="0" rtlCol="0" anchor="ctr"/>
          <a:lstStyle/>
          <a:p>
            <a:pPr marL="342900" indent="-342900">
              <a:buSzPct val="100000"/>
              <a:buChar char="•"/>
            </a:pPr>
            <a:r>
              <a:rPr lang="en-US" sz="1000" dirty="0">
                <a:solidFill>
                  <a:srgbClr val="334466"/>
                </a:solidFill>
                <a:latin typeface="Calibri" pitchFamily="34" charset="0"/>
                <a:ea typeface="Calibri" pitchFamily="34" charset="-122"/>
                <a:cs typeface="Calibri" pitchFamily="34" charset="-120"/>
              </a:rPr>
              <a:t>Literature review ✓</a:t>
            </a:r>
            <a:endParaRPr lang="en-US" sz="1000" dirty="0"/>
          </a:p>
        </p:txBody>
      </p:sp>
      <p:sp>
        <p:nvSpPr>
          <p:cNvPr id="12" name="Text 10"/>
          <p:cNvSpPr/>
          <p:nvPr/>
        </p:nvSpPr>
        <p:spPr>
          <a:xfrm>
            <a:off x="310896" y="2606040"/>
            <a:ext cx="1810512" cy="502920"/>
          </a:xfrm>
          <a:prstGeom prst="rect">
            <a:avLst/>
          </a:prstGeom>
          <a:noFill/>
          <a:ln/>
        </p:spPr>
        <p:txBody>
          <a:bodyPr wrap="square" lIns="0" tIns="0" rIns="0" bIns="0" rtlCol="0" anchor="ctr"/>
          <a:lstStyle/>
          <a:p>
            <a:pPr marL="342900" indent="-342900">
              <a:buSzPct val="100000"/>
              <a:buChar char="•"/>
            </a:pPr>
            <a:r>
              <a:rPr lang="en-US" sz="1000" dirty="0">
                <a:solidFill>
                  <a:srgbClr val="334466"/>
                </a:solidFill>
                <a:latin typeface="Calibri" pitchFamily="34" charset="0"/>
                <a:ea typeface="Calibri" pitchFamily="34" charset="-122"/>
                <a:cs typeface="Calibri" pitchFamily="34" charset="-120"/>
              </a:rPr>
              <a:t>Hardware procurement ✓</a:t>
            </a:r>
            <a:endParaRPr lang="en-US" sz="1000" dirty="0"/>
          </a:p>
        </p:txBody>
      </p:sp>
      <p:sp>
        <p:nvSpPr>
          <p:cNvPr id="13" name="Text 11"/>
          <p:cNvSpPr/>
          <p:nvPr/>
        </p:nvSpPr>
        <p:spPr>
          <a:xfrm>
            <a:off x="310896" y="3154680"/>
            <a:ext cx="1810512" cy="502920"/>
          </a:xfrm>
          <a:prstGeom prst="rect">
            <a:avLst/>
          </a:prstGeom>
          <a:noFill/>
          <a:ln/>
        </p:spPr>
        <p:txBody>
          <a:bodyPr wrap="square" lIns="0" tIns="0" rIns="0" bIns="0" rtlCol="0" anchor="ctr"/>
          <a:lstStyle/>
          <a:p>
            <a:pPr marL="342900" indent="-342900">
              <a:buSzPct val="100000"/>
              <a:buChar char="•"/>
            </a:pPr>
            <a:r>
              <a:rPr lang="en-US" sz="1000" dirty="0">
                <a:solidFill>
                  <a:srgbClr val="334466"/>
                </a:solidFill>
                <a:latin typeface="Calibri" pitchFamily="34" charset="0"/>
                <a:ea typeface="Calibri" pitchFamily="34" charset="-122"/>
                <a:cs typeface="Calibri" pitchFamily="34" charset="-120"/>
              </a:rPr>
              <a:t>Architecture design ✓</a:t>
            </a:r>
            <a:endParaRPr lang="en-US" sz="1000" dirty="0"/>
          </a:p>
        </p:txBody>
      </p:sp>
      <p:sp>
        <p:nvSpPr>
          <p:cNvPr id="14" name="Text 12"/>
          <p:cNvSpPr/>
          <p:nvPr/>
        </p:nvSpPr>
        <p:spPr>
          <a:xfrm>
            <a:off x="310896" y="3703320"/>
            <a:ext cx="1810512" cy="502920"/>
          </a:xfrm>
          <a:prstGeom prst="rect">
            <a:avLst/>
          </a:prstGeom>
          <a:noFill/>
          <a:ln/>
        </p:spPr>
        <p:txBody>
          <a:bodyPr wrap="square" lIns="0" tIns="0" rIns="0" bIns="0" rtlCol="0" anchor="ctr"/>
          <a:lstStyle/>
          <a:p>
            <a:pPr marL="342900" indent="-342900">
              <a:buSzPct val="100000"/>
              <a:buChar char="•"/>
            </a:pPr>
            <a:r>
              <a:rPr lang="en-US" sz="1000" dirty="0">
                <a:solidFill>
                  <a:srgbClr val="334466"/>
                </a:solidFill>
                <a:latin typeface="Calibri" pitchFamily="34" charset="0"/>
                <a:ea typeface="Calibri" pitchFamily="34" charset="-122"/>
                <a:cs typeface="Calibri" pitchFamily="34" charset="-120"/>
              </a:rPr>
              <a:t>GitHub repo set up (GPL v3) ✓</a:t>
            </a:r>
            <a:endParaRPr lang="en-US" sz="1000" dirty="0"/>
          </a:p>
        </p:txBody>
      </p:sp>
      <p:sp>
        <p:nvSpPr>
          <p:cNvPr id="15" name="Shape 13"/>
          <p:cNvSpPr/>
          <p:nvPr/>
        </p:nvSpPr>
        <p:spPr>
          <a:xfrm>
            <a:off x="2377440" y="804672"/>
            <a:ext cx="1993392" cy="3977640"/>
          </a:xfrm>
          <a:prstGeom prst="rect">
            <a:avLst/>
          </a:prstGeom>
          <a:solidFill>
            <a:srgbClr val="F0F6FF"/>
          </a:solidFill>
          <a:ln w="19050">
            <a:solidFill>
              <a:srgbClr val="3498DB"/>
            </a:solidFill>
            <a:prstDash val="solid"/>
          </a:ln>
        </p:spPr>
        <p:txBody>
          <a:bodyPr/>
          <a:lstStyle/>
          <a:p>
            <a:endParaRPr/>
          </a:p>
        </p:txBody>
      </p:sp>
      <p:sp>
        <p:nvSpPr>
          <p:cNvPr id="16" name="Shape 14"/>
          <p:cNvSpPr/>
          <p:nvPr/>
        </p:nvSpPr>
        <p:spPr>
          <a:xfrm>
            <a:off x="2377440" y="804672"/>
            <a:ext cx="1993392" cy="438912"/>
          </a:xfrm>
          <a:prstGeom prst="rect">
            <a:avLst/>
          </a:prstGeom>
          <a:solidFill>
            <a:srgbClr val="3498DB"/>
          </a:solidFill>
          <a:ln w="12700">
            <a:solidFill>
              <a:srgbClr val="3498DB"/>
            </a:solidFill>
            <a:prstDash val="solid"/>
          </a:ln>
        </p:spPr>
        <p:txBody>
          <a:bodyPr/>
          <a:lstStyle/>
          <a:p>
            <a:endParaRPr/>
          </a:p>
        </p:txBody>
      </p:sp>
      <p:sp>
        <p:nvSpPr>
          <p:cNvPr id="17" name="Text 15"/>
          <p:cNvSpPr/>
          <p:nvPr/>
        </p:nvSpPr>
        <p:spPr>
          <a:xfrm>
            <a:off x="2423160" y="822960"/>
            <a:ext cx="1901952" cy="201168"/>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Phase 2</a:t>
            </a:r>
            <a:endParaRPr lang="en-US" sz="1000" dirty="0"/>
          </a:p>
        </p:txBody>
      </p:sp>
      <p:sp>
        <p:nvSpPr>
          <p:cNvPr id="18" name="Text 16"/>
          <p:cNvSpPr/>
          <p:nvPr/>
        </p:nvSpPr>
        <p:spPr>
          <a:xfrm>
            <a:off x="2423160" y="1024128"/>
            <a:ext cx="1901952" cy="182880"/>
          </a:xfrm>
          <a:prstGeom prst="rect">
            <a:avLst/>
          </a:prstGeom>
          <a:noFill/>
          <a:ln/>
        </p:spPr>
        <p:txBody>
          <a:bodyPr wrap="square" lIns="0" tIns="0" rIns="0" bIns="0" rtlCol="0" anchor="ctr"/>
          <a:lstStyle/>
          <a:p>
            <a:pPr marL="0" indent="0" algn="ctr">
              <a:buNone/>
            </a:pPr>
            <a:r>
              <a:rPr lang="en-US" sz="850" dirty="0">
                <a:solidFill>
                  <a:srgbClr val="EAF0FB"/>
                </a:solidFill>
                <a:latin typeface="Calibri" pitchFamily="34" charset="0"/>
                <a:ea typeface="Calibri" pitchFamily="34" charset="-122"/>
                <a:cs typeface="Calibri" pitchFamily="34" charset="-120"/>
              </a:rPr>
              <a:t>Core Development</a:t>
            </a:r>
            <a:endParaRPr lang="en-US" sz="850" dirty="0"/>
          </a:p>
        </p:txBody>
      </p:sp>
      <p:sp>
        <p:nvSpPr>
          <p:cNvPr id="19" name="Shape 17"/>
          <p:cNvSpPr/>
          <p:nvPr/>
        </p:nvSpPr>
        <p:spPr>
          <a:xfrm>
            <a:off x="2651760" y="1325880"/>
            <a:ext cx="1444752" cy="274320"/>
          </a:xfrm>
          <a:prstGeom prst="rect">
            <a:avLst/>
          </a:prstGeom>
          <a:solidFill>
            <a:srgbClr val="3498DB"/>
          </a:solidFill>
          <a:ln w="12700">
            <a:solidFill>
              <a:srgbClr val="3498DB"/>
            </a:solidFill>
            <a:prstDash val="solid"/>
          </a:ln>
        </p:spPr>
        <p:txBody>
          <a:bodyPr/>
          <a:lstStyle/>
          <a:p>
            <a:endParaRPr/>
          </a:p>
        </p:txBody>
      </p:sp>
      <p:sp>
        <p:nvSpPr>
          <p:cNvPr id="20" name="Text 18"/>
          <p:cNvSpPr/>
          <p:nvPr/>
        </p:nvSpPr>
        <p:spPr>
          <a:xfrm>
            <a:off x="2651760" y="1325880"/>
            <a:ext cx="1444752"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IN PROGRESS</a:t>
            </a:r>
            <a:endParaRPr lang="en-US" sz="900" dirty="0"/>
          </a:p>
        </p:txBody>
      </p:sp>
      <p:sp>
        <p:nvSpPr>
          <p:cNvPr id="21" name="Text 19"/>
          <p:cNvSpPr/>
          <p:nvPr/>
        </p:nvSpPr>
        <p:spPr>
          <a:xfrm>
            <a:off x="2468880" y="1691640"/>
            <a:ext cx="1828800" cy="274320"/>
          </a:xfrm>
          <a:prstGeom prst="rect">
            <a:avLst/>
          </a:prstGeom>
          <a:noFill/>
          <a:ln/>
        </p:spPr>
        <p:txBody>
          <a:bodyPr wrap="square" lIns="0" tIns="0" rIns="0" bIns="0" rtlCol="0" anchor="ctr"/>
          <a:lstStyle/>
          <a:p>
            <a:pPr marL="0" indent="0" algn="ctr">
              <a:buNone/>
            </a:pPr>
            <a:r>
              <a:rPr lang="en-US" sz="1000" b="1" dirty="0">
                <a:solidFill>
                  <a:srgbClr val="3498DB"/>
                </a:solidFill>
                <a:latin typeface="Calibri" pitchFamily="34" charset="0"/>
                <a:ea typeface="Calibri" pitchFamily="34" charset="-122"/>
                <a:cs typeface="Calibri" pitchFamily="34" charset="-120"/>
              </a:rPr>
              <a:t>Mar – Apr</a:t>
            </a:r>
            <a:endParaRPr lang="en-US" sz="1000" dirty="0"/>
          </a:p>
        </p:txBody>
      </p:sp>
      <p:sp>
        <p:nvSpPr>
          <p:cNvPr id="22" name="Text 20"/>
          <p:cNvSpPr/>
          <p:nvPr/>
        </p:nvSpPr>
        <p:spPr>
          <a:xfrm>
            <a:off x="2487168" y="2057400"/>
            <a:ext cx="1810512" cy="502920"/>
          </a:xfrm>
          <a:prstGeom prst="rect">
            <a:avLst/>
          </a:prstGeom>
          <a:noFill/>
          <a:ln/>
        </p:spPr>
        <p:txBody>
          <a:bodyPr wrap="square" lIns="0" tIns="0" rIns="0" bIns="0" rtlCol="0" anchor="ctr"/>
          <a:lstStyle/>
          <a:p>
            <a:pPr marL="342900" indent="-342900">
              <a:buSzPct val="100000"/>
              <a:buChar char="•"/>
            </a:pPr>
            <a:r>
              <a:rPr lang="en-US" sz="1000" dirty="0">
                <a:solidFill>
                  <a:srgbClr val="334466"/>
                </a:solidFill>
                <a:latin typeface="Calibri" pitchFamily="34" charset="0"/>
                <a:ea typeface="Calibri" pitchFamily="34" charset="-122"/>
                <a:cs typeface="Calibri" pitchFamily="34" charset="-120"/>
              </a:rPr>
              <a:t>Security stack deployed ✓</a:t>
            </a:r>
            <a:endParaRPr lang="en-US" sz="1000" dirty="0"/>
          </a:p>
        </p:txBody>
      </p:sp>
      <p:sp>
        <p:nvSpPr>
          <p:cNvPr id="23" name="Text 21"/>
          <p:cNvSpPr/>
          <p:nvPr/>
        </p:nvSpPr>
        <p:spPr>
          <a:xfrm>
            <a:off x="2487168" y="2606040"/>
            <a:ext cx="1810512" cy="502920"/>
          </a:xfrm>
          <a:prstGeom prst="rect">
            <a:avLst/>
          </a:prstGeom>
          <a:noFill/>
          <a:ln/>
        </p:spPr>
        <p:txBody>
          <a:bodyPr wrap="square" lIns="0" tIns="0" rIns="0" bIns="0" rtlCol="0" anchor="ctr"/>
          <a:lstStyle/>
          <a:p>
            <a:pPr marL="342900" indent="-342900">
              <a:buSzPct val="100000"/>
              <a:buChar char="•"/>
            </a:pPr>
            <a:r>
              <a:rPr lang="en-US" sz="1000" dirty="0">
                <a:solidFill>
                  <a:srgbClr val="334466"/>
                </a:solidFill>
                <a:latin typeface="Calibri" pitchFamily="34" charset="0"/>
                <a:ea typeface="Calibri" pitchFamily="34" charset="-122"/>
                <a:cs typeface="Calibri" pitchFamily="34" charset="-120"/>
              </a:rPr>
              <a:t>Flask API complete ✓</a:t>
            </a:r>
            <a:endParaRPr lang="en-US" sz="1000" dirty="0"/>
          </a:p>
        </p:txBody>
      </p:sp>
      <p:sp>
        <p:nvSpPr>
          <p:cNvPr id="24" name="Text 22"/>
          <p:cNvSpPr/>
          <p:nvPr/>
        </p:nvSpPr>
        <p:spPr>
          <a:xfrm>
            <a:off x="2487168" y="3154680"/>
            <a:ext cx="1810512" cy="502920"/>
          </a:xfrm>
          <a:prstGeom prst="rect">
            <a:avLst/>
          </a:prstGeom>
          <a:noFill/>
          <a:ln/>
        </p:spPr>
        <p:txBody>
          <a:bodyPr wrap="square" lIns="0" tIns="0" rIns="0" bIns="0" rtlCol="0" anchor="ctr"/>
          <a:lstStyle/>
          <a:p>
            <a:pPr marL="342900" indent="-342900">
              <a:buSzPct val="100000"/>
              <a:buChar char="•"/>
            </a:pPr>
            <a:r>
              <a:rPr lang="en-US" sz="1000" dirty="0">
                <a:solidFill>
                  <a:srgbClr val="334466"/>
                </a:solidFill>
                <a:latin typeface="Calibri" pitchFamily="34" charset="0"/>
                <a:ea typeface="Calibri" pitchFamily="34" charset="-122"/>
                <a:cs typeface="Calibri" pitchFamily="34" charset="-120"/>
              </a:rPr>
              <a:t>Setup wizard complete ✓</a:t>
            </a:r>
            <a:endParaRPr lang="en-US" sz="1000" dirty="0"/>
          </a:p>
        </p:txBody>
      </p:sp>
      <p:sp>
        <p:nvSpPr>
          <p:cNvPr id="25" name="Text 23"/>
          <p:cNvSpPr/>
          <p:nvPr/>
        </p:nvSpPr>
        <p:spPr>
          <a:xfrm>
            <a:off x="2487168" y="3703320"/>
            <a:ext cx="1810512" cy="502920"/>
          </a:xfrm>
          <a:prstGeom prst="rect">
            <a:avLst/>
          </a:prstGeom>
          <a:noFill/>
          <a:ln/>
        </p:spPr>
        <p:txBody>
          <a:bodyPr wrap="square" lIns="0" tIns="0" rIns="0" bIns="0" rtlCol="0" anchor="ctr"/>
          <a:lstStyle/>
          <a:p>
            <a:pPr marL="342900" indent="-342900">
              <a:buSzPct val="100000"/>
              <a:buChar char="•"/>
            </a:pPr>
            <a:r>
              <a:rPr lang="en-US" sz="1000" dirty="0">
                <a:solidFill>
                  <a:srgbClr val="334466"/>
                </a:solidFill>
                <a:latin typeface="Calibri" pitchFamily="34" charset="0"/>
                <a:ea typeface="Calibri" pitchFamily="34" charset="-122"/>
                <a:cs typeface="Calibri" pitchFamily="34" charset="-120"/>
              </a:rPr>
              <a:t>nftables persistence 🔧</a:t>
            </a:r>
            <a:endParaRPr lang="en-US" sz="1000" dirty="0"/>
          </a:p>
        </p:txBody>
      </p:sp>
      <p:sp>
        <p:nvSpPr>
          <p:cNvPr id="26" name="Shape 24"/>
          <p:cNvSpPr/>
          <p:nvPr/>
        </p:nvSpPr>
        <p:spPr>
          <a:xfrm>
            <a:off x="4553712" y="804672"/>
            <a:ext cx="1993392" cy="3977640"/>
          </a:xfrm>
          <a:prstGeom prst="rect">
            <a:avLst/>
          </a:prstGeom>
          <a:solidFill>
            <a:srgbClr val="FFF8E7"/>
          </a:solidFill>
          <a:ln w="19050">
            <a:solidFill>
              <a:srgbClr val="F39C12"/>
            </a:solidFill>
            <a:prstDash val="solid"/>
          </a:ln>
        </p:spPr>
        <p:txBody>
          <a:bodyPr/>
          <a:lstStyle/>
          <a:p>
            <a:endParaRPr/>
          </a:p>
        </p:txBody>
      </p:sp>
      <p:sp>
        <p:nvSpPr>
          <p:cNvPr id="27" name="Shape 25"/>
          <p:cNvSpPr/>
          <p:nvPr/>
        </p:nvSpPr>
        <p:spPr>
          <a:xfrm>
            <a:off x="4553712" y="804672"/>
            <a:ext cx="1993392" cy="438912"/>
          </a:xfrm>
          <a:prstGeom prst="rect">
            <a:avLst/>
          </a:prstGeom>
          <a:solidFill>
            <a:srgbClr val="F39C12"/>
          </a:solidFill>
          <a:ln w="12700">
            <a:solidFill>
              <a:srgbClr val="F39C12"/>
            </a:solidFill>
            <a:prstDash val="solid"/>
          </a:ln>
        </p:spPr>
        <p:txBody>
          <a:bodyPr/>
          <a:lstStyle/>
          <a:p>
            <a:endParaRPr/>
          </a:p>
        </p:txBody>
      </p:sp>
      <p:sp>
        <p:nvSpPr>
          <p:cNvPr id="28" name="Text 26"/>
          <p:cNvSpPr/>
          <p:nvPr/>
        </p:nvSpPr>
        <p:spPr>
          <a:xfrm>
            <a:off x="4599432" y="822960"/>
            <a:ext cx="1901952" cy="201168"/>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Phase 3</a:t>
            </a:r>
            <a:endParaRPr lang="en-US" sz="1000" dirty="0"/>
          </a:p>
        </p:txBody>
      </p:sp>
      <p:sp>
        <p:nvSpPr>
          <p:cNvPr id="29" name="Text 27"/>
          <p:cNvSpPr/>
          <p:nvPr/>
        </p:nvSpPr>
        <p:spPr>
          <a:xfrm>
            <a:off x="4599432" y="1024128"/>
            <a:ext cx="1901952" cy="182880"/>
          </a:xfrm>
          <a:prstGeom prst="rect">
            <a:avLst/>
          </a:prstGeom>
          <a:noFill/>
          <a:ln/>
        </p:spPr>
        <p:txBody>
          <a:bodyPr wrap="square" lIns="0" tIns="0" rIns="0" bIns="0" rtlCol="0" anchor="ctr"/>
          <a:lstStyle/>
          <a:p>
            <a:pPr marL="0" indent="0" algn="ctr">
              <a:buNone/>
            </a:pPr>
            <a:r>
              <a:rPr lang="en-US" sz="850" dirty="0">
                <a:solidFill>
                  <a:srgbClr val="EAF0FB"/>
                </a:solidFill>
                <a:latin typeface="Calibri" pitchFamily="34" charset="0"/>
                <a:ea typeface="Calibri" pitchFamily="34" charset="-122"/>
                <a:cs typeface="Calibri" pitchFamily="34" charset="-120"/>
              </a:rPr>
              <a:t>Integration &amp; Testing</a:t>
            </a:r>
            <a:endParaRPr lang="en-US" sz="850" dirty="0"/>
          </a:p>
        </p:txBody>
      </p:sp>
      <p:sp>
        <p:nvSpPr>
          <p:cNvPr id="30" name="Shape 28"/>
          <p:cNvSpPr/>
          <p:nvPr/>
        </p:nvSpPr>
        <p:spPr>
          <a:xfrm>
            <a:off x="4828032" y="1325880"/>
            <a:ext cx="1444752" cy="274320"/>
          </a:xfrm>
          <a:prstGeom prst="rect">
            <a:avLst/>
          </a:prstGeom>
          <a:solidFill>
            <a:srgbClr val="F39C12"/>
          </a:solidFill>
          <a:ln w="12700">
            <a:solidFill>
              <a:srgbClr val="F39C12"/>
            </a:solidFill>
            <a:prstDash val="solid"/>
          </a:ln>
        </p:spPr>
        <p:txBody>
          <a:bodyPr/>
          <a:lstStyle/>
          <a:p>
            <a:endParaRPr/>
          </a:p>
        </p:txBody>
      </p:sp>
      <p:sp>
        <p:nvSpPr>
          <p:cNvPr id="31" name="Text 29"/>
          <p:cNvSpPr/>
          <p:nvPr/>
        </p:nvSpPr>
        <p:spPr>
          <a:xfrm>
            <a:off x="4828032" y="1325880"/>
            <a:ext cx="1444752"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UPCOMING</a:t>
            </a:r>
            <a:endParaRPr lang="en-US" sz="900" dirty="0"/>
          </a:p>
        </p:txBody>
      </p:sp>
      <p:sp>
        <p:nvSpPr>
          <p:cNvPr id="32" name="Text 30"/>
          <p:cNvSpPr/>
          <p:nvPr/>
        </p:nvSpPr>
        <p:spPr>
          <a:xfrm>
            <a:off x="4645152" y="1691640"/>
            <a:ext cx="1828800" cy="274320"/>
          </a:xfrm>
          <a:prstGeom prst="rect">
            <a:avLst/>
          </a:prstGeom>
          <a:noFill/>
          <a:ln/>
        </p:spPr>
        <p:txBody>
          <a:bodyPr wrap="square" lIns="0" tIns="0" rIns="0" bIns="0" rtlCol="0" anchor="ctr"/>
          <a:lstStyle/>
          <a:p>
            <a:pPr marL="0" indent="0" algn="ctr">
              <a:buNone/>
            </a:pPr>
            <a:r>
              <a:rPr lang="en-US" sz="1000" b="1" dirty="0">
                <a:solidFill>
                  <a:srgbClr val="F39C12"/>
                </a:solidFill>
                <a:latin typeface="Calibri" pitchFamily="34" charset="0"/>
                <a:ea typeface="Calibri" pitchFamily="34" charset="-122"/>
                <a:cs typeface="Calibri" pitchFamily="34" charset="-120"/>
              </a:rPr>
              <a:t>Apr</a:t>
            </a:r>
            <a:endParaRPr lang="en-US" sz="1000" dirty="0"/>
          </a:p>
        </p:txBody>
      </p:sp>
      <p:sp>
        <p:nvSpPr>
          <p:cNvPr id="33" name="Text 31"/>
          <p:cNvSpPr/>
          <p:nvPr/>
        </p:nvSpPr>
        <p:spPr>
          <a:xfrm>
            <a:off x="4663440" y="2057400"/>
            <a:ext cx="1810512" cy="502920"/>
          </a:xfrm>
          <a:prstGeom prst="rect">
            <a:avLst/>
          </a:prstGeom>
          <a:noFill/>
          <a:ln/>
        </p:spPr>
        <p:txBody>
          <a:bodyPr wrap="square" lIns="0" tIns="0" rIns="0" bIns="0" rtlCol="0" anchor="ctr"/>
          <a:lstStyle/>
          <a:p>
            <a:pPr marL="342900" indent="-342900">
              <a:buSzPct val="100000"/>
              <a:buChar char="•"/>
            </a:pPr>
            <a:r>
              <a:rPr lang="en-US" sz="1000" dirty="0">
                <a:solidFill>
                  <a:srgbClr val="334466"/>
                </a:solidFill>
                <a:latin typeface="Calibri" pitchFamily="34" charset="0"/>
                <a:ea typeface="Calibri" pitchFamily="34" charset="-122"/>
                <a:cs typeface="Calibri" pitchFamily="34" charset="-120"/>
              </a:rPr>
              <a:t>HTML frontend integration</a:t>
            </a:r>
            <a:endParaRPr lang="en-US" sz="1000" dirty="0"/>
          </a:p>
        </p:txBody>
      </p:sp>
      <p:sp>
        <p:nvSpPr>
          <p:cNvPr id="34" name="Text 32"/>
          <p:cNvSpPr/>
          <p:nvPr/>
        </p:nvSpPr>
        <p:spPr>
          <a:xfrm>
            <a:off x="4663440" y="2606040"/>
            <a:ext cx="1810512" cy="502920"/>
          </a:xfrm>
          <a:prstGeom prst="rect">
            <a:avLst/>
          </a:prstGeom>
          <a:noFill/>
          <a:ln/>
        </p:spPr>
        <p:txBody>
          <a:bodyPr wrap="square" lIns="0" tIns="0" rIns="0" bIns="0" rtlCol="0" anchor="ctr"/>
          <a:lstStyle/>
          <a:p>
            <a:pPr marL="342900" indent="-342900">
              <a:buSzPct val="100000"/>
              <a:buChar char="•"/>
            </a:pPr>
            <a:r>
              <a:rPr lang="en-US" sz="1000" dirty="0">
                <a:solidFill>
                  <a:srgbClr val="334466"/>
                </a:solidFill>
                <a:latin typeface="Calibri" pitchFamily="34" charset="0"/>
                <a:ea typeface="Calibri" pitchFamily="34" charset="-122"/>
                <a:cs typeface="Calibri" pitchFamily="34" charset="-120"/>
              </a:rPr>
              <a:t>Fail2ban + Suricata auto-ban</a:t>
            </a:r>
            <a:endParaRPr lang="en-US" sz="1000" dirty="0"/>
          </a:p>
        </p:txBody>
      </p:sp>
      <p:sp>
        <p:nvSpPr>
          <p:cNvPr id="35" name="Text 33"/>
          <p:cNvSpPr/>
          <p:nvPr/>
        </p:nvSpPr>
        <p:spPr>
          <a:xfrm>
            <a:off x="4663440" y="3154680"/>
            <a:ext cx="1810512" cy="502920"/>
          </a:xfrm>
          <a:prstGeom prst="rect">
            <a:avLst/>
          </a:prstGeom>
          <a:noFill/>
          <a:ln/>
        </p:spPr>
        <p:txBody>
          <a:bodyPr wrap="square" lIns="0" tIns="0" rIns="0" bIns="0" rtlCol="0" anchor="ctr"/>
          <a:lstStyle/>
          <a:p>
            <a:pPr marL="342900" indent="-342900">
              <a:buSzPct val="100000"/>
              <a:buChar char="•"/>
            </a:pPr>
            <a:r>
              <a:rPr lang="en-US" sz="1000" dirty="0">
                <a:solidFill>
                  <a:srgbClr val="334466"/>
                </a:solidFill>
                <a:latin typeface="Calibri" pitchFamily="34" charset="0"/>
                <a:ea typeface="Calibri" pitchFamily="34" charset="-122"/>
                <a:cs typeface="Calibri" pitchFamily="34" charset="-120"/>
              </a:rPr>
              <a:t>SSH hardening + HTTPS</a:t>
            </a:r>
            <a:endParaRPr lang="en-US" sz="1000" dirty="0"/>
          </a:p>
        </p:txBody>
      </p:sp>
      <p:sp>
        <p:nvSpPr>
          <p:cNvPr id="36" name="Text 34"/>
          <p:cNvSpPr/>
          <p:nvPr/>
        </p:nvSpPr>
        <p:spPr>
          <a:xfrm>
            <a:off x="4663440" y="3703320"/>
            <a:ext cx="1810512" cy="502920"/>
          </a:xfrm>
          <a:prstGeom prst="rect">
            <a:avLst/>
          </a:prstGeom>
          <a:noFill/>
          <a:ln/>
        </p:spPr>
        <p:txBody>
          <a:bodyPr wrap="square" lIns="0" tIns="0" rIns="0" bIns="0" rtlCol="0" anchor="ctr"/>
          <a:lstStyle/>
          <a:p>
            <a:pPr marL="342900" indent="-342900">
              <a:buSzPct val="100000"/>
              <a:buChar char="•"/>
            </a:pPr>
            <a:r>
              <a:rPr lang="en-US" sz="1000" dirty="0">
                <a:solidFill>
                  <a:srgbClr val="334466"/>
                </a:solidFill>
                <a:latin typeface="Calibri" pitchFamily="34" charset="0"/>
                <a:ea typeface="Calibri" pitchFamily="34" charset="-122"/>
                <a:cs typeface="Calibri" pitchFamily="34" charset="-120"/>
              </a:rPr>
              <a:t>hping3 stress test</a:t>
            </a:r>
            <a:endParaRPr lang="en-US" sz="1000" dirty="0"/>
          </a:p>
        </p:txBody>
      </p:sp>
      <p:sp>
        <p:nvSpPr>
          <p:cNvPr id="37" name="Shape 35"/>
          <p:cNvSpPr/>
          <p:nvPr/>
        </p:nvSpPr>
        <p:spPr>
          <a:xfrm>
            <a:off x="6729984" y="804672"/>
            <a:ext cx="1993392" cy="3977640"/>
          </a:xfrm>
          <a:prstGeom prst="rect">
            <a:avLst/>
          </a:prstGeom>
          <a:solidFill>
            <a:srgbClr val="F8F0FF"/>
          </a:solidFill>
          <a:ln w="19050">
            <a:solidFill>
              <a:srgbClr val="9B59B6"/>
            </a:solidFill>
            <a:prstDash val="solid"/>
          </a:ln>
        </p:spPr>
        <p:txBody>
          <a:bodyPr/>
          <a:lstStyle/>
          <a:p>
            <a:endParaRPr/>
          </a:p>
        </p:txBody>
      </p:sp>
      <p:sp>
        <p:nvSpPr>
          <p:cNvPr id="38" name="Shape 36"/>
          <p:cNvSpPr/>
          <p:nvPr/>
        </p:nvSpPr>
        <p:spPr>
          <a:xfrm>
            <a:off x="6729984" y="804672"/>
            <a:ext cx="1993392" cy="438912"/>
          </a:xfrm>
          <a:prstGeom prst="rect">
            <a:avLst/>
          </a:prstGeom>
          <a:solidFill>
            <a:srgbClr val="9B59B6"/>
          </a:solidFill>
          <a:ln w="12700">
            <a:solidFill>
              <a:srgbClr val="9B59B6"/>
            </a:solidFill>
            <a:prstDash val="solid"/>
          </a:ln>
        </p:spPr>
        <p:txBody>
          <a:bodyPr/>
          <a:lstStyle/>
          <a:p>
            <a:endParaRPr/>
          </a:p>
        </p:txBody>
      </p:sp>
      <p:sp>
        <p:nvSpPr>
          <p:cNvPr id="39" name="Text 37"/>
          <p:cNvSpPr/>
          <p:nvPr/>
        </p:nvSpPr>
        <p:spPr>
          <a:xfrm>
            <a:off x="6775704" y="822960"/>
            <a:ext cx="1901952" cy="201168"/>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Phase 4</a:t>
            </a:r>
            <a:endParaRPr lang="en-US" sz="1000" dirty="0"/>
          </a:p>
        </p:txBody>
      </p:sp>
      <p:sp>
        <p:nvSpPr>
          <p:cNvPr id="40" name="Text 38"/>
          <p:cNvSpPr/>
          <p:nvPr/>
        </p:nvSpPr>
        <p:spPr>
          <a:xfrm>
            <a:off x="6775704" y="1024128"/>
            <a:ext cx="1901952" cy="182880"/>
          </a:xfrm>
          <a:prstGeom prst="rect">
            <a:avLst/>
          </a:prstGeom>
          <a:noFill/>
          <a:ln/>
        </p:spPr>
        <p:txBody>
          <a:bodyPr wrap="square" lIns="0" tIns="0" rIns="0" bIns="0" rtlCol="0" anchor="ctr"/>
          <a:lstStyle/>
          <a:p>
            <a:pPr marL="0" indent="0" algn="ctr">
              <a:buNone/>
            </a:pPr>
            <a:r>
              <a:rPr lang="en-US" sz="850" dirty="0">
                <a:solidFill>
                  <a:srgbClr val="EAF0FB"/>
                </a:solidFill>
                <a:latin typeface="Calibri" pitchFamily="34" charset="0"/>
                <a:ea typeface="Calibri" pitchFamily="34" charset="-122"/>
                <a:cs typeface="Calibri" pitchFamily="34" charset="-120"/>
              </a:rPr>
              <a:t>Final Polish &amp; Launch</a:t>
            </a:r>
            <a:endParaRPr lang="en-US" sz="850" dirty="0"/>
          </a:p>
        </p:txBody>
      </p:sp>
      <p:sp>
        <p:nvSpPr>
          <p:cNvPr id="41" name="Shape 39"/>
          <p:cNvSpPr/>
          <p:nvPr/>
        </p:nvSpPr>
        <p:spPr>
          <a:xfrm>
            <a:off x="7004304" y="1325880"/>
            <a:ext cx="1444752" cy="274320"/>
          </a:xfrm>
          <a:prstGeom prst="rect">
            <a:avLst/>
          </a:prstGeom>
          <a:solidFill>
            <a:srgbClr val="F39C12"/>
          </a:solidFill>
          <a:ln w="12700">
            <a:solidFill>
              <a:srgbClr val="F39C12"/>
            </a:solidFill>
            <a:prstDash val="solid"/>
          </a:ln>
        </p:spPr>
        <p:txBody>
          <a:bodyPr/>
          <a:lstStyle/>
          <a:p>
            <a:endParaRPr/>
          </a:p>
        </p:txBody>
      </p:sp>
      <p:sp>
        <p:nvSpPr>
          <p:cNvPr id="42" name="Text 40"/>
          <p:cNvSpPr/>
          <p:nvPr/>
        </p:nvSpPr>
        <p:spPr>
          <a:xfrm>
            <a:off x="7004304" y="1325880"/>
            <a:ext cx="1444752"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UPCOMING</a:t>
            </a:r>
            <a:endParaRPr lang="en-US" sz="900" dirty="0"/>
          </a:p>
        </p:txBody>
      </p:sp>
      <p:sp>
        <p:nvSpPr>
          <p:cNvPr id="43" name="Text 41"/>
          <p:cNvSpPr/>
          <p:nvPr/>
        </p:nvSpPr>
        <p:spPr>
          <a:xfrm>
            <a:off x="6821424" y="1691640"/>
            <a:ext cx="1828800" cy="274320"/>
          </a:xfrm>
          <a:prstGeom prst="rect">
            <a:avLst/>
          </a:prstGeom>
          <a:noFill/>
          <a:ln/>
        </p:spPr>
        <p:txBody>
          <a:bodyPr wrap="square" lIns="0" tIns="0" rIns="0" bIns="0" rtlCol="0" anchor="ctr"/>
          <a:lstStyle/>
          <a:p>
            <a:pPr marL="0" indent="0" algn="ctr">
              <a:buNone/>
            </a:pPr>
            <a:r>
              <a:rPr lang="en-US" sz="1000" b="1" dirty="0">
                <a:solidFill>
                  <a:srgbClr val="9B59B6"/>
                </a:solidFill>
                <a:latin typeface="Calibri" pitchFamily="34" charset="0"/>
                <a:ea typeface="Calibri" pitchFamily="34" charset="-122"/>
                <a:cs typeface="Calibri" pitchFamily="34" charset="-120"/>
              </a:rPr>
              <a:t>Late Apr – 8 May</a:t>
            </a:r>
            <a:endParaRPr lang="en-US" sz="1000" dirty="0"/>
          </a:p>
        </p:txBody>
      </p:sp>
      <p:sp>
        <p:nvSpPr>
          <p:cNvPr id="44" name="Text 42"/>
          <p:cNvSpPr/>
          <p:nvPr/>
        </p:nvSpPr>
        <p:spPr>
          <a:xfrm>
            <a:off x="6839712" y="2057400"/>
            <a:ext cx="1810512" cy="502920"/>
          </a:xfrm>
          <a:prstGeom prst="rect">
            <a:avLst/>
          </a:prstGeom>
          <a:noFill/>
          <a:ln/>
        </p:spPr>
        <p:txBody>
          <a:bodyPr wrap="square" lIns="0" tIns="0" rIns="0" bIns="0" rtlCol="0" anchor="ctr"/>
          <a:lstStyle/>
          <a:p>
            <a:pPr marL="342900" indent="-342900">
              <a:buSzPct val="100000"/>
              <a:buChar char="•"/>
            </a:pPr>
            <a:r>
              <a:rPr lang="en-US" sz="1000" dirty="0">
                <a:solidFill>
                  <a:srgbClr val="334466"/>
                </a:solidFill>
                <a:latin typeface="Calibri" pitchFamily="34" charset="0"/>
                <a:ea typeface="Calibri" pitchFamily="34" charset="-122"/>
                <a:cs typeface="Calibri" pitchFamily="34" charset="-120"/>
              </a:rPr>
              <a:t>Security audit (OWASP)</a:t>
            </a:r>
            <a:endParaRPr lang="en-US" sz="1000" dirty="0"/>
          </a:p>
        </p:txBody>
      </p:sp>
      <p:sp>
        <p:nvSpPr>
          <p:cNvPr id="45" name="Text 43"/>
          <p:cNvSpPr/>
          <p:nvPr/>
        </p:nvSpPr>
        <p:spPr>
          <a:xfrm>
            <a:off x="6839712" y="2606040"/>
            <a:ext cx="1810512" cy="502920"/>
          </a:xfrm>
          <a:prstGeom prst="rect">
            <a:avLst/>
          </a:prstGeom>
          <a:noFill/>
          <a:ln/>
        </p:spPr>
        <p:txBody>
          <a:bodyPr wrap="square" lIns="0" tIns="0" rIns="0" bIns="0" rtlCol="0" anchor="ctr"/>
          <a:lstStyle/>
          <a:p>
            <a:pPr marL="342900" indent="-342900">
              <a:buSzPct val="100000"/>
              <a:buChar char="•"/>
            </a:pPr>
            <a:r>
              <a:rPr lang="en-US" sz="1000" dirty="0">
                <a:solidFill>
                  <a:srgbClr val="334466"/>
                </a:solidFill>
                <a:latin typeface="Calibri" pitchFamily="34" charset="0"/>
                <a:ea typeface="Calibri" pitchFamily="34" charset="-122"/>
                <a:cs typeface="Calibri" pitchFamily="34" charset="-120"/>
              </a:rPr>
              <a:t>Full documentation</a:t>
            </a:r>
            <a:endParaRPr lang="en-US" sz="1000" dirty="0"/>
          </a:p>
        </p:txBody>
      </p:sp>
      <p:sp>
        <p:nvSpPr>
          <p:cNvPr id="46" name="Text 44"/>
          <p:cNvSpPr/>
          <p:nvPr/>
        </p:nvSpPr>
        <p:spPr>
          <a:xfrm>
            <a:off x="6839712" y="3154680"/>
            <a:ext cx="1810512" cy="502920"/>
          </a:xfrm>
          <a:prstGeom prst="rect">
            <a:avLst/>
          </a:prstGeom>
          <a:noFill/>
          <a:ln/>
        </p:spPr>
        <p:txBody>
          <a:bodyPr wrap="square" lIns="0" tIns="0" rIns="0" bIns="0" rtlCol="0" anchor="ctr"/>
          <a:lstStyle/>
          <a:p>
            <a:pPr marL="342900" indent="-342900">
              <a:buSzPct val="100000"/>
              <a:buChar char="•"/>
            </a:pPr>
            <a:r>
              <a:rPr lang="en-US" sz="1000" dirty="0">
                <a:solidFill>
                  <a:srgbClr val="334466"/>
                </a:solidFill>
                <a:latin typeface="Calibri" pitchFamily="34" charset="0"/>
                <a:ea typeface="Calibri" pitchFamily="34" charset="-122"/>
                <a:cs typeface="Calibri" pitchFamily="34" charset="-120"/>
              </a:rPr>
              <a:t>GitHub v1.0 public release (8 May)</a:t>
            </a:r>
            <a:endParaRPr lang="en-US" sz="1000" dirty="0"/>
          </a:p>
        </p:txBody>
      </p:sp>
      <p:sp>
        <p:nvSpPr>
          <p:cNvPr id="47" name="Text 45"/>
          <p:cNvSpPr/>
          <p:nvPr/>
        </p:nvSpPr>
        <p:spPr>
          <a:xfrm>
            <a:off x="6839712" y="3703320"/>
            <a:ext cx="1810512" cy="502920"/>
          </a:xfrm>
          <a:prstGeom prst="rect">
            <a:avLst/>
          </a:prstGeom>
          <a:noFill/>
          <a:ln/>
        </p:spPr>
        <p:txBody>
          <a:bodyPr wrap="square" lIns="0" tIns="0" rIns="0" bIns="0" rtlCol="0" anchor="ctr"/>
          <a:lstStyle/>
          <a:p>
            <a:pPr marL="342900" indent="-342900">
              <a:buSzPct val="100000"/>
              <a:buChar char="•"/>
            </a:pPr>
            <a:r>
              <a:rPr lang="en-US" sz="1000" dirty="0">
                <a:solidFill>
                  <a:srgbClr val="334466"/>
                </a:solidFill>
                <a:latin typeface="Calibri" pitchFamily="34" charset="0"/>
                <a:ea typeface="Calibri" pitchFamily="34" charset="-122"/>
                <a:cs typeface="Calibri" pitchFamily="34" charset="-120"/>
              </a:rPr>
              <a:t>Hackathon presentation</a:t>
            </a:r>
            <a:endParaRPr lang="en-US" sz="1000" dirty="0"/>
          </a:p>
        </p:txBody>
      </p:sp>
      <p:sp>
        <p:nvSpPr>
          <p:cNvPr id="48" name="Shape 46"/>
          <p:cNvSpPr/>
          <p:nvPr/>
        </p:nvSpPr>
        <p:spPr>
          <a:xfrm>
            <a:off x="201168" y="4754880"/>
            <a:ext cx="8741664" cy="292608"/>
          </a:xfrm>
          <a:prstGeom prst="rect">
            <a:avLst/>
          </a:prstGeom>
          <a:solidFill>
            <a:srgbClr val="1E2D3D"/>
          </a:solidFill>
          <a:ln w="12700">
            <a:solidFill>
              <a:srgbClr val="1E2D3D"/>
            </a:solidFill>
            <a:prstDash val="solid"/>
          </a:ln>
        </p:spPr>
        <p:txBody>
          <a:bodyPr/>
          <a:lstStyle/>
          <a:p>
            <a:endParaRPr/>
          </a:p>
        </p:txBody>
      </p:sp>
      <p:sp>
        <p:nvSpPr>
          <p:cNvPr id="49" name="Text 47"/>
          <p:cNvSpPr/>
          <p:nvPr/>
        </p:nvSpPr>
        <p:spPr>
          <a:xfrm>
            <a:off x="201168" y="4754880"/>
            <a:ext cx="8741664" cy="292608"/>
          </a:xfrm>
          <a:prstGeom prst="rect">
            <a:avLst/>
          </a:prstGeom>
          <a:noFill/>
          <a:ln/>
        </p:spPr>
        <p:txBody>
          <a:bodyPr wrap="square" lIns="0" tIns="0" rIns="0" bIns="0" rtlCol="0" anchor="ctr"/>
          <a:lstStyle/>
          <a:p>
            <a:pPr marL="0" indent="0" algn="ctr">
              <a:buNone/>
            </a:pPr>
            <a:r>
              <a:rPr lang="en-US" sz="1200" b="1" dirty="0">
                <a:solidFill>
                  <a:srgbClr val="2ECC71"/>
                </a:solidFill>
                <a:latin typeface="Calibri" pitchFamily="34" charset="0"/>
                <a:ea typeface="Calibri" pitchFamily="34" charset="-122"/>
                <a:cs typeface="Calibri" pitchFamily="34" charset="-120"/>
              </a:rPr>
              <a:t>🏁  Final Milestone: Hackathon + v1.0 Release — 8 May 2026</a:t>
            </a:r>
            <a:endParaRPr lang="en-US"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1E2D3D"/>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2ECC71"/>
          </a:solidFill>
          <a:ln w="12700">
            <a:solidFill>
              <a:srgbClr val="2ECC71"/>
            </a:solidFill>
            <a:prstDash val="solid"/>
          </a:ln>
        </p:spPr>
        <p:txBody>
          <a:bodyPr/>
          <a:lstStyle/>
          <a:p>
            <a:endParaRPr/>
          </a:p>
        </p:txBody>
      </p:sp>
      <p:pic>
        <p:nvPicPr>
          <p:cNvPr id="3" name="Image 0" descr="preencoded.png"/>
          <p:cNvPicPr>
            <a:picLocks noChangeAspect="1"/>
          </p:cNvPicPr>
          <p:nvPr/>
        </p:nvPicPr>
        <p:blipFill>
          <a:blip r:embed="rId3"/>
          <a:stretch>
            <a:fillRect/>
          </a:stretch>
        </p:blipFill>
        <p:spPr>
          <a:xfrm>
            <a:off x="4114800" y="640080"/>
            <a:ext cx="914400" cy="914400"/>
          </a:xfrm>
          <a:prstGeom prst="rect">
            <a:avLst/>
          </a:prstGeom>
        </p:spPr>
      </p:pic>
      <p:sp>
        <p:nvSpPr>
          <p:cNvPr id="4" name="Text 1"/>
          <p:cNvSpPr/>
          <p:nvPr/>
        </p:nvSpPr>
        <p:spPr>
          <a:xfrm>
            <a:off x="411480" y="1691640"/>
            <a:ext cx="8321040" cy="777240"/>
          </a:xfrm>
          <a:prstGeom prst="rect">
            <a:avLst/>
          </a:prstGeom>
          <a:noFill/>
          <a:ln/>
        </p:spPr>
        <p:txBody>
          <a:bodyPr wrap="square" lIns="0" tIns="0" rIns="0" bIns="0" rtlCol="0" anchor="ctr"/>
          <a:lstStyle/>
          <a:p>
            <a:pPr marL="0" indent="0" algn="ctr">
              <a:buNone/>
            </a:pPr>
            <a:r>
              <a:rPr lang="en-US" sz="4800" b="1" dirty="0">
                <a:solidFill>
                  <a:srgbClr val="2ECC71"/>
                </a:solidFill>
                <a:latin typeface="Calibri" pitchFamily="34" charset="0"/>
                <a:ea typeface="Calibri" pitchFamily="34" charset="-122"/>
                <a:cs typeface="Calibri" pitchFamily="34" charset="-120"/>
              </a:rPr>
              <a:t>SafeHaven Pi</a:t>
            </a:r>
            <a:endParaRPr lang="en-US" sz="4800" dirty="0"/>
          </a:p>
        </p:txBody>
      </p:sp>
      <p:sp>
        <p:nvSpPr>
          <p:cNvPr id="5" name="Shape 2"/>
          <p:cNvSpPr/>
          <p:nvPr/>
        </p:nvSpPr>
        <p:spPr>
          <a:xfrm>
            <a:off x="2286000" y="2578608"/>
            <a:ext cx="4572000" cy="36576"/>
          </a:xfrm>
          <a:prstGeom prst="rect">
            <a:avLst/>
          </a:prstGeom>
          <a:solidFill>
            <a:srgbClr val="2ECC71"/>
          </a:solidFill>
          <a:ln w="12700">
            <a:solidFill>
              <a:srgbClr val="2ECC71"/>
            </a:solidFill>
            <a:prstDash val="solid"/>
          </a:ln>
        </p:spPr>
        <p:txBody>
          <a:bodyPr/>
          <a:lstStyle/>
          <a:p>
            <a:endParaRPr/>
          </a:p>
        </p:txBody>
      </p:sp>
      <p:sp>
        <p:nvSpPr>
          <p:cNvPr id="6" name="Text 3"/>
          <p:cNvSpPr/>
          <p:nvPr/>
        </p:nvSpPr>
        <p:spPr>
          <a:xfrm>
            <a:off x="411480" y="2743200"/>
            <a:ext cx="8321040" cy="548640"/>
          </a:xfrm>
          <a:prstGeom prst="rect">
            <a:avLst/>
          </a:prstGeom>
          <a:noFill/>
          <a:ln/>
        </p:spPr>
        <p:txBody>
          <a:bodyPr wrap="square" lIns="0" tIns="0" rIns="0" bIns="0" rtlCol="0" anchor="ctr"/>
          <a:lstStyle/>
          <a:p>
            <a:pPr marL="0" indent="0" algn="ctr">
              <a:buNone/>
            </a:pPr>
            <a:r>
              <a:rPr lang="en-US" sz="2600" dirty="0">
                <a:solidFill>
                  <a:srgbClr val="FFFFFF"/>
                </a:solidFill>
                <a:latin typeface="Calibri" pitchFamily="34" charset="0"/>
                <a:ea typeface="Calibri" pitchFamily="34" charset="-122"/>
                <a:cs typeface="Calibri" pitchFamily="34" charset="-120"/>
              </a:rPr>
              <a:t>Questions?</a:t>
            </a:r>
            <a:endParaRPr lang="en-US" sz="2600" dirty="0"/>
          </a:p>
        </p:txBody>
      </p:sp>
      <p:sp>
        <p:nvSpPr>
          <p:cNvPr id="7" name="Text 4"/>
          <p:cNvSpPr/>
          <p:nvPr/>
        </p:nvSpPr>
        <p:spPr>
          <a:xfrm>
            <a:off x="411480" y="3429000"/>
            <a:ext cx="8321040" cy="1097280"/>
          </a:xfrm>
          <a:prstGeom prst="rect">
            <a:avLst/>
          </a:prstGeom>
          <a:noFill/>
          <a:ln/>
        </p:spPr>
        <p:txBody>
          <a:bodyPr wrap="square" lIns="0" tIns="0" rIns="0" bIns="0" rtlCol="0" anchor="ctr"/>
          <a:lstStyle/>
          <a:p>
            <a:pPr marL="0" indent="0" algn="ctr">
              <a:buNone/>
            </a:pPr>
            <a:r>
              <a:rPr lang="en-US" sz="1300" dirty="0">
                <a:solidFill>
                  <a:srgbClr val="8899AA"/>
                </a:solidFill>
                <a:latin typeface="Calibri" pitchFamily="34" charset="0"/>
                <a:ea typeface="Calibri" pitchFamily="34" charset="-122"/>
                <a:cs typeface="Calibri" pitchFamily="34" charset="-120"/>
              </a:rPr>
              <a:t>Orin, Sohan &amp; Matthew</a:t>
            </a:r>
            <a:endParaRPr lang="en-US" sz="1300" dirty="0"/>
          </a:p>
          <a:p>
            <a:pPr marL="0" indent="0" algn="ctr">
              <a:buNone/>
            </a:pPr>
            <a:r>
              <a:rPr lang="en-US" sz="1300" dirty="0">
                <a:solidFill>
                  <a:srgbClr val="8899AA"/>
                </a:solidFill>
                <a:latin typeface="Calibri" pitchFamily="34" charset="0"/>
                <a:ea typeface="Calibri" pitchFamily="34" charset="-122"/>
                <a:cs typeface="Calibri" pitchFamily="34" charset="-120"/>
              </a:rPr>
              <a:t>BSc Computer Networks and Cybersecurity — UWTSD</a:t>
            </a:r>
            <a:endParaRPr lang="en-US" sz="1300" dirty="0"/>
          </a:p>
          <a:p>
            <a:pPr marL="0" indent="0" algn="ctr">
              <a:buNone/>
            </a:pPr>
            <a:r>
              <a:rPr lang="en-US" sz="1300" dirty="0">
                <a:solidFill>
                  <a:srgbClr val="8899AA"/>
                </a:solidFill>
                <a:latin typeface="Calibri" pitchFamily="34" charset="0"/>
                <a:ea typeface="Calibri" pitchFamily="34" charset="-122"/>
                <a:cs typeface="Calibri" pitchFamily="34" charset="-120"/>
              </a:rPr>
              <a:t>github.com/MursheenDurkin/SafeHaven-PI  ·  GPL v3  ·  🔒 Goes public 8 May 2026</a:t>
            </a:r>
            <a:endParaRPr lang="en-US" sz="13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3073</Words>
  <Application>Microsoft Office PowerPoint</Application>
  <PresentationFormat>On-screen Show (16:9)</PresentationFormat>
  <Paragraphs>308</Paragraphs>
  <Slides>11</Slides>
  <Notes>11</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SafeHaven Pi – Progress Presentation 2</dc:title>
  <dc:subject>PptxGenJS Presentation</dc:subject>
  <dc:creator>Orin McGinn, Sohan &amp; Matthew</dc:creator>
  <cp:lastModifiedBy>orin mcginn</cp:lastModifiedBy>
  <cp:revision>2</cp:revision>
  <dcterms:created xsi:type="dcterms:W3CDTF">2026-03-22T23:19:36Z</dcterms:created>
  <dcterms:modified xsi:type="dcterms:W3CDTF">2026-03-27T01:51:00Z</dcterms:modified>
</cp:coreProperties>
</file>