
<file path=[Content_Types].xml><?xml version="1.0" encoding="utf-8"?>
<Types xmlns="http://schemas.openxmlformats.org/package/2006/content-types">
  <Default Extension="jpeg" ContentType="image/jpeg"/>
  <Default Extension="m4a" ContentType="audio/mp4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4"/>
  </p:sldMasterIdLst>
  <p:notesMasterIdLst>
    <p:notesMasterId r:id="rId22"/>
  </p:notesMasterIdLst>
  <p:sldIdLst>
    <p:sldId id="272" r:id="rId5"/>
    <p:sldId id="266" r:id="rId6"/>
    <p:sldId id="267" r:id="rId7"/>
    <p:sldId id="268" r:id="rId8"/>
    <p:sldId id="269" r:id="rId9"/>
    <p:sldId id="256" r:id="rId10"/>
    <p:sldId id="257" r:id="rId11"/>
    <p:sldId id="258" r:id="rId12"/>
    <p:sldId id="259" r:id="rId13"/>
    <p:sldId id="260" r:id="rId14"/>
    <p:sldId id="261" r:id="rId15"/>
    <p:sldId id="262" r:id="rId16"/>
    <p:sldId id="263" r:id="rId17"/>
    <p:sldId id="264" r:id="rId18"/>
    <p:sldId id="271" r:id="rId19"/>
    <p:sldId id="265" r:id="rId20"/>
    <p:sldId id="273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A56826A-153D-4760-80A7-5C18E888607B}" v="1774" dt="2020-11-18T16:39:40.7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microsoft.com/office/2015/10/relationships/revisionInfo" Target="revisionInfo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53C5CC2-FBFC-4CC5-97D5-8E82BE3A2D4E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F44007E-D983-49EE-8D86-9F76C0DD342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solidFill>
                <a:schemeClr val="bg1"/>
              </a:solidFill>
            </a:rPr>
            <a:t>Diagnosis is  a term used to define an individual's illness.</a:t>
          </a:r>
          <a:endParaRPr lang="en-US">
            <a:solidFill>
              <a:schemeClr val="bg1"/>
            </a:solidFill>
          </a:endParaRPr>
        </a:p>
      </dgm:t>
    </dgm:pt>
    <dgm:pt modelId="{A1B2DA42-4489-41CF-98C6-DA628C59E312}" type="parTrans" cxnId="{AE18315D-B4B8-4FC5-894C-D30AA46EBC39}">
      <dgm:prSet/>
      <dgm:spPr/>
      <dgm:t>
        <a:bodyPr/>
        <a:lstStyle/>
        <a:p>
          <a:endParaRPr lang="en-US"/>
        </a:p>
      </dgm:t>
    </dgm:pt>
    <dgm:pt modelId="{9EC5F464-5A01-4E61-9052-4260F4D3ECDE}" type="sibTrans" cxnId="{AE18315D-B4B8-4FC5-894C-D30AA46EBC39}">
      <dgm:prSet/>
      <dgm:spPr/>
      <dgm:t>
        <a:bodyPr/>
        <a:lstStyle/>
        <a:p>
          <a:endParaRPr lang="en-US"/>
        </a:p>
      </dgm:t>
    </dgm:pt>
    <dgm:pt modelId="{8E8F5E27-D7F7-4A01-B3EA-8E9972A4DA7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solidFill>
                <a:schemeClr val="bg1"/>
              </a:solidFill>
            </a:rPr>
            <a:t>The biopsychosocial model is a more understanding model as it considers more factors than the bio-medical model.</a:t>
          </a:r>
          <a:endParaRPr lang="en-US">
            <a:solidFill>
              <a:schemeClr val="bg1"/>
            </a:solidFill>
          </a:endParaRPr>
        </a:p>
      </dgm:t>
    </dgm:pt>
    <dgm:pt modelId="{CDCBDA69-A195-4EC6-AC77-8E0DC12291DD}" type="parTrans" cxnId="{02540F12-9B63-4227-A782-FE4E70761240}">
      <dgm:prSet/>
      <dgm:spPr/>
      <dgm:t>
        <a:bodyPr/>
        <a:lstStyle/>
        <a:p>
          <a:endParaRPr lang="en-US"/>
        </a:p>
      </dgm:t>
    </dgm:pt>
    <dgm:pt modelId="{1E5422AB-15BE-43EC-A80E-11C1C6021051}" type="sibTrans" cxnId="{02540F12-9B63-4227-A782-FE4E70761240}">
      <dgm:prSet/>
      <dgm:spPr/>
      <dgm:t>
        <a:bodyPr/>
        <a:lstStyle/>
        <a:p>
          <a:endParaRPr lang="en-US"/>
        </a:p>
      </dgm:t>
    </dgm:pt>
    <dgm:pt modelId="{F70BE86D-C174-4E1E-8A97-E08E1C00458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solidFill>
                <a:schemeClr val="bg1"/>
              </a:solidFill>
            </a:rPr>
            <a:t>The DSM5 is a tool that helps health professionals reach a diagnosis when diagnosing an individual, thus leading to the correct treatment or medication being given.</a:t>
          </a:r>
          <a:endParaRPr lang="en-US">
            <a:solidFill>
              <a:schemeClr val="bg1"/>
            </a:solidFill>
          </a:endParaRPr>
        </a:p>
      </dgm:t>
    </dgm:pt>
    <dgm:pt modelId="{14E9B9D3-870C-4C4B-B756-F2BAD96684C2}" type="parTrans" cxnId="{54A8CDE2-7915-4E8B-B681-811531FC368A}">
      <dgm:prSet/>
      <dgm:spPr/>
      <dgm:t>
        <a:bodyPr/>
        <a:lstStyle/>
        <a:p>
          <a:endParaRPr lang="en-US"/>
        </a:p>
      </dgm:t>
    </dgm:pt>
    <dgm:pt modelId="{41ED9BE4-D26C-4396-9274-A11C1C2C07BA}" type="sibTrans" cxnId="{54A8CDE2-7915-4E8B-B681-811531FC368A}">
      <dgm:prSet/>
      <dgm:spPr/>
      <dgm:t>
        <a:bodyPr/>
        <a:lstStyle/>
        <a:p>
          <a:endParaRPr lang="en-US"/>
        </a:p>
      </dgm:t>
    </dgm:pt>
    <dgm:pt modelId="{C1173ED9-5DB6-4539-949C-EF48815B81E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solidFill>
                <a:schemeClr val="bg1"/>
              </a:solidFill>
            </a:rPr>
            <a:t>Rosenhan's experiment showed that without the correct observation's and information regarding one's symptoms and illness then an inaccurate diagnosis can be given.</a:t>
          </a:r>
          <a:endParaRPr lang="en-US">
            <a:solidFill>
              <a:schemeClr val="bg1"/>
            </a:solidFill>
          </a:endParaRPr>
        </a:p>
      </dgm:t>
    </dgm:pt>
    <dgm:pt modelId="{C2964A11-781A-4F8C-8B49-D4C68F56B7FE}" type="parTrans" cxnId="{C00E0026-A611-4E6B-9284-BE879C3C9D3E}">
      <dgm:prSet/>
      <dgm:spPr/>
      <dgm:t>
        <a:bodyPr/>
        <a:lstStyle/>
        <a:p>
          <a:endParaRPr lang="en-US"/>
        </a:p>
      </dgm:t>
    </dgm:pt>
    <dgm:pt modelId="{9F731814-FE25-4483-BB54-3708D84DFB7A}" type="sibTrans" cxnId="{C00E0026-A611-4E6B-9284-BE879C3C9D3E}">
      <dgm:prSet/>
      <dgm:spPr/>
      <dgm:t>
        <a:bodyPr/>
        <a:lstStyle/>
        <a:p>
          <a:endParaRPr lang="en-US"/>
        </a:p>
      </dgm:t>
    </dgm:pt>
    <dgm:pt modelId="{1AF9F960-7576-4A4C-BB08-57A1AE04D41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solidFill>
                <a:schemeClr val="bg1"/>
              </a:solidFill>
            </a:rPr>
            <a:t>There is certain criteria that must be met by an individual to help the psychiatrist come to a diagnosis.</a:t>
          </a:r>
          <a:endParaRPr lang="en-US">
            <a:solidFill>
              <a:schemeClr val="bg1"/>
            </a:solidFill>
          </a:endParaRPr>
        </a:p>
      </dgm:t>
    </dgm:pt>
    <dgm:pt modelId="{F12E9F7C-06FD-48F1-BC2D-6138F4A2414F}" type="parTrans" cxnId="{F088E3E0-EB17-4A8F-BEA8-75B2A39AA8C1}">
      <dgm:prSet/>
      <dgm:spPr/>
      <dgm:t>
        <a:bodyPr/>
        <a:lstStyle/>
        <a:p>
          <a:endParaRPr lang="en-US"/>
        </a:p>
      </dgm:t>
    </dgm:pt>
    <dgm:pt modelId="{8D9A309A-DA7A-485A-A3F5-DBA1DF03F4FB}" type="sibTrans" cxnId="{F088E3E0-EB17-4A8F-BEA8-75B2A39AA8C1}">
      <dgm:prSet/>
      <dgm:spPr/>
      <dgm:t>
        <a:bodyPr/>
        <a:lstStyle/>
        <a:p>
          <a:endParaRPr lang="en-US"/>
        </a:p>
      </dgm:t>
    </dgm:pt>
    <dgm:pt modelId="{8F36363A-8843-4521-8392-292EA6F1A05A}" type="pres">
      <dgm:prSet presAssocID="{A53C5CC2-FBFC-4CC5-97D5-8E82BE3A2D4E}" presName="root" presStyleCnt="0">
        <dgm:presLayoutVars>
          <dgm:dir/>
          <dgm:resizeHandles val="exact"/>
        </dgm:presLayoutVars>
      </dgm:prSet>
      <dgm:spPr/>
    </dgm:pt>
    <dgm:pt modelId="{D650B23D-7DC7-4DBE-845B-183031F6C84A}" type="pres">
      <dgm:prSet presAssocID="{EF44007E-D983-49EE-8D86-9F76C0DD3425}" presName="compNode" presStyleCnt="0"/>
      <dgm:spPr/>
    </dgm:pt>
    <dgm:pt modelId="{281AD7AB-AEA7-43B4-B8B8-C9A8D5FCC8C1}" type="pres">
      <dgm:prSet presAssocID="{EF44007E-D983-49EE-8D86-9F76C0DD3425}" presName="bgRect" presStyleLbl="bgShp" presStyleIdx="0" presStyleCnt="5"/>
      <dgm:spPr/>
    </dgm:pt>
    <dgm:pt modelId="{B914A680-A809-4156-8660-47E852470E0E}" type="pres">
      <dgm:prSet presAssocID="{EF44007E-D983-49EE-8D86-9F76C0DD3425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34D71F62-E4FA-45E3-8A1C-F7FD4D6CAA5A}" type="pres">
      <dgm:prSet presAssocID="{EF44007E-D983-49EE-8D86-9F76C0DD3425}" presName="spaceRect" presStyleCnt="0"/>
      <dgm:spPr/>
    </dgm:pt>
    <dgm:pt modelId="{D296104E-792C-4F15-AEE7-E935DE21584F}" type="pres">
      <dgm:prSet presAssocID="{EF44007E-D983-49EE-8D86-9F76C0DD3425}" presName="parTx" presStyleLbl="revTx" presStyleIdx="0" presStyleCnt="5">
        <dgm:presLayoutVars>
          <dgm:chMax val="0"/>
          <dgm:chPref val="0"/>
        </dgm:presLayoutVars>
      </dgm:prSet>
      <dgm:spPr/>
    </dgm:pt>
    <dgm:pt modelId="{482F75CF-600B-437B-BC67-A2AA7C249E8E}" type="pres">
      <dgm:prSet presAssocID="{9EC5F464-5A01-4E61-9052-4260F4D3ECDE}" presName="sibTrans" presStyleCnt="0"/>
      <dgm:spPr/>
    </dgm:pt>
    <dgm:pt modelId="{9D19B999-0E48-412A-B1E2-300452AED768}" type="pres">
      <dgm:prSet presAssocID="{8E8F5E27-D7F7-4A01-B3EA-8E9972A4DA7B}" presName="compNode" presStyleCnt="0"/>
      <dgm:spPr/>
    </dgm:pt>
    <dgm:pt modelId="{56C3434E-9BC1-4A20-B39E-A15F09BDD368}" type="pres">
      <dgm:prSet presAssocID="{8E8F5E27-D7F7-4A01-B3EA-8E9972A4DA7B}" presName="bgRect" presStyleLbl="bgShp" presStyleIdx="1" presStyleCnt="5"/>
      <dgm:spPr/>
    </dgm:pt>
    <dgm:pt modelId="{32619470-397B-4070-8C8E-F50DDD44630C}" type="pres">
      <dgm:prSet presAssocID="{8E8F5E27-D7F7-4A01-B3EA-8E9972A4DA7B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E97D0D1B-DCFE-41C9-88CC-877E4515AB6B}" type="pres">
      <dgm:prSet presAssocID="{8E8F5E27-D7F7-4A01-B3EA-8E9972A4DA7B}" presName="spaceRect" presStyleCnt="0"/>
      <dgm:spPr/>
    </dgm:pt>
    <dgm:pt modelId="{1591C375-469C-488E-B45C-FE4A60DEA6F7}" type="pres">
      <dgm:prSet presAssocID="{8E8F5E27-D7F7-4A01-B3EA-8E9972A4DA7B}" presName="parTx" presStyleLbl="revTx" presStyleIdx="1" presStyleCnt="5">
        <dgm:presLayoutVars>
          <dgm:chMax val="0"/>
          <dgm:chPref val="0"/>
        </dgm:presLayoutVars>
      </dgm:prSet>
      <dgm:spPr/>
    </dgm:pt>
    <dgm:pt modelId="{9D269C3A-E585-48CF-8343-146F3858F619}" type="pres">
      <dgm:prSet presAssocID="{1E5422AB-15BE-43EC-A80E-11C1C6021051}" presName="sibTrans" presStyleCnt="0"/>
      <dgm:spPr/>
    </dgm:pt>
    <dgm:pt modelId="{A9D05D92-317F-42FE-9639-B35BFB9C05D6}" type="pres">
      <dgm:prSet presAssocID="{F70BE86D-C174-4E1E-8A97-E08E1C004589}" presName="compNode" presStyleCnt="0"/>
      <dgm:spPr/>
    </dgm:pt>
    <dgm:pt modelId="{00DCA8B8-D784-41D2-9A3D-FBC90D99B340}" type="pres">
      <dgm:prSet presAssocID="{F70BE86D-C174-4E1E-8A97-E08E1C004589}" presName="bgRect" presStyleLbl="bgShp" presStyleIdx="2" presStyleCnt="5"/>
      <dgm:spPr/>
    </dgm:pt>
    <dgm:pt modelId="{153FF32C-6F96-4427-BD2D-377551388C90}" type="pres">
      <dgm:prSet presAssocID="{F70BE86D-C174-4E1E-8A97-E08E1C004589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dicine"/>
        </a:ext>
      </dgm:extLst>
    </dgm:pt>
    <dgm:pt modelId="{A43476FB-FC93-401B-816E-DF74CD9AAE42}" type="pres">
      <dgm:prSet presAssocID="{F70BE86D-C174-4E1E-8A97-E08E1C004589}" presName="spaceRect" presStyleCnt="0"/>
      <dgm:spPr/>
    </dgm:pt>
    <dgm:pt modelId="{A082C526-EBC1-426C-B5BD-8950D62B77AC}" type="pres">
      <dgm:prSet presAssocID="{F70BE86D-C174-4E1E-8A97-E08E1C004589}" presName="parTx" presStyleLbl="revTx" presStyleIdx="2" presStyleCnt="5">
        <dgm:presLayoutVars>
          <dgm:chMax val="0"/>
          <dgm:chPref val="0"/>
        </dgm:presLayoutVars>
      </dgm:prSet>
      <dgm:spPr/>
    </dgm:pt>
    <dgm:pt modelId="{86A01F00-CA63-4C3D-A10B-87B20F9B921E}" type="pres">
      <dgm:prSet presAssocID="{41ED9BE4-D26C-4396-9274-A11C1C2C07BA}" presName="sibTrans" presStyleCnt="0"/>
      <dgm:spPr/>
    </dgm:pt>
    <dgm:pt modelId="{5999BF7E-D178-4CED-BB66-28F89BFEA12B}" type="pres">
      <dgm:prSet presAssocID="{C1173ED9-5DB6-4539-949C-EF48815B81E1}" presName="compNode" presStyleCnt="0"/>
      <dgm:spPr/>
    </dgm:pt>
    <dgm:pt modelId="{5A456842-C5EB-4464-BA62-CDF6321C1338}" type="pres">
      <dgm:prSet presAssocID="{C1173ED9-5DB6-4539-949C-EF48815B81E1}" presName="bgRect" presStyleLbl="bgShp" presStyleIdx="3" presStyleCnt="5"/>
      <dgm:spPr/>
    </dgm:pt>
    <dgm:pt modelId="{F3B40EF0-4642-4C3B-904D-BE5034C9A471}" type="pres">
      <dgm:prSet presAssocID="{C1173ED9-5DB6-4539-949C-EF48815B81E1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1E46D98F-413E-456E-9C62-59FAEE2313C3}" type="pres">
      <dgm:prSet presAssocID="{C1173ED9-5DB6-4539-949C-EF48815B81E1}" presName="spaceRect" presStyleCnt="0"/>
      <dgm:spPr/>
    </dgm:pt>
    <dgm:pt modelId="{34DAE840-82DF-43AC-B92F-0055F725528D}" type="pres">
      <dgm:prSet presAssocID="{C1173ED9-5DB6-4539-949C-EF48815B81E1}" presName="parTx" presStyleLbl="revTx" presStyleIdx="3" presStyleCnt="5">
        <dgm:presLayoutVars>
          <dgm:chMax val="0"/>
          <dgm:chPref val="0"/>
        </dgm:presLayoutVars>
      </dgm:prSet>
      <dgm:spPr/>
    </dgm:pt>
    <dgm:pt modelId="{423368E8-A347-47E5-885C-41C4EEE49EAB}" type="pres">
      <dgm:prSet presAssocID="{9F731814-FE25-4483-BB54-3708D84DFB7A}" presName="sibTrans" presStyleCnt="0"/>
      <dgm:spPr/>
    </dgm:pt>
    <dgm:pt modelId="{36EC934F-D5F1-4A50-A567-650A6466D09F}" type="pres">
      <dgm:prSet presAssocID="{1AF9F960-7576-4A4C-BB08-57A1AE04D41A}" presName="compNode" presStyleCnt="0"/>
      <dgm:spPr/>
    </dgm:pt>
    <dgm:pt modelId="{B75B6020-5F17-4E12-B612-332E4B5C844F}" type="pres">
      <dgm:prSet presAssocID="{1AF9F960-7576-4A4C-BB08-57A1AE04D41A}" presName="bgRect" presStyleLbl="bgShp" presStyleIdx="4" presStyleCnt="5"/>
      <dgm:spPr/>
    </dgm:pt>
    <dgm:pt modelId="{D0FBFCB5-7583-424D-959E-13F97EC5CAEB}" type="pres">
      <dgm:prSet presAssocID="{1AF9F960-7576-4A4C-BB08-57A1AE04D41A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B8CC9EA0-3EDF-4092-BED1-6D488F6A3ABB}" type="pres">
      <dgm:prSet presAssocID="{1AF9F960-7576-4A4C-BB08-57A1AE04D41A}" presName="spaceRect" presStyleCnt="0"/>
      <dgm:spPr/>
    </dgm:pt>
    <dgm:pt modelId="{CDF8AE97-DA5A-4E5F-BF76-396BF45A437A}" type="pres">
      <dgm:prSet presAssocID="{1AF9F960-7576-4A4C-BB08-57A1AE04D41A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C5087A02-CEA0-476B-A3FE-A8EC4A313D9C}" type="presOf" srcId="{EF44007E-D983-49EE-8D86-9F76C0DD3425}" destId="{D296104E-792C-4F15-AEE7-E935DE21584F}" srcOrd="0" destOrd="0" presId="urn:microsoft.com/office/officeart/2018/2/layout/IconVerticalSolidList"/>
    <dgm:cxn modelId="{7EAD7B08-5D4D-4346-BBEB-122A575903FA}" type="presOf" srcId="{C1173ED9-5DB6-4539-949C-EF48815B81E1}" destId="{34DAE840-82DF-43AC-B92F-0055F725528D}" srcOrd="0" destOrd="0" presId="urn:microsoft.com/office/officeart/2018/2/layout/IconVerticalSolidList"/>
    <dgm:cxn modelId="{B242270B-4EC6-4887-8B20-1BECB760068D}" type="presOf" srcId="{A53C5CC2-FBFC-4CC5-97D5-8E82BE3A2D4E}" destId="{8F36363A-8843-4521-8392-292EA6F1A05A}" srcOrd="0" destOrd="0" presId="urn:microsoft.com/office/officeart/2018/2/layout/IconVerticalSolidList"/>
    <dgm:cxn modelId="{02540F12-9B63-4227-A782-FE4E70761240}" srcId="{A53C5CC2-FBFC-4CC5-97D5-8E82BE3A2D4E}" destId="{8E8F5E27-D7F7-4A01-B3EA-8E9972A4DA7B}" srcOrd="1" destOrd="0" parTransId="{CDCBDA69-A195-4EC6-AC77-8E0DC12291DD}" sibTransId="{1E5422AB-15BE-43EC-A80E-11C1C6021051}"/>
    <dgm:cxn modelId="{C00E0026-A611-4E6B-9284-BE879C3C9D3E}" srcId="{A53C5CC2-FBFC-4CC5-97D5-8E82BE3A2D4E}" destId="{C1173ED9-5DB6-4539-949C-EF48815B81E1}" srcOrd="3" destOrd="0" parTransId="{C2964A11-781A-4F8C-8B49-D4C68F56B7FE}" sibTransId="{9F731814-FE25-4483-BB54-3708D84DFB7A}"/>
    <dgm:cxn modelId="{933BE82F-0026-48AB-A263-537B460F1AE8}" type="presOf" srcId="{1AF9F960-7576-4A4C-BB08-57A1AE04D41A}" destId="{CDF8AE97-DA5A-4E5F-BF76-396BF45A437A}" srcOrd="0" destOrd="0" presId="urn:microsoft.com/office/officeart/2018/2/layout/IconVerticalSolidList"/>
    <dgm:cxn modelId="{AE18315D-B4B8-4FC5-894C-D30AA46EBC39}" srcId="{A53C5CC2-FBFC-4CC5-97D5-8E82BE3A2D4E}" destId="{EF44007E-D983-49EE-8D86-9F76C0DD3425}" srcOrd="0" destOrd="0" parTransId="{A1B2DA42-4489-41CF-98C6-DA628C59E312}" sibTransId="{9EC5F464-5A01-4E61-9052-4260F4D3ECDE}"/>
    <dgm:cxn modelId="{C816E750-F179-49BA-9509-BEF28B448AB4}" type="presOf" srcId="{8E8F5E27-D7F7-4A01-B3EA-8E9972A4DA7B}" destId="{1591C375-469C-488E-B45C-FE4A60DEA6F7}" srcOrd="0" destOrd="0" presId="urn:microsoft.com/office/officeart/2018/2/layout/IconVerticalSolidList"/>
    <dgm:cxn modelId="{BC99A09F-EF11-41F2-A10D-3B855A463FB7}" type="presOf" srcId="{F70BE86D-C174-4E1E-8A97-E08E1C004589}" destId="{A082C526-EBC1-426C-B5BD-8950D62B77AC}" srcOrd="0" destOrd="0" presId="urn:microsoft.com/office/officeart/2018/2/layout/IconVerticalSolidList"/>
    <dgm:cxn modelId="{F088E3E0-EB17-4A8F-BEA8-75B2A39AA8C1}" srcId="{A53C5CC2-FBFC-4CC5-97D5-8E82BE3A2D4E}" destId="{1AF9F960-7576-4A4C-BB08-57A1AE04D41A}" srcOrd="4" destOrd="0" parTransId="{F12E9F7C-06FD-48F1-BC2D-6138F4A2414F}" sibTransId="{8D9A309A-DA7A-485A-A3F5-DBA1DF03F4FB}"/>
    <dgm:cxn modelId="{54A8CDE2-7915-4E8B-B681-811531FC368A}" srcId="{A53C5CC2-FBFC-4CC5-97D5-8E82BE3A2D4E}" destId="{F70BE86D-C174-4E1E-8A97-E08E1C004589}" srcOrd="2" destOrd="0" parTransId="{14E9B9D3-870C-4C4B-B756-F2BAD96684C2}" sibTransId="{41ED9BE4-D26C-4396-9274-A11C1C2C07BA}"/>
    <dgm:cxn modelId="{EB27A6E7-FC78-4F97-9A78-110CC8602C8D}" type="presParOf" srcId="{8F36363A-8843-4521-8392-292EA6F1A05A}" destId="{D650B23D-7DC7-4DBE-845B-183031F6C84A}" srcOrd="0" destOrd="0" presId="urn:microsoft.com/office/officeart/2018/2/layout/IconVerticalSolidList"/>
    <dgm:cxn modelId="{CE529D34-13BC-4BB9-8A02-73CD25673F96}" type="presParOf" srcId="{D650B23D-7DC7-4DBE-845B-183031F6C84A}" destId="{281AD7AB-AEA7-43B4-B8B8-C9A8D5FCC8C1}" srcOrd="0" destOrd="0" presId="urn:microsoft.com/office/officeart/2018/2/layout/IconVerticalSolidList"/>
    <dgm:cxn modelId="{8BF06137-47F4-48F7-BC32-85F467F4DD5B}" type="presParOf" srcId="{D650B23D-7DC7-4DBE-845B-183031F6C84A}" destId="{B914A680-A809-4156-8660-47E852470E0E}" srcOrd="1" destOrd="0" presId="urn:microsoft.com/office/officeart/2018/2/layout/IconVerticalSolidList"/>
    <dgm:cxn modelId="{5337A57A-5D26-4C1C-9430-3D83F218852C}" type="presParOf" srcId="{D650B23D-7DC7-4DBE-845B-183031F6C84A}" destId="{34D71F62-E4FA-45E3-8A1C-F7FD4D6CAA5A}" srcOrd="2" destOrd="0" presId="urn:microsoft.com/office/officeart/2018/2/layout/IconVerticalSolidList"/>
    <dgm:cxn modelId="{73BF9BAB-1392-4486-9342-8F04A327D238}" type="presParOf" srcId="{D650B23D-7DC7-4DBE-845B-183031F6C84A}" destId="{D296104E-792C-4F15-AEE7-E935DE21584F}" srcOrd="3" destOrd="0" presId="urn:microsoft.com/office/officeart/2018/2/layout/IconVerticalSolidList"/>
    <dgm:cxn modelId="{3765EA68-67CB-440A-91A7-C172E09E02C6}" type="presParOf" srcId="{8F36363A-8843-4521-8392-292EA6F1A05A}" destId="{482F75CF-600B-437B-BC67-A2AA7C249E8E}" srcOrd="1" destOrd="0" presId="urn:microsoft.com/office/officeart/2018/2/layout/IconVerticalSolidList"/>
    <dgm:cxn modelId="{084F2FB9-5AD6-49E1-8A54-13A25040F4E0}" type="presParOf" srcId="{8F36363A-8843-4521-8392-292EA6F1A05A}" destId="{9D19B999-0E48-412A-B1E2-300452AED768}" srcOrd="2" destOrd="0" presId="urn:microsoft.com/office/officeart/2018/2/layout/IconVerticalSolidList"/>
    <dgm:cxn modelId="{1283BB9B-774C-4243-A8F1-95200D797984}" type="presParOf" srcId="{9D19B999-0E48-412A-B1E2-300452AED768}" destId="{56C3434E-9BC1-4A20-B39E-A15F09BDD368}" srcOrd="0" destOrd="0" presId="urn:microsoft.com/office/officeart/2018/2/layout/IconVerticalSolidList"/>
    <dgm:cxn modelId="{1D4881E2-4953-4110-9FA5-47404DBFD94E}" type="presParOf" srcId="{9D19B999-0E48-412A-B1E2-300452AED768}" destId="{32619470-397B-4070-8C8E-F50DDD44630C}" srcOrd="1" destOrd="0" presId="urn:microsoft.com/office/officeart/2018/2/layout/IconVerticalSolidList"/>
    <dgm:cxn modelId="{A70AF161-ED50-44A6-B136-FAA1B80F57DE}" type="presParOf" srcId="{9D19B999-0E48-412A-B1E2-300452AED768}" destId="{E97D0D1B-DCFE-41C9-88CC-877E4515AB6B}" srcOrd="2" destOrd="0" presId="urn:microsoft.com/office/officeart/2018/2/layout/IconVerticalSolidList"/>
    <dgm:cxn modelId="{E98106DA-FD8D-42D1-9001-A8BEEDC86D15}" type="presParOf" srcId="{9D19B999-0E48-412A-B1E2-300452AED768}" destId="{1591C375-469C-488E-B45C-FE4A60DEA6F7}" srcOrd="3" destOrd="0" presId="urn:microsoft.com/office/officeart/2018/2/layout/IconVerticalSolidList"/>
    <dgm:cxn modelId="{E462A742-F415-472D-97AB-6185D15E36BD}" type="presParOf" srcId="{8F36363A-8843-4521-8392-292EA6F1A05A}" destId="{9D269C3A-E585-48CF-8343-146F3858F619}" srcOrd="3" destOrd="0" presId="urn:microsoft.com/office/officeart/2018/2/layout/IconVerticalSolidList"/>
    <dgm:cxn modelId="{75154018-8F1F-4FE1-A260-F33785A911B5}" type="presParOf" srcId="{8F36363A-8843-4521-8392-292EA6F1A05A}" destId="{A9D05D92-317F-42FE-9639-B35BFB9C05D6}" srcOrd="4" destOrd="0" presId="urn:microsoft.com/office/officeart/2018/2/layout/IconVerticalSolidList"/>
    <dgm:cxn modelId="{0EAA5E48-859C-4616-9A00-4DB4B2E98D4D}" type="presParOf" srcId="{A9D05D92-317F-42FE-9639-B35BFB9C05D6}" destId="{00DCA8B8-D784-41D2-9A3D-FBC90D99B340}" srcOrd="0" destOrd="0" presId="urn:microsoft.com/office/officeart/2018/2/layout/IconVerticalSolidList"/>
    <dgm:cxn modelId="{712B0C79-6282-47A2-9E99-1FFB0CDFED48}" type="presParOf" srcId="{A9D05D92-317F-42FE-9639-B35BFB9C05D6}" destId="{153FF32C-6F96-4427-BD2D-377551388C90}" srcOrd="1" destOrd="0" presId="urn:microsoft.com/office/officeart/2018/2/layout/IconVerticalSolidList"/>
    <dgm:cxn modelId="{F3671D7B-8CD4-4DA5-8302-3A53EEB1F020}" type="presParOf" srcId="{A9D05D92-317F-42FE-9639-B35BFB9C05D6}" destId="{A43476FB-FC93-401B-816E-DF74CD9AAE42}" srcOrd="2" destOrd="0" presId="urn:microsoft.com/office/officeart/2018/2/layout/IconVerticalSolidList"/>
    <dgm:cxn modelId="{AC1F57F8-680A-4A75-8C26-332A68E2EA40}" type="presParOf" srcId="{A9D05D92-317F-42FE-9639-B35BFB9C05D6}" destId="{A082C526-EBC1-426C-B5BD-8950D62B77AC}" srcOrd="3" destOrd="0" presId="urn:microsoft.com/office/officeart/2018/2/layout/IconVerticalSolidList"/>
    <dgm:cxn modelId="{6FF60760-E49A-402F-BEC7-5BE15C72D243}" type="presParOf" srcId="{8F36363A-8843-4521-8392-292EA6F1A05A}" destId="{86A01F00-CA63-4C3D-A10B-87B20F9B921E}" srcOrd="5" destOrd="0" presId="urn:microsoft.com/office/officeart/2018/2/layout/IconVerticalSolidList"/>
    <dgm:cxn modelId="{FEF26125-C056-41A2-BCEE-67883B24334E}" type="presParOf" srcId="{8F36363A-8843-4521-8392-292EA6F1A05A}" destId="{5999BF7E-D178-4CED-BB66-28F89BFEA12B}" srcOrd="6" destOrd="0" presId="urn:microsoft.com/office/officeart/2018/2/layout/IconVerticalSolidList"/>
    <dgm:cxn modelId="{CCF55DE3-2F86-41C6-B896-DA3FEBF59620}" type="presParOf" srcId="{5999BF7E-D178-4CED-BB66-28F89BFEA12B}" destId="{5A456842-C5EB-4464-BA62-CDF6321C1338}" srcOrd="0" destOrd="0" presId="urn:microsoft.com/office/officeart/2018/2/layout/IconVerticalSolidList"/>
    <dgm:cxn modelId="{238264A4-B4BB-4250-AFAC-279917EDCCB5}" type="presParOf" srcId="{5999BF7E-D178-4CED-BB66-28F89BFEA12B}" destId="{F3B40EF0-4642-4C3B-904D-BE5034C9A471}" srcOrd="1" destOrd="0" presId="urn:microsoft.com/office/officeart/2018/2/layout/IconVerticalSolidList"/>
    <dgm:cxn modelId="{478718D8-364C-411A-9BF5-5B18C618309A}" type="presParOf" srcId="{5999BF7E-D178-4CED-BB66-28F89BFEA12B}" destId="{1E46D98F-413E-456E-9C62-59FAEE2313C3}" srcOrd="2" destOrd="0" presId="urn:microsoft.com/office/officeart/2018/2/layout/IconVerticalSolidList"/>
    <dgm:cxn modelId="{BFDA6EEC-EBF7-4D17-9044-0DBA30577F92}" type="presParOf" srcId="{5999BF7E-D178-4CED-BB66-28F89BFEA12B}" destId="{34DAE840-82DF-43AC-B92F-0055F725528D}" srcOrd="3" destOrd="0" presId="urn:microsoft.com/office/officeart/2018/2/layout/IconVerticalSolidList"/>
    <dgm:cxn modelId="{C3B7DF65-16FF-41AF-8340-BF9B2BDA6CBC}" type="presParOf" srcId="{8F36363A-8843-4521-8392-292EA6F1A05A}" destId="{423368E8-A347-47E5-885C-41C4EEE49EAB}" srcOrd="7" destOrd="0" presId="urn:microsoft.com/office/officeart/2018/2/layout/IconVerticalSolidList"/>
    <dgm:cxn modelId="{B74D4C5B-3248-435F-A206-0259B7997E42}" type="presParOf" srcId="{8F36363A-8843-4521-8392-292EA6F1A05A}" destId="{36EC934F-D5F1-4A50-A567-650A6466D09F}" srcOrd="8" destOrd="0" presId="urn:microsoft.com/office/officeart/2018/2/layout/IconVerticalSolidList"/>
    <dgm:cxn modelId="{33686133-7C62-4B8E-AC7E-4AD667FF97E3}" type="presParOf" srcId="{36EC934F-D5F1-4A50-A567-650A6466D09F}" destId="{B75B6020-5F17-4E12-B612-332E4B5C844F}" srcOrd="0" destOrd="0" presId="urn:microsoft.com/office/officeart/2018/2/layout/IconVerticalSolidList"/>
    <dgm:cxn modelId="{B1C583D4-76A1-4DE3-9EC5-8EC9695FF2AB}" type="presParOf" srcId="{36EC934F-D5F1-4A50-A567-650A6466D09F}" destId="{D0FBFCB5-7583-424D-959E-13F97EC5CAEB}" srcOrd="1" destOrd="0" presId="urn:microsoft.com/office/officeart/2018/2/layout/IconVerticalSolidList"/>
    <dgm:cxn modelId="{35302BC3-2B09-4E0B-86EB-C8FA03952E6C}" type="presParOf" srcId="{36EC934F-D5F1-4A50-A567-650A6466D09F}" destId="{B8CC9EA0-3EDF-4092-BED1-6D488F6A3ABB}" srcOrd="2" destOrd="0" presId="urn:microsoft.com/office/officeart/2018/2/layout/IconVerticalSolidList"/>
    <dgm:cxn modelId="{8CE594E5-CD9D-4FBB-98FC-6A846255FD51}" type="presParOf" srcId="{36EC934F-D5F1-4A50-A567-650A6466D09F}" destId="{CDF8AE97-DA5A-4E5F-BF76-396BF45A437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1AD7AB-AEA7-43B4-B8B8-C9A8D5FCC8C1}">
      <dsp:nvSpPr>
        <dsp:cNvPr id="0" name=""/>
        <dsp:cNvSpPr/>
      </dsp:nvSpPr>
      <dsp:spPr>
        <a:xfrm>
          <a:off x="0" y="3505"/>
          <a:ext cx="10906659" cy="74667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14A680-A809-4156-8660-47E852470E0E}">
      <dsp:nvSpPr>
        <dsp:cNvPr id="0" name=""/>
        <dsp:cNvSpPr/>
      </dsp:nvSpPr>
      <dsp:spPr>
        <a:xfrm>
          <a:off x="225868" y="171507"/>
          <a:ext cx="410670" cy="41067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96104E-792C-4F15-AEE7-E935DE21584F}">
      <dsp:nvSpPr>
        <dsp:cNvPr id="0" name=""/>
        <dsp:cNvSpPr/>
      </dsp:nvSpPr>
      <dsp:spPr>
        <a:xfrm>
          <a:off x="862408" y="3505"/>
          <a:ext cx="10044250" cy="746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023" tIns="79023" rIns="79023" bIns="7902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>
              <a:solidFill>
                <a:schemeClr val="bg1"/>
              </a:solidFill>
            </a:rPr>
            <a:t>Diagnosis is  a term used to define an individual's illness.</a:t>
          </a:r>
          <a:endParaRPr lang="en-US" sz="1900" kern="1200">
            <a:solidFill>
              <a:schemeClr val="bg1"/>
            </a:solidFill>
          </a:endParaRPr>
        </a:p>
      </dsp:txBody>
      <dsp:txXfrm>
        <a:off x="862408" y="3505"/>
        <a:ext cx="10044250" cy="746673"/>
      </dsp:txXfrm>
    </dsp:sp>
    <dsp:sp modelId="{56C3434E-9BC1-4A20-B39E-A15F09BDD368}">
      <dsp:nvSpPr>
        <dsp:cNvPr id="0" name=""/>
        <dsp:cNvSpPr/>
      </dsp:nvSpPr>
      <dsp:spPr>
        <a:xfrm>
          <a:off x="0" y="936847"/>
          <a:ext cx="10906659" cy="74667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619470-397B-4070-8C8E-F50DDD44630C}">
      <dsp:nvSpPr>
        <dsp:cNvPr id="0" name=""/>
        <dsp:cNvSpPr/>
      </dsp:nvSpPr>
      <dsp:spPr>
        <a:xfrm>
          <a:off x="225868" y="1104849"/>
          <a:ext cx="410670" cy="41067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91C375-469C-488E-B45C-FE4A60DEA6F7}">
      <dsp:nvSpPr>
        <dsp:cNvPr id="0" name=""/>
        <dsp:cNvSpPr/>
      </dsp:nvSpPr>
      <dsp:spPr>
        <a:xfrm>
          <a:off x="862408" y="936847"/>
          <a:ext cx="10044250" cy="746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023" tIns="79023" rIns="79023" bIns="7902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>
              <a:solidFill>
                <a:schemeClr val="bg1"/>
              </a:solidFill>
            </a:rPr>
            <a:t>The biopsychosocial model is a more understanding model as it considers more factors than the bio-medical model.</a:t>
          </a:r>
          <a:endParaRPr lang="en-US" sz="1900" kern="1200">
            <a:solidFill>
              <a:schemeClr val="bg1"/>
            </a:solidFill>
          </a:endParaRPr>
        </a:p>
      </dsp:txBody>
      <dsp:txXfrm>
        <a:off x="862408" y="936847"/>
        <a:ext cx="10044250" cy="746673"/>
      </dsp:txXfrm>
    </dsp:sp>
    <dsp:sp modelId="{00DCA8B8-D784-41D2-9A3D-FBC90D99B340}">
      <dsp:nvSpPr>
        <dsp:cNvPr id="0" name=""/>
        <dsp:cNvSpPr/>
      </dsp:nvSpPr>
      <dsp:spPr>
        <a:xfrm>
          <a:off x="0" y="1870190"/>
          <a:ext cx="10906659" cy="74667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3FF32C-6F96-4427-BD2D-377551388C90}">
      <dsp:nvSpPr>
        <dsp:cNvPr id="0" name=""/>
        <dsp:cNvSpPr/>
      </dsp:nvSpPr>
      <dsp:spPr>
        <a:xfrm>
          <a:off x="225868" y="2038191"/>
          <a:ext cx="410670" cy="41067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82C526-EBC1-426C-B5BD-8950D62B77AC}">
      <dsp:nvSpPr>
        <dsp:cNvPr id="0" name=""/>
        <dsp:cNvSpPr/>
      </dsp:nvSpPr>
      <dsp:spPr>
        <a:xfrm>
          <a:off x="862408" y="1870190"/>
          <a:ext cx="10044250" cy="746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023" tIns="79023" rIns="79023" bIns="7902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>
              <a:solidFill>
                <a:schemeClr val="bg1"/>
              </a:solidFill>
            </a:rPr>
            <a:t>The DSM5 is a tool that helps health professionals reach a diagnosis when diagnosing an individual, thus leading to the correct treatment or medication being given.</a:t>
          </a:r>
          <a:endParaRPr lang="en-US" sz="1900" kern="1200">
            <a:solidFill>
              <a:schemeClr val="bg1"/>
            </a:solidFill>
          </a:endParaRPr>
        </a:p>
      </dsp:txBody>
      <dsp:txXfrm>
        <a:off x="862408" y="1870190"/>
        <a:ext cx="10044250" cy="746673"/>
      </dsp:txXfrm>
    </dsp:sp>
    <dsp:sp modelId="{5A456842-C5EB-4464-BA62-CDF6321C1338}">
      <dsp:nvSpPr>
        <dsp:cNvPr id="0" name=""/>
        <dsp:cNvSpPr/>
      </dsp:nvSpPr>
      <dsp:spPr>
        <a:xfrm>
          <a:off x="0" y="2803532"/>
          <a:ext cx="10906659" cy="74667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B40EF0-4642-4C3B-904D-BE5034C9A471}">
      <dsp:nvSpPr>
        <dsp:cNvPr id="0" name=""/>
        <dsp:cNvSpPr/>
      </dsp:nvSpPr>
      <dsp:spPr>
        <a:xfrm>
          <a:off x="225868" y="2971533"/>
          <a:ext cx="410670" cy="41067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DAE840-82DF-43AC-B92F-0055F725528D}">
      <dsp:nvSpPr>
        <dsp:cNvPr id="0" name=""/>
        <dsp:cNvSpPr/>
      </dsp:nvSpPr>
      <dsp:spPr>
        <a:xfrm>
          <a:off x="862408" y="2803532"/>
          <a:ext cx="10044250" cy="746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023" tIns="79023" rIns="79023" bIns="7902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>
              <a:solidFill>
                <a:schemeClr val="bg1"/>
              </a:solidFill>
            </a:rPr>
            <a:t>Rosenhan's experiment showed that without the correct observation's and information regarding one's symptoms and illness then an inaccurate diagnosis can be given.</a:t>
          </a:r>
          <a:endParaRPr lang="en-US" sz="1900" kern="1200">
            <a:solidFill>
              <a:schemeClr val="bg1"/>
            </a:solidFill>
          </a:endParaRPr>
        </a:p>
      </dsp:txBody>
      <dsp:txXfrm>
        <a:off x="862408" y="2803532"/>
        <a:ext cx="10044250" cy="746673"/>
      </dsp:txXfrm>
    </dsp:sp>
    <dsp:sp modelId="{B75B6020-5F17-4E12-B612-332E4B5C844F}">
      <dsp:nvSpPr>
        <dsp:cNvPr id="0" name=""/>
        <dsp:cNvSpPr/>
      </dsp:nvSpPr>
      <dsp:spPr>
        <a:xfrm>
          <a:off x="0" y="3736874"/>
          <a:ext cx="10906659" cy="746673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FBFCB5-7583-424D-959E-13F97EC5CAEB}">
      <dsp:nvSpPr>
        <dsp:cNvPr id="0" name=""/>
        <dsp:cNvSpPr/>
      </dsp:nvSpPr>
      <dsp:spPr>
        <a:xfrm>
          <a:off x="225868" y="3904876"/>
          <a:ext cx="410670" cy="41067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F8AE97-DA5A-4E5F-BF76-396BF45A437A}">
      <dsp:nvSpPr>
        <dsp:cNvPr id="0" name=""/>
        <dsp:cNvSpPr/>
      </dsp:nvSpPr>
      <dsp:spPr>
        <a:xfrm>
          <a:off x="862408" y="3736874"/>
          <a:ext cx="10044250" cy="746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023" tIns="79023" rIns="79023" bIns="7902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>
              <a:solidFill>
                <a:schemeClr val="bg1"/>
              </a:solidFill>
            </a:rPr>
            <a:t>There is certain criteria that must be met by an individual to help the psychiatrist come to a diagnosis.</a:t>
          </a:r>
          <a:endParaRPr lang="en-US" sz="1900" kern="1200">
            <a:solidFill>
              <a:schemeClr val="bg1"/>
            </a:solidFill>
          </a:endParaRPr>
        </a:p>
      </dsp:txBody>
      <dsp:txXfrm>
        <a:off x="862408" y="3736874"/>
        <a:ext cx="10044250" cy="7466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6BAE56-D126-4F15-BAEB-58E4DD9AAA8A}" type="datetimeFigureOut">
              <a:rPr lang="en-GB"/>
              <a:t>20/11/2020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FED302-54F6-4C1B-935E-7A823A1EEEA8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318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FED302-54F6-4C1B-935E-7A823A1EEEA8}" type="slidenum">
              <a:rPr lang="en-GB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874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709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702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034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484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318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586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027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281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4287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1510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581844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5805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2328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7433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7220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790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7466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png"/><Relationship Id="rId5" Type="http://schemas.openxmlformats.org/officeDocument/2006/relationships/image" Target="../media/image7.jpeg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slideLayout" Target="../slideLayouts/slideLayout2.xml"/><Relationship Id="rId7" Type="http://schemas.openxmlformats.org/officeDocument/2006/relationships/diagramLayout" Target="../diagrams/layout1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diagramData" Target="../diagrams/data1.xml"/><Relationship Id="rId5" Type="http://schemas.openxmlformats.org/officeDocument/2006/relationships/image" Target="../media/image14.png"/><Relationship Id="rId10" Type="http://schemas.microsoft.com/office/2007/relationships/diagramDrawing" Target="../diagrams/drawing1.xml"/><Relationship Id="rId4" Type="http://schemas.openxmlformats.org/officeDocument/2006/relationships/image" Target="../media/image1.jpeg"/><Relationship Id="rId9" Type="http://schemas.openxmlformats.org/officeDocument/2006/relationships/diagramColors" Target="../diagrams/colors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37/abn0000069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ps.org.uk/sites/www.bps.org.uk/files/Member%20Networks/Divisions/DCP/Understanding%20psychiatric%20diagnosis%20in%20adult%20mental%20health.pdf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A5A3B-EDB4-455D-B974-644E8906BA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9" y="96641"/>
            <a:ext cx="4754022" cy="1326321"/>
          </a:xfrm>
        </p:spPr>
        <p:txBody>
          <a:bodyPr>
            <a:noAutofit/>
          </a:bodyPr>
          <a:lstStyle/>
          <a:p>
            <a:r>
              <a:rPr lang="en-GB" sz="3600">
                <a:latin typeface="Arial" panose="020B0604020202020204" pitchFamily="34" charset="0"/>
                <a:cs typeface="Arial" panose="020B0604020202020204" pitchFamily="34" charset="0"/>
              </a:rPr>
              <a:t>Aims/objectives of this presentation.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A78EFF-7411-43DC-82F7-D0800B9BDCF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3332" r="4" b="4"/>
          <a:stretch/>
        </p:blipFill>
        <p:spPr>
          <a:xfrm>
            <a:off x="20" y="10"/>
            <a:ext cx="6095980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86CE7B-9F27-466F-BC6C-D195ED29AD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50558" y="1581432"/>
            <a:ext cx="4754022" cy="3695136"/>
          </a:xfr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110000"/>
              </a:lnSpc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Define what is meant by diagnosis.</a:t>
            </a:r>
          </a:p>
          <a:p>
            <a:pPr>
              <a:lnSpc>
                <a:spcPct val="110000"/>
              </a:lnSpc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The purpose of diagnosis. Why?</a:t>
            </a:r>
          </a:p>
          <a:p>
            <a:pPr>
              <a:lnSpc>
                <a:spcPct val="110000"/>
              </a:lnSpc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What models are used in diagnosing-Biomedical and Psychiatry.</a:t>
            </a:r>
          </a:p>
          <a:p>
            <a:pPr>
              <a:lnSpc>
                <a:spcPct val="110000"/>
              </a:lnSpc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Tools used in the diagnostic process-DSM-5.</a:t>
            </a:r>
          </a:p>
          <a:p>
            <a:pPr>
              <a:lnSpc>
                <a:spcPct val="110000"/>
              </a:lnSpc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History of the DSM-5.</a:t>
            </a:r>
          </a:p>
          <a:p>
            <a:pPr>
              <a:lnSpc>
                <a:spcPct val="110000"/>
              </a:lnSpc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Where we are today with the DSM-5.</a:t>
            </a:r>
          </a:p>
          <a:p>
            <a:pPr>
              <a:lnSpc>
                <a:spcPct val="110000"/>
              </a:lnSpc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Bias and how it affects the process of diagnosing.</a:t>
            </a:r>
          </a:p>
          <a:p>
            <a:pPr>
              <a:lnSpc>
                <a:spcPct val="110000"/>
              </a:lnSpc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Labelling and its affects.</a:t>
            </a:r>
          </a:p>
          <a:p>
            <a:pPr>
              <a:lnSpc>
                <a:spcPct val="110000"/>
              </a:lnSpc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10000"/>
              </a:lnSpc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0DCF65E-F84E-483D-83D7-A1616D5691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06560" y="45720"/>
            <a:ext cx="0" cy="6766560"/>
          </a:xfrm>
          <a:prstGeom prst="line">
            <a:avLst/>
          </a:prstGeom>
          <a:ln w="190500" cap="sq">
            <a:solidFill>
              <a:srgbClr val="FFFFFF"/>
            </a:solidFill>
            <a:miter lim="800000"/>
          </a:ln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D97211A-CAED-4E94-BC2D-F42185C37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472138" y="6396234"/>
            <a:ext cx="2604807" cy="365125"/>
          </a:xfrm>
        </p:spPr>
        <p:txBody>
          <a:bodyPr/>
          <a:lstStyle/>
          <a:p>
            <a:r>
              <a:rPr lang="en-GB" sz="1400">
                <a:latin typeface="Arial"/>
                <a:cs typeface="Arial"/>
              </a:rPr>
              <a:t>Natalie Scarborough 1804046</a:t>
            </a: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BB6ECEAE-FCA7-430D-A091-E73683F917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25083" y="5383888"/>
            <a:ext cx="1014492" cy="1014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88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669"/>
    </mc:Choice>
    <mc:Fallback xmlns="">
      <p:transition spd="slow" advTm="296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7">
            <a:extLst>
              <a:ext uri="{FF2B5EF4-FFF2-40B4-BE49-F238E27FC236}">
                <a16:creationId xmlns:a16="http://schemas.microsoft.com/office/drawing/2014/main" id="{BC052280-388E-4151-A1EB-5236D4FCCA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FA6C86-A52C-48F6-BA1D-4E959F979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6" y="927100"/>
            <a:ext cx="3418766" cy="4616450"/>
          </a:xfrm>
        </p:spPr>
        <p:txBody>
          <a:bodyPr>
            <a:normAutofit/>
          </a:bodyPr>
          <a:lstStyle/>
          <a:p>
            <a:r>
              <a:rPr lang="en-GB" sz="4000">
                <a:latin typeface="Arial"/>
                <a:cs typeface="Calibri Light"/>
              </a:rPr>
              <a:t>What is a diagnosis?</a:t>
            </a:r>
          </a:p>
        </p:txBody>
      </p:sp>
      <p:cxnSp>
        <p:nvCxnSpPr>
          <p:cNvPr id="37" name="Straight Connector 9">
            <a:extLst>
              <a:ext uri="{FF2B5EF4-FFF2-40B4-BE49-F238E27FC236}">
                <a16:creationId xmlns:a16="http://schemas.microsoft.com/office/drawing/2014/main" id="{744251C3-E720-4363-8AF0-20AD319374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301359"/>
            <a:ext cx="0" cy="191135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9C150F-4B33-42E2-A924-0771061CC3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29" y="971549"/>
            <a:ext cx="6291528" cy="461645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"</a:t>
            </a:r>
            <a:r>
              <a:rPr lang="en-GB">
                <a:latin typeface="Arial"/>
                <a:ea typeface="+mn-lt"/>
                <a:cs typeface="+mn-lt"/>
              </a:rPr>
              <a:t>A psychiatric diagnosis is a medical term used to describe patterns of experiences or behaviours that may be causing distress and/or be seen as difficult to understand" (The British Psychological Society. (2020). </a:t>
            </a:r>
            <a:endParaRPr lang="en-GB">
              <a:latin typeface="Arial"/>
              <a:cs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F309D6-76B1-41F4-923A-4B5E3DF61B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492791" y="6399361"/>
            <a:ext cx="2559322" cy="365125"/>
          </a:xfrm>
        </p:spPr>
        <p:txBody>
          <a:bodyPr/>
          <a:lstStyle/>
          <a:p>
            <a:r>
              <a:rPr lang="en-GB" sz="1400">
                <a:latin typeface="Arial"/>
                <a:cs typeface="Arial"/>
              </a:rPr>
              <a:t>Natalie Scarborough 1804046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E8055ECF-EE60-4677-A01B-F97249C64C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04241" y="5422771"/>
            <a:ext cx="976590" cy="976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58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061"/>
    </mc:Choice>
    <mc:Fallback xmlns="">
      <p:transition spd="slow" advTm="270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A5DB01-4CC4-4520-8264-3564B63683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>
            <a:normAutofit/>
          </a:bodyPr>
          <a:lstStyle/>
          <a:p>
            <a:r>
              <a:rPr lang="en-GB" sz="400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The purpose of a diagnosis?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B29F8D-2DA6-4445-9AC7-8BD69CC7B7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096064"/>
            <a:ext cx="6352824" cy="3695136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  <a:buFont typeface="Wingdings"/>
              <a:buChar char="Ø"/>
            </a:pPr>
            <a:r>
              <a:rPr lang="en-GB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rial"/>
                <a:cs typeface="Arial"/>
              </a:rPr>
              <a:t>Effective treatment.</a:t>
            </a:r>
          </a:p>
          <a:p>
            <a:pPr>
              <a:lnSpc>
                <a:spcPct val="110000"/>
              </a:lnSpc>
              <a:buClr>
                <a:srgbClr val="FFFFFF"/>
              </a:buClr>
              <a:buFont typeface="Wingdings"/>
              <a:buChar char="Ø"/>
            </a:pPr>
            <a:endParaRPr lang="en-GB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rial"/>
              <a:cs typeface="Arial"/>
            </a:endParaRPr>
          </a:p>
          <a:p>
            <a:pPr>
              <a:lnSpc>
                <a:spcPct val="110000"/>
              </a:lnSpc>
              <a:buClr>
                <a:srgbClr val="FFFFFF"/>
              </a:buClr>
              <a:buFont typeface="Wingdings"/>
              <a:buChar char="Ø"/>
            </a:pPr>
            <a:r>
              <a:rPr lang="en-GB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rial"/>
                <a:cs typeface="Arial"/>
              </a:rPr>
              <a:t>Effective communication.</a:t>
            </a:r>
          </a:p>
          <a:p>
            <a:pPr marL="0" indent="0">
              <a:lnSpc>
                <a:spcPct val="110000"/>
              </a:lnSpc>
              <a:buClr>
                <a:srgbClr val="FFFFFF"/>
              </a:buClr>
              <a:buNone/>
            </a:pPr>
            <a:endParaRPr lang="en-GB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rial"/>
              <a:cs typeface="Arial"/>
            </a:endParaRPr>
          </a:p>
          <a:p>
            <a:pPr>
              <a:lnSpc>
                <a:spcPct val="110000"/>
              </a:lnSpc>
              <a:buClr>
                <a:srgbClr val="FFFFFF"/>
              </a:buClr>
              <a:buFont typeface="Wingdings"/>
              <a:buChar char="Ø"/>
            </a:pPr>
            <a:r>
              <a:rPr lang="en-GB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rial"/>
                <a:cs typeface="Arial"/>
              </a:rPr>
              <a:t>Greater understanding.</a:t>
            </a:r>
          </a:p>
          <a:p>
            <a:pPr>
              <a:lnSpc>
                <a:spcPct val="110000"/>
              </a:lnSpc>
              <a:buClr>
                <a:srgbClr val="FFFFFF"/>
              </a:buClr>
              <a:buFont typeface="Wingdings"/>
              <a:buChar char="Ø"/>
            </a:pPr>
            <a:endParaRPr lang="en-GB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rial"/>
              <a:cs typeface="Arial"/>
            </a:endParaRPr>
          </a:p>
          <a:p>
            <a:pPr>
              <a:lnSpc>
                <a:spcPct val="110000"/>
              </a:lnSpc>
              <a:buClr>
                <a:srgbClr val="FFFFFF"/>
              </a:buClr>
              <a:buFont typeface="Wingdings"/>
              <a:buChar char="Ø"/>
            </a:pPr>
            <a:r>
              <a:rPr lang="en-GB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rial"/>
                <a:cs typeface="Arial"/>
              </a:rPr>
              <a:t>Having a term can be validating.</a:t>
            </a:r>
          </a:p>
          <a:p>
            <a:pPr marL="0" indent="0">
              <a:lnSpc>
                <a:spcPct val="110000"/>
              </a:lnSpc>
              <a:buClr>
                <a:srgbClr val="FFFFFF"/>
              </a:buClr>
              <a:buNone/>
            </a:pPr>
            <a:r>
              <a:rPr lang="en-GB"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Arial"/>
                <a:cs typeface="Arial"/>
              </a:rPr>
              <a:t>(DSM-5,2013).</a:t>
            </a:r>
          </a:p>
          <a:p>
            <a:pPr>
              <a:lnSpc>
                <a:spcPct val="110000"/>
              </a:lnSpc>
              <a:buClr>
                <a:srgbClr val="FFFFFF"/>
              </a:buClr>
              <a:buFont typeface="Wingdings"/>
              <a:buChar char="Ø"/>
            </a:pPr>
            <a:endParaRPr lang="en-GB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rial"/>
              <a:cs typeface="Arial"/>
            </a:endParaRPr>
          </a:p>
          <a:p>
            <a:pPr>
              <a:lnSpc>
                <a:spcPct val="110000"/>
              </a:lnSpc>
              <a:buClr>
                <a:srgbClr val="FFFFFF"/>
              </a:buClr>
              <a:buFont typeface="Wingdings"/>
              <a:buChar char="Ø"/>
            </a:pPr>
            <a:endParaRPr lang="en-GB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rial"/>
              <a:cs typeface="Arial"/>
            </a:endParaRPr>
          </a:p>
          <a:p>
            <a:pPr>
              <a:lnSpc>
                <a:spcPct val="110000"/>
              </a:lnSpc>
              <a:buClr>
                <a:srgbClr val="FFFFFF"/>
              </a:buClr>
              <a:buFont typeface="Wingdings"/>
              <a:buChar char="Ø"/>
            </a:pPr>
            <a:endParaRPr lang="en-GB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rial"/>
              <a:cs typeface="Arial"/>
            </a:endParaRPr>
          </a:p>
          <a:p>
            <a:pPr marL="0" indent="0">
              <a:lnSpc>
                <a:spcPct val="110000"/>
              </a:lnSpc>
              <a:buClr>
                <a:srgbClr val="FFFFFF"/>
              </a:buClr>
              <a:buNone/>
            </a:pPr>
            <a:endParaRPr lang="en-GB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rial"/>
              <a:cs typeface="Arial"/>
            </a:endParaRPr>
          </a:p>
          <a:p>
            <a:pPr>
              <a:lnSpc>
                <a:spcPct val="110000"/>
              </a:lnSpc>
              <a:buClr>
                <a:srgbClr val="FFFFFF"/>
              </a:buClr>
              <a:buFont typeface="Wingdings"/>
              <a:buChar char="Ø"/>
            </a:pPr>
            <a:endParaRPr lang="en-GB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rial"/>
              <a:cs typeface="Arial"/>
            </a:endParaRPr>
          </a:p>
          <a:p>
            <a:pPr>
              <a:lnSpc>
                <a:spcPct val="110000"/>
              </a:lnSpc>
              <a:buClr>
                <a:srgbClr val="FFFFFF"/>
              </a:buClr>
              <a:buFont typeface="Wingdings"/>
              <a:buChar char="Ø"/>
            </a:pPr>
            <a:endParaRPr lang="en-GB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  <a:latin typeface="Arial"/>
              <a:cs typeface="Arial"/>
            </a:endParaRPr>
          </a:p>
        </p:txBody>
      </p:sp>
      <p:pic>
        <p:nvPicPr>
          <p:cNvPr id="18" name="Graphic 15" descr="Medicine">
            <a:extLst>
              <a:ext uri="{FF2B5EF4-FFF2-40B4-BE49-F238E27FC236}">
                <a16:creationId xmlns:a16="http://schemas.microsoft.com/office/drawing/2014/main" id="{545DFB1A-44BE-483E-BB7D-7181978E79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688035" y="2210935"/>
            <a:ext cx="3493180" cy="3493180"/>
          </a:xfrm>
          <a:prstGeom prst="rect">
            <a:avLst/>
          </a:prstGeom>
          <a:ln w="190500" cap="sq">
            <a:solidFill>
              <a:srgbClr val="FFFFFF"/>
            </a:solidFill>
            <a:miter lim="800000"/>
          </a:ln>
          <a:effectLst>
            <a:outerShdw blurRad="54991" dist="17780" dir="5400000" algn="ctr" rotWithShape="0">
              <a:schemeClr val="bg1">
                <a:alpha val="40000"/>
              </a:scheme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92100F-3724-42A7-B09A-C9A23E3F6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556033" y="6425317"/>
            <a:ext cx="2548248" cy="365125"/>
          </a:xfrm>
        </p:spPr>
        <p:txBody>
          <a:bodyPr/>
          <a:lstStyle/>
          <a:p>
            <a:r>
              <a:rPr lang="en-GB" sz="1400">
                <a:latin typeface="Arial"/>
                <a:cs typeface="Arial"/>
              </a:rPr>
              <a:t>Natalie Scarborough 1804046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9C92E32-ECD7-41A9-8225-9D2A93321B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00981" y="5070843"/>
            <a:ext cx="1003300" cy="10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166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682"/>
    </mc:Choice>
    <mc:Fallback xmlns="">
      <p:transition spd="slow" advTm="766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9" descr="Diagram, venn diagram&#10;&#10;Description automatically generated">
            <a:extLst>
              <a:ext uri="{FF2B5EF4-FFF2-40B4-BE49-F238E27FC236}">
                <a16:creationId xmlns:a16="http://schemas.microsoft.com/office/drawing/2014/main" id="{167CEE7F-FD4F-43CF-AD72-2C73CE1CE58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35000"/>
          </a:blip>
          <a:srcRect t="20288" r="2" b="13107"/>
          <a:stretch/>
        </p:blipFill>
        <p:spPr>
          <a:xfrm>
            <a:off x="-35984" y="0"/>
            <a:ext cx="12191980" cy="6855970"/>
          </a:xfrm>
          <a:prstGeom prst="rect">
            <a:avLst/>
          </a:prstGeom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4DE0D6BE-330A-422D-9BD9-1E18F73C6E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32000">
                <a:schemeClr val="bg2">
                  <a:lumMod val="75000"/>
                  <a:alpha val="3000"/>
                </a:schemeClr>
              </a:gs>
              <a:gs pos="100000">
                <a:sysClr val="windowText" lastClr="000000">
                  <a:alpha val="70000"/>
                </a:sysClr>
              </a:gs>
            </a:gsLst>
            <a:path path="circle">
              <a:fillToRect l="50000" t="5000" r="50000" b="95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CE925E-F350-4632-839C-406AC130E8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>
            <a:normAutofit/>
          </a:bodyPr>
          <a:lstStyle/>
          <a:p>
            <a:r>
              <a:rPr lang="en-GB" sz="4000">
                <a:effectLst>
                  <a:glow rad="38100">
                    <a:prstClr val="black">
                      <a:lumMod val="65000"/>
                      <a:lumOff val="35000"/>
                      <a:alpha val="40000"/>
                    </a:prst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Arial"/>
                <a:cs typeface="Arial"/>
              </a:rPr>
              <a:t>What model is diagnosis based upon?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510E5320-41E2-4CC8-A955-CB7412D669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096064"/>
            <a:ext cx="10353762" cy="3695136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" panose="020B0604020202020204" pitchFamily="34" charset="0"/>
              <a:buChar char="Ø"/>
            </a:pPr>
            <a:r>
              <a:rPr lang="en-US">
                <a:latin typeface="Arial"/>
                <a:cs typeface="Arial"/>
              </a:rPr>
              <a:t>Biomedical psychology argues that every mental health condition must come from an underlying physical cause.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US">
                <a:latin typeface="Arial"/>
                <a:cs typeface="Arial"/>
              </a:rPr>
              <a:t>Treatment can be used in order to change the physical state of the body.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US">
                <a:latin typeface="Arial"/>
                <a:cs typeface="Arial"/>
              </a:rPr>
              <a:t>Biomedical does not consider Psychological interventions into account E.g. CBT (</a:t>
            </a:r>
            <a:r>
              <a:rPr lang="en-US" err="1">
                <a:latin typeface="Arial"/>
                <a:cs typeface="Arial"/>
              </a:rPr>
              <a:t>Ogden.J</a:t>
            </a:r>
            <a:r>
              <a:rPr lang="en-US">
                <a:latin typeface="Arial"/>
                <a:cs typeface="Arial"/>
              </a:rPr>
              <a:t> 2000).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US">
                <a:latin typeface="Arial"/>
                <a:cs typeface="Arial"/>
              </a:rPr>
              <a:t>The biopsychosocial model argues that illness is caused by biological, psychological and social factors (Engel,1997,1980).</a:t>
            </a:r>
          </a:p>
          <a:p>
            <a:pPr marL="0" indent="0">
              <a:buNone/>
            </a:pPr>
            <a:endParaRPr lang="en-US">
              <a:latin typeface="Arial"/>
              <a:cs typeface="Arial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FE5497-485E-4C05-89D0-8EEC3CB14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530499" y="6388354"/>
            <a:ext cx="2540525" cy="365125"/>
          </a:xfrm>
        </p:spPr>
        <p:txBody>
          <a:bodyPr/>
          <a:lstStyle/>
          <a:p>
            <a:r>
              <a:rPr lang="en-GB" sz="1400">
                <a:latin typeface="Arial"/>
                <a:cs typeface="Arial"/>
              </a:rPr>
              <a:t>Natalie Scarborough 1804046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9FC17324-B212-42E0-B54C-D0B7363858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17747" y="5179877"/>
            <a:ext cx="981455" cy="981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44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903"/>
    </mc:Choice>
    <mc:Fallback xmlns="">
      <p:transition spd="slow" advTm="989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DFD55005-DB6B-4AE8-BFF7-C15ADAA2EB5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35000"/>
          </a:blip>
          <a:srcRect l="861" r="2220" b="-1"/>
          <a:stretch/>
        </p:blipFill>
        <p:spPr>
          <a:xfrm>
            <a:off x="20" y="2030"/>
            <a:ext cx="12191980" cy="685597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4DE0D6BE-330A-422D-9BD9-1E18F73C6E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32000">
                <a:schemeClr val="bg2">
                  <a:lumMod val="75000"/>
                  <a:alpha val="3000"/>
                </a:schemeClr>
              </a:gs>
              <a:gs pos="100000">
                <a:sysClr val="windowText" lastClr="000000">
                  <a:alpha val="70000"/>
                </a:sysClr>
              </a:gs>
            </a:gsLst>
            <a:path path="circle">
              <a:fillToRect l="50000" t="5000" r="50000" b="95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C27C40-1629-4F08-8CD4-D9F0B6276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>
            <a:normAutofit/>
          </a:bodyPr>
          <a:lstStyle/>
          <a:p>
            <a:r>
              <a:rPr lang="en-GB" sz="4000">
                <a:latin typeface="Arial"/>
                <a:cs typeface="Arial"/>
              </a:rPr>
              <a:t>Tools that are used in the diagnostic process?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A7F37C1-CC6C-412F-A7EB-ECF75AACC5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096064"/>
            <a:ext cx="10353762" cy="3695136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Wingdings" panose="020B0604020202020204" pitchFamily="34" charset="0"/>
              <a:buChar char="Ø"/>
            </a:pPr>
            <a:r>
              <a:rPr lang="en-US">
                <a:latin typeface="Arial"/>
                <a:cs typeface="Arial"/>
              </a:rPr>
              <a:t>Psychiatrists/Doctors use the DSM-5 as a framework for diagnosing mental health conditions.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US">
                <a:latin typeface="Arial"/>
                <a:cs typeface="Arial"/>
              </a:rPr>
              <a:t>The DSM-5 is based on the biomedical model. 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US">
                <a:latin typeface="Arial"/>
                <a:cs typeface="Arial"/>
              </a:rPr>
              <a:t>DSM-5 assists in making a clear/reliable diagnoses. Using categorize systems (Davison et al.,2004).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US">
                <a:latin typeface="Arial"/>
                <a:cs typeface="Arial"/>
              </a:rPr>
              <a:t>DSM-5 is a valuable framework for professionals to support the development of treatment plans.</a:t>
            </a:r>
          </a:p>
          <a:p>
            <a:pPr>
              <a:buFont typeface="Wingdings" panose="020B0604020202020204" pitchFamily="34" charset="0"/>
              <a:buChar char="Ø"/>
            </a:pPr>
            <a:r>
              <a:rPr lang="en-US">
                <a:latin typeface="Arial"/>
                <a:cs typeface="Arial"/>
              </a:rPr>
              <a:t>Despite the DSM-5 being extremely useful it is not without its drawbacks </a:t>
            </a:r>
            <a:r>
              <a:rPr lang="en-US">
                <a:latin typeface="Arial"/>
                <a:ea typeface="+mn-lt"/>
                <a:cs typeface="+mn-lt"/>
              </a:rPr>
              <a:t>(Scull, 2016).</a:t>
            </a:r>
            <a:endParaRPr lang="en-US">
              <a:latin typeface="Arial"/>
              <a:cs typeface="Arial"/>
            </a:endParaRPr>
          </a:p>
          <a:p>
            <a:pPr marL="0" indent="0">
              <a:buNone/>
            </a:pPr>
            <a:endParaRPr lang="en-US">
              <a:latin typeface="Arial"/>
              <a:cs typeface="Arial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0C65B7-CBBF-475F-8335-FADCBB198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514398" y="6390384"/>
            <a:ext cx="2563863" cy="365125"/>
          </a:xfrm>
        </p:spPr>
        <p:txBody>
          <a:bodyPr/>
          <a:lstStyle/>
          <a:p>
            <a:r>
              <a:rPr lang="en-GB" sz="1400">
                <a:latin typeface="Arial"/>
                <a:cs typeface="Arial"/>
              </a:rPr>
              <a:t>Natalie Scarborough 1804046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C9B643E7-BBC2-43B3-9C37-105D2561A44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40949" y="5153480"/>
            <a:ext cx="937312" cy="93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134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491"/>
    </mc:Choice>
    <mc:Fallback xmlns="">
      <p:transition spd="slow" advTm="1094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7C0ECBA-8CF3-4801-A420-389BAD67D4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8895" y="235671"/>
            <a:ext cx="4610349" cy="555238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795DB95-EEEA-4204-8287-7A22E636B15A}"/>
              </a:ext>
            </a:extLst>
          </p:cNvPr>
          <p:cNvSpPr txBox="1"/>
          <p:nvPr/>
        </p:nvSpPr>
        <p:spPr>
          <a:xfrm>
            <a:off x="8087556" y="5972175"/>
            <a:ext cx="3712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Extract from DSM5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112309-3093-47E2-833B-907A772A4604}"/>
              </a:ext>
            </a:extLst>
          </p:cNvPr>
          <p:cNvSpPr txBox="1"/>
          <p:nvPr/>
        </p:nvSpPr>
        <p:spPr>
          <a:xfrm>
            <a:off x="9533006" y="6437663"/>
            <a:ext cx="24962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Stanley Jones 1906612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9F4F6F5-484D-418B-B97D-F56A659689B5}"/>
              </a:ext>
            </a:extLst>
          </p:cNvPr>
          <p:cNvSpPr txBox="1"/>
          <p:nvPr/>
        </p:nvSpPr>
        <p:spPr>
          <a:xfrm>
            <a:off x="339364" y="842040"/>
            <a:ext cx="6721312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Ø"/>
            </a:pPr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DSM5 is used to diagnose mental health issues.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It diagnoses many different mental health issue.</a:t>
            </a:r>
          </a:p>
          <a:p>
            <a:pPr algn="ctr"/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Helps psychiatrists to see what the conditions could be.</a:t>
            </a:r>
          </a:p>
          <a:p>
            <a:pPr algn="ctr"/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Psychiatrists use as a guideline to see if treatment is needed.</a:t>
            </a:r>
          </a:p>
          <a:p>
            <a:pPr algn="ctr"/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Gives guidance to the treatment that is needed for example antipsychotic medication.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18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6475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16F5C0-31D2-4374-9009-8E29D090E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3278" y="-105423"/>
            <a:ext cx="9905998" cy="1905000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History of DSM5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303EF970-1909-4AC5-B75E-4E021A6734B2}"/>
              </a:ext>
            </a:extLst>
          </p:cNvPr>
          <p:cNvSpPr/>
          <p:nvPr/>
        </p:nvSpPr>
        <p:spPr>
          <a:xfrm>
            <a:off x="754602" y="1518083"/>
            <a:ext cx="2246050" cy="3799638"/>
          </a:xfrm>
          <a:prstGeom prst="round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Predecessor 1844</a:t>
            </a:r>
          </a:p>
          <a:p>
            <a:pPr algn="ctr"/>
            <a:r>
              <a:rPr lang="en-GB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More guess work and wrongly diagnosed people. 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5B387D2-8E3F-4B3F-8EB4-14F8BFAFC025}"/>
              </a:ext>
            </a:extLst>
          </p:cNvPr>
          <p:cNvSpPr/>
          <p:nvPr/>
        </p:nvSpPr>
        <p:spPr>
          <a:xfrm>
            <a:off x="4537969" y="1518083"/>
            <a:ext cx="2334827" cy="3799637"/>
          </a:xfrm>
          <a:prstGeom prst="round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DSM3 (1980)</a:t>
            </a:r>
          </a:p>
          <a:p>
            <a:pPr algn="ctr"/>
            <a:r>
              <a:rPr lang="en-GB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 the best they could produce at the time. It improved consistence in diagnosis.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2500208-AFED-482E-A84C-539714292667}"/>
              </a:ext>
            </a:extLst>
          </p:cNvPr>
          <p:cNvSpPr/>
          <p:nvPr/>
        </p:nvSpPr>
        <p:spPr>
          <a:xfrm>
            <a:off x="8410114" y="1518083"/>
            <a:ext cx="2334827" cy="3799626"/>
          </a:xfrm>
          <a:prstGeom prst="round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DSM5 (2013)</a:t>
            </a:r>
          </a:p>
          <a:p>
            <a:pPr algn="ctr"/>
            <a:r>
              <a:rPr lang="en-GB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good as we can produce at the moment. More research on the mental illnesses caused a need to update from the DSM3.</a:t>
            </a:r>
          </a:p>
        </p:txBody>
      </p:sp>
      <p:cxnSp>
        <p:nvCxnSpPr>
          <p:cNvPr id="9" name="Connector: Curved 8">
            <a:extLst>
              <a:ext uri="{FF2B5EF4-FFF2-40B4-BE49-F238E27FC236}">
                <a16:creationId xmlns:a16="http://schemas.microsoft.com/office/drawing/2014/main" id="{7786487E-8C77-483F-8ADF-B298205680A0}"/>
              </a:ext>
            </a:extLst>
          </p:cNvPr>
          <p:cNvCxnSpPr>
            <a:cxnSpLocks/>
          </p:cNvCxnSpPr>
          <p:nvPr/>
        </p:nvCxnSpPr>
        <p:spPr>
          <a:xfrm>
            <a:off x="3176559" y="3429000"/>
            <a:ext cx="11160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Connector: Curved 8">
            <a:extLst>
              <a:ext uri="{FF2B5EF4-FFF2-40B4-BE49-F238E27FC236}">
                <a16:creationId xmlns:a16="http://schemas.microsoft.com/office/drawing/2014/main" id="{D5072D42-53F2-4D30-B68D-3CF55AA36A30}"/>
              </a:ext>
            </a:extLst>
          </p:cNvPr>
          <p:cNvCxnSpPr>
            <a:cxnSpLocks/>
          </p:cNvCxnSpPr>
          <p:nvPr/>
        </p:nvCxnSpPr>
        <p:spPr>
          <a:xfrm>
            <a:off x="7036439" y="3432935"/>
            <a:ext cx="111600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B610AC92-CBF5-401E-82B1-D403807FC233}"/>
              </a:ext>
            </a:extLst>
          </p:cNvPr>
          <p:cNvSpPr/>
          <p:nvPr/>
        </p:nvSpPr>
        <p:spPr>
          <a:xfrm>
            <a:off x="675718" y="5693176"/>
            <a:ext cx="8901809" cy="1029804"/>
          </a:xfrm>
          <a:prstGeom prst="round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ICD 10 is the European medical diagnosis book. It has a wide range of conditions not just mental health conditions.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A76ECE6-14E1-496E-964F-3E514259CAD9}"/>
              </a:ext>
            </a:extLst>
          </p:cNvPr>
          <p:cNvSpPr txBox="1"/>
          <p:nvPr/>
        </p:nvSpPr>
        <p:spPr>
          <a:xfrm>
            <a:off x="9577527" y="6445414"/>
            <a:ext cx="26410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Stanley Jones 1906612</a:t>
            </a:r>
          </a:p>
        </p:txBody>
      </p:sp>
    </p:spTree>
    <p:extLst>
      <p:ext uri="{BB962C8B-B14F-4D97-AF65-F5344CB8AC3E}">
        <p14:creationId xmlns:p14="http://schemas.microsoft.com/office/powerpoint/2010/main" val="20934370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311DD-CE38-4BA7-91CE-2CD82A2A3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94027"/>
            <a:ext cx="4137832" cy="4865750"/>
          </a:xfrm>
        </p:spPr>
        <p:txBody>
          <a:bodyPr>
            <a:normAutofit/>
          </a:bodyPr>
          <a:lstStyle/>
          <a:p>
            <a:pPr algn="r"/>
            <a:r>
              <a:rPr lang="en-GB" sz="4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Rosenhan </a:t>
            </a:r>
            <a:r>
              <a:rPr lang="en-GB" sz="4000">
                <a:latin typeface="Arial" panose="020B0604020202020204" pitchFamily="34" charset="0"/>
                <a:cs typeface="Arial" panose="020B0604020202020204" pitchFamily="34" charset="0"/>
              </a:rPr>
              <a:t>1973</a:t>
            </a:r>
            <a:br>
              <a:rPr lang="en-GB" sz="400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>
                <a:latin typeface="Arial" panose="020B0604020202020204" pitchFamily="34" charset="0"/>
                <a:cs typeface="Arial" panose="020B0604020202020204" pitchFamily="34" charset="0"/>
              </a:rPr>
              <a:t>Challenging psychiatry</a:t>
            </a:r>
            <a:endParaRPr lang="en-GB" sz="40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2394B6-CB48-467B-96FE-69A038E96A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98581" y="1478489"/>
            <a:ext cx="6377768" cy="5582187"/>
          </a:xfrm>
        </p:spPr>
        <p:txBody>
          <a:bodyPr anchor="ctr"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Sent 8 people without a current diagnosis into mental health hospitals.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They stated that they were hearing voices like empty, thud and hollow.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Once in they were admitted they acted normal.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The patients could tell that they weren’t unwell.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The nurses and the doctors didn’t seem to have a lot of interest.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It’s easier to get into a mental health hospital than get out.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>
                <a:latin typeface="Arial" panose="020B0604020202020204" pitchFamily="34" charset="0"/>
                <a:cs typeface="Arial" panose="020B0604020202020204" pitchFamily="34" charset="0"/>
              </a:rPr>
              <a:t>Leaving they were diagnosed as in remission not as sane.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400"/>
          </a:p>
          <a:p>
            <a:pPr marL="0" indent="0">
              <a:buNone/>
            </a:pPr>
            <a:endParaRPr lang="en-GB" sz="240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9F844F-9F50-4898-B5F0-94351D66E6CB}"/>
              </a:ext>
            </a:extLst>
          </p:cNvPr>
          <p:cNvSpPr txBox="1"/>
          <p:nvPr/>
        </p:nvSpPr>
        <p:spPr>
          <a:xfrm>
            <a:off x="9502219" y="6392255"/>
            <a:ext cx="26867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Stanley Jones 1906612</a:t>
            </a:r>
          </a:p>
        </p:txBody>
      </p:sp>
    </p:spTree>
    <p:extLst>
      <p:ext uri="{BB962C8B-B14F-4D97-AF65-F5344CB8AC3E}">
        <p14:creationId xmlns:p14="http://schemas.microsoft.com/office/powerpoint/2010/main" val="9706320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40E8D-2E38-43C5-8D84-83503CA41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37528" y="137605"/>
            <a:ext cx="9905998" cy="1905000"/>
          </a:xfrm>
        </p:spPr>
        <p:txBody>
          <a:bodyPr>
            <a:normAutofit/>
          </a:bodyPr>
          <a:lstStyle/>
          <a:p>
            <a:r>
              <a:rPr lang="en-GB" sz="4000">
                <a:latin typeface="Arial" panose="020B0604020202020204" pitchFamily="34" charset="0"/>
                <a:cs typeface="Arial" panose="020B0604020202020204" pitchFamily="34" charset="0"/>
              </a:rPr>
              <a:t>Antipsychiatry </a:t>
            </a:r>
            <a:br>
              <a:rPr lang="en-GB" sz="400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>
                <a:latin typeface="Arial" panose="020B0604020202020204" pitchFamily="34" charset="0"/>
                <a:cs typeface="Arial" panose="020B0604020202020204" pitchFamily="34" charset="0"/>
              </a:rPr>
              <a:t>Movement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A17FC6-A9D4-471D-8FE0-A96F4735D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033940" cy="3896445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Highlighted by the </a:t>
            </a: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Rosenhan experiment – The Great Debate.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It’s hard to ensure a diagnosis is correct.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Psychiatrists focus on medication not treating the root cause.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Psychiatrists don’t give the individual life skills to cope just offering medication reduce symptoms. </a:t>
            </a:r>
          </a:p>
          <a:p>
            <a:pPr>
              <a:buFont typeface="Wingdings" panose="05000000000000000000" pitchFamily="2" charset="2"/>
              <a:buChar char="Ø"/>
            </a:pP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E14309B-5B9D-4F75-B180-5DB5854ECEC1}"/>
              </a:ext>
            </a:extLst>
          </p:cNvPr>
          <p:cNvSpPr txBox="1"/>
          <p:nvPr/>
        </p:nvSpPr>
        <p:spPr>
          <a:xfrm>
            <a:off x="9549354" y="6437984"/>
            <a:ext cx="281861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/>
              <a:t>Stanley Jones 1906612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8832B4-DC7F-4B24-8F90-14D71A78055A}"/>
              </a:ext>
            </a:extLst>
          </p:cNvPr>
          <p:cNvSpPr txBox="1"/>
          <p:nvPr/>
        </p:nvSpPr>
        <p:spPr>
          <a:xfrm>
            <a:off x="8229600" y="1197204"/>
            <a:ext cx="329938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Alternative approaches from psychiatry could include:</a:t>
            </a:r>
          </a:p>
          <a:p>
            <a:endParaRPr lang="en-GB"/>
          </a:p>
          <a:p>
            <a:r>
              <a:rPr lang="en-GB"/>
              <a:t>Psychology =Looking at cognitive approaches, behaviour, psychodynamic theory and humanistic approaches.</a:t>
            </a:r>
          </a:p>
          <a:p>
            <a:endParaRPr lang="en-GB"/>
          </a:p>
          <a:p>
            <a:r>
              <a:rPr lang="en-GB"/>
              <a:t>Sociological = The society of the individual being the problem not the individual themselves. </a:t>
            </a:r>
          </a:p>
        </p:txBody>
      </p:sp>
    </p:spTree>
    <p:extLst>
      <p:ext uri="{BB962C8B-B14F-4D97-AF65-F5344CB8AC3E}">
        <p14:creationId xmlns:p14="http://schemas.microsoft.com/office/powerpoint/2010/main" val="18603391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D09795-4C06-4917-B02A-48D87775F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>
            <a:normAutofit/>
          </a:bodyPr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Where are we today with DSM5?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1419CD-4DD7-4859-A3EA-A1518C7816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5351" y="2096064"/>
            <a:ext cx="6342205" cy="4152336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The DSM5 uses the Bio-medical model for diagnosis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Psychiatrists use the DSM5, using it’s criteria for a diagnosis of a mental health condition.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The Bio-medical model incorporates the biological and the medical. It looks at how the biology of an individual can contribute to a mental health issue and how medicine can alleviate symptoms.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The DSM5 allows a more concise process to diagnosis with information and criteria to establish a more consistent approach. It uses field trials to establish criteria (DSM5).</a:t>
            </a:r>
          </a:p>
          <a:p>
            <a:pPr marL="0" indent="0">
              <a:lnSpc>
                <a:spcPct val="110000"/>
              </a:lnSpc>
              <a:buNone/>
            </a:pP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6" descr="Questions">
            <a:extLst>
              <a:ext uri="{FF2B5EF4-FFF2-40B4-BE49-F238E27FC236}">
                <a16:creationId xmlns:a16="http://schemas.microsoft.com/office/drawing/2014/main" id="{91705C89-B9A9-4DBD-950F-7E5ED04967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4207" y="2210935"/>
            <a:ext cx="3493180" cy="3493180"/>
          </a:xfrm>
          <a:prstGeom prst="rect">
            <a:avLst/>
          </a:prstGeom>
          <a:ln w="190500" cap="sq">
            <a:solidFill>
              <a:srgbClr val="FFFFFF"/>
            </a:solidFill>
            <a:miter lim="800000"/>
          </a:ln>
          <a:effectLst>
            <a:outerShdw blurRad="54991" dist="17780" dir="5400000" algn="ctr" rotWithShape="0">
              <a:schemeClr val="bg1">
                <a:alpha val="40000"/>
              </a:scheme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BCECE28-F4A6-468B-87E4-533E00126259}"/>
              </a:ext>
            </a:extLst>
          </p:cNvPr>
          <p:cNvSpPr txBox="1"/>
          <p:nvPr/>
        </p:nvSpPr>
        <p:spPr>
          <a:xfrm>
            <a:off x="10015278" y="6545163"/>
            <a:ext cx="2298654" cy="39767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1600">
                <a:solidFill>
                  <a:srgbClr val="FFFFFF"/>
                </a:solidFill>
              </a:rPr>
              <a:t>Daryl Jones 2302973</a:t>
            </a:r>
          </a:p>
        </p:txBody>
      </p:sp>
      <p:pic>
        <p:nvPicPr>
          <p:cNvPr id="8" name="Where are we dsm5">
            <a:hlinkClick r:id="" action="ppaction://media"/>
            <a:extLst>
              <a:ext uri="{FF2B5EF4-FFF2-40B4-BE49-F238E27FC236}">
                <a16:creationId xmlns:a16="http://schemas.microsoft.com/office/drawing/2014/main" id="{562C7DFC-0014-47B2-8945-F980896802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3600" y="5881324"/>
            <a:ext cx="663839" cy="66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051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81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387F9-FDA4-4F54-ACAE-353BCF7BC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3" y="1445494"/>
            <a:ext cx="3616856" cy="4376572"/>
          </a:xfrm>
        </p:spPr>
        <p:txBody>
          <a:bodyPr anchor="ctr">
            <a:normAutofit/>
          </a:bodyPr>
          <a:lstStyle/>
          <a:p>
            <a:r>
              <a:rPr lang="en-GB" sz="4000">
                <a:latin typeface="Arial" panose="020B0604020202020204" pitchFamily="34" charset="0"/>
                <a:cs typeface="Arial" panose="020B0604020202020204" pitchFamily="34" charset="0"/>
              </a:rPr>
              <a:t>Bias and how it affects the process of diagnosing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014679-2797-4A65-85A5-B37FAC5F2A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807395"/>
            <a:ext cx="5501834" cy="5340485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Bias within the criteria - The criteria for diagnosis comes from established research however this could be inherently biased.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Culture bias - Not all cultures are the same the DSM5 addresses this within its text (briefly).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Gender bias – Again addressed in the DSM5 briefly. Not all gender biases are considered.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Bias of method (Audiotape/interview) (</a:t>
            </a:r>
            <a:r>
              <a:rPr lang="en-GB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Chmielewski et al 2015).</a:t>
            </a:r>
            <a:endParaRPr lang="en-GB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Historic bias (hysteria/ homosexual) (</a:t>
            </a:r>
            <a:r>
              <a:rPr lang="en-US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Callard, F. 2014). </a:t>
            </a:r>
            <a:endParaRPr lang="en-GB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BF4731-D142-4107-892F-6E79B4288E5B}"/>
              </a:ext>
            </a:extLst>
          </p:cNvPr>
          <p:cNvSpPr txBox="1"/>
          <p:nvPr/>
        </p:nvSpPr>
        <p:spPr>
          <a:xfrm>
            <a:off x="10174432" y="6519446"/>
            <a:ext cx="212073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>
                <a:cs typeface="Arial" panose="020B0604020202020204" pitchFamily="34" charset="0"/>
              </a:rPr>
              <a:t>Daryl Jones 2302973</a:t>
            </a:r>
          </a:p>
        </p:txBody>
      </p:sp>
      <p:pic>
        <p:nvPicPr>
          <p:cNvPr id="4" name="Bias">
            <a:hlinkClick r:id="" action="ppaction://media"/>
            <a:extLst>
              <a:ext uri="{FF2B5EF4-FFF2-40B4-BE49-F238E27FC236}">
                <a16:creationId xmlns:a16="http://schemas.microsoft.com/office/drawing/2014/main" id="{8B7E04DF-B1D9-475F-87C2-B3482A9F01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1908" y="5872918"/>
            <a:ext cx="549923" cy="54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68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9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2C4F5-9941-4E5A-A50A-8D6F90ED7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>
            <a:normAutofit/>
          </a:bodyPr>
          <a:lstStyle/>
          <a:p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Missing the criteria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84CA2B-EEC3-4198-871A-04E63E001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096064"/>
            <a:ext cx="5016860" cy="3695136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 sz="2200">
                <a:latin typeface="Arial" panose="020B0604020202020204" pitchFamily="34" charset="0"/>
                <a:cs typeface="Arial" panose="020B0604020202020204" pitchFamily="34" charset="0"/>
              </a:rPr>
              <a:t>Not all individuals suffering form a mental health condition will hit all the criteria for a specific condition.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 sz="2200">
                <a:latin typeface="Arial" panose="020B0604020202020204" pitchFamily="34" charset="0"/>
                <a:cs typeface="Arial" panose="020B0604020202020204" pitchFamily="34" charset="0"/>
              </a:rPr>
              <a:t>Individuals that are borderline can not be given a diagnosis.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 sz="2200">
                <a:latin typeface="Arial" panose="020B0604020202020204" pitchFamily="34" charset="0"/>
                <a:cs typeface="Arial" panose="020B0604020202020204" pitchFamily="34" charset="0"/>
              </a:rPr>
              <a:t>Mental illness could be regarded as a spectrum of disorder. 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 sz="2200">
                <a:latin typeface="Arial" panose="020B0604020202020204" pitchFamily="34" charset="0"/>
                <a:cs typeface="Arial" panose="020B0604020202020204" pitchFamily="34" charset="0"/>
              </a:rPr>
              <a:t>Misunderstanding information to get a diagnosis.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 sz="2200">
                <a:latin typeface="Arial" panose="020B0604020202020204" pitchFamily="34" charset="0"/>
                <a:cs typeface="Arial" panose="020B0604020202020204" pitchFamily="34" charset="0"/>
              </a:rPr>
              <a:t>Schizophrenia indicates the problem with criteria. (Gross, R 2010)</a:t>
            </a:r>
          </a:p>
          <a:p>
            <a:pPr>
              <a:lnSpc>
                <a:spcPct val="110000"/>
              </a:lnSpc>
            </a:pPr>
            <a:endParaRPr lang="en-GB" sz="1600"/>
          </a:p>
        </p:txBody>
      </p:sp>
      <p:pic>
        <p:nvPicPr>
          <p:cNvPr id="7" name="Graphic 6" descr="Doctor">
            <a:extLst>
              <a:ext uri="{FF2B5EF4-FFF2-40B4-BE49-F238E27FC236}">
                <a16:creationId xmlns:a16="http://schemas.microsoft.com/office/drawing/2014/main" id="{3DC75443-8EE7-43DD-9BA2-5A2662E25B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027295" y="2210935"/>
            <a:ext cx="3493180" cy="3493180"/>
          </a:xfrm>
          <a:prstGeom prst="rect">
            <a:avLst/>
          </a:prstGeom>
          <a:ln w="190500" cap="sq">
            <a:solidFill>
              <a:srgbClr val="FFFFFF"/>
            </a:solidFill>
            <a:miter lim="800000"/>
          </a:ln>
          <a:effectLst>
            <a:outerShdw blurRad="54991" dist="17780" dir="5400000" algn="ctr" rotWithShape="0">
              <a:schemeClr val="bg1">
                <a:alpha val="40000"/>
              </a:scheme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F9DF946-019A-449F-AA9F-94210AD2DFB0}"/>
              </a:ext>
            </a:extLst>
          </p:cNvPr>
          <p:cNvSpPr txBox="1"/>
          <p:nvPr/>
        </p:nvSpPr>
        <p:spPr>
          <a:xfrm>
            <a:off x="10094148" y="6508682"/>
            <a:ext cx="2097852" cy="34931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1600">
                <a:solidFill>
                  <a:srgbClr val="FFFFFF"/>
                </a:solidFill>
              </a:rPr>
              <a:t>Daryl Jones 2302973</a:t>
            </a:r>
          </a:p>
        </p:txBody>
      </p:sp>
      <p:pic>
        <p:nvPicPr>
          <p:cNvPr id="4" name="Criteria 2">
            <a:hlinkClick r:id="" action="ppaction://media"/>
            <a:extLst>
              <a:ext uri="{FF2B5EF4-FFF2-40B4-BE49-F238E27FC236}">
                <a16:creationId xmlns:a16="http://schemas.microsoft.com/office/drawing/2014/main" id="{A52B7B22-F36B-4FED-9DCD-6F4EEBB2F7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278205" y="5704115"/>
            <a:ext cx="645966" cy="645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34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90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3">
            <a:extLst>
              <a:ext uri="{FF2B5EF4-FFF2-40B4-BE49-F238E27FC236}">
                <a16:creationId xmlns:a16="http://schemas.microsoft.com/office/drawing/2014/main" id="{094E213D-3FA7-4D59-80B5-015897DCAF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F98610-B80D-45C3-9048-305C4563CC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3647" y="134997"/>
            <a:ext cx="5579544" cy="1326321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Labelling and its affects.</a:t>
            </a:r>
          </a:p>
        </p:txBody>
      </p:sp>
      <p:sp>
        <p:nvSpPr>
          <p:cNvPr id="13" name="Rectangle 15">
            <a:extLst>
              <a:ext uri="{FF2B5EF4-FFF2-40B4-BE49-F238E27FC236}">
                <a16:creationId xmlns:a16="http://schemas.microsoft.com/office/drawing/2014/main" id="{0D63BE23-20C0-4F37-860E-0892A4DE08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2475" y="733425"/>
            <a:ext cx="5229225" cy="5391150"/>
          </a:xfrm>
          <a:prstGeom prst="rect">
            <a:avLst/>
          </a:prstGeom>
          <a:solidFill>
            <a:schemeClr val="bg1"/>
          </a:solidFill>
          <a:ln w="190500" cap="sq">
            <a:solidFill>
              <a:schemeClr val="bg1"/>
            </a:solidFill>
            <a:miter lim="800000"/>
          </a:ln>
          <a:effectLst>
            <a:outerShdw blurRad="54991" dist="17780" dir="5400000" algn="ctr" rotWithShape="0">
              <a:schemeClr val="bg1">
                <a:alpha val="40000"/>
              </a:scheme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49AB149-D0D3-42EA-8B4C-F39E213AE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2496" y="799817"/>
            <a:ext cx="5109182" cy="5258367"/>
          </a:xfrm>
          <a:prstGeom prst="rect">
            <a:avLst/>
          </a:prstGeom>
          <a:noFill/>
          <a:ln w="12700">
            <a:solidFill>
              <a:srgbClr val="2A5B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28761A-97D1-4087-9D49-9E2A323535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5090" y="1288219"/>
            <a:ext cx="4832465" cy="3962120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Stigma can cause distress to many people dealing with a mental health condition.  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Individuals  with the wrong diagnosis won’t get the right treatment.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Inaccurate diagnosis (Rosenhan 1973).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benefits of diagnosis.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Treatment for individuals with mental illness can greatly help them manage their lives.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GB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DSM5 can empower individuals to understand their condition and self manage.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44B6E6-012B-415D-AE57-1DE43524CCA0}"/>
              </a:ext>
            </a:extLst>
          </p:cNvPr>
          <p:cNvSpPr txBox="1"/>
          <p:nvPr/>
        </p:nvSpPr>
        <p:spPr>
          <a:xfrm>
            <a:off x="1954144" y="6306621"/>
            <a:ext cx="2284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>
                <a:solidFill>
                  <a:schemeClr val="bg1"/>
                </a:solidFill>
              </a:rPr>
              <a:t>Extract from DSM5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B756E1-46A6-4885-89DE-36CCB27B17EA}"/>
              </a:ext>
            </a:extLst>
          </p:cNvPr>
          <p:cNvSpPr txBox="1"/>
          <p:nvPr/>
        </p:nvSpPr>
        <p:spPr>
          <a:xfrm>
            <a:off x="10126929" y="6505366"/>
            <a:ext cx="206507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sz="1600">
                <a:solidFill>
                  <a:schemeClr val="bg1"/>
                </a:solidFill>
              </a:rPr>
              <a:t>Daryl Jones 2302973</a:t>
            </a:r>
          </a:p>
        </p:txBody>
      </p:sp>
      <p:pic>
        <p:nvPicPr>
          <p:cNvPr id="5" name="Picture 4" descr="Text, letter&#10;&#10;Description automatically generated">
            <a:extLst>
              <a:ext uri="{FF2B5EF4-FFF2-40B4-BE49-F238E27FC236}">
                <a16:creationId xmlns:a16="http://schemas.microsoft.com/office/drawing/2014/main" id="{3FC401BF-AA4D-4957-B87E-9486F9A2E6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444" y="914400"/>
            <a:ext cx="4784501" cy="5143783"/>
          </a:xfrm>
          <a:prstGeom prst="rect">
            <a:avLst/>
          </a:prstGeom>
        </p:spPr>
      </p:pic>
      <p:pic>
        <p:nvPicPr>
          <p:cNvPr id="6" name="Labelling 2">
            <a:hlinkClick r:id="" action="ppaction://media"/>
            <a:extLst>
              <a:ext uri="{FF2B5EF4-FFF2-40B4-BE49-F238E27FC236}">
                <a16:creationId xmlns:a16="http://schemas.microsoft.com/office/drawing/2014/main" id="{D38C7173-6CD9-465A-B4FA-B5ED14459C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04942" y="5874836"/>
            <a:ext cx="616451" cy="616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3316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53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B5DBE3D-7A11-47F0-8190-E8D6372A5811}"/>
              </a:ext>
            </a:extLst>
          </p:cNvPr>
          <p:cNvSpPr/>
          <p:nvPr/>
        </p:nvSpPr>
        <p:spPr>
          <a:xfrm>
            <a:off x="829046" y="1040062"/>
            <a:ext cx="2814221" cy="3577700"/>
          </a:xfrm>
          <a:prstGeom prst="round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Bio-medical Model</a:t>
            </a:r>
          </a:p>
          <a:p>
            <a:pPr algn="ctr"/>
            <a:r>
              <a:rPr lang="en-GB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Lacks the full understanding of being an unique individual only taking into account the biological and the medical.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57B8435-434E-4661-A275-00CC4531B2EE}"/>
              </a:ext>
            </a:extLst>
          </p:cNvPr>
          <p:cNvSpPr/>
          <p:nvPr/>
        </p:nvSpPr>
        <p:spPr>
          <a:xfrm>
            <a:off x="5451039" y="875776"/>
            <a:ext cx="5122416" cy="1509205"/>
          </a:xfrm>
          <a:prstGeom prst="round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Biopsychosocial</a:t>
            </a:r>
          </a:p>
          <a:p>
            <a:pPr algn="ctr"/>
            <a:endParaRPr lang="en-GB" sz="20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B45212E-4FD9-49EA-8D16-3552B4FB3A50}"/>
              </a:ext>
            </a:extLst>
          </p:cNvPr>
          <p:cNvSpPr/>
          <p:nvPr/>
        </p:nvSpPr>
        <p:spPr>
          <a:xfrm>
            <a:off x="4301324" y="3050318"/>
            <a:ext cx="2077374" cy="1509204"/>
          </a:xfrm>
          <a:prstGeom prst="round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Biological </a:t>
            </a:r>
          </a:p>
          <a:p>
            <a:pPr algn="ctr"/>
            <a:r>
              <a:rPr lang="en-GB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Incorporates  genetics, hormones etc. 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EDF09A6-F42D-4BE4-9B05-7D3D2DAE441A}"/>
              </a:ext>
            </a:extLst>
          </p:cNvPr>
          <p:cNvSpPr/>
          <p:nvPr/>
        </p:nvSpPr>
        <p:spPr>
          <a:xfrm>
            <a:off x="6951862" y="3037172"/>
            <a:ext cx="2139519" cy="1509204"/>
          </a:xfrm>
          <a:prstGeom prst="round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Psychological looks at the cognitive processes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EC349A8-2883-4927-ADB0-9788C0BCD283}"/>
              </a:ext>
            </a:extLst>
          </p:cNvPr>
          <p:cNvSpPr/>
          <p:nvPr/>
        </p:nvSpPr>
        <p:spPr>
          <a:xfrm>
            <a:off x="9570278" y="3037172"/>
            <a:ext cx="2006353" cy="1509204"/>
          </a:xfrm>
          <a:prstGeom prst="round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looks at the society of the individual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094F46F-8BDC-4898-B73F-0E0C23B2C7FD}"/>
              </a:ext>
            </a:extLst>
          </p:cNvPr>
          <p:cNvSpPr/>
          <p:nvPr/>
        </p:nvSpPr>
        <p:spPr>
          <a:xfrm>
            <a:off x="650179" y="4913779"/>
            <a:ext cx="11096255" cy="1415986"/>
          </a:xfrm>
          <a:prstGeom prst="roundRect">
            <a:avLst/>
          </a:prstGeom>
          <a:solidFill>
            <a:schemeClr val="tx2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biopsychosocial model encompasses the uniqueness of the individual and strives to understand what multiple factors can cause a mental health condition. By looking at the full individual, gains in understanding and treatment can be achieved. 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02640C94-89DD-42CD-91D0-31407EF4503D}"/>
              </a:ext>
            </a:extLst>
          </p:cNvPr>
          <p:cNvCxnSpPr>
            <a:cxnSpLocks/>
          </p:cNvCxnSpPr>
          <p:nvPr/>
        </p:nvCxnSpPr>
        <p:spPr>
          <a:xfrm>
            <a:off x="3643267" y="1568178"/>
            <a:ext cx="1696744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1292839-7795-4A97-9CE2-5ED373DBB0D2}"/>
              </a:ext>
            </a:extLst>
          </p:cNvPr>
          <p:cNvCxnSpPr>
            <a:cxnSpLocks/>
          </p:cNvCxnSpPr>
          <p:nvPr/>
        </p:nvCxnSpPr>
        <p:spPr>
          <a:xfrm>
            <a:off x="5889031" y="2384982"/>
            <a:ext cx="0" cy="5802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1D31483A-7091-4788-8635-2F6D6283F409}"/>
              </a:ext>
            </a:extLst>
          </p:cNvPr>
          <p:cNvCxnSpPr>
            <a:cxnSpLocks/>
          </p:cNvCxnSpPr>
          <p:nvPr/>
        </p:nvCxnSpPr>
        <p:spPr>
          <a:xfrm>
            <a:off x="7823711" y="2384982"/>
            <a:ext cx="0" cy="54797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4F9BE1AD-4BD1-41FF-917D-0AF648940FBA}"/>
              </a:ext>
            </a:extLst>
          </p:cNvPr>
          <p:cNvCxnSpPr>
            <a:cxnSpLocks/>
          </p:cNvCxnSpPr>
          <p:nvPr/>
        </p:nvCxnSpPr>
        <p:spPr>
          <a:xfrm>
            <a:off x="9942602" y="2384982"/>
            <a:ext cx="0" cy="5802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FA04D8DD-99B1-4279-A1BE-1AAEBA76B2A5}"/>
              </a:ext>
            </a:extLst>
          </p:cNvPr>
          <p:cNvSpPr txBox="1"/>
          <p:nvPr/>
        </p:nvSpPr>
        <p:spPr>
          <a:xfrm>
            <a:off x="9477086" y="6427142"/>
            <a:ext cx="219273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>
                <a:cs typeface="Arial" panose="020B0604020202020204" pitchFamily="34" charset="0"/>
              </a:rPr>
              <a:t>Daryl Jones 2302973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E88765-8F55-4D58-80FD-A0F254552168}"/>
              </a:ext>
            </a:extLst>
          </p:cNvPr>
          <p:cNvSpPr txBox="1"/>
          <p:nvPr/>
        </p:nvSpPr>
        <p:spPr>
          <a:xfrm>
            <a:off x="3698781" y="1168068"/>
            <a:ext cx="1696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 Psychology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50EF29-99B1-4C90-89CD-A64DC1BA41E5}"/>
              </a:ext>
            </a:extLst>
          </p:cNvPr>
          <p:cNvSpPr txBox="1"/>
          <p:nvPr/>
        </p:nvSpPr>
        <p:spPr>
          <a:xfrm>
            <a:off x="350196" y="109966"/>
            <a:ext cx="107490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>
                <a:latin typeface="Arial" panose="020B0604020202020204" pitchFamily="34" charset="0"/>
                <a:cs typeface="Arial" panose="020B0604020202020204" pitchFamily="34" charset="0"/>
              </a:rPr>
              <a:t>A BETTER APPROACH TO BIO-MEDICAL?</a:t>
            </a:r>
          </a:p>
        </p:txBody>
      </p:sp>
      <p:pic>
        <p:nvPicPr>
          <p:cNvPr id="3" name="Biopsychosocial 2">
            <a:hlinkClick r:id="" action="ppaction://media"/>
            <a:extLst>
              <a:ext uri="{FF2B5EF4-FFF2-40B4-BE49-F238E27FC236}">
                <a16:creationId xmlns:a16="http://schemas.microsoft.com/office/drawing/2014/main" id="{AA03F6F8-4731-43F1-AF06-A02B884E93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19732" y="6185732"/>
            <a:ext cx="672268" cy="672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901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69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voice recording for presentation">
            <a:hlinkClick r:id="" action="ppaction://media"/>
            <a:extLst>
              <a:ext uri="{FF2B5EF4-FFF2-40B4-BE49-F238E27FC236}">
                <a16:creationId xmlns:a16="http://schemas.microsoft.com/office/drawing/2014/main" id="{35E15B03-6413-4DD0-82BD-EE28FCB95B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90422" y="5666177"/>
            <a:ext cx="1405985" cy="114719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5CEF681-ADA6-490E-BD13-3E60366CE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77658" y="553289"/>
            <a:ext cx="5594301" cy="576413"/>
          </a:xfrm>
        </p:spPr>
        <p:txBody>
          <a:bodyPr>
            <a:noAutofit/>
          </a:bodyPr>
          <a:lstStyle/>
          <a:p>
            <a:r>
              <a:rPr lang="en-GB" sz="400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graphicFrame>
        <p:nvGraphicFramePr>
          <p:cNvPr id="24" name="Content Placeholder 2">
            <a:extLst>
              <a:ext uri="{FF2B5EF4-FFF2-40B4-BE49-F238E27FC236}">
                <a16:creationId xmlns:a16="http://schemas.microsoft.com/office/drawing/2014/main" id="{34E341AB-BF20-4970-8D7F-D673D98EB8B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9638346"/>
              </p:ext>
            </p:extLst>
          </p:nvPr>
        </p:nvGraphicFramePr>
        <p:xfrm>
          <a:off x="360897" y="1489134"/>
          <a:ext cx="10906659" cy="44870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3309119-B442-4952-8162-BC292D53C50E}"/>
              </a:ext>
            </a:extLst>
          </p:cNvPr>
          <p:cNvSpPr txBox="1"/>
          <p:nvPr/>
        </p:nvSpPr>
        <p:spPr>
          <a:xfrm>
            <a:off x="9861208" y="6488668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Stacey Last 2004423</a:t>
            </a:r>
          </a:p>
        </p:txBody>
      </p:sp>
    </p:spTree>
    <p:extLst>
      <p:ext uri="{BB962C8B-B14F-4D97-AF65-F5344CB8AC3E}">
        <p14:creationId xmlns:p14="http://schemas.microsoft.com/office/powerpoint/2010/main" val="3238681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3625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18000"/>
                <a:satMod val="160000"/>
                <a:lumMod val="28000"/>
              </a:schemeClr>
              <a:schemeClr val="bg2">
                <a:tint val="95000"/>
                <a:satMod val="160000"/>
                <a:lumMod val="11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7">
            <a:extLst>
              <a:ext uri="{FF2B5EF4-FFF2-40B4-BE49-F238E27FC236}">
                <a16:creationId xmlns:a16="http://schemas.microsoft.com/office/drawing/2014/main" id="{3BFBA67F-0D4D-4C2E-A1D7-82D080A4B3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44B3A0-1316-43E1-A498-EA6B6F820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>
            <a:normAutofit/>
          </a:bodyPr>
          <a:lstStyle/>
          <a:p>
            <a:r>
              <a:rPr lang="en-GB"/>
              <a:t>References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EFA2AC96-1E47-421C-A03F-F98E354EB4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95500"/>
            <a:ext cx="12192000" cy="47625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BF433B-E833-438F-84FE-C11F4AF078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6849" y="2027405"/>
            <a:ext cx="9247652" cy="4762499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</a:pPr>
            <a:r>
              <a:rPr lang="en-US" sz="1600" dirty="0">
                <a:effectLst/>
              </a:rPr>
              <a:t>American Psychiatric Association. (2013). </a:t>
            </a:r>
            <a:r>
              <a:rPr lang="en-US" sz="1600" i="1" dirty="0">
                <a:effectLst/>
              </a:rPr>
              <a:t>Diagnostic and Statistical Manual of Mental Disorders, 5th Edition: DSM-5</a:t>
            </a:r>
            <a:r>
              <a:rPr lang="en-US" sz="1600" dirty="0">
                <a:effectLst/>
              </a:rPr>
              <a:t> (5th ed.). American Psychiatric Publishing.</a:t>
            </a:r>
            <a:endParaRPr lang="en-US" sz="1600" i="1" dirty="0"/>
          </a:p>
          <a:p>
            <a:pPr>
              <a:lnSpc>
                <a:spcPct val="110000"/>
              </a:lnSpc>
            </a:pPr>
            <a:r>
              <a:rPr lang="en-US" sz="1600" dirty="0">
                <a:effectLst/>
              </a:rPr>
              <a:t>Callard, F. (2014). Psychiatric diagnosis: the indispensability of ambivalence. </a:t>
            </a:r>
            <a:r>
              <a:rPr lang="en-US" sz="1600" i="1" dirty="0">
                <a:effectLst/>
              </a:rPr>
              <a:t>Journal of Medical Ethics</a:t>
            </a:r>
            <a:r>
              <a:rPr lang="en-US" sz="1600" dirty="0">
                <a:effectLst/>
              </a:rPr>
              <a:t>,    </a:t>
            </a:r>
            <a:r>
              <a:rPr lang="en-US" sz="1600" i="1" dirty="0">
                <a:effectLst/>
              </a:rPr>
              <a:t>40</a:t>
            </a:r>
            <a:r>
              <a:rPr lang="en-US" sz="1600" dirty="0">
                <a:effectLst/>
              </a:rPr>
              <a:t>(8), 526–530. https://doi.org/10.1136/medethics-2013-101763</a:t>
            </a:r>
          </a:p>
          <a:p>
            <a:pPr>
              <a:lnSpc>
                <a:spcPct val="110000"/>
              </a:lnSpc>
            </a:pPr>
            <a:r>
              <a:rPr lang="en-GB" sz="1600" dirty="0">
                <a:effectLst/>
              </a:rPr>
              <a:t>Chmielewski, M., Clark, L. A., </a:t>
            </a:r>
            <a:r>
              <a:rPr lang="en-GB" sz="1600" dirty="0" err="1">
                <a:effectLst/>
              </a:rPr>
              <a:t>Bagby</a:t>
            </a:r>
            <a:r>
              <a:rPr lang="en-GB" sz="1600" dirty="0">
                <a:effectLst/>
              </a:rPr>
              <a:t>, R. M., &amp; Watson, D. (2015). Method matters: Understanding    diagnostic reliability in DSM-IV and DSM-5. </a:t>
            </a:r>
            <a:r>
              <a:rPr lang="en-GB" sz="1600" i="1" dirty="0">
                <a:effectLst/>
              </a:rPr>
              <a:t>Journal of Abnormal Psychology</a:t>
            </a:r>
            <a:r>
              <a:rPr lang="en-GB" sz="1600" dirty="0">
                <a:effectLst/>
              </a:rPr>
              <a:t>, </a:t>
            </a:r>
            <a:r>
              <a:rPr lang="en-GB" sz="1600" i="1" dirty="0">
                <a:effectLst/>
              </a:rPr>
              <a:t>124</a:t>
            </a:r>
            <a:r>
              <a:rPr lang="en-GB" sz="1600" dirty="0">
                <a:effectLst/>
              </a:rPr>
              <a:t>(3), 764–769. </a:t>
            </a:r>
            <a:r>
              <a:rPr lang="en-GB" sz="1600" dirty="0">
                <a:effectLst/>
                <a:hlinkClick r:id="rId3"/>
              </a:rPr>
              <a:t>https://doi.org/10.1037/abn0000069</a:t>
            </a:r>
            <a:endParaRPr lang="en-GB" sz="1600" dirty="0">
              <a:effectLst/>
            </a:endParaRPr>
          </a:p>
          <a:p>
            <a:pPr>
              <a:lnSpc>
                <a:spcPct val="110000"/>
              </a:lnSpc>
            </a:pPr>
            <a:r>
              <a:rPr lang="en-GB" sz="1600" dirty="0">
                <a:ea typeface="+mn-lt"/>
                <a:cs typeface="+mn-lt"/>
              </a:rPr>
              <a:t>Davison, G.C.,</a:t>
            </a:r>
            <a:r>
              <a:rPr lang="en-GB" sz="1600" dirty="0" err="1">
                <a:ea typeface="+mn-lt"/>
                <a:cs typeface="+mn-lt"/>
              </a:rPr>
              <a:t>Neale,J.M</a:t>
            </a:r>
            <a:r>
              <a:rPr lang="en-GB" sz="1600" dirty="0">
                <a:ea typeface="+mn-lt"/>
                <a:cs typeface="+mn-lt"/>
              </a:rPr>
              <a:t>. &amp; </a:t>
            </a:r>
            <a:r>
              <a:rPr lang="en-GB" sz="1600" dirty="0" err="1">
                <a:ea typeface="+mn-lt"/>
                <a:cs typeface="+mn-lt"/>
              </a:rPr>
              <a:t>Kring,A.M</a:t>
            </a:r>
            <a:r>
              <a:rPr lang="en-GB" sz="1600" dirty="0">
                <a:ea typeface="+mn-lt"/>
                <a:cs typeface="+mn-lt"/>
              </a:rPr>
              <a:t>.(2004) </a:t>
            </a:r>
            <a:r>
              <a:rPr lang="en-GB" sz="1600" i="1" dirty="0">
                <a:ea typeface="+mn-lt"/>
                <a:cs typeface="+mn-lt"/>
              </a:rPr>
              <a:t>Abnormal Psychology </a:t>
            </a:r>
            <a:r>
              <a:rPr lang="en-GB" sz="1600" dirty="0">
                <a:ea typeface="+mn-lt"/>
                <a:cs typeface="+mn-lt"/>
              </a:rPr>
              <a:t>(9</a:t>
            </a:r>
            <a:r>
              <a:rPr lang="en-GB" sz="1600" baseline="30000" dirty="0">
                <a:ea typeface="+mn-lt"/>
                <a:cs typeface="+mn-lt"/>
              </a:rPr>
              <a:t>th</a:t>
            </a:r>
            <a:r>
              <a:rPr lang="en-GB" sz="1600" dirty="0">
                <a:ea typeface="+mn-lt"/>
                <a:cs typeface="+mn-lt"/>
              </a:rPr>
              <a:t> edition). New York: John Wiley &amp; </a:t>
            </a:r>
            <a:r>
              <a:rPr lang="en-GB" sz="1600" dirty="0" err="1">
                <a:ea typeface="+mn-lt"/>
                <a:cs typeface="+mn-lt"/>
              </a:rPr>
              <a:t>Sons,Inc</a:t>
            </a:r>
            <a:endParaRPr lang="en-GB" sz="1600" dirty="0">
              <a:ea typeface="+mn-lt"/>
              <a:cs typeface="+mn-lt"/>
            </a:endParaRPr>
          </a:p>
          <a:p>
            <a:pPr>
              <a:lnSpc>
                <a:spcPct val="110000"/>
              </a:lnSpc>
            </a:pPr>
            <a:r>
              <a:rPr lang="en-GB" sz="1600" dirty="0" err="1">
                <a:ea typeface="+mn-lt"/>
                <a:cs typeface="+mn-lt"/>
              </a:rPr>
              <a:t>Engel.G.L</a:t>
            </a:r>
            <a:r>
              <a:rPr lang="en-GB" sz="1600" dirty="0">
                <a:ea typeface="+mn-lt"/>
                <a:cs typeface="+mn-lt"/>
              </a:rPr>
              <a:t>.(1980) The clinical application of the biopsychosocial </a:t>
            </a:r>
            <a:r>
              <a:rPr lang="en-GB" sz="1600" dirty="0" err="1">
                <a:ea typeface="+mn-lt"/>
                <a:cs typeface="+mn-lt"/>
              </a:rPr>
              <a:t>model.</a:t>
            </a:r>
            <a:r>
              <a:rPr lang="en-GB" sz="1600" i="1" dirty="0" err="1">
                <a:ea typeface="+mn-lt"/>
                <a:cs typeface="+mn-lt"/>
              </a:rPr>
              <a:t>American</a:t>
            </a:r>
            <a:r>
              <a:rPr lang="en-GB" sz="1600" i="1" dirty="0">
                <a:ea typeface="+mn-lt"/>
                <a:cs typeface="+mn-lt"/>
              </a:rPr>
              <a:t> Journal of Psychiatry,</a:t>
            </a:r>
            <a:r>
              <a:rPr lang="en-GB" sz="1600" dirty="0">
                <a:ea typeface="+mn-lt"/>
                <a:cs typeface="+mn-lt"/>
              </a:rPr>
              <a:t>137,535-544.</a:t>
            </a:r>
          </a:p>
          <a:p>
            <a:pPr>
              <a:lnSpc>
                <a:spcPct val="110000"/>
              </a:lnSpc>
            </a:pPr>
            <a:r>
              <a:rPr lang="en-GB" sz="1600" dirty="0" err="1">
                <a:ea typeface="+mn-lt"/>
                <a:cs typeface="+mn-lt"/>
              </a:rPr>
              <a:t>Engel,G.L</a:t>
            </a:r>
            <a:r>
              <a:rPr lang="en-GB" sz="1600" dirty="0">
                <a:ea typeface="+mn-lt"/>
                <a:cs typeface="+mn-lt"/>
              </a:rPr>
              <a:t>.(1997) The need for a new medical model: A challenge for bio-medicine.</a:t>
            </a:r>
            <a:r>
              <a:rPr lang="en-GB" sz="1600" i="1" dirty="0">
                <a:ea typeface="+mn-lt"/>
                <a:cs typeface="+mn-lt"/>
              </a:rPr>
              <a:t>Science</a:t>
            </a:r>
            <a:r>
              <a:rPr lang="en-GB" sz="1600" dirty="0">
                <a:ea typeface="+mn-lt"/>
                <a:cs typeface="+mn-lt"/>
              </a:rPr>
              <a:t>,196,129-135.</a:t>
            </a:r>
          </a:p>
          <a:p>
            <a:pPr>
              <a:lnSpc>
                <a:spcPct val="110000"/>
              </a:lnSpc>
            </a:pPr>
            <a:r>
              <a:rPr lang="en-US" sz="1600" dirty="0">
                <a:effectLst/>
              </a:rPr>
              <a:t>Gross, R. (2015). </a:t>
            </a:r>
            <a:r>
              <a:rPr lang="en-US" sz="1600" i="1" dirty="0">
                <a:effectLst/>
              </a:rPr>
              <a:t>Psychology: The Science of Mind &amp; </a:t>
            </a:r>
            <a:r>
              <a:rPr lang="en-US" sz="1600" i="1" dirty="0" err="1">
                <a:effectLst/>
              </a:rPr>
              <a:t>Behaviour</a:t>
            </a:r>
            <a:r>
              <a:rPr lang="en-US" sz="1600" dirty="0">
                <a:effectLst/>
              </a:rPr>
              <a:t> (Illustrated ed.). Hodder Education, 699-721.</a:t>
            </a:r>
            <a:endParaRPr lang="en-GB" sz="1600" dirty="0">
              <a:ea typeface="+mn-lt"/>
              <a:cs typeface="+mn-lt"/>
            </a:endParaRPr>
          </a:p>
          <a:p>
            <a:pPr>
              <a:lnSpc>
                <a:spcPct val="110000"/>
              </a:lnSpc>
            </a:pPr>
            <a:endParaRPr lang="en-GB" sz="1600" dirty="0">
              <a:ea typeface="+mn-lt"/>
              <a:cs typeface="+mn-lt"/>
            </a:endParaRPr>
          </a:p>
          <a:p>
            <a:pPr>
              <a:lnSpc>
                <a:spcPct val="110000"/>
              </a:lnSpc>
            </a:pPr>
            <a:endParaRPr lang="en-GB" sz="1600" dirty="0">
              <a:effectLst/>
            </a:endParaRPr>
          </a:p>
          <a:p>
            <a:pPr>
              <a:lnSpc>
                <a:spcPct val="110000"/>
              </a:lnSpc>
            </a:pP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17694647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F1D72341-9FC2-4900-9DDB-4ACD2A240F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39324" y="1149025"/>
            <a:ext cx="10306256" cy="491252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600" dirty="0">
                <a:ea typeface="+mn-lt"/>
                <a:cs typeface="+mn-lt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Hyman</a:t>
            </a:r>
            <a:r>
              <a:rPr lang="en-US" sz="1600" b="0" i="0" dirty="0">
                <a:effectLst/>
              </a:rPr>
              <a:t>, </a:t>
            </a:r>
            <a:r>
              <a:rPr lang="en-US" sz="1600" dirty="0"/>
              <a:t>S</a:t>
            </a:r>
            <a:r>
              <a:rPr lang="en-US" sz="1600" b="0" i="0" dirty="0">
                <a:effectLst/>
              </a:rPr>
              <a:t>.E. (2003). </a:t>
            </a:r>
            <a:r>
              <a:rPr lang="en-US" sz="1600" dirty="0"/>
              <a:t>DIAGNOSING DISORDERS.</a:t>
            </a:r>
            <a:r>
              <a:rPr lang="en-US" sz="1600" b="0" i="0" dirty="0">
                <a:effectLst/>
              </a:rPr>
              <a:t> </a:t>
            </a:r>
            <a:r>
              <a:rPr lang="en-US" sz="1600" i="1" dirty="0"/>
              <a:t>SCIENTIFIC AMERICAN,INC</a:t>
            </a:r>
            <a:r>
              <a:rPr lang="en-US" sz="1600" b="0" i="0" dirty="0">
                <a:effectLst/>
              </a:rPr>
              <a:t>, </a:t>
            </a:r>
            <a:r>
              <a:rPr lang="en-US" sz="1600" i="1" dirty="0"/>
              <a:t>97-103</a:t>
            </a:r>
            <a:endParaRPr lang="en-GB" sz="1600" dirty="0">
              <a:ea typeface="+mn-lt"/>
              <a:cs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ea typeface="+mn-lt"/>
                <a:cs typeface="+mn-lt"/>
              </a:rPr>
              <a:t>Ogden, J. (2000) </a:t>
            </a:r>
            <a:r>
              <a:rPr lang="en-GB" sz="1600" i="1" dirty="0">
                <a:ea typeface="+mn-lt"/>
                <a:cs typeface="+mn-lt"/>
              </a:rPr>
              <a:t>Health Psychobiology: a textbook (</a:t>
            </a:r>
            <a:r>
              <a:rPr lang="en-GB" sz="1600" dirty="0">
                <a:ea typeface="+mn-lt"/>
                <a:cs typeface="+mn-lt"/>
              </a:rPr>
              <a:t>2</a:t>
            </a:r>
            <a:r>
              <a:rPr lang="en-GB" sz="1600" baseline="30000" dirty="0">
                <a:ea typeface="+mn-lt"/>
                <a:cs typeface="+mn-lt"/>
              </a:rPr>
              <a:t>nd</a:t>
            </a:r>
            <a:r>
              <a:rPr lang="en-GB" sz="1600" dirty="0">
                <a:ea typeface="+mn-lt"/>
                <a:cs typeface="+mn-lt"/>
              </a:rPr>
              <a:t> edition). Buckingham: Open University Press.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</a:rPr>
              <a:t>Rosenhan, D. L. (1974). On being sane in insane places. </a:t>
            </a:r>
            <a:r>
              <a:rPr lang="en-US" sz="1600" i="1" dirty="0">
                <a:effectLst/>
              </a:rPr>
              <a:t>Clinical Social Work Journal</a:t>
            </a:r>
            <a:r>
              <a:rPr lang="en-US" sz="1600" dirty="0">
                <a:effectLst/>
              </a:rPr>
              <a:t>, </a:t>
            </a:r>
            <a:r>
              <a:rPr lang="en-US" sz="1600" i="1" dirty="0">
                <a:effectLst/>
              </a:rPr>
              <a:t>2</a:t>
            </a:r>
            <a:r>
              <a:rPr lang="en-US" sz="1600" dirty="0">
                <a:effectLst/>
              </a:rPr>
              <a:t>(4), 237–256.     https://doi.org/10.1007/bf01785781</a:t>
            </a:r>
            <a:endParaRPr lang="en-GB" sz="1600" dirty="0">
              <a:ea typeface="+mn-lt"/>
              <a:cs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ea typeface="+mn-lt"/>
                <a:cs typeface="+mn-lt"/>
              </a:rPr>
              <a:t>Scull, A. (2016). </a:t>
            </a:r>
            <a:r>
              <a:rPr lang="en-GB" sz="1600" i="1" dirty="0">
                <a:ea typeface="+mn-lt"/>
                <a:cs typeface="+mn-lt"/>
              </a:rPr>
              <a:t>Madness in civilization</a:t>
            </a:r>
            <a:r>
              <a:rPr lang="en-GB" sz="1600" dirty="0">
                <a:ea typeface="+mn-lt"/>
                <a:cs typeface="+mn-lt"/>
              </a:rPr>
              <a:t> (1st ed., pp. 14-15). London: Thames and Hudson Ltd.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ea typeface="+mn-lt"/>
                <a:cs typeface="+mn-lt"/>
              </a:rPr>
              <a:t>The British Psychological Society. (2020). </a:t>
            </a:r>
            <a:r>
              <a:rPr lang="en-GB" sz="1600" i="1" dirty="0">
                <a:ea typeface="+mn-lt"/>
                <a:cs typeface="+mn-lt"/>
              </a:rPr>
              <a:t>Understanding psychiatric diagnosis in adult mental health</a:t>
            </a:r>
            <a:r>
              <a:rPr lang="en-GB" sz="1600" dirty="0">
                <a:ea typeface="+mn-lt"/>
                <a:cs typeface="+mn-lt"/>
              </a:rPr>
              <a:t> [</a:t>
            </a:r>
            <a:r>
              <a:rPr lang="en-GB" sz="1600" dirty="0" err="1">
                <a:ea typeface="+mn-lt"/>
                <a:cs typeface="+mn-lt"/>
              </a:rPr>
              <a:t>Ebook</a:t>
            </a:r>
            <a:r>
              <a:rPr lang="en-GB" sz="1600" dirty="0">
                <a:ea typeface="+mn-lt"/>
                <a:cs typeface="+mn-lt"/>
              </a:rPr>
              <a:t>] (1st ed., p. 2). Leicester. Retrieved from </a:t>
            </a:r>
            <a:r>
              <a:rPr lang="en-GB" sz="1600" u="sng" dirty="0">
                <a:ea typeface="+mn-lt"/>
                <a:cs typeface="+mn-lt"/>
                <a:hlinkClick r:id="rId2"/>
              </a:rPr>
              <a:t>https://www.bps.org.uk/sites/www.bps.org.uk/files/Member%20Networks/Divisions/DCP/Understanding%20psychiatric%20diagnosis%20in%20adult%20mental%20health.pdf</a:t>
            </a:r>
            <a:endParaRPr lang="en-GB" sz="1600" dirty="0">
              <a:ea typeface="+mn-lt"/>
              <a:cs typeface="+mn-lt"/>
            </a:endParaRPr>
          </a:p>
          <a:p>
            <a:endParaRPr lang="en-GB" sz="16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669400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8E20122F4455F4B9575FBE79886672E" ma:contentTypeVersion="8" ma:contentTypeDescription="Create a new document." ma:contentTypeScope="" ma:versionID="35fdc3c251c7d362bfca0f844b1a1328">
  <xsd:schema xmlns:xsd="http://www.w3.org/2001/XMLSchema" xmlns:xs="http://www.w3.org/2001/XMLSchema" xmlns:p="http://schemas.microsoft.com/office/2006/metadata/properties" xmlns:ns3="1b88a2b3-a887-4da5-bc58-1cd6fd79184b" xmlns:ns4="791995b0-624b-4c5a-90b4-d742ddd9de15" targetNamespace="http://schemas.microsoft.com/office/2006/metadata/properties" ma:root="true" ma:fieldsID="59793cb6fab5e514a27e59fe36754da0" ns3:_="" ns4:_="">
    <xsd:import namespace="1b88a2b3-a887-4da5-bc58-1cd6fd79184b"/>
    <xsd:import namespace="791995b0-624b-4c5a-90b4-d742ddd9de1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88a2b3-a887-4da5-bc58-1cd6fd79184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1995b0-624b-4c5a-90b4-d742ddd9de15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EB3B572-7DC1-4CB4-8DB5-F7A77D216746}">
  <ds:schemaRefs>
    <ds:schemaRef ds:uri="1b88a2b3-a887-4da5-bc58-1cd6fd79184b"/>
    <ds:schemaRef ds:uri="791995b0-624b-4c5a-90b4-d742ddd9de1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829C7F22-04F0-457D-9D19-294831A61486}">
  <ds:schemaRefs>
    <ds:schemaRef ds:uri="1b88a2b3-a887-4da5-bc58-1cd6fd79184b"/>
    <ds:schemaRef ds:uri="791995b0-624b-4c5a-90b4-d742ddd9de1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A988674-6827-49B0-8CCD-B3BCD704ABD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1566</Words>
  <Application>Microsoft Office PowerPoint</Application>
  <PresentationFormat>Widescreen</PresentationFormat>
  <Paragraphs>149</Paragraphs>
  <Slides>17</Slides>
  <Notes>1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Bookman Old Style</vt:lpstr>
      <vt:lpstr>Calibri</vt:lpstr>
      <vt:lpstr>Rockwell</vt:lpstr>
      <vt:lpstr>Wingdings</vt:lpstr>
      <vt:lpstr>Damask</vt:lpstr>
      <vt:lpstr>Aims/objectives of this presentation.</vt:lpstr>
      <vt:lpstr>What is a diagnosis?</vt:lpstr>
      <vt:lpstr>The purpose of a diagnosis?</vt:lpstr>
      <vt:lpstr>What model is diagnosis based upon?</vt:lpstr>
      <vt:lpstr>Tools that are used in the diagnostic process?</vt:lpstr>
      <vt:lpstr>PowerPoint Presentation</vt:lpstr>
      <vt:lpstr>The History of DSM5</vt:lpstr>
      <vt:lpstr>Rosenhan 1973 Challenging psychiatry</vt:lpstr>
      <vt:lpstr>Antipsychiatry  Movement</vt:lpstr>
      <vt:lpstr>Where are we today with DSM5?</vt:lpstr>
      <vt:lpstr>Bias and how it affects the process of diagnosing  </vt:lpstr>
      <vt:lpstr>Missing the criteria</vt:lpstr>
      <vt:lpstr>Labelling and its affects.</vt:lpstr>
      <vt:lpstr>PowerPoint Presentation</vt:lpstr>
      <vt:lpstr>Conclusion</vt:lpstr>
      <vt:lpstr>References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Aims/objectives of this presentation.</dc:title>
  <dc:creator>Daryl Stanley Jones (2302973)</dc:creator>
  <cp:lastModifiedBy>Daryl Stanley Jones (2302973)</cp:lastModifiedBy>
  <cp:revision>2</cp:revision>
  <dcterms:created xsi:type="dcterms:W3CDTF">2020-11-18T13:35:36Z</dcterms:created>
  <dcterms:modified xsi:type="dcterms:W3CDTF">2020-11-20T17:03:49Z</dcterms:modified>
</cp:coreProperties>
</file>