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3"/>
  </p:notesMasterIdLst>
  <p:sldIdLst>
    <p:sldId id="256" r:id="rId2"/>
    <p:sldId id="257" r:id="rId3"/>
    <p:sldId id="266" r:id="rId4"/>
    <p:sldId id="267" r:id="rId5"/>
    <p:sldId id="268" r:id="rId6"/>
    <p:sldId id="269" r:id="rId7"/>
    <p:sldId id="270" r:id="rId8"/>
    <p:sldId id="274" r:id="rId9"/>
    <p:sldId id="271" r:id="rId10"/>
    <p:sldId id="272" r:id="rId11"/>
    <p:sldId id="273" r:id="rId12"/>
  </p:sldIdLst>
  <p:sldSz cx="18288000" cy="10287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64C9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autoAdjust="0"/>
    <p:restoredTop sz="85802" autoAdjust="0"/>
  </p:normalViewPr>
  <p:slideViewPr>
    <p:cSldViewPr>
      <p:cViewPr>
        <p:scale>
          <a:sx n="68" d="100"/>
          <a:sy n="68" d="100"/>
        </p:scale>
        <p:origin x="1000" y="33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25C5B12-1D57-474E-9A7B-325E6AFFFCB3}" type="doc">
      <dgm:prSet loTypeId="urn:microsoft.com/office/officeart/2005/8/layout/pyramid2" loCatId="pyramid" qsTypeId="urn:microsoft.com/office/officeart/2005/8/quickstyle/simple1" qsCatId="simple" csTypeId="urn:microsoft.com/office/officeart/2005/8/colors/colorful1" csCatId="colorful"/>
      <dgm:spPr/>
      <dgm:t>
        <a:bodyPr/>
        <a:lstStyle/>
        <a:p>
          <a:endParaRPr lang="en-GB"/>
        </a:p>
      </dgm:t>
    </dgm:pt>
    <dgm:pt modelId="{9D6DDDE5-4EA7-4E46-B64E-79C999D89CA2}">
      <dgm:prSet/>
      <dgm:spPr/>
      <dgm:t>
        <a:bodyPr/>
        <a:lstStyle/>
        <a:p>
          <a:pPr rtl="0"/>
          <a:r>
            <a:rPr lang="en-GB" b="1"/>
            <a:t>Services Offered</a:t>
          </a:r>
          <a:endParaRPr lang="en-GB"/>
        </a:p>
      </dgm:t>
    </dgm:pt>
    <dgm:pt modelId="{96E2664F-2817-4800-8C7B-36352DF5236B}" type="parTrans" cxnId="{67400066-CDAF-4AB4-AA37-48C8A295FC07}">
      <dgm:prSet/>
      <dgm:spPr/>
      <dgm:t>
        <a:bodyPr/>
        <a:lstStyle/>
        <a:p>
          <a:endParaRPr lang="en-GB"/>
        </a:p>
      </dgm:t>
    </dgm:pt>
    <dgm:pt modelId="{3C90ACE4-8DA8-4472-BFFB-3F37181A3431}" type="sibTrans" cxnId="{67400066-CDAF-4AB4-AA37-48C8A295FC07}">
      <dgm:prSet/>
      <dgm:spPr/>
      <dgm:t>
        <a:bodyPr/>
        <a:lstStyle/>
        <a:p>
          <a:endParaRPr lang="en-GB"/>
        </a:p>
      </dgm:t>
    </dgm:pt>
    <dgm:pt modelId="{5BAB6936-7870-4440-930D-83B9BF588B37}">
      <dgm:prSet/>
      <dgm:spPr/>
      <dgm:t>
        <a:bodyPr/>
        <a:lstStyle/>
        <a:p>
          <a:pPr rtl="0"/>
          <a:r>
            <a:rPr lang="en-GB"/>
            <a:t>Sales of EV Conversion kits</a:t>
          </a:r>
        </a:p>
      </dgm:t>
    </dgm:pt>
    <dgm:pt modelId="{DB1794D4-6B32-4F46-8023-EC8EA61C41F0}" type="parTrans" cxnId="{01F42A94-C48E-4FB4-ADF9-4FFBBED5E8C8}">
      <dgm:prSet/>
      <dgm:spPr/>
      <dgm:t>
        <a:bodyPr/>
        <a:lstStyle/>
        <a:p>
          <a:endParaRPr lang="en-GB"/>
        </a:p>
      </dgm:t>
    </dgm:pt>
    <dgm:pt modelId="{59964C1F-BDCF-4295-BCB4-8AAF65DC8130}" type="sibTrans" cxnId="{01F42A94-C48E-4FB4-ADF9-4FFBBED5E8C8}">
      <dgm:prSet/>
      <dgm:spPr/>
      <dgm:t>
        <a:bodyPr/>
        <a:lstStyle/>
        <a:p>
          <a:endParaRPr lang="en-GB"/>
        </a:p>
      </dgm:t>
    </dgm:pt>
    <dgm:pt modelId="{C103E897-3A30-4D41-932B-DCB83CC19182}">
      <dgm:prSet/>
      <dgm:spPr/>
      <dgm:t>
        <a:bodyPr/>
        <a:lstStyle/>
        <a:p>
          <a:pPr rtl="0"/>
          <a:r>
            <a:rPr lang="en-GB"/>
            <a:t>Installation of kits to internal combustion vehicles</a:t>
          </a:r>
        </a:p>
      </dgm:t>
    </dgm:pt>
    <dgm:pt modelId="{94DF2A47-D89A-492E-8D06-36CDA2ECA91A}" type="parTrans" cxnId="{644D94CD-CBBC-492E-816D-F40BFC1BD65B}">
      <dgm:prSet/>
      <dgm:spPr/>
      <dgm:t>
        <a:bodyPr/>
        <a:lstStyle/>
        <a:p>
          <a:endParaRPr lang="en-GB"/>
        </a:p>
      </dgm:t>
    </dgm:pt>
    <dgm:pt modelId="{9DF12E6C-A594-489E-9566-DE90FDEC2A93}" type="sibTrans" cxnId="{644D94CD-CBBC-492E-816D-F40BFC1BD65B}">
      <dgm:prSet/>
      <dgm:spPr/>
      <dgm:t>
        <a:bodyPr/>
        <a:lstStyle/>
        <a:p>
          <a:endParaRPr lang="en-GB"/>
        </a:p>
      </dgm:t>
    </dgm:pt>
    <dgm:pt modelId="{24FB7716-9E9C-44A8-8114-ED37EE6A92A9}">
      <dgm:prSet/>
      <dgm:spPr/>
      <dgm:t>
        <a:bodyPr/>
        <a:lstStyle/>
        <a:p>
          <a:pPr rtl="0"/>
          <a:r>
            <a:rPr lang="en-GB"/>
            <a:t>Vehicle maintenance</a:t>
          </a:r>
        </a:p>
      </dgm:t>
    </dgm:pt>
    <dgm:pt modelId="{B7ECDF7D-AF0C-4C7C-BA56-DD4817AF3E22}" type="parTrans" cxnId="{71956BBF-E3AA-4D36-AF62-536E594F382B}">
      <dgm:prSet/>
      <dgm:spPr/>
      <dgm:t>
        <a:bodyPr/>
        <a:lstStyle/>
        <a:p>
          <a:endParaRPr lang="en-GB"/>
        </a:p>
      </dgm:t>
    </dgm:pt>
    <dgm:pt modelId="{35ABC982-77C4-4A29-9BE5-320E1054049D}" type="sibTrans" cxnId="{71956BBF-E3AA-4D36-AF62-536E594F382B}">
      <dgm:prSet/>
      <dgm:spPr/>
      <dgm:t>
        <a:bodyPr/>
        <a:lstStyle/>
        <a:p>
          <a:endParaRPr lang="en-GB"/>
        </a:p>
      </dgm:t>
    </dgm:pt>
    <dgm:pt modelId="{3C5642E0-2124-453C-8854-C617E777DCE1}" type="pres">
      <dgm:prSet presAssocID="{925C5B12-1D57-474E-9A7B-325E6AFFFCB3}" presName="compositeShape" presStyleCnt="0">
        <dgm:presLayoutVars>
          <dgm:dir/>
          <dgm:resizeHandles/>
        </dgm:presLayoutVars>
      </dgm:prSet>
      <dgm:spPr/>
    </dgm:pt>
    <dgm:pt modelId="{68F29530-9606-4E45-97E2-DE441768AD08}" type="pres">
      <dgm:prSet presAssocID="{925C5B12-1D57-474E-9A7B-325E6AFFFCB3}" presName="pyramid" presStyleLbl="node1" presStyleIdx="0" presStyleCnt="1"/>
      <dgm:spPr/>
    </dgm:pt>
    <dgm:pt modelId="{0B750973-64D4-42A8-A666-4479A5E4262D}" type="pres">
      <dgm:prSet presAssocID="{925C5B12-1D57-474E-9A7B-325E6AFFFCB3}" presName="theList" presStyleCnt="0"/>
      <dgm:spPr/>
    </dgm:pt>
    <dgm:pt modelId="{D4B60FF6-98AA-4B19-88E2-4C521B792855}" type="pres">
      <dgm:prSet presAssocID="{9D6DDDE5-4EA7-4E46-B64E-79C999D89CA2}" presName="aNode" presStyleLbl="fgAcc1" presStyleIdx="0" presStyleCnt="4">
        <dgm:presLayoutVars>
          <dgm:bulletEnabled val="1"/>
        </dgm:presLayoutVars>
      </dgm:prSet>
      <dgm:spPr/>
    </dgm:pt>
    <dgm:pt modelId="{22088DE0-9FAA-4642-A2C2-171C66E8BEB0}" type="pres">
      <dgm:prSet presAssocID="{9D6DDDE5-4EA7-4E46-B64E-79C999D89CA2}" presName="aSpace" presStyleCnt="0"/>
      <dgm:spPr/>
    </dgm:pt>
    <dgm:pt modelId="{A11C8AB7-956C-41B5-A634-246BA6763907}" type="pres">
      <dgm:prSet presAssocID="{5BAB6936-7870-4440-930D-83B9BF588B37}" presName="aNode" presStyleLbl="fgAcc1" presStyleIdx="1" presStyleCnt="4">
        <dgm:presLayoutVars>
          <dgm:bulletEnabled val="1"/>
        </dgm:presLayoutVars>
      </dgm:prSet>
      <dgm:spPr/>
    </dgm:pt>
    <dgm:pt modelId="{29032E54-F19F-4177-A7DA-1E72599E00A2}" type="pres">
      <dgm:prSet presAssocID="{5BAB6936-7870-4440-930D-83B9BF588B37}" presName="aSpace" presStyleCnt="0"/>
      <dgm:spPr/>
    </dgm:pt>
    <dgm:pt modelId="{B3452D91-A8ED-4DF1-961B-7D89D9016633}" type="pres">
      <dgm:prSet presAssocID="{C103E897-3A30-4D41-932B-DCB83CC19182}" presName="aNode" presStyleLbl="fgAcc1" presStyleIdx="2" presStyleCnt="4">
        <dgm:presLayoutVars>
          <dgm:bulletEnabled val="1"/>
        </dgm:presLayoutVars>
      </dgm:prSet>
      <dgm:spPr/>
    </dgm:pt>
    <dgm:pt modelId="{841057C2-3402-4DC6-95B8-020D36EE0DB1}" type="pres">
      <dgm:prSet presAssocID="{C103E897-3A30-4D41-932B-DCB83CC19182}" presName="aSpace" presStyleCnt="0"/>
      <dgm:spPr/>
    </dgm:pt>
    <dgm:pt modelId="{7C8FE9B7-1237-4BDC-BA35-9926A123C995}" type="pres">
      <dgm:prSet presAssocID="{24FB7716-9E9C-44A8-8114-ED37EE6A92A9}" presName="aNode" presStyleLbl="fgAcc1" presStyleIdx="3" presStyleCnt="4">
        <dgm:presLayoutVars>
          <dgm:bulletEnabled val="1"/>
        </dgm:presLayoutVars>
      </dgm:prSet>
      <dgm:spPr/>
    </dgm:pt>
    <dgm:pt modelId="{0C693F51-0B5B-4079-9393-46782926860B}" type="pres">
      <dgm:prSet presAssocID="{24FB7716-9E9C-44A8-8114-ED37EE6A92A9}" presName="aSpace" presStyleCnt="0"/>
      <dgm:spPr/>
    </dgm:pt>
  </dgm:ptLst>
  <dgm:cxnLst>
    <dgm:cxn modelId="{62278E18-14D9-4166-BF3F-9C2A825BA21C}" type="presOf" srcId="{5BAB6936-7870-4440-930D-83B9BF588B37}" destId="{A11C8AB7-956C-41B5-A634-246BA6763907}" srcOrd="0" destOrd="0" presId="urn:microsoft.com/office/officeart/2005/8/layout/pyramid2"/>
    <dgm:cxn modelId="{CD014C2A-C342-4100-87A5-4E1DD2EA4D04}" type="presOf" srcId="{C103E897-3A30-4D41-932B-DCB83CC19182}" destId="{B3452D91-A8ED-4DF1-961B-7D89D9016633}" srcOrd="0" destOrd="0" presId="urn:microsoft.com/office/officeart/2005/8/layout/pyramid2"/>
    <dgm:cxn modelId="{D77E0C44-FB45-43B7-A3D7-DEE01D29B405}" type="presOf" srcId="{9D6DDDE5-4EA7-4E46-B64E-79C999D89CA2}" destId="{D4B60FF6-98AA-4B19-88E2-4C521B792855}" srcOrd="0" destOrd="0" presId="urn:microsoft.com/office/officeart/2005/8/layout/pyramid2"/>
    <dgm:cxn modelId="{67400066-CDAF-4AB4-AA37-48C8A295FC07}" srcId="{925C5B12-1D57-474E-9A7B-325E6AFFFCB3}" destId="{9D6DDDE5-4EA7-4E46-B64E-79C999D89CA2}" srcOrd="0" destOrd="0" parTransId="{96E2664F-2817-4800-8C7B-36352DF5236B}" sibTransId="{3C90ACE4-8DA8-4472-BFFB-3F37181A3431}"/>
    <dgm:cxn modelId="{8F38D56F-E2EE-4F0E-9716-90110C8F3E30}" type="presOf" srcId="{24FB7716-9E9C-44A8-8114-ED37EE6A92A9}" destId="{7C8FE9B7-1237-4BDC-BA35-9926A123C995}" srcOrd="0" destOrd="0" presId="urn:microsoft.com/office/officeart/2005/8/layout/pyramid2"/>
    <dgm:cxn modelId="{01F42A94-C48E-4FB4-ADF9-4FFBBED5E8C8}" srcId="{925C5B12-1D57-474E-9A7B-325E6AFFFCB3}" destId="{5BAB6936-7870-4440-930D-83B9BF588B37}" srcOrd="1" destOrd="0" parTransId="{DB1794D4-6B32-4F46-8023-EC8EA61C41F0}" sibTransId="{59964C1F-BDCF-4295-BCB4-8AAF65DC8130}"/>
    <dgm:cxn modelId="{71956BBF-E3AA-4D36-AF62-536E594F382B}" srcId="{925C5B12-1D57-474E-9A7B-325E6AFFFCB3}" destId="{24FB7716-9E9C-44A8-8114-ED37EE6A92A9}" srcOrd="3" destOrd="0" parTransId="{B7ECDF7D-AF0C-4C7C-BA56-DD4817AF3E22}" sibTransId="{35ABC982-77C4-4A29-9BE5-320E1054049D}"/>
    <dgm:cxn modelId="{644D94CD-CBBC-492E-816D-F40BFC1BD65B}" srcId="{925C5B12-1D57-474E-9A7B-325E6AFFFCB3}" destId="{C103E897-3A30-4D41-932B-DCB83CC19182}" srcOrd="2" destOrd="0" parTransId="{94DF2A47-D89A-492E-8D06-36CDA2ECA91A}" sibTransId="{9DF12E6C-A594-489E-9566-DE90FDEC2A93}"/>
    <dgm:cxn modelId="{14B3BAFB-96E3-4B8A-B19F-ED92ED42BEA6}" type="presOf" srcId="{925C5B12-1D57-474E-9A7B-325E6AFFFCB3}" destId="{3C5642E0-2124-453C-8854-C617E777DCE1}" srcOrd="0" destOrd="0" presId="urn:microsoft.com/office/officeart/2005/8/layout/pyramid2"/>
    <dgm:cxn modelId="{3E7FE62A-BE30-4B6C-A821-2683C0A456ED}" type="presParOf" srcId="{3C5642E0-2124-453C-8854-C617E777DCE1}" destId="{68F29530-9606-4E45-97E2-DE441768AD08}" srcOrd="0" destOrd="0" presId="urn:microsoft.com/office/officeart/2005/8/layout/pyramid2"/>
    <dgm:cxn modelId="{3C174371-681E-44DC-A739-470B1E515507}" type="presParOf" srcId="{3C5642E0-2124-453C-8854-C617E777DCE1}" destId="{0B750973-64D4-42A8-A666-4479A5E4262D}" srcOrd="1" destOrd="0" presId="urn:microsoft.com/office/officeart/2005/8/layout/pyramid2"/>
    <dgm:cxn modelId="{713E69FD-4ECA-4DDF-BEA1-F931B1B50485}" type="presParOf" srcId="{0B750973-64D4-42A8-A666-4479A5E4262D}" destId="{D4B60FF6-98AA-4B19-88E2-4C521B792855}" srcOrd="0" destOrd="0" presId="urn:microsoft.com/office/officeart/2005/8/layout/pyramid2"/>
    <dgm:cxn modelId="{9B5649B9-07B2-463E-BE54-EC07960EFEB5}" type="presParOf" srcId="{0B750973-64D4-42A8-A666-4479A5E4262D}" destId="{22088DE0-9FAA-4642-A2C2-171C66E8BEB0}" srcOrd="1" destOrd="0" presId="urn:microsoft.com/office/officeart/2005/8/layout/pyramid2"/>
    <dgm:cxn modelId="{7B7C3AA2-951F-4EEF-85DF-90F5D4B33EB3}" type="presParOf" srcId="{0B750973-64D4-42A8-A666-4479A5E4262D}" destId="{A11C8AB7-956C-41B5-A634-246BA6763907}" srcOrd="2" destOrd="0" presId="urn:microsoft.com/office/officeart/2005/8/layout/pyramid2"/>
    <dgm:cxn modelId="{874B1218-D288-40E5-953C-B881458B2D35}" type="presParOf" srcId="{0B750973-64D4-42A8-A666-4479A5E4262D}" destId="{29032E54-F19F-4177-A7DA-1E72599E00A2}" srcOrd="3" destOrd="0" presId="urn:microsoft.com/office/officeart/2005/8/layout/pyramid2"/>
    <dgm:cxn modelId="{3271AA60-C43F-4878-ADAB-6A030D7E2BF0}" type="presParOf" srcId="{0B750973-64D4-42A8-A666-4479A5E4262D}" destId="{B3452D91-A8ED-4DF1-961B-7D89D9016633}" srcOrd="4" destOrd="0" presId="urn:microsoft.com/office/officeart/2005/8/layout/pyramid2"/>
    <dgm:cxn modelId="{7C1F9B8A-DFFB-41BA-9CDD-504888C3D6A9}" type="presParOf" srcId="{0B750973-64D4-42A8-A666-4479A5E4262D}" destId="{841057C2-3402-4DC6-95B8-020D36EE0DB1}" srcOrd="5" destOrd="0" presId="urn:microsoft.com/office/officeart/2005/8/layout/pyramid2"/>
    <dgm:cxn modelId="{DDF95526-AA9F-4490-81B5-26288D20A7DD}" type="presParOf" srcId="{0B750973-64D4-42A8-A666-4479A5E4262D}" destId="{7C8FE9B7-1237-4BDC-BA35-9926A123C995}" srcOrd="6" destOrd="0" presId="urn:microsoft.com/office/officeart/2005/8/layout/pyramid2"/>
    <dgm:cxn modelId="{FD237833-36F0-46BD-B083-4388A99D3612}" type="presParOf" srcId="{0B750973-64D4-42A8-A666-4479A5E4262D}" destId="{0C693F51-0B5B-4079-9393-46782926860B}" srcOrd="7"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48E5714-07A1-4096-8D33-EC7170160AA7}" type="doc">
      <dgm:prSet loTypeId="urn:microsoft.com/office/officeart/2005/8/layout/vList2" loCatId="list" qsTypeId="urn:microsoft.com/office/officeart/2005/8/quickstyle/simple3" qsCatId="simple" csTypeId="urn:microsoft.com/office/officeart/2005/8/colors/colorful3" csCatId="colorful"/>
      <dgm:spPr/>
      <dgm:t>
        <a:bodyPr/>
        <a:lstStyle/>
        <a:p>
          <a:endParaRPr lang="en-GB"/>
        </a:p>
      </dgm:t>
    </dgm:pt>
    <dgm:pt modelId="{0A6AEC1F-B209-47A9-B09C-4A6EC3F817B6}">
      <dgm:prSet custT="1"/>
      <dgm:spPr/>
      <dgm:t>
        <a:bodyPr/>
        <a:lstStyle/>
        <a:p>
          <a:pPr rtl="0"/>
          <a:r>
            <a:rPr lang="en-GB" sz="2200" dirty="0">
              <a:latin typeface="Arial" panose="020B0604020202020204" pitchFamily="34" charset="0"/>
              <a:cs typeface="Arial" panose="020B0604020202020204" pitchFamily="34" charset="0"/>
            </a:rPr>
            <a:t>The presentation concludes that EVIFIC would become profitable from second year</a:t>
          </a:r>
        </a:p>
      </dgm:t>
    </dgm:pt>
    <dgm:pt modelId="{BE9298E6-1F08-4E5D-A523-EF5AB1E94E06}" type="parTrans" cxnId="{3B0862BD-C95B-419F-8188-BCEB67CA651E}">
      <dgm:prSet/>
      <dgm:spPr/>
      <dgm:t>
        <a:bodyPr/>
        <a:lstStyle/>
        <a:p>
          <a:endParaRPr lang="en-GB"/>
        </a:p>
      </dgm:t>
    </dgm:pt>
    <dgm:pt modelId="{4E43D805-1F67-4F80-8092-B60CF69CA2C1}" type="sibTrans" cxnId="{3B0862BD-C95B-419F-8188-BCEB67CA651E}">
      <dgm:prSet/>
      <dgm:spPr/>
      <dgm:t>
        <a:bodyPr/>
        <a:lstStyle/>
        <a:p>
          <a:endParaRPr lang="en-GB"/>
        </a:p>
      </dgm:t>
    </dgm:pt>
    <dgm:pt modelId="{058D45A7-74AD-4B10-9BB5-BE1289A5F313}">
      <dgm:prSet custT="1"/>
      <dgm:spPr/>
      <dgm:t>
        <a:bodyPr/>
        <a:lstStyle/>
        <a:p>
          <a:pPr rtl="0"/>
          <a:r>
            <a:rPr lang="en-GB" sz="2200">
              <a:latin typeface="Arial" panose="020B0604020202020204" pitchFamily="34" charset="0"/>
              <a:cs typeface="Arial" panose="020B0604020202020204" pitchFamily="34" charset="0"/>
            </a:rPr>
            <a:t>EVIFIC’s USP of transitioning existing vehicles would help limit waste</a:t>
          </a:r>
          <a:endParaRPr lang="en-GB" sz="2200" dirty="0">
            <a:latin typeface="Arial" panose="020B0604020202020204" pitchFamily="34" charset="0"/>
            <a:cs typeface="Arial" panose="020B0604020202020204" pitchFamily="34" charset="0"/>
          </a:endParaRPr>
        </a:p>
      </dgm:t>
    </dgm:pt>
    <dgm:pt modelId="{220A5BF6-7349-476D-9741-70FA583246CE}" type="parTrans" cxnId="{DD17B187-ABB2-48C8-9FA0-DB8633403017}">
      <dgm:prSet/>
      <dgm:spPr/>
      <dgm:t>
        <a:bodyPr/>
        <a:lstStyle/>
        <a:p>
          <a:endParaRPr lang="en-GB"/>
        </a:p>
      </dgm:t>
    </dgm:pt>
    <dgm:pt modelId="{BBBD2BE5-BB36-4ACE-9CDB-D857F3FDF614}" type="sibTrans" cxnId="{DD17B187-ABB2-48C8-9FA0-DB8633403017}">
      <dgm:prSet/>
      <dgm:spPr/>
      <dgm:t>
        <a:bodyPr/>
        <a:lstStyle/>
        <a:p>
          <a:endParaRPr lang="en-GB"/>
        </a:p>
      </dgm:t>
    </dgm:pt>
    <dgm:pt modelId="{31FFD0D0-0BED-49D7-A3A0-B1DEFFAE0C4B}">
      <dgm:prSet custT="1"/>
      <dgm:spPr/>
      <dgm:t>
        <a:bodyPr/>
        <a:lstStyle/>
        <a:p>
          <a:pPr rtl="0"/>
          <a:r>
            <a:rPr lang="en-GB" sz="2200" dirty="0">
              <a:latin typeface="Arial" panose="020B0604020202020204" pitchFamily="34" charset="0"/>
              <a:cs typeface="Arial" panose="020B0604020202020204" pitchFamily="34" charset="0"/>
            </a:rPr>
            <a:t>The costs of the kits would be countered by the reduction in use of fuel engines </a:t>
          </a:r>
        </a:p>
      </dgm:t>
    </dgm:pt>
    <dgm:pt modelId="{AE618909-7F8B-4D74-B750-ED642E587401}" type="parTrans" cxnId="{5DA02542-447A-4D46-A159-7C976DC5513B}">
      <dgm:prSet/>
      <dgm:spPr/>
      <dgm:t>
        <a:bodyPr/>
        <a:lstStyle/>
        <a:p>
          <a:endParaRPr lang="en-GB"/>
        </a:p>
      </dgm:t>
    </dgm:pt>
    <dgm:pt modelId="{F1F3817B-D550-4CF0-A743-6818ACDAA9EA}" type="sibTrans" cxnId="{5DA02542-447A-4D46-A159-7C976DC5513B}">
      <dgm:prSet/>
      <dgm:spPr/>
      <dgm:t>
        <a:bodyPr/>
        <a:lstStyle/>
        <a:p>
          <a:endParaRPr lang="en-GB"/>
        </a:p>
      </dgm:t>
    </dgm:pt>
    <dgm:pt modelId="{D060CD99-962B-4A7E-B781-93BCB8BF044D}" type="pres">
      <dgm:prSet presAssocID="{E48E5714-07A1-4096-8D33-EC7170160AA7}" presName="linear" presStyleCnt="0">
        <dgm:presLayoutVars>
          <dgm:animLvl val="lvl"/>
          <dgm:resizeHandles val="exact"/>
        </dgm:presLayoutVars>
      </dgm:prSet>
      <dgm:spPr/>
    </dgm:pt>
    <dgm:pt modelId="{BF814D65-9890-4A5D-93EE-AA82D78A3661}" type="pres">
      <dgm:prSet presAssocID="{0A6AEC1F-B209-47A9-B09C-4A6EC3F817B6}" presName="parentText" presStyleLbl="node1" presStyleIdx="0" presStyleCnt="3">
        <dgm:presLayoutVars>
          <dgm:chMax val="0"/>
          <dgm:bulletEnabled val="1"/>
        </dgm:presLayoutVars>
      </dgm:prSet>
      <dgm:spPr/>
    </dgm:pt>
    <dgm:pt modelId="{34D4A8C7-ABFD-4BC6-8D88-2F919C63E07C}" type="pres">
      <dgm:prSet presAssocID="{4E43D805-1F67-4F80-8092-B60CF69CA2C1}" presName="spacer" presStyleCnt="0"/>
      <dgm:spPr/>
    </dgm:pt>
    <dgm:pt modelId="{042FF7B6-7190-4509-940C-ECF7BAB5103B}" type="pres">
      <dgm:prSet presAssocID="{058D45A7-74AD-4B10-9BB5-BE1289A5F313}" presName="parentText" presStyleLbl="node1" presStyleIdx="1" presStyleCnt="3">
        <dgm:presLayoutVars>
          <dgm:chMax val="0"/>
          <dgm:bulletEnabled val="1"/>
        </dgm:presLayoutVars>
      </dgm:prSet>
      <dgm:spPr/>
    </dgm:pt>
    <dgm:pt modelId="{7941377D-C456-4EE1-A0BE-D484F8D2920E}" type="pres">
      <dgm:prSet presAssocID="{BBBD2BE5-BB36-4ACE-9CDB-D857F3FDF614}" presName="spacer" presStyleCnt="0"/>
      <dgm:spPr/>
    </dgm:pt>
    <dgm:pt modelId="{BC8D2C20-5617-464D-A4DC-8C8AADC1AEE7}" type="pres">
      <dgm:prSet presAssocID="{31FFD0D0-0BED-49D7-A3A0-B1DEFFAE0C4B}" presName="parentText" presStyleLbl="node1" presStyleIdx="2" presStyleCnt="3">
        <dgm:presLayoutVars>
          <dgm:chMax val="0"/>
          <dgm:bulletEnabled val="1"/>
        </dgm:presLayoutVars>
      </dgm:prSet>
      <dgm:spPr/>
    </dgm:pt>
  </dgm:ptLst>
  <dgm:cxnLst>
    <dgm:cxn modelId="{5DA02542-447A-4D46-A159-7C976DC5513B}" srcId="{E48E5714-07A1-4096-8D33-EC7170160AA7}" destId="{31FFD0D0-0BED-49D7-A3A0-B1DEFFAE0C4B}" srcOrd="2" destOrd="0" parTransId="{AE618909-7F8B-4D74-B750-ED642E587401}" sibTransId="{F1F3817B-D550-4CF0-A743-6818ACDAA9EA}"/>
    <dgm:cxn modelId="{D884AE47-B1A3-43A5-A170-841B24585472}" type="presOf" srcId="{058D45A7-74AD-4B10-9BB5-BE1289A5F313}" destId="{042FF7B6-7190-4509-940C-ECF7BAB5103B}" srcOrd="0" destOrd="0" presId="urn:microsoft.com/office/officeart/2005/8/layout/vList2"/>
    <dgm:cxn modelId="{10217B55-90F3-4D34-BEA8-F1875F1087CF}" type="presOf" srcId="{31FFD0D0-0BED-49D7-A3A0-B1DEFFAE0C4B}" destId="{BC8D2C20-5617-464D-A4DC-8C8AADC1AEE7}" srcOrd="0" destOrd="0" presId="urn:microsoft.com/office/officeart/2005/8/layout/vList2"/>
    <dgm:cxn modelId="{DD17B187-ABB2-48C8-9FA0-DB8633403017}" srcId="{E48E5714-07A1-4096-8D33-EC7170160AA7}" destId="{058D45A7-74AD-4B10-9BB5-BE1289A5F313}" srcOrd="1" destOrd="0" parTransId="{220A5BF6-7349-476D-9741-70FA583246CE}" sibTransId="{BBBD2BE5-BB36-4ACE-9CDB-D857F3FDF614}"/>
    <dgm:cxn modelId="{2792E1A4-158A-4CE7-BE8D-97B1AA9F6CED}" type="presOf" srcId="{0A6AEC1F-B209-47A9-B09C-4A6EC3F817B6}" destId="{BF814D65-9890-4A5D-93EE-AA82D78A3661}" srcOrd="0" destOrd="0" presId="urn:microsoft.com/office/officeart/2005/8/layout/vList2"/>
    <dgm:cxn modelId="{3B0862BD-C95B-419F-8188-BCEB67CA651E}" srcId="{E48E5714-07A1-4096-8D33-EC7170160AA7}" destId="{0A6AEC1F-B209-47A9-B09C-4A6EC3F817B6}" srcOrd="0" destOrd="0" parTransId="{BE9298E6-1F08-4E5D-A523-EF5AB1E94E06}" sibTransId="{4E43D805-1F67-4F80-8092-B60CF69CA2C1}"/>
    <dgm:cxn modelId="{2AEC6FC0-F807-4AE7-88B9-7D2FBD8FAB47}" type="presOf" srcId="{E48E5714-07A1-4096-8D33-EC7170160AA7}" destId="{D060CD99-962B-4A7E-B781-93BCB8BF044D}" srcOrd="0" destOrd="0" presId="urn:microsoft.com/office/officeart/2005/8/layout/vList2"/>
    <dgm:cxn modelId="{748450DE-A4F2-4B66-9E7E-0015276D74D1}" type="presParOf" srcId="{D060CD99-962B-4A7E-B781-93BCB8BF044D}" destId="{BF814D65-9890-4A5D-93EE-AA82D78A3661}" srcOrd="0" destOrd="0" presId="urn:microsoft.com/office/officeart/2005/8/layout/vList2"/>
    <dgm:cxn modelId="{512C5005-ED83-4DC8-A03B-BF6BF5EC3A67}" type="presParOf" srcId="{D060CD99-962B-4A7E-B781-93BCB8BF044D}" destId="{34D4A8C7-ABFD-4BC6-8D88-2F919C63E07C}" srcOrd="1" destOrd="0" presId="urn:microsoft.com/office/officeart/2005/8/layout/vList2"/>
    <dgm:cxn modelId="{6AA517DC-5915-45EE-850C-3D52C43E1B8E}" type="presParOf" srcId="{D060CD99-962B-4A7E-B781-93BCB8BF044D}" destId="{042FF7B6-7190-4509-940C-ECF7BAB5103B}" srcOrd="2" destOrd="0" presId="urn:microsoft.com/office/officeart/2005/8/layout/vList2"/>
    <dgm:cxn modelId="{4250EBA9-5A93-45B6-B1EA-FFC94B9796B8}" type="presParOf" srcId="{D060CD99-962B-4A7E-B781-93BCB8BF044D}" destId="{7941377D-C456-4EE1-A0BE-D484F8D2920E}" srcOrd="3" destOrd="0" presId="urn:microsoft.com/office/officeart/2005/8/layout/vList2"/>
    <dgm:cxn modelId="{17143493-CD2D-4CB6-856E-C2598DBD9B21}" type="presParOf" srcId="{D060CD99-962B-4A7E-B781-93BCB8BF044D}" destId="{BC8D2C20-5617-464D-A4DC-8C8AADC1AEE7}"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F29530-9606-4E45-97E2-DE441768AD08}">
      <dsp:nvSpPr>
        <dsp:cNvPr id="0" name=""/>
        <dsp:cNvSpPr/>
      </dsp:nvSpPr>
      <dsp:spPr>
        <a:xfrm>
          <a:off x="182351" y="0"/>
          <a:ext cx="5074584" cy="5074584"/>
        </a:xfrm>
        <a:prstGeom prst="triangl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4B60FF6-98AA-4B19-88E2-4C521B792855}">
      <dsp:nvSpPr>
        <dsp:cNvPr id="0" name=""/>
        <dsp:cNvSpPr/>
      </dsp:nvSpPr>
      <dsp:spPr>
        <a:xfrm>
          <a:off x="2719643" y="507953"/>
          <a:ext cx="3298479" cy="901928"/>
        </a:xfrm>
        <a:prstGeom prst="roundRect">
          <a:avLst/>
        </a:prstGeom>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b="1" kern="1200"/>
            <a:t>Services Offered</a:t>
          </a:r>
          <a:endParaRPr lang="en-GB" sz="2000" kern="1200"/>
        </a:p>
      </dsp:txBody>
      <dsp:txXfrm>
        <a:off x="2763671" y="551981"/>
        <a:ext cx="3210423" cy="813872"/>
      </dsp:txXfrm>
    </dsp:sp>
    <dsp:sp modelId="{A11C8AB7-956C-41B5-A634-246BA6763907}">
      <dsp:nvSpPr>
        <dsp:cNvPr id="0" name=""/>
        <dsp:cNvSpPr/>
      </dsp:nvSpPr>
      <dsp:spPr>
        <a:xfrm>
          <a:off x="2719643" y="1522622"/>
          <a:ext cx="3298479" cy="901928"/>
        </a:xfrm>
        <a:prstGeom prst="roundRect">
          <a:avLst/>
        </a:prstGeom>
        <a:solidFill>
          <a:schemeClr val="lt1">
            <a:alpha val="90000"/>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a:t>Sales of EV Conversion kits</a:t>
          </a:r>
        </a:p>
      </dsp:txBody>
      <dsp:txXfrm>
        <a:off x="2763671" y="1566650"/>
        <a:ext cx="3210423" cy="813872"/>
      </dsp:txXfrm>
    </dsp:sp>
    <dsp:sp modelId="{B3452D91-A8ED-4DF1-961B-7D89D9016633}">
      <dsp:nvSpPr>
        <dsp:cNvPr id="0" name=""/>
        <dsp:cNvSpPr/>
      </dsp:nvSpPr>
      <dsp:spPr>
        <a:xfrm>
          <a:off x="2719643" y="2537292"/>
          <a:ext cx="3298479" cy="901928"/>
        </a:xfrm>
        <a:prstGeom prst="roundRect">
          <a:avLst/>
        </a:prstGeom>
        <a:solidFill>
          <a:schemeClr val="lt1">
            <a:alpha val="90000"/>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a:t>Installation of kits to internal combustion vehicles</a:t>
          </a:r>
        </a:p>
      </dsp:txBody>
      <dsp:txXfrm>
        <a:off x="2763671" y="2581320"/>
        <a:ext cx="3210423" cy="813872"/>
      </dsp:txXfrm>
    </dsp:sp>
    <dsp:sp modelId="{7C8FE9B7-1237-4BDC-BA35-9926A123C995}">
      <dsp:nvSpPr>
        <dsp:cNvPr id="0" name=""/>
        <dsp:cNvSpPr/>
      </dsp:nvSpPr>
      <dsp:spPr>
        <a:xfrm>
          <a:off x="2719643" y="3551961"/>
          <a:ext cx="3298479" cy="901928"/>
        </a:xfrm>
        <a:prstGeom prst="roundRect">
          <a:avLst/>
        </a:prstGeom>
        <a:solidFill>
          <a:schemeClr val="lt1">
            <a:alpha val="90000"/>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a:t>Vehicle maintenance</a:t>
          </a:r>
        </a:p>
      </dsp:txBody>
      <dsp:txXfrm>
        <a:off x="2763671" y="3595989"/>
        <a:ext cx="3210423" cy="81387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814D65-9890-4A5D-93EE-AA82D78A3661}">
      <dsp:nvSpPr>
        <dsp:cNvPr id="0" name=""/>
        <dsp:cNvSpPr/>
      </dsp:nvSpPr>
      <dsp:spPr>
        <a:xfrm>
          <a:off x="0" y="768900"/>
          <a:ext cx="12573000" cy="1216800"/>
        </a:xfrm>
        <a:prstGeom prst="roundRect">
          <a:avLst/>
        </a:prstGeom>
        <a:gradFill rotWithShape="0">
          <a:gsLst>
            <a:gs pos="0">
              <a:schemeClr val="accent3">
                <a:hueOff val="0"/>
                <a:satOff val="0"/>
                <a:lumOff val="0"/>
                <a:alphaOff val="0"/>
                <a:tint val="50000"/>
                <a:satMod val="300000"/>
              </a:schemeClr>
            </a:gs>
            <a:gs pos="35000">
              <a:schemeClr val="accent3">
                <a:hueOff val="0"/>
                <a:satOff val="0"/>
                <a:lumOff val="0"/>
                <a:alphaOff val="0"/>
                <a:tint val="37000"/>
                <a:satMod val="300000"/>
              </a:schemeClr>
            </a:gs>
            <a:gs pos="100000">
              <a:schemeClr val="accent3">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l" defTabSz="977900" rtl="0">
            <a:lnSpc>
              <a:spcPct val="90000"/>
            </a:lnSpc>
            <a:spcBef>
              <a:spcPct val="0"/>
            </a:spcBef>
            <a:spcAft>
              <a:spcPct val="35000"/>
            </a:spcAft>
            <a:buNone/>
          </a:pPr>
          <a:r>
            <a:rPr lang="en-GB" sz="2200" kern="1200" dirty="0">
              <a:latin typeface="Arial" panose="020B0604020202020204" pitchFamily="34" charset="0"/>
              <a:cs typeface="Arial" panose="020B0604020202020204" pitchFamily="34" charset="0"/>
            </a:rPr>
            <a:t>The presentation concludes that EVIFIC would become profitable from second year</a:t>
          </a:r>
        </a:p>
      </dsp:txBody>
      <dsp:txXfrm>
        <a:off x="59399" y="828299"/>
        <a:ext cx="12454202" cy="1098002"/>
      </dsp:txXfrm>
    </dsp:sp>
    <dsp:sp modelId="{042FF7B6-7190-4509-940C-ECF7BAB5103B}">
      <dsp:nvSpPr>
        <dsp:cNvPr id="0" name=""/>
        <dsp:cNvSpPr/>
      </dsp:nvSpPr>
      <dsp:spPr>
        <a:xfrm>
          <a:off x="0" y="2172900"/>
          <a:ext cx="12573000" cy="1216800"/>
        </a:xfrm>
        <a:prstGeom prst="roundRect">
          <a:avLst/>
        </a:prstGeom>
        <a:gradFill rotWithShape="0">
          <a:gsLst>
            <a:gs pos="0">
              <a:schemeClr val="accent3">
                <a:hueOff val="5625132"/>
                <a:satOff val="-8440"/>
                <a:lumOff val="-1373"/>
                <a:alphaOff val="0"/>
                <a:tint val="50000"/>
                <a:satMod val="300000"/>
              </a:schemeClr>
            </a:gs>
            <a:gs pos="35000">
              <a:schemeClr val="accent3">
                <a:hueOff val="5625132"/>
                <a:satOff val="-8440"/>
                <a:lumOff val="-1373"/>
                <a:alphaOff val="0"/>
                <a:tint val="37000"/>
                <a:satMod val="300000"/>
              </a:schemeClr>
            </a:gs>
            <a:gs pos="100000">
              <a:schemeClr val="accent3">
                <a:hueOff val="5625132"/>
                <a:satOff val="-8440"/>
                <a:lumOff val="-1373"/>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l" defTabSz="977900" rtl="0">
            <a:lnSpc>
              <a:spcPct val="90000"/>
            </a:lnSpc>
            <a:spcBef>
              <a:spcPct val="0"/>
            </a:spcBef>
            <a:spcAft>
              <a:spcPct val="35000"/>
            </a:spcAft>
            <a:buNone/>
          </a:pPr>
          <a:r>
            <a:rPr lang="en-GB" sz="2200" kern="1200">
              <a:latin typeface="Arial" panose="020B0604020202020204" pitchFamily="34" charset="0"/>
              <a:cs typeface="Arial" panose="020B0604020202020204" pitchFamily="34" charset="0"/>
            </a:rPr>
            <a:t>EVIFIC’s USP of transitioning existing vehicles would help limit waste</a:t>
          </a:r>
          <a:endParaRPr lang="en-GB" sz="2200" kern="1200" dirty="0">
            <a:latin typeface="Arial" panose="020B0604020202020204" pitchFamily="34" charset="0"/>
            <a:cs typeface="Arial" panose="020B0604020202020204" pitchFamily="34" charset="0"/>
          </a:endParaRPr>
        </a:p>
      </dsp:txBody>
      <dsp:txXfrm>
        <a:off x="59399" y="2232299"/>
        <a:ext cx="12454202" cy="1098002"/>
      </dsp:txXfrm>
    </dsp:sp>
    <dsp:sp modelId="{BC8D2C20-5617-464D-A4DC-8C8AADC1AEE7}">
      <dsp:nvSpPr>
        <dsp:cNvPr id="0" name=""/>
        <dsp:cNvSpPr/>
      </dsp:nvSpPr>
      <dsp:spPr>
        <a:xfrm>
          <a:off x="0" y="3576900"/>
          <a:ext cx="12573000" cy="1216800"/>
        </a:xfrm>
        <a:prstGeom prst="roundRect">
          <a:avLst/>
        </a:prstGeom>
        <a:gradFill rotWithShape="0">
          <a:gsLst>
            <a:gs pos="0">
              <a:schemeClr val="accent3">
                <a:hueOff val="11250264"/>
                <a:satOff val="-16880"/>
                <a:lumOff val="-2745"/>
                <a:alphaOff val="0"/>
                <a:tint val="50000"/>
                <a:satMod val="300000"/>
              </a:schemeClr>
            </a:gs>
            <a:gs pos="35000">
              <a:schemeClr val="accent3">
                <a:hueOff val="11250264"/>
                <a:satOff val="-16880"/>
                <a:lumOff val="-2745"/>
                <a:alphaOff val="0"/>
                <a:tint val="37000"/>
                <a:satMod val="300000"/>
              </a:schemeClr>
            </a:gs>
            <a:gs pos="100000">
              <a:schemeClr val="accent3">
                <a:hueOff val="11250264"/>
                <a:satOff val="-16880"/>
                <a:lumOff val="-2745"/>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l" defTabSz="977900" rtl="0">
            <a:lnSpc>
              <a:spcPct val="90000"/>
            </a:lnSpc>
            <a:spcBef>
              <a:spcPct val="0"/>
            </a:spcBef>
            <a:spcAft>
              <a:spcPct val="35000"/>
            </a:spcAft>
            <a:buNone/>
          </a:pPr>
          <a:r>
            <a:rPr lang="en-GB" sz="2200" kern="1200" dirty="0">
              <a:latin typeface="Arial" panose="020B0604020202020204" pitchFamily="34" charset="0"/>
              <a:cs typeface="Arial" panose="020B0604020202020204" pitchFamily="34" charset="0"/>
            </a:rPr>
            <a:t>The costs of the kits would be countered by the reduction in use of fuel engines </a:t>
          </a:r>
        </a:p>
      </dsp:txBody>
      <dsp:txXfrm>
        <a:off x="59399" y="3636299"/>
        <a:ext cx="12454202" cy="1098002"/>
      </dsp:txXfrm>
    </dsp:sp>
  </dsp:spTree>
</dsp:drawing>
</file>

<file path=ppt/diagrams/layout1.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61D875C-E8A6-4E3B-9D22-12BDA9A7F4CB}" type="datetimeFigureOut">
              <a:rPr lang="en-GB" smtClean="0"/>
              <a:t>20/04/2026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45C44D3-C99E-4087-AE4C-C548C6166930}" type="slidenum">
              <a:rPr lang="en-GB" smtClean="0"/>
              <a:t>‹#›</a:t>
            </a:fld>
            <a:endParaRPr lang="en-GB"/>
          </a:p>
        </p:txBody>
      </p:sp>
    </p:spTree>
    <p:extLst>
      <p:ext uri="{BB962C8B-B14F-4D97-AF65-F5344CB8AC3E}">
        <p14:creationId xmlns:p14="http://schemas.microsoft.com/office/powerpoint/2010/main" val="40571793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presentation elaborates further on the business plan for EVIFIC, an proposed UK based automotive parts company that would sell EV conversion kits. The contents of the presentation include the identification of core USP, services offered and the management and legal formats of the business. The contents present rationale behind the marketing strategies of social media marketing and influencer marketing and detail the financial rationale supporting initial expenses and the projected revenues. </a:t>
            </a:r>
          </a:p>
          <a:p>
            <a:endParaRPr lang="en-GB" dirty="0"/>
          </a:p>
        </p:txBody>
      </p:sp>
      <p:sp>
        <p:nvSpPr>
          <p:cNvPr id="4" name="Slide Number Placeholder 3"/>
          <p:cNvSpPr>
            <a:spLocks noGrp="1"/>
          </p:cNvSpPr>
          <p:nvPr>
            <p:ph type="sldNum" sz="quarter" idx="10"/>
          </p:nvPr>
        </p:nvSpPr>
        <p:spPr/>
        <p:txBody>
          <a:bodyPr/>
          <a:lstStyle/>
          <a:p>
            <a:fld id="{F45C44D3-C99E-4087-AE4C-C548C6166930}" type="slidenum">
              <a:rPr lang="en-GB" smtClean="0"/>
              <a:t>2</a:t>
            </a:fld>
            <a:endParaRPr lang="en-GB"/>
          </a:p>
        </p:txBody>
      </p:sp>
    </p:spTree>
    <p:extLst>
      <p:ext uri="{BB962C8B-B14F-4D97-AF65-F5344CB8AC3E}">
        <p14:creationId xmlns:p14="http://schemas.microsoft.com/office/powerpoint/2010/main" val="17940025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services to be offered by EVIFIC would include sales of EV conversion kits that would include all necessary components such as batteries, drivetrain and central systems of EV. The services would include maintenance and installation of kits to existing internal combustion vehicles. Acquisition of an USP details businesses to identify an area of competitive difference that helps improve sales provision (Karina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2024). The key USP supporting the business would be its focus on pedestrian vehicles and mitigation of costs associated with purchase of new EV vehicles. </a:t>
            </a:r>
          </a:p>
          <a:p>
            <a:endParaRPr lang="en-GB" dirty="0"/>
          </a:p>
        </p:txBody>
      </p:sp>
      <p:sp>
        <p:nvSpPr>
          <p:cNvPr id="4" name="Slide Number Placeholder 3"/>
          <p:cNvSpPr>
            <a:spLocks noGrp="1"/>
          </p:cNvSpPr>
          <p:nvPr>
            <p:ph type="sldNum" sz="quarter" idx="10"/>
          </p:nvPr>
        </p:nvSpPr>
        <p:spPr/>
        <p:txBody>
          <a:bodyPr/>
          <a:lstStyle/>
          <a:p>
            <a:fld id="{F45C44D3-C99E-4087-AE4C-C548C6166930}" type="slidenum">
              <a:rPr lang="en-GB" smtClean="0"/>
              <a:t>3</a:t>
            </a:fld>
            <a:endParaRPr lang="en-GB"/>
          </a:p>
        </p:txBody>
      </p:sp>
    </p:spTree>
    <p:extLst>
      <p:ext uri="{BB962C8B-B14F-4D97-AF65-F5344CB8AC3E}">
        <p14:creationId xmlns:p14="http://schemas.microsoft.com/office/powerpoint/2010/main" val="38754563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market data supporting the business confirms that the total number of BEV sales is growing at a significant rate, depicting heightened consumer interest towards EV. The business would address the existing car market and help transition existing vehicles to EV helping cut down the costs of purchasing new vehicles. The flat management and private limited status would help the firm to maintain all legal compliances and easily acquire investment after the initial year.</a:t>
            </a:r>
          </a:p>
          <a:p>
            <a:endParaRPr lang="en-GB" dirty="0"/>
          </a:p>
        </p:txBody>
      </p:sp>
      <p:sp>
        <p:nvSpPr>
          <p:cNvPr id="4" name="Slide Number Placeholder 3"/>
          <p:cNvSpPr>
            <a:spLocks noGrp="1"/>
          </p:cNvSpPr>
          <p:nvPr>
            <p:ph type="sldNum" sz="quarter" idx="10"/>
          </p:nvPr>
        </p:nvSpPr>
        <p:spPr/>
        <p:txBody>
          <a:bodyPr/>
          <a:lstStyle/>
          <a:p>
            <a:fld id="{F45C44D3-C99E-4087-AE4C-C548C6166930}" type="slidenum">
              <a:rPr lang="en-GB" smtClean="0"/>
              <a:t>4</a:t>
            </a:fld>
            <a:endParaRPr lang="en-GB"/>
          </a:p>
        </p:txBody>
      </p:sp>
    </p:spTree>
    <p:extLst>
      <p:ext uri="{BB962C8B-B14F-4D97-AF65-F5344CB8AC3E}">
        <p14:creationId xmlns:p14="http://schemas.microsoft.com/office/powerpoint/2010/main" val="40741989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three key factors from the PESTLE analysis that would influence the operations of EVIFIC include the political, economic, and social factors. The political factors detail a high rate of 19% corporate taxation, affecting stability of new businesses in the UK (GOV UK, 2025). The economic factors denote that high inflation could affect the business financials and lead to a tentative decline in sales. The social factors show the opportunity of presence of a large number of internal combustion vehicles serving as potential customers of EVIFIC.</a:t>
            </a:r>
          </a:p>
          <a:p>
            <a:endParaRPr lang="en-GB" dirty="0"/>
          </a:p>
        </p:txBody>
      </p:sp>
      <p:sp>
        <p:nvSpPr>
          <p:cNvPr id="4" name="Slide Number Placeholder 3"/>
          <p:cNvSpPr>
            <a:spLocks noGrp="1"/>
          </p:cNvSpPr>
          <p:nvPr>
            <p:ph type="sldNum" sz="quarter" idx="10"/>
          </p:nvPr>
        </p:nvSpPr>
        <p:spPr/>
        <p:txBody>
          <a:bodyPr/>
          <a:lstStyle/>
          <a:p>
            <a:fld id="{F45C44D3-C99E-4087-AE4C-C548C6166930}" type="slidenum">
              <a:rPr lang="en-GB" smtClean="0"/>
              <a:t>5</a:t>
            </a:fld>
            <a:endParaRPr lang="en-GB"/>
          </a:p>
        </p:txBody>
      </p:sp>
    </p:spTree>
    <p:extLst>
      <p:ext uri="{BB962C8B-B14F-4D97-AF65-F5344CB8AC3E}">
        <p14:creationId xmlns:p14="http://schemas.microsoft.com/office/powerpoint/2010/main" val="9170024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two priority marketing strategies would include use of social media and influencer marketing to increase the potential adoption rate of the business initially. Social media marketing would involve running monthly campaigns on electrification of vehicles and sustainability initiatives to invoke purchase intent. Similarly, the brand would identify a number of Instagram and YouTube influencers creating content on automobiles to create short-form content promotional reels. The platform of Instagram would be the immediate priority and Facebook would be the second used platform for marketing.</a:t>
            </a:r>
          </a:p>
          <a:p>
            <a:endParaRPr lang="en-GB" dirty="0"/>
          </a:p>
        </p:txBody>
      </p:sp>
      <p:sp>
        <p:nvSpPr>
          <p:cNvPr id="4" name="Slide Number Placeholder 3"/>
          <p:cNvSpPr>
            <a:spLocks noGrp="1"/>
          </p:cNvSpPr>
          <p:nvPr>
            <p:ph type="sldNum" sz="quarter" idx="10"/>
          </p:nvPr>
        </p:nvSpPr>
        <p:spPr/>
        <p:txBody>
          <a:bodyPr/>
          <a:lstStyle/>
          <a:p>
            <a:fld id="{F45C44D3-C99E-4087-AE4C-C548C6166930}" type="slidenum">
              <a:rPr lang="en-GB" smtClean="0"/>
              <a:t>6</a:t>
            </a:fld>
            <a:endParaRPr lang="en-GB"/>
          </a:p>
        </p:txBody>
      </p:sp>
    </p:spTree>
    <p:extLst>
      <p:ext uri="{BB962C8B-B14F-4D97-AF65-F5344CB8AC3E}">
        <p14:creationId xmlns:p14="http://schemas.microsoft.com/office/powerpoint/2010/main" val="16837861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outcomes of the financial analysis shows the key expenses incurred during the initial month including lease, equipment costs, payroll and manufacturing costs. The break-even projection shows that the first year would be non-profitable and break-even would occur from the second year, as the expected profit of the second year is around £11,533. The sales revenue is projected to increase by 5% consecutively since the demand for EV vehicles is on a tentative growth. </a:t>
            </a:r>
          </a:p>
          <a:p>
            <a:endParaRPr lang="en-GB" dirty="0"/>
          </a:p>
        </p:txBody>
      </p:sp>
      <p:sp>
        <p:nvSpPr>
          <p:cNvPr id="4" name="Slide Number Placeholder 3"/>
          <p:cNvSpPr>
            <a:spLocks noGrp="1"/>
          </p:cNvSpPr>
          <p:nvPr>
            <p:ph type="sldNum" sz="quarter" idx="10"/>
          </p:nvPr>
        </p:nvSpPr>
        <p:spPr/>
        <p:txBody>
          <a:bodyPr/>
          <a:lstStyle/>
          <a:p>
            <a:fld id="{F45C44D3-C99E-4087-AE4C-C548C6166930}" type="slidenum">
              <a:rPr lang="en-GB" smtClean="0"/>
              <a:t>7</a:t>
            </a:fld>
            <a:endParaRPr lang="en-GB"/>
          </a:p>
        </p:txBody>
      </p:sp>
    </p:spTree>
    <p:extLst>
      <p:ext uri="{BB962C8B-B14F-4D97-AF65-F5344CB8AC3E}">
        <p14:creationId xmlns:p14="http://schemas.microsoft.com/office/powerpoint/2010/main" val="16546533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It can be concluded that the proposed business relies on the sustainability initiative of EV transition to support its business model. Given the high number of automotive vehicles in the UK market, the business would become successful based on the growing demand for sustainability. </a:t>
            </a:r>
          </a:p>
          <a:p>
            <a:endParaRPr lang="en-GB" dirty="0"/>
          </a:p>
        </p:txBody>
      </p:sp>
      <p:sp>
        <p:nvSpPr>
          <p:cNvPr id="4" name="Slide Number Placeholder 3"/>
          <p:cNvSpPr>
            <a:spLocks noGrp="1"/>
          </p:cNvSpPr>
          <p:nvPr>
            <p:ph type="sldNum" sz="quarter" idx="10"/>
          </p:nvPr>
        </p:nvSpPr>
        <p:spPr/>
        <p:txBody>
          <a:bodyPr/>
          <a:lstStyle/>
          <a:p>
            <a:fld id="{F45C44D3-C99E-4087-AE4C-C548C6166930}" type="slidenum">
              <a:rPr lang="en-GB" smtClean="0"/>
              <a:t>9</a:t>
            </a:fld>
            <a:endParaRPr lang="en-GB"/>
          </a:p>
        </p:txBody>
      </p:sp>
    </p:spTree>
    <p:extLst>
      <p:ext uri="{BB962C8B-B14F-4D97-AF65-F5344CB8AC3E}">
        <p14:creationId xmlns:p14="http://schemas.microsoft.com/office/powerpoint/2010/main" val="251644186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45C44D3-C99E-4087-AE4C-C548C6166930}" type="slidenum">
              <a:rPr lang="en-GB" smtClean="0"/>
              <a:t>10</a:t>
            </a:fld>
            <a:endParaRPr lang="en-GB"/>
          </a:p>
        </p:txBody>
      </p:sp>
    </p:spTree>
    <p:extLst>
      <p:ext uri="{BB962C8B-B14F-4D97-AF65-F5344CB8AC3E}">
        <p14:creationId xmlns:p14="http://schemas.microsoft.com/office/powerpoint/2010/main" val="6902360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45C44D3-C99E-4087-AE4C-C548C6166930}" type="slidenum">
              <a:rPr lang="en-GB" smtClean="0"/>
              <a:t>11</a:t>
            </a:fld>
            <a:endParaRPr lang="en-GB"/>
          </a:p>
        </p:txBody>
      </p:sp>
    </p:spTree>
    <p:extLst>
      <p:ext uri="{BB962C8B-B14F-4D97-AF65-F5344CB8AC3E}">
        <p14:creationId xmlns:p14="http://schemas.microsoft.com/office/powerpoint/2010/main" val="42103237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4/20/26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image" Target="../media/image2.svg"/></Relationships>
</file>

<file path=ppt/slides/_rels/slide3.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image" Target="../media/image2.sv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5.png"/><Relationship Id="rId4" Type="http://schemas.openxmlformats.org/officeDocument/2006/relationships/image" Target="../media/image2.svg"/></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6.png"/><Relationship Id="rId4" Type="http://schemas.openxmlformats.org/officeDocument/2006/relationships/image" Target="../media/image2.svg"/></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2.svg"/></Relationships>
</file>

<file path=ppt/slides/_rels/slide8.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 Id="rId9" Type="http://schemas.openxmlformats.org/officeDocument/2006/relationships/image" Target="../media/image2.svg"/></Relationships>
</file>

<file path=ppt/slides/_rels/slide10.xml.rels><?xml version="1.0" encoding="UTF-8" standalone="yes"?>
<Relationships xmlns="http://schemas.openxmlformats.org/package/2006/relationships"><Relationship Id="rId8" Type="http://schemas.openxmlformats.org/officeDocument/2006/relationships/hyperlink" Target="https://ejournal.sidyanusa.org/index.php/injogt/article/download/701/444" TargetMode="External"/><Relationship Id="rId3" Type="http://schemas.openxmlformats.org/officeDocument/2006/relationships/image" Target="../media/image1.png"/><Relationship Id="rId7" Type="http://schemas.openxmlformats.org/officeDocument/2006/relationships/hyperlink" Target="https://forecourttrader.co.uk/news/latest-figures-show-966-of-all-vehicles-need-petrol-or-diesel/705550.article#toggle" TargetMode="Externa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hyperlink" Target="https://www.gov.uk/government/publications/rates-and-allowances-corporation-tax/rates-and-allowances-corporation-tax" TargetMode="External"/><Relationship Id="rId5" Type="http://schemas.openxmlformats.org/officeDocument/2006/relationships/hyperlink" Target="https://evboosters.com/ev-charging-news/forecast-ev-sales-uk-2025-2026-heading-towards-28-bev-marketshare/" TargetMode="External"/><Relationship Id="rId10" Type="http://schemas.openxmlformats.org/officeDocument/2006/relationships/hyperlink" Target="https://www.ons.gov.uk/economy/inflationandpriceindices" TargetMode="External"/><Relationship Id="rId4" Type="http://schemas.openxmlformats.org/officeDocument/2006/relationships/image" Target="../media/image2.svg"/><Relationship Id="rId9" Type="http://schemas.openxmlformats.org/officeDocument/2006/relationships/hyperlink" Target="https://stats.napoleoncat.com/instagram-users-in-united_kingdom/2025/02/"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2.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9F2F7"/>
        </a:solidFill>
        <a:effectLst/>
      </p:bgPr>
    </p:bg>
    <p:spTree>
      <p:nvGrpSpPr>
        <p:cNvPr id="1" name=""/>
        <p:cNvGrpSpPr/>
        <p:nvPr/>
      </p:nvGrpSpPr>
      <p:grpSpPr>
        <a:xfrm>
          <a:off x="0" y="0"/>
          <a:ext cx="0" cy="0"/>
          <a:chOff x="0" y="0"/>
          <a:chExt cx="0" cy="0"/>
        </a:xfrm>
      </p:grpSpPr>
      <p:sp>
        <p:nvSpPr>
          <p:cNvPr id="2" name="Freeform 2"/>
          <p:cNvSpPr/>
          <p:nvPr/>
        </p:nvSpPr>
        <p:spPr>
          <a:xfrm>
            <a:off x="0" y="7524225"/>
            <a:ext cx="4935999" cy="2877075"/>
          </a:xfrm>
          <a:custGeom>
            <a:avLst/>
            <a:gdLst/>
            <a:ahLst/>
            <a:cxnLst/>
            <a:rect l="l" t="t" r="r" b="b"/>
            <a:pathLst>
              <a:path w="4935999" h="2877075">
                <a:moveTo>
                  <a:pt x="0" y="0"/>
                </a:moveTo>
                <a:lnTo>
                  <a:pt x="4935999" y="0"/>
                </a:lnTo>
                <a:lnTo>
                  <a:pt x="4935999" y="2877075"/>
                </a:lnTo>
                <a:lnTo>
                  <a:pt x="0" y="2877075"/>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 name="Freeform 3"/>
          <p:cNvSpPr/>
          <p:nvPr/>
        </p:nvSpPr>
        <p:spPr>
          <a:xfrm flipH="1" flipV="1">
            <a:off x="13342476" y="-104775"/>
            <a:ext cx="4935999" cy="2877075"/>
          </a:xfrm>
          <a:custGeom>
            <a:avLst/>
            <a:gdLst/>
            <a:ahLst/>
            <a:cxnLst/>
            <a:rect l="l" t="t" r="r" b="b"/>
            <a:pathLst>
              <a:path w="4935999" h="2877075">
                <a:moveTo>
                  <a:pt x="4935999" y="2877075"/>
                </a:moveTo>
                <a:lnTo>
                  <a:pt x="0" y="2877075"/>
                </a:lnTo>
                <a:lnTo>
                  <a:pt x="0" y="0"/>
                </a:lnTo>
                <a:lnTo>
                  <a:pt x="4935999" y="0"/>
                </a:lnTo>
                <a:lnTo>
                  <a:pt x="4935999" y="2877075"/>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6" name="TextBox 6"/>
          <p:cNvSpPr txBox="1"/>
          <p:nvPr/>
        </p:nvSpPr>
        <p:spPr>
          <a:xfrm>
            <a:off x="914400" y="1806232"/>
            <a:ext cx="16001999" cy="2031325"/>
          </a:xfrm>
          <a:prstGeom prst="rect">
            <a:avLst/>
          </a:prstGeom>
        </p:spPr>
        <p:txBody>
          <a:bodyPr wrap="square" lIns="0" tIns="0" rIns="0" bIns="0" rtlCol="0" anchor="t">
            <a:spAutoFit/>
          </a:bodyPr>
          <a:lstStyle/>
          <a:p>
            <a:pPr algn="ctr"/>
            <a:r>
              <a:rPr lang="en-GB" sz="6600" b="1" dirty="0">
                <a:solidFill>
                  <a:srgbClr val="064C96"/>
                </a:solidFill>
                <a:latin typeface="Arial" panose="020B0604020202020204" pitchFamily="34" charset="0"/>
                <a:cs typeface="Arial" panose="020B0604020202020204" pitchFamily="34" charset="0"/>
              </a:rPr>
              <a:t>Enterprise and Entrepreneurship</a:t>
            </a:r>
            <a:endParaRPr lang="en-GB" sz="6600" dirty="0">
              <a:solidFill>
                <a:srgbClr val="064C96"/>
              </a:solidFill>
              <a:latin typeface="Arial" panose="020B0604020202020204" pitchFamily="34" charset="0"/>
              <a:cs typeface="Arial" panose="020B0604020202020204" pitchFamily="34" charset="0"/>
            </a:endParaRPr>
          </a:p>
          <a:p>
            <a:pPr algn="ctr"/>
            <a:r>
              <a:rPr lang="en-GB" sz="6600" b="1" dirty="0">
                <a:solidFill>
                  <a:srgbClr val="064C96"/>
                </a:solidFill>
                <a:latin typeface="Arial" panose="020B0604020202020204" pitchFamily="34" charset="0"/>
                <a:cs typeface="Arial" panose="020B0604020202020204" pitchFamily="34" charset="0"/>
              </a:rPr>
              <a:t>LCLM4006</a:t>
            </a:r>
            <a:endParaRPr lang="en-GB" sz="6600" dirty="0">
              <a:solidFill>
                <a:srgbClr val="064C96"/>
              </a:solidFill>
              <a:latin typeface="Arial" panose="020B0604020202020204" pitchFamily="34" charset="0"/>
              <a:cs typeface="Arial" panose="020B0604020202020204" pitchFamily="34" charset="0"/>
            </a:endParaRPr>
          </a:p>
        </p:txBody>
      </p:sp>
      <p:sp>
        <p:nvSpPr>
          <p:cNvPr id="7" name="TextBox 7"/>
          <p:cNvSpPr txBox="1"/>
          <p:nvPr/>
        </p:nvSpPr>
        <p:spPr>
          <a:xfrm>
            <a:off x="3622561" y="5382334"/>
            <a:ext cx="10585675" cy="1354217"/>
          </a:xfrm>
          <a:prstGeom prst="rect">
            <a:avLst/>
          </a:prstGeom>
        </p:spPr>
        <p:txBody>
          <a:bodyPr wrap="square" lIns="0" tIns="0" rIns="0" bIns="0" rtlCol="0" anchor="t">
            <a:spAutoFit/>
          </a:bodyPr>
          <a:lstStyle/>
          <a:p>
            <a:pPr algn="ctr"/>
            <a:r>
              <a:rPr lang="en-US" sz="4400" b="1" dirty="0">
                <a:solidFill>
                  <a:srgbClr val="064C96"/>
                </a:solidFill>
                <a:latin typeface="Arial" panose="020B0604020202020204" pitchFamily="34" charset="0"/>
                <a:cs typeface="Arial" panose="020B0604020202020204" pitchFamily="34" charset="0"/>
              </a:rPr>
              <a:t>Part 2: Individual Presentation Pitch</a:t>
            </a:r>
          </a:p>
          <a:p>
            <a:pPr algn="ctr"/>
            <a:r>
              <a:rPr lang="en-GB" sz="4400" b="1" dirty="0">
                <a:solidFill>
                  <a:srgbClr val="064C96"/>
                </a:solidFill>
                <a:latin typeface="Arial" panose="020B0604020202020204" pitchFamily="34" charset="0"/>
                <a:cs typeface="Arial" panose="020B0604020202020204" pitchFamily="34" charset="0"/>
              </a:rPr>
              <a:t>Business Plan of EVIFIC </a:t>
            </a:r>
          </a:p>
        </p:txBody>
      </p:sp>
      <p:sp>
        <p:nvSpPr>
          <p:cNvPr id="8" name="Rectangle 7"/>
          <p:cNvSpPr/>
          <p:nvPr/>
        </p:nvSpPr>
        <p:spPr>
          <a:xfrm>
            <a:off x="6811397" y="7124700"/>
            <a:ext cx="4208001" cy="1881990"/>
          </a:xfrm>
          <a:prstGeom prst="rect">
            <a:avLst/>
          </a:prstGeom>
        </p:spPr>
        <p:txBody>
          <a:bodyPr wrap="square">
            <a:spAutoFit/>
          </a:bodyPr>
          <a:lstStyle/>
          <a:p>
            <a:pPr algn="ctr">
              <a:lnSpc>
                <a:spcPct val="150000"/>
              </a:lnSpc>
              <a:spcAft>
                <a:spcPts val="0"/>
              </a:spcAft>
            </a:pPr>
            <a:r>
              <a:rPr lang="en-GB" sz="2000" b="1" dirty="0">
                <a:solidFill>
                  <a:srgbClr val="064C96"/>
                </a:solidFill>
                <a:latin typeface="Arial" panose="020B0604020202020204" pitchFamily="34" charset="0"/>
                <a:ea typeface="Arial" panose="020B0604020202020204" pitchFamily="34" charset="0"/>
              </a:rPr>
              <a:t>Name: Robert Rusnac</a:t>
            </a:r>
          </a:p>
          <a:p>
            <a:pPr algn="ctr">
              <a:lnSpc>
                <a:spcPct val="150000"/>
              </a:lnSpc>
              <a:spcAft>
                <a:spcPts val="0"/>
              </a:spcAft>
            </a:pPr>
            <a:r>
              <a:rPr lang="en-GB" sz="2000" b="1" dirty="0">
                <a:solidFill>
                  <a:srgbClr val="064C96"/>
                </a:solidFill>
                <a:latin typeface="Arial" panose="020B0604020202020204" pitchFamily="34" charset="0"/>
                <a:ea typeface="Arial" panose="020B0604020202020204" pitchFamily="34" charset="0"/>
              </a:rPr>
              <a:t>Student Number: 2435669</a:t>
            </a:r>
          </a:p>
          <a:p>
            <a:pPr algn="ctr">
              <a:lnSpc>
                <a:spcPct val="150000"/>
              </a:lnSpc>
              <a:spcAft>
                <a:spcPts val="0"/>
              </a:spcAft>
            </a:pPr>
            <a:r>
              <a:rPr lang="en-GB" sz="2000" b="1" dirty="0">
                <a:solidFill>
                  <a:srgbClr val="064C96"/>
                </a:solidFill>
                <a:latin typeface="Arial" panose="020B0604020202020204" pitchFamily="34" charset="0"/>
                <a:ea typeface="Arial" panose="020B0604020202020204" pitchFamily="34" charset="0"/>
              </a:rPr>
              <a:t>Lecturer’s Name: Konstantina Mari</a:t>
            </a:r>
            <a:endParaRPr lang="en-GB" sz="2000" b="1" dirty="0">
              <a:solidFill>
                <a:srgbClr val="064C96"/>
              </a:solidFill>
              <a:effectLst/>
              <a:latin typeface="Arial" panose="020B0604020202020204" pitchFamily="34" charset="0"/>
              <a:ea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9F2F7"/>
        </a:solidFill>
        <a:effectLst/>
      </p:bgPr>
    </p:bg>
    <p:spTree>
      <p:nvGrpSpPr>
        <p:cNvPr id="1" name=""/>
        <p:cNvGrpSpPr/>
        <p:nvPr/>
      </p:nvGrpSpPr>
      <p:grpSpPr>
        <a:xfrm>
          <a:off x="0" y="0"/>
          <a:ext cx="0" cy="0"/>
          <a:chOff x="0" y="0"/>
          <a:chExt cx="0" cy="0"/>
        </a:xfrm>
      </p:grpSpPr>
      <p:sp>
        <p:nvSpPr>
          <p:cNvPr id="5" name="TextBox 5"/>
          <p:cNvSpPr txBox="1"/>
          <p:nvPr/>
        </p:nvSpPr>
        <p:spPr>
          <a:xfrm>
            <a:off x="6324600" y="0"/>
            <a:ext cx="4961464" cy="1718419"/>
          </a:xfrm>
          <a:prstGeom prst="rect">
            <a:avLst/>
          </a:prstGeom>
        </p:spPr>
        <p:txBody>
          <a:bodyPr wrap="square" lIns="0" tIns="0" rIns="0" bIns="0" rtlCol="0" anchor="t">
            <a:spAutoFit/>
          </a:bodyPr>
          <a:lstStyle/>
          <a:p>
            <a:pPr algn="ctr">
              <a:lnSpc>
                <a:spcPts val="13446"/>
              </a:lnSpc>
            </a:pPr>
            <a:r>
              <a:rPr lang="en-US" sz="6000" b="1" dirty="0">
                <a:solidFill>
                  <a:srgbClr val="0C3571"/>
                </a:solidFill>
                <a:latin typeface="Arial" panose="020B0604020202020204" pitchFamily="34" charset="0"/>
                <a:ea typeface="Anantason Bold"/>
                <a:cs typeface="Arial" panose="020B0604020202020204" pitchFamily="34" charset="0"/>
                <a:sym typeface="Anantason Bold"/>
              </a:rPr>
              <a:t>Introduction</a:t>
            </a:r>
          </a:p>
        </p:txBody>
      </p:sp>
      <p:sp>
        <p:nvSpPr>
          <p:cNvPr id="7" name="TextBox 7"/>
          <p:cNvSpPr txBox="1"/>
          <p:nvPr/>
        </p:nvSpPr>
        <p:spPr>
          <a:xfrm>
            <a:off x="3048000" y="3197147"/>
            <a:ext cx="6031366" cy="4570482"/>
          </a:xfrm>
          <a:prstGeom prst="rect">
            <a:avLst/>
          </a:prstGeom>
        </p:spPr>
        <p:txBody>
          <a:bodyPr wrap="square" lIns="0" tIns="0" rIns="0" bIns="0" rtlCol="0" anchor="t">
            <a:spAutoFit/>
          </a:bodyPr>
          <a:lstStyle/>
          <a:p>
            <a:pPr algn="just">
              <a:lnSpc>
                <a:spcPct val="150000"/>
              </a:lnSpc>
            </a:pPr>
            <a:r>
              <a:rPr lang="en-GB" sz="2200" dirty="0">
                <a:latin typeface="Arial" panose="020B0604020202020204" pitchFamily="34" charset="0"/>
                <a:cs typeface="Arial" panose="020B0604020202020204" pitchFamily="34" charset="0"/>
              </a:rPr>
              <a:t>The presentation presents the business idea of EV conversion kit sales</a:t>
            </a:r>
          </a:p>
          <a:p>
            <a:pPr algn="just">
              <a:lnSpc>
                <a:spcPct val="150000"/>
              </a:lnSpc>
            </a:pPr>
            <a:endParaRPr lang="en-GB" sz="2200" dirty="0">
              <a:latin typeface="Arial" panose="020B0604020202020204" pitchFamily="34" charset="0"/>
              <a:cs typeface="Arial" panose="020B0604020202020204" pitchFamily="34" charset="0"/>
            </a:endParaRPr>
          </a:p>
          <a:p>
            <a:pPr algn="just">
              <a:lnSpc>
                <a:spcPct val="150000"/>
              </a:lnSpc>
            </a:pPr>
            <a:r>
              <a:rPr lang="en-GB" sz="2200" dirty="0">
                <a:latin typeface="Arial" panose="020B0604020202020204" pitchFamily="34" charset="0"/>
                <a:cs typeface="Arial" panose="020B0604020202020204" pitchFamily="34" charset="0"/>
              </a:rPr>
              <a:t>The firm EVIFIC would sell EV conversion kits helping support vehicular sustainability transition</a:t>
            </a:r>
          </a:p>
          <a:p>
            <a:pPr algn="just">
              <a:lnSpc>
                <a:spcPct val="150000"/>
              </a:lnSpc>
            </a:pPr>
            <a:endParaRPr lang="en-GB" sz="2200" dirty="0">
              <a:latin typeface="Arial" panose="020B0604020202020204" pitchFamily="34" charset="0"/>
              <a:cs typeface="Arial" panose="020B0604020202020204" pitchFamily="34" charset="0"/>
            </a:endParaRPr>
          </a:p>
          <a:p>
            <a:pPr algn="just">
              <a:lnSpc>
                <a:spcPct val="150000"/>
              </a:lnSpc>
            </a:pPr>
            <a:r>
              <a:rPr lang="en-GB" sz="2200" dirty="0">
                <a:latin typeface="Arial" panose="020B0604020202020204" pitchFamily="34" charset="0"/>
                <a:cs typeface="Arial" panose="020B0604020202020204" pitchFamily="34" charset="0"/>
              </a:rPr>
              <a:t>The contents include business idea overview, external factors, marketing strategies and funding necessities</a:t>
            </a:r>
          </a:p>
        </p:txBody>
      </p:sp>
      <p:sp>
        <p:nvSpPr>
          <p:cNvPr id="10" name="Freeform 3"/>
          <p:cNvSpPr/>
          <p:nvPr/>
        </p:nvSpPr>
        <p:spPr>
          <a:xfrm flipH="1" flipV="1">
            <a:off x="13342476" y="-104775"/>
            <a:ext cx="4935999" cy="2877075"/>
          </a:xfrm>
          <a:custGeom>
            <a:avLst/>
            <a:gdLst/>
            <a:ahLst/>
            <a:cxnLst/>
            <a:rect l="l" t="t" r="r" b="b"/>
            <a:pathLst>
              <a:path w="4935999" h="2877075">
                <a:moveTo>
                  <a:pt x="4935999" y="2877075"/>
                </a:moveTo>
                <a:lnTo>
                  <a:pt x="0" y="2877075"/>
                </a:lnTo>
                <a:lnTo>
                  <a:pt x="0" y="0"/>
                </a:lnTo>
                <a:lnTo>
                  <a:pt x="4935999" y="0"/>
                </a:lnTo>
                <a:lnTo>
                  <a:pt x="4935999" y="2877075"/>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11" name="Freeform 2"/>
          <p:cNvSpPr/>
          <p:nvPr/>
        </p:nvSpPr>
        <p:spPr>
          <a:xfrm>
            <a:off x="0" y="7524225"/>
            <a:ext cx="4935999" cy="2877075"/>
          </a:xfrm>
          <a:custGeom>
            <a:avLst/>
            <a:gdLst/>
            <a:ahLst/>
            <a:cxnLst/>
            <a:rect l="l" t="t" r="r" b="b"/>
            <a:pathLst>
              <a:path w="4935999" h="2877075">
                <a:moveTo>
                  <a:pt x="0" y="0"/>
                </a:moveTo>
                <a:lnTo>
                  <a:pt x="4935999" y="0"/>
                </a:lnTo>
                <a:lnTo>
                  <a:pt x="4935999" y="2877075"/>
                </a:lnTo>
                <a:lnTo>
                  <a:pt x="0" y="287707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pic>
        <p:nvPicPr>
          <p:cNvPr id="12" name="image2.png"/>
          <p:cNvPicPr/>
          <p:nvPr/>
        </p:nvPicPr>
        <p:blipFill>
          <a:blip r:embed="rId5"/>
          <a:srcRect/>
          <a:stretch>
            <a:fillRect/>
          </a:stretch>
        </p:blipFill>
        <p:spPr>
          <a:xfrm>
            <a:off x="11887200" y="2698559"/>
            <a:ext cx="4768928" cy="506907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3" name="Oval 12"/>
          <p:cNvSpPr/>
          <p:nvPr/>
        </p:nvSpPr>
        <p:spPr>
          <a:xfrm>
            <a:off x="2057400" y="3390900"/>
            <a:ext cx="740934" cy="650953"/>
          </a:xfrm>
          <a:prstGeom prst="ellipse">
            <a:avLst/>
          </a:prstGeom>
          <a:solidFill>
            <a:srgbClr val="064C9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dirty="0">
                <a:latin typeface="Arial" panose="020B0604020202020204" pitchFamily="34" charset="0"/>
                <a:cs typeface="Arial" panose="020B0604020202020204" pitchFamily="34" charset="0"/>
              </a:rPr>
              <a:t>1</a:t>
            </a:r>
            <a:endParaRPr lang="en-GB" dirty="0">
              <a:latin typeface="Arial" panose="020B0604020202020204" pitchFamily="34" charset="0"/>
              <a:cs typeface="Arial" panose="020B0604020202020204" pitchFamily="34" charset="0"/>
            </a:endParaRPr>
          </a:p>
        </p:txBody>
      </p:sp>
      <p:sp>
        <p:nvSpPr>
          <p:cNvPr id="14" name="Oval 13"/>
          <p:cNvSpPr/>
          <p:nvPr/>
        </p:nvSpPr>
        <p:spPr>
          <a:xfrm>
            <a:off x="2057400" y="4907617"/>
            <a:ext cx="740934" cy="650953"/>
          </a:xfrm>
          <a:prstGeom prst="ellipse">
            <a:avLst/>
          </a:prstGeom>
          <a:solidFill>
            <a:srgbClr val="064C9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dirty="0">
                <a:latin typeface="Arial" panose="020B0604020202020204" pitchFamily="34" charset="0"/>
                <a:cs typeface="Arial" panose="020B0604020202020204" pitchFamily="34" charset="0"/>
              </a:rPr>
              <a:t>2</a:t>
            </a:r>
            <a:endParaRPr lang="en-GB" dirty="0">
              <a:latin typeface="Arial" panose="020B0604020202020204" pitchFamily="34" charset="0"/>
              <a:cs typeface="Arial" panose="020B0604020202020204" pitchFamily="34" charset="0"/>
            </a:endParaRPr>
          </a:p>
        </p:txBody>
      </p:sp>
      <p:sp>
        <p:nvSpPr>
          <p:cNvPr id="15" name="Oval 14"/>
          <p:cNvSpPr/>
          <p:nvPr/>
        </p:nvSpPr>
        <p:spPr>
          <a:xfrm>
            <a:off x="2057400" y="6424334"/>
            <a:ext cx="740934" cy="650953"/>
          </a:xfrm>
          <a:prstGeom prst="ellipse">
            <a:avLst/>
          </a:prstGeom>
          <a:solidFill>
            <a:srgbClr val="064C9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dirty="0">
                <a:latin typeface="Arial" panose="020B0604020202020204" pitchFamily="34" charset="0"/>
                <a:cs typeface="Arial" panose="020B0604020202020204" pitchFamily="34" charset="0"/>
              </a:rPr>
              <a:t>3</a:t>
            </a:r>
            <a:endParaRPr lang="en-GB" dirty="0">
              <a:latin typeface="Arial" panose="020B0604020202020204" pitchFamily="34" charset="0"/>
              <a:cs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E9F2F7"/>
        </a:solidFill>
        <a:effectLst/>
      </p:bgPr>
    </p:bg>
    <p:spTree>
      <p:nvGrpSpPr>
        <p:cNvPr id="1" name=""/>
        <p:cNvGrpSpPr/>
        <p:nvPr/>
      </p:nvGrpSpPr>
      <p:grpSpPr>
        <a:xfrm>
          <a:off x="0" y="0"/>
          <a:ext cx="0" cy="0"/>
          <a:chOff x="0" y="0"/>
          <a:chExt cx="0" cy="0"/>
        </a:xfrm>
      </p:grpSpPr>
      <p:sp>
        <p:nvSpPr>
          <p:cNvPr id="5" name="TextBox 5"/>
          <p:cNvSpPr txBox="1"/>
          <p:nvPr/>
        </p:nvSpPr>
        <p:spPr>
          <a:xfrm>
            <a:off x="2041358" y="188030"/>
            <a:ext cx="12725400" cy="1846659"/>
          </a:xfrm>
          <a:prstGeom prst="rect">
            <a:avLst/>
          </a:prstGeom>
        </p:spPr>
        <p:txBody>
          <a:bodyPr wrap="square" lIns="0" tIns="0" rIns="0" bIns="0" rtlCol="0" anchor="t">
            <a:spAutoFit/>
          </a:bodyPr>
          <a:lstStyle/>
          <a:p>
            <a:pPr algn="ctr"/>
            <a:r>
              <a:rPr lang="en-GB" sz="6000" b="1" dirty="0">
                <a:solidFill>
                  <a:srgbClr val="064C96"/>
                </a:solidFill>
                <a:latin typeface="Arial" panose="020B0604020202020204" pitchFamily="34" charset="0"/>
                <a:cs typeface="Arial" panose="020B0604020202020204" pitchFamily="34" charset="0"/>
              </a:rPr>
              <a:t>Overview of business idea (Services offered and USP)</a:t>
            </a:r>
            <a:endParaRPr lang="en-US" sz="6000" b="1" dirty="0">
              <a:solidFill>
                <a:srgbClr val="064C96"/>
              </a:solidFill>
              <a:latin typeface="Arial" panose="020B0604020202020204" pitchFamily="34" charset="0"/>
              <a:ea typeface="Anantason Bold"/>
              <a:cs typeface="Arial" panose="020B0604020202020204" pitchFamily="34" charset="0"/>
              <a:sym typeface="Anantason Bold"/>
            </a:endParaRPr>
          </a:p>
        </p:txBody>
      </p:sp>
      <p:graphicFrame>
        <p:nvGraphicFramePr>
          <p:cNvPr id="3" name="Diagram 2"/>
          <p:cNvGraphicFramePr/>
          <p:nvPr>
            <p:extLst>
              <p:ext uri="{D42A27DB-BD31-4B8C-83A1-F6EECF244321}">
                <p14:modId xmlns:p14="http://schemas.microsoft.com/office/powerpoint/2010/main" val="543463130"/>
              </p:ext>
            </p:extLst>
          </p:nvPr>
        </p:nvGraphicFramePr>
        <p:xfrm>
          <a:off x="10972800" y="2358425"/>
          <a:ext cx="6200474" cy="50745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 name="Freeform 3"/>
          <p:cNvSpPr/>
          <p:nvPr/>
        </p:nvSpPr>
        <p:spPr>
          <a:xfrm flipH="1" flipV="1">
            <a:off x="13342476" y="-104775"/>
            <a:ext cx="4935999" cy="2877075"/>
          </a:xfrm>
          <a:custGeom>
            <a:avLst/>
            <a:gdLst/>
            <a:ahLst/>
            <a:cxnLst/>
            <a:rect l="l" t="t" r="r" b="b"/>
            <a:pathLst>
              <a:path w="4935999" h="2877075">
                <a:moveTo>
                  <a:pt x="4935999" y="2877075"/>
                </a:moveTo>
                <a:lnTo>
                  <a:pt x="0" y="2877075"/>
                </a:lnTo>
                <a:lnTo>
                  <a:pt x="0" y="0"/>
                </a:lnTo>
                <a:lnTo>
                  <a:pt x="4935999" y="0"/>
                </a:lnTo>
                <a:lnTo>
                  <a:pt x="4935999" y="2877075"/>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US"/>
          </a:p>
        </p:txBody>
      </p:sp>
      <p:sp>
        <p:nvSpPr>
          <p:cNvPr id="11" name="Freeform 2"/>
          <p:cNvSpPr/>
          <p:nvPr/>
        </p:nvSpPr>
        <p:spPr>
          <a:xfrm>
            <a:off x="0" y="7524225"/>
            <a:ext cx="4935999" cy="2877075"/>
          </a:xfrm>
          <a:custGeom>
            <a:avLst/>
            <a:gdLst/>
            <a:ahLst/>
            <a:cxnLst/>
            <a:rect l="l" t="t" r="r" b="b"/>
            <a:pathLst>
              <a:path w="4935999" h="2877075">
                <a:moveTo>
                  <a:pt x="0" y="0"/>
                </a:moveTo>
                <a:lnTo>
                  <a:pt x="4935999" y="0"/>
                </a:lnTo>
                <a:lnTo>
                  <a:pt x="4935999" y="2877075"/>
                </a:lnTo>
                <a:lnTo>
                  <a:pt x="0" y="2877075"/>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US"/>
          </a:p>
        </p:txBody>
      </p:sp>
      <p:sp>
        <p:nvSpPr>
          <p:cNvPr id="4" name="Rectangle 3"/>
          <p:cNvSpPr/>
          <p:nvPr/>
        </p:nvSpPr>
        <p:spPr>
          <a:xfrm>
            <a:off x="10210800" y="7900933"/>
            <a:ext cx="7331242" cy="2123658"/>
          </a:xfrm>
          <a:prstGeom prst="rect">
            <a:avLst/>
          </a:prstGeom>
        </p:spPr>
        <p:txBody>
          <a:bodyPr wrap="square">
            <a:spAutoFit/>
          </a:bodyPr>
          <a:lstStyle/>
          <a:p>
            <a:pPr algn="just">
              <a:lnSpc>
                <a:spcPct val="150000"/>
              </a:lnSpc>
              <a:spcAft>
                <a:spcPts val="0"/>
              </a:spcAft>
            </a:pPr>
            <a:r>
              <a:rPr lang="en-GB" sz="2200" b="1" dirty="0">
                <a:latin typeface="Arial" panose="020B0604020202020204" pitchFamily="34" charset="0"/>
                <a:ea typeface="Arial" panose="020B0604020202020204" pitchFamily="34" charset="0"/>
              </a:rPr>
              <a:t>Analysis </a:t>
            </a:r>
            <a:endParaRPr lang="en-GB" sz="2200" dirty="0">
              <a:latin typeface="Arial" panose="020B0604020202020204" pitchFamily="34" charset="0"/>
              <a:ea typeface="Arial" panose="020B0604020202020204" pitchFamily="34" charset="0"/>
            </a:endParaRPr>
          </a:p>
          <a:p>
            <a:pPr algn="just">
              <a:lnSpc>
                <a:spcPct val="150000"/>
              </a:lnSpc>
              <a:spcAft>
                <a:spcPts val="0"/>
              </a:spcAft>
            </a:pPr>
            <a:r>
              <a:rPr lang="en-GB" sz="2200" dirty="0">
                <a:latin typeface="Arial" panose="020B0604020202020204" pitchFamily="34" charset="0"/>
                <a:ea typeface="Arial" panose="020B0604020202020204" pitchFamily="34" charset="0"/>
              </a:rPr>
              <a:t>The services offered by the business would include both sales of EV conversion kits and installation to offer a one-stop solution to customers.</a:t>
            </a:r>
            <a:endParaRPr lang="en-GB" sz="2200" dirty="0">
              <a:effectLst/>
              <a:latin typeface="Arial" panose="020B0604020202020204" pitchFamily="34" charset="0"/>
              <a:ea typeface="Arial" panose="020B0604020202020204" pitchFamily="34" charset="0"/>
            </a:endParaRPr>
          </a:p>
        </p:txBody>
      </p:sp>
      <p:sp>
        <p:nvSpPr>
          <p:cNvPr id="6" name="Rectangle 5"/>
          <p:cNvSpPr/>
          <p:nvPr/>
        </p:nvSpPr>
        <p:spPr>
          <a:xfrm>
            <a:off x="1383151" y="3144235"/>
            <a:ext cx="7016896" cy="3647152"/>
          </a:xfrm>
          <a:prstGeom prst="rect">
            <a:avLst/>
          </a:prstGeom>
        </p:spPr>
        <p:txBody>
          <a:bodyPr wrap="square">
            <a:spAutoFit/>
          </a:bodyPr>
          <a:lstStyle/>
          <a:p>
            <a:pPr algn="just">
              <a:lnSpc>
                <a:spcPct val="150000"/>
              </a:lnSpc>
              <a:spcAft>
                <a:spcPts val="0"/>
              </a:spcAft>
            </a:pPr>
            <a:r>
              <a:rPr lang="en-GB" sz="2200" b="1" dirty="0">
                <a:latin typeface="Arial" panose="020B0604020202020204" pitchFamily="34" charset="0"/>
                <a:ea typeface="Arial" panose="020B0604020202020204" pitchFamily="34" charset="0"/>
              </a:rPr>
              <a:t>USP</a:t>
            </a:r>
            <a:endParaRPr lang="en-GB" sz="2200" dirty="0">
              <a:latin typeface="Arial" panose="020B0604020202020204" pitchFamily="34" charset="0"/>
              <a:ea typeface="Arial" panose="020B0604020202020204" pitchFamily="34" charset="0"/>
            </a:endParaRPr>
          </a:p>
          <a:p>
            <a:pPr algn="just">
              <a:lnSpc>
                <a:spcPct val="150000"/>
              </a:lnSpc>
              <a:spcAft>
                <a:spcPts val="0"/>
              </a:spcAft>
            </a:pPr>
            <a:r>
              <a:rPr lang="en-GB" sz="2200" dirty="0">
                <a:latin typeface="Arial" panose="020B0604020202020204" pitchFamily="34" charset="0"/>
                <a:ea typeface="Arial" panose="020B0604020202020204" pitchFamily="34" charset="0"/>
              </a:rPr>
              <a:t>Unique selling points constitute factors differentiating a service or product from competitors offering unique perspectives (Karina </a:t>
            </a:r>
            <a:r>
              <a:rPr lang="en-GB" sz="2200" i="1" dirty="0">
                <a:latin typeface="Arial" panose="020B0604020202020204" pitchFamily="34" charset="0"/>
                <a:ea typeface="Arial" panose="020B0604020202020204" pitchFamily="34" charset="0"/>
              </a:rPr>
              <a:t>et al.</a:t>
            </a:r>
            <a:r>
              <a:rPr lang="en-GB" sz="2200" dirty="0">
                <a:latin typeface="Arial" panose="020B0604020202020204" pitchFamily="34" charset="0"/>
                <a:ea typeface="Arial" panose="020B0604020202020204" pitchFamily="34" charset="0"/>
              </a:rPr>
              <a:t> 2024)</a:t>
            </a:r>
          </a:p>
          <a:p>
            <a:pPr algn="just">
              <a:lnSpc>
                <a:spcPct val="150000"/>
              </a:lnSpc>
              <a:spcAft>
                <a:spcPts val="0"/>
              </a:spcAft>
            </a:pPr>
            <a:endParaRPr lang="en-GB" sz="2200" dirty="0">
              <a:latin typeface="Arial" panose="020B0604020202020204" pitchFamily="34" charset="0"/>
              <a:ea typeface="Arial" panose="020B0604020202020204" pitchFamily="34" charset="0"/>
            </a:endParaRPr>
          </a:p>
          <a:p>
            <a:pPr algn="just">
              <a:lnSpc>
                <a:spcPct val="150000"/>
              </a:lnSpc>
              <a:spcAft>
                <a:spcPts val="0"/>
              </a:spcAft>
            </a:pPr>
            <a:r>
              <a:rPr lang="en-GB" sz="2200" b="1" i="1" dirty="0">
                <a:latin typeface="Arial" panose="020B0604020202020204" pitchFamily="34" charset="0"/>
                <a:ea typeface="Arial" panose="020B0604020202020204" pitchFamily="34" charset="0"/>
              </a:rPr>
              <a:t>USP of EVIFIC- </a:t>
            </a:r>
            <a:r>
              <a:rPr lang="en-GB" sz="2200" dirty="0">
                <a:latin typeface="Arial" panose="020B0604020202020204" pitchFamily="34" charset="0"/>
                <a:ea typeface="Arial" panose="020B0604020202020204" pitchFamily="34" charset="0"/>
              </a:rPr>
              <a:t>Focus on conversion of pedestrian vehicles, cost mitigation of purchasing new EV</a:t>
            </a:r>
            <a:endParaRPr lang="en-GB" sz="2200" dirty="0">
              <a:effectLst/>
              <a:latin typeface="Arial" panose="020B0604020202020204" pitchFamily="34" charset="0"/>
              <a:ea typeface="Arial" panose="020B0604020202020204" pitchFamily="34" charset="0"/>
            </a:endParaRPr>
          </a:p>
        </p:txBody>
      </p:sp>
      <p:sp>
        <p:nvSpPr>
          <p:cNvPr id="8" name="Up Arrow 7"/>
          <p:cNvSpPr/>
          <p:nvPr/>
        </p:nvSpPr>
        <p:spPr>
          <a:xfrm>
            <a:off x="13685921" y="7524225"/>
            <a:ext cx="381000" cy="795130"/>
          </a:xfrm>
          <a:prstGeom prst="upArrow">
            <a:avLst/>
          </a:prstGeom>
          <a:solidFill>
            <a:srgbClr val="064C9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540288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E9F2F7"/>
        </a:solidFill>
        <a:effectLst/>
      </p:bgPr>
    </p:bg>
    <p:spTree>
      <p:nvGrpSpPr>
        <p:cNvPr id="1" name=""/>
        <p:cNvGrpSpPr/>
        <p:nvPr/>
      </p:nvGrpSpPr>
      <p:grpSpPr>
        <a:xfrm>
          <a:off x="0" y="0"/>
          <a:ext cx="0" cy="0"/>
          <a:chOff x="0" y="0"/>
          <a:chExt cx="0" cy="0"/>
        </a:xfrm>
      </p:grpSpPr>
      <p:sp>
        <p:nvSpPr>
          <p:cNvPr id="5" name="TextBox 5"/>
          <p:cNvSpPr txBox="1"/>
          <p:nvPr/>
        </p:nvSpPr>
        <p:spPr>
          <a:xfrm>
            <a:off x="1700463" y="120825"/>
            <a:ext cx="15210260" cy="1846659"/>
          </a:xfrm>
          <a:prstGeom prst="rect">
            <a:avLst/>
          </a:prstGeom>
        </p:spPr>
        <p:txBody>
          <a:bodyPr wrap="square" lIns="0" tIns="0" rIns="0" bIns="0" rtlCol="0" anchor="t">
            <a:spAutoFit/>
          </a:bodyPr>
          <a:lstStyle/>
          <a:p>
            <a:pPr algn="ctr"/>
            <a:r>
              <a:rPr lang="en-GB" sz="6000" b="1" dirty="0">
                <a:solidFill>
                  <a:srgbClr val="064C96"/>
                </a:solidFill>
                <a:latin typeface="Arial" panose="020B0604020202020204" pitchFamily="34" charset="0"/>
                <a:cs typeface="Arial" panose="020B0604020202020204" pitchFamily="34" charset="0"/>
              </a:rPr>
              <a:t>Overview of business idea (Market, management Structure and legal Format)</a:t>
            </a:r>
            <a:endParaRPr lang="en-US" sz="6000" b="1" dirty="0">
              <a:solidFill>
                <a:srgbClr val="064C96"/>
              </a:solidFill>
              <a:latin typeface="Arial" panose="020B0604020202020204" pitchFamily="34" charset="0"/>
              <a:ea typeface="Anantason Bold"/>
              <a:cs typeface="Arial" panose="020B0604020202020204" pitchFamily="34" charset="0"/>
              <a:sym typeface="Anantason Bold"/>
            </a:endParaRPr>
          </a:p>
        </p:txBody>
      </p:sp>
      <p:sp>
        <p:nvSpPr>
          <p:cNvPr id="7" name="TextBox 7"/>
          <p:cNvSpPr txBox="1"/>
          <p:nvPr/>
        </p:nvSpPr>
        <p:spPr>
          <a:xfrm>
            <a:off x="1664368" y="2476500"/>
            <a:ext cx="7992979" cy="6601807"/>
          </a:xfrm>
          <a:prstGeom prst="rect">
            <a:avLst/>
          </a:prstGeom>
        </p:spPr>
        <p:txBody>
          <a:bodyPr wrap="square" lIns="0" tIns="0" rIns="0" bIns="0" rtlCol="0" anchor="t">
            <a:spAutoFit/>
          </a:bodyPr>
          <a:lstStyle/>
          <a:p>
            <a:pPr algn="just">
              <a:lnSpc>
                <a:spcPct val="150000"/>
              </a:lnSpc>
            </a:pPr>
            <a:r>
              <a:rPr lang="en-GB" sz="2200" b="1" dirty="0">
                <a:latin typeface="Arial" panose="020B0604020202020204" pitchFamily="34" charset="0"/>
                <a:cs typeface="Arial" panose="020B0604020202020204" pitchFamily="34" charset="0"/>
              </a:rPr>
              <a:t>Market</a:t>
            </a:r>
            <a:endParaRPr lang="en-GB" sz="2200" dirty="0">
              <a:latin typeface="Arial" panose="020B0604020202020204" pitchFamily="34" charset="0"/>
              <a:cs typeface="Arial" panose="020B0604020202020204" pitchFamily="34" charset="0"/>
            </a:endParaRPr>
          </a:p>
          <a:p>
            <a:pPr algn="just">
              <a:lnSpc>
                <a:spcPct val="150000"/>
              </a:lnSpc>
            </a:pPr>
            <a:r>
              <a:rPr lang="en-GB" sz="2200" dirty="0">
                <a:latin typeface="Arial" panose="020B0604020202020204" pitchFamily="34" charset="0"/>
                <a:cs typeface="Arial" panose="020B0604020202020204" pitchFamily="34" charset="0"/>
              </a:rPr>
              <a:t>Total number of BEV registrations as per 2026 is set to increase by 21.4% reaching sales of approx 462,000 units (EV Boosters, 2025)</a:t>
            </a:r>
          </a:p>
          <a:p>
            <a:pPr algn="just">
              <a:lnSpc>
                <a:spcPct val="150000"/>
              </a:lnSpc>
            </a:pPr>
            <a:r>
              <a:rPr lang="en-GB" sz="2200" b="1" dirty="0">
                <a:latin typeface="Arial" panose="020B0604020202020204" pitchFamily="34" charset="0"/>
                <a:cs typeface="Arial" panose="020B0604020202020204" pitchFamily="34" charset="0"/>
              </a:rPr>
              <a:t>Management Structure</a:t>
            </a:r>
            <a:endParaRPr lang="en-GB" sz="2200" dirty="0">
              <a:latin typeface="Arial" panose="020B0604020202020204" pitchFamily="34" charset="0"/>
              <a:cs typeface="Arial" panose="020B0604020202020204" pitchFamily="34" charset="0"/>
            </a:endParaRPr>
          </a:p>
          <a:p>
            <a:pPr algn="just">
              <a:lnSpc>
                <a:spcPct val="150000"/>
              </a:lnSpc>
            </a:pPr>
            <a:r>
              <a:rPr lang="en-GB" sz="2200" dirty="0">
                <a:latin typeface="Arial" panose="020B0604020202020204" pitchFamily="34" charset="0"/>
                <a:cs typeface="Arial" panose="020B0604020202020204" pitchFamily="34" charset="0"/>
              </a:rPr>
              <a:t>The flat management structure would be used to limit hierarchical restrictions and improve management efficiency </a:t>
            </a:r>
          </a:p>
          <a:p>
            <a:pPr algn="just">
              <a:lnSpc>
                <a:spcPct val="150000"/>
              </a:lnSpc>
            </a:pPr>
            <a:r>
              <a:rPr lang="en-GB" sz="2200" b="1" dirty="0">
                <a:latin typeface="Arial" panose="020B0604020202020204" pitchFamily="34" charset="0"/>
                <a:cs typeface="Arial" panose="020B0604020202020204" pitchFamily="34" charset="0"/>
              </a:rPr>
              <a:t>Legal Structure</a:t>
            </a:r>
            <a:endParaRPr lang="en-GB" sz="2200" dirty="0">
              <a:latin typeface="Arial" panose="020B0604020202020204" pitchFamily="34" charset="0"/>
              <a:cs typeface="Arial" panose="020B0604020202020204" pitchFamily="34" charset="0"/>
            </a:endParaRPr>
          </a:p>
          <a:p>
            <a:pPr algn="just">
              <a:lnSpc>
                <a:spcPct val="150000"/>
              </a:lnSpc>
            </a:pPr>
            <a:r>
              <a:rPr lang="en-GB" sz="2200" dirty="0">
                <a:latin typeface="Arial" panose="020B0604020202020204" pitchFamily="34" charset="0"/>
                <a:cs typeface="Arial" panose="020B0604020202020204" pitchFamily="34" charset="0"/>
              </a:rPr>
              <a:t>Private Limited legal structure would be adopted by EVIFIC to create separate entities and file separate financials.</a:t>
            </a:r>
          </a:p>
          <a:p>
            <a:pPr algn="just">
              <a:lnSpc>
                <a:spcPct val="150000"/>
              </a:lnSpc>
            </a:pPr>
            <a:r>
              <a:rPr lang="en-GB" sz="2200" dirty="0">
                <a:latin typeface="Arial" panose="020B0604020202020204" pitchFamily="34" charset="0"/>
                <a:cs typeface="Arial" panose="020B0604020202020204" pitchFamily="34" charset="0"/>
              </a:rPr>
              <a:t>Legal structure of a business helps define legal obligations, ownership and regulatory compliances of a new business (Chowdhury and Singh, 2024)</a:t>
            </a:r>
          </a:p>
        </p:txBody>
      </p:sp>
      <p:sp>
        <p:nvSpPr>
          <p:cNvPr id="13" name="Oval 12"/>
          <p:cNvSpPr/>
          <p:nvPr/>
        </p:nvSpPr>
        <p:spPr>
          <a:xfrm>
            <a:off x="383512" y="2954560"/>
            <a:ext cx="740934" cy="650953"/>
          </a:xfrm>
          <a:prstGeom prst="ellipse">
            <a:avLst/>
          </a:prstGeom>
          <a:solidFill>
            <a:srgbClr val="064C9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dirty="0">
                <a:latin typeface="Arial" panose="020B0604020202020204" pitchFamily="34" charset="0"/>
                <a:cs typeface="Arial" panose="020B0604020202020204" pitchFamily="34" charset="0"/>
              </a:rPr>
              <a:t>1</a:t>
            </a:r>
            <a:endParaRPr lang="en-GB" dirty="0">
              <a:latin typeface="Arial" panose="020B0604020202020204" pitchFamily="34" charset="0"/>
              <a:cs typeface="Arial" panose="020B0604020202020204" pitchFamily="34" charset="0"/>
            </a:endParaRPr>
          </a:p>
        </p:txBody>
      </p:sp>
      <p:sp>
        <p:nvSpPr>
          <p:cNvPr id="14" name="Oval 13"/>
          <p:cNvSpPr/>
          <p:nvPr/>
        </p:nvSpPr>
        <p:spPr>
          <a:xfrm>
            <a:off x="440409" y="4602970"/>
            <a:ext cx="740934" cy="650953"/>
          </a:xfrm>
          <a:prstGeom prst="ellipse">
            <a:avLst/>
          </a:prstGeom>
          <a:solidFill>
            <a:srgbClr val="064C9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dirty="0">
                <a:latin typeface="Arial" panose="020B0604020202020204" pitchFamily="34" charset="0"/>
                <a:cs typeface="Arial" panose="020B0604020202020204" pitchFamily="34" charset="0"/>
              </a:rPr>
              <a:t>2</a:t>
            </a:r>
            <a:endParaRPr lang="en-GB" dirty="0">
              <a:latin typeface="Arial" panose="020B0604020202020204" pitchFamily="34" charset="0"/>
              <a:cs typeface="Arial" panose="020B0604020202020204" pitchFamily="34" charset="0"/>
            </a:endParaRPr>
          </a:p>
        </p:txBody>
      </p:sp>
      <p:sp>
        <p:nvSpPr>
          <p:cNvPr id="15" name="Oval 14"/>
          <p:cNvSpPr/>
          <p:nvPr/>
        </p:nvSpPr>
        <p:spPr>
          <a:xfrm>
            <a:off x="440409" y="6239992"/>
            <a:ext cx="740934" cy="650953"/>
          </a:xfrm>
          <a:prstGeom prst="ellipse">
            <a:avLst/>
          </a:prstGeom>
          <a:solidFill>
            <a:srgbClr val="064C9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dirty="0">
                <a:latin typeface="Arial" panose="020B0604020202020204" pitchFamily="34" charset="0"/>
                <a:cs typeface="Arial" panose="020B0604020202020204" pitchFamily="34" charset="0"/>
              </a:rPr>
              <a:t>3</a:t>
            </a:r>
            <a:endParaRPr lang="en-GB" dirty="0">
              <a:latin typeface="Arial" panose="020B0604020202020204" pitchFamily="34" charset="0"/>
              <a:cs typeface="Arial" panose="020B0604020202020204" pitchFamily="34" charset="0"/>
            </a:endParaRPr>
          </a:p>
        </p:txBody>
      </p:sp>
      <p:pic>
        <p:nvPicPr>
          <p:cNvPr id="16" name="image8.png"/>
          <p:cNvPicPr/>
          <p:nvPr/>
        </p:nvPicPr>
        <p:blipFill>
          <a:blip r:embed="rId3"/>
          <a:srcRect/>
          <a:stretch>
            <a:fillRect/>
          </a:stretch>
        </p:blipFill>
        <p:spPr>
          <a:xfrm>
            <a:off x="10591800" y="3280037"/>
            <a:ext cx="7319837" cy="44699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2" name="Rectangle 1"/>
          <p:cNvSpPr/>
          <p:nvPr/>
        </p:nvSpPr>
        <p:spPr>
          <a:xfrm>
            <a:off x="12362418" y="8287753"/>
            <a:ext cx="3778599" cy="537391"/>
          </a:xfrm>
          <a:prstGeom prst="rect">
            <a:avLst/>
          </a:prstGeom>
        </p:spPr>
        <p:txBody>
          <a:bodyPr wrap="none">
            <a:spAutoFit/>
          </a:bodyPr>
          <a:lstStyle/>
          <a:p>
            <a:pPr algn="ctr">
              <a:lnSpc>
                <a:spcPct val="150000"/>
              </a:lnSpc>
              <a:spcAft>
                <a:spcPts val="0"/>
              </a:spcAft>
            </a:pPr>
            <a:r>
              <a:rPr lang="en-GB" sz="2200" dirty="0">
                <a:latin typeface="Arial" panose="020B0604020202020204" pitchFamily="34" charset="0"/>
                <a:ea typeface="Arial" panose="020B0604020202020204" pitchFamily="34" charset="0"/>
              </a:rPr>
              <a:t>(Source: EV Boosters, 2025)</a:t>
            </a:r>
            <a:endParaRPr lang="en-GB" sz="22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26980194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E9F2F7"/>
        </a:solidFill>
        <a:effectLst/>
      </p:bgPr>
    </p:bg>
    <p:spTree>
      <p:nvGrpSpPr>
        <p:cNvPr id="1" name=""/>
        <p:cNvGrpSpPr/>
        <p:nvPr/>
      </p:nvGrpSpPr>
      <p:grpSpPr>
        <a:xfrm>
          <a:off x="0" y="0"/>
          <a:ext cx="0" cy="0"/>
          <a:chOff x="0" y="0"/>
          <a:chExt cx="0" cy="0"/>
        </a:xfrm>
      </p:grpSpPr>
      <p:sp>
        <p:nvSpPr>
          <p:cNvPr id="5" name="TextBox 5"/>
          <p:cNvSpPr txBox="1"/>
          <p:nvPr/>
        </p:nvSpPr>
        <p:spPr>
          <a:xfrm>
            <a:off x="1143000" y="262102"/>
            <a:ext cx="13865893" cy="1718419"/>
          </a:xfrm>
          <a:prstGeom prst="rect">
            <a:avLst/>
          </a:prstGeom>
        </p:spPr>
        <p:txBody>
          <a:bodyPr wrap="square" lIns="0" tIns="0" rIns="0" bIns="0" rtlCol="0" anchor="t">
            <a:spAutoFit/>
          </a:bodyPr>
          <a:lstStyle/>
          <a:p>
            <a:pPr algn="ctr">
              <a:lnSpc>
                <a:spcPts val="13446"/>
              </a:lnSpc>
            </a:pPr>
            <a:r>
              <a:rPr lang="en-US" sz="6000" b="1" dirty="0">
                <a:solidFill>
                  <a:srgbClr val="0C3571"/>
                </a:solidFill>
                <a:latin typeface="Arial" panose="020B0604020202020204" pitchFamily="34" charset="0"/>
                <a:ea typeface="Anantason Bold"/>
                <a:cs typeface="Arial" panose="020B0604020202020204" pitchFamily="34" charset="0"/>
                <a:sym typeface="Anantason Bold"/>
              </a:rPr>
              <a:t>Three Important factors from PESTLE</a:t>
            </a:r>
          </a:p>
        </p:txBody>
      </p:sp>
      <p:sp>
        <p:nvSpPr>
          <p:cNvPr id="7" name="TextBox 7"/>
          <p:cNvSpPr txBox="1"/>
          <p:nvPr/>
        </p:nvSpPr>
        <p:spPr>
          <a:xfrm>
            <a:off x="1143000" y="3086100"/>
            <a:ext cx="7936366" cy="4570482"/>
          </a:xfrm>
          <a:prstGeom prst="rect">
            <a:avLst/>
          </a:prstGeom>
        </p:spPr>
        <p:txBody>
          <a:bodyPr wrap="square" lIns="0" tIns="0" rIns="0" bIns="0" rtlCol="0" anchor="t">
            <a:spAutoFit/>
          </a:bodyPr>
          <a:lstStyle/>
          <a:p>
            <a:pPr algn="just">
              <a:lnSpc>
                <a:spcPct val="150000"/>
              </a:lnSpc>
            </a:pPr>
            <a:r>
              <a:rPr lang="en-GB" sz="2200" b="1" dirty="0">
                <a:latin typeface="Arial" panose="020B0604020202020204" pitchFamily="34" charset="0"/>
                <a:cs typeface="Arial" panose="020B0604020202020204" pitchFamily="34" charset="0"/>
              </a:rPr>
              <a:t>Political </a:t>
            </a:r>
            <a:endParaRPr lang="en-GB" sz="2200" dirty="0">
              <a:latin typeface="Arial" panose="020B0604020202020204" pitchFamily="34" charset="0"/>
              <a:cs typeface="Arial" panose="020B0604020202020204" pitchFamily="34" charset="0"/>
            </a:endParaRPr>
          </a:p>
          <a:p>
            <a:pPr algn="just">
              <a:lnSpc>
                <a:spcPct val="150000"/>
              </a:lnSpc>
            </a:pPr>
            <a:r>
              <a:rPr lang="en-GB" sz="2200" dirty="0">
                <a:latin typeface="Arial" panose="020B0604020202020204" pitchFamily="34" charset="0"/>
                <a:cs typeface="Arial" panose="020B0604020202020204" pitchFamily="34" charset="0"/>
              </a:rPr>
              <a:t>The corporate tax rate of 19% is applicable on new businesses (GOV UK, 2025)</a:t>
            </a:r>
          </a:p>
          <a:p>
            <a:pPr algn="just">
              <a:lnSpc>
                <a:spcPct val="150000"/>
              </a:lnSpc>
            </a:pPr>
            <a:r>
              <a:rPr lang="en-GB" sz="2200" b="1" dirty="0">
                <a:latin typeface="Arial" panose="020B0604020202020204" pitchFamily="34" charset="0"/>
                <a:cs typeface="Arial" panose="020B0604020202020204" pitchFamily="34" charset="0"/>
              </a:rPr>
              <a:t>Economic</a:t>
            </a:r>
            <a:endParaRPr lang="en-GB" sz="2200" dirty="0">
              <a:latin typeface="Arial" panose="020B0604020202020204" pitchFamily="34" charset="0"/>
              <a:cs typeface="Arial" panose="020B0604020202020204" pitchFamily="34" charset="0"/>
            </a:endParaRPr>
          </a:p>
          <a:p>
            <a:pPr algn="just">
              <a:lnSpc>
                <a:spcPct val="150000"/>
              </a:lnSpc>
            </a:pPr>
            <a:r>
              <a:rPr lang="en-GB" sz="2200" dirty="0">
                <a:latin typeface="Arial" panose="020B0604020202020204" pitchFamily="34" charset="0"/>
                <a:cs typeface="Arial" panose="020B0604020202020204" pitchFamily="34" charset="0"/>
              </a:rPr>
              <a:t>Current consumer price inflation in the UK is around 3.2% as per the last value of 2026 Jan (ONS, 2026)</a:t>
            </a:r>
          </a:p>
          <a:p>
            <a:pPr algn="just">
              <a:lnSpc>
                <a:spcPct val="150000"/>
              </a:lnSpc>
            </a:pPr>
            <a:r>
              <a:rPr lang="en-GB" sz="2200" b="1" dirty="0">
                <a:latin typeface="Arial" panose="020B0604020202020204" pitchFamily="34" charset="0"/>
                <a:cs typeface="Arial" panose="020B0604020202020204" pitchFamily="34" charset="0"/>
              </a:rPr>
              <a:t>Social</a:t>
            </a:r>
            <a:endParaRPr lang="en-GB" sz="2200" dirty="0">
              <a:latin typeface="Arial" panose="020B0604020202020204" pitchFamily="34" charset="0"/>
              <a:cs typeface="Arial" panose="020B0604020202020204" pitchFamily="34" charset="0"/>
            </a:endParaRPr>
          </a:p>
          <a:p>
            <a:pPr algn="just">
              <a:lnSpc>
                <a:spcPct val="150000"/>
              </a:lnSpc>
            </a:pPr>
            <a:r>
              <a:rPr lang="en-GB" sz="2200" dirty="0">
                <a:latin typeface="Arial" panose="020B0604020202020204" pitchFamily="34" charset="0"/>
                <a:cs typeface="Arial" panose="020B0604020202020204" pitchFamily="34" charset="0"/>
              </a:rPr>
              <a:t>Around 96.6% of the total 41.7 million vehicles registered in the UK run on either petrol or diesel (Griffiths, 2025)</a:t>
            </a:r>
          </a:p>
        </p:txBody>
      </p:sp>
      <p:sp>
        <p:nvSpPr>
          <p:cNvPr id="10" name="Freeform 3"/>
          <p:cNvSpPr/>
          <p:nvPr/>
        </p:nvSpPr>
        <p:spPr>
          <a:xfrm flipH="1" flipV="1">
            <a:off x="15237493" y="-114300"/>
            <a:ext cx="3038475" cy="2426206"/>
          </a:xfrm>
          <a:custGeom>
            <a:avLst/>
            <a:gdLst/>
            <a:ahLst/>
            <a:cxnLst/>
            <a:rect l="l" t="t" r="r" b="b"/>
            <a:pathLst>
              <a:path w="4935999" h="2877075">
                <a:moveTo>
                  <a:pt x="4935999" y="2877075"/>
                </a:moveTo>
                <a:lnTo>
                  <a:pt x="0" y="2877075"/>
                </a:lnTo>
                <a:lnTo>
                  <a:pt x="0" y="0"/>
                </a:lnTo>
                <a:lnTo>
                  <a:pt x="4935999" y="0"/>
                </a:lnTo>
                <a:lnTo>
                  <a:pt x="4935999" y="2877075"/>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11" name="Freeform 2"/>
          <p:cNvSpPr/>
          <p:nvPr/>
        </p:nvSpPr>
        <p:spPr>
          <a:xfrm>
            <a:off x="1" y="8224958"/>
            <a:ext cx="3733800" cy="2176342"/>
          </a:xfrm>
          <a:custGeom>
            <a:avLst/>
            <a:gdLst/>
            <a:ahLst/>
            <a:cxnLst/>
            <a:rect l="l" t="t" r="r" b="b"/>
            <a:pathLst>
              <a:path w="4935999" h="2877075">
                <a:moveTo>
                  <a:pt x="0" y="0"/>
                </a:moveTo>
                <a:lnTo>
                  <a:pt x="4935999" y="0"/>
                </a:lnTo>
                <a:lnTo>
                  <a:pt x="4935999" y="2877075"/>
                </a:lnTo>
                <a:lnTo>
                  <a:pt x="0" y="287707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pic>
        <p:nvPicPr>
          <p:cNvPr id="16" name="image9.png"/>
          <p:cNvPicPr/>
          <p:nvPr/>
        </p:nvPicPr>
        <p:blipFill>
          <a:blip r:embed="rId5"/>
          <a:srcRect/>
          <a:stretch>
            <a:fillRect/>
          </a:stretch>
        </p:blipFill>
        <p:spPr>
          <a:xfrm>
            <a:off x="9906000" y="2613472"/>
            <a:ext cx="7494126" cy="5645575"/>
          </a:xfrm>
          <a:prstGeom prst="rect">
            <a:avLst/>
          </a:prstGeom>
          <a:ln/>
        </p:spPr>
      </p:pic>
    </p:spTree>
    <p:extLst>
      <p:ext uri="{BB962C8B-B14F-4D97-AF65-F5344CB8AC3E}">
        <p14:creationId xmlns:p14="http://schemas.microsoft.com/office/powerpoint/2010/main" val="1483430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E9F2F7"/>
        </a:solidFill>
        <a:effectLst/>
      </p:bgPr>
    </p:bg>
    <p:spTree>
      <p:nvGrpSpPr>
        <p:cNvPr id="1" name=""/>
        <p:cNvGrpSpPr/>
        <p:nvPr/>
      </p:nvGrpSpPr>
      <p:grpSpPr>
        <a:xfrm>
          <a:off x="0" y="0"/>
          <a:ext cx="0" cy="0"/>
          <a:chOff x="0" y="0"/>
          <a:chExt cx="0" cy="0"/>
        </a:xfrm>
      </p:grpSpPr>
      <p:sp>
        <p:nvSpPr>
          <p:cNvPr id="5" name="TextBox 5"/>
          <p:cNvSpPr txBox="1"/>
          <p:nvPr/>
        </p:nvSpPr>
        <p:spPr>
          <a:xfrm>
            <a:off x="1375611" y="266703"/>
            <a:ext cx="13865893" cy="1463991"/>
          </a:xfrm>
          <a:prstGeom prst="rect">
            <a:avLst/>
          </a:prstGeom>
        </p:spPr>
        <p:txBody>
          <a:bodyPr wrap="square" lIns="0" tIns="0" rIns="0" bIns="0" rtlCol="0" anchor="t">
            <a:spAutoFit/>
          </a:bodyPr>
          <a:lstStyle/>
          <a:p>
            <a:pPr algn="ctr">
              <a:lnSpc>
                <a:spcPts val="13446"/>
              </a:lnSpc>
            </a:pPr>
            <a:r>
              <a:rPr lang="en-US" sz="6000" b="1" dirty="0">
                <a:solidFill>
                  <a:srgbClr val="0C3571"/>
                </a:solidFill>
                <a:latin typeface="Arial" panose="020B0604020202020204" pitchFamily="34" charset="0"/>
                <a:ea typeface="Anantason Bold"/>
                <a:cs typeface="Arial" panose="020B0604020202020204" pitchFamily="34" charset="0"/>
                <a:sym typeface="Anantason Bold"/>
              </a:rPr>
              <a:t>Two major marketing strategies</a:t>
            </a:r>
          </a:p>
        </p:txBody>
      </p:sp>
      <p:sp>
        <p:nvSpPr>
          <p:cNvPr id="7" name="TextBox 7"/>
          <p:cNvSpPr txBox="1"/>
          <p:nvPr/>
        </p:nvSpPr>
        <p:spPr>
          <a:xfrm>
            <a:off x="1854869" y="2786414"/>
            <a:ext cx="7936366" cy="6093976"/>
          </a:xfrm>
          <a:prstGeom prst="rect">
            <a:avLst/>
          </a:prstGeom>
        </p:spPr>
        <p:txBody>
          <a:bodyPr wrap="square" lIns="0" tIns="0" rIns="0" bIns="0" rtlCol="0" anchor="t">
            <a:spAutoFit/>
          </a:bodyPr>
          <a:lstStyle/>
          <a:p>
            <a:pPr algn="just">
              <a:lnSpc>
                <a:spcPct val="150000"/>
              </a:lnSpc>
            </a:pPr>
            <a:r>
              <a:rPr lang="en-GB" sz="2200" b="1" dirty="0">
                <a:latin typeface="Arial" panose="020B0604020202020204" pitchFamily="34" charset="0"/>
                <a:cs typeface="Arial" panose="020B0604020202020204" pitchFamily="34" charset="0"/>
              </a:rPr>
              <a:t>Social Media marketing</a:t>
            </a:r>
            <a:endParaRPr lang="en-GB" sz="2200" dirty="0">
              <a:latin typeface="Arial" panose="020B0604020202020204" pitchFamily="34" charset="0"/>
              <a:cs typeface="Arial" panose="020B0604020202020204" pitchFamily="34" charset="0"/>
            </a:endParaRPr>
          </a:p>
          <a:p>
            <a:pPr algn="just">
              <a:lnSpc>
                <a:spcPct val="150000"/>
              </a:lnSpc>
            </a:pPr>
            <a:r>
              <a:rPr lang="en-GB" sz="2200" dirty="0">
                <a:latin typeface="Arial" panose="020B0604020202020204" pitchFamily="34" charset="0"/>
                <a:cs typeface="Arial" panose="020B0604020202020204" pitchFamily="34" charset="0"/>
              </a:rPr>
              <a:t>Facebook and Instagram would be the two key platforms for marketing</a:t>
            </a:r>
          </a:p>
          <a:p>
            <a:pPr algn="just">
              <a:lnSpc>
                <a:spcPct val="150000"/>
              </a:lnSpc>
            </a:pPr>
            <a:r>
              <a:rPr lang="en-GB" sz="2200" dirty="0">
                <a:latin typeface="Arial" panose="020B0604020202020204" pitchFamily="34" charset="0"/>
                <a:cs typeface="Arial" panose="020B0604020202020204" pitchFamily="34" charset="0"/>
              </a:rPr>
              <a:t>Marketing campaigns would focus on the costs saved from electrification and engage customers with sustainability claims</a:t>
            </a:r>
          </a:p>
          <a:p>
            <a:pPr algn="just">
              <a:lnSpc>
                <a:spcPct val="150000"/>
              </a:lnSpc>
            </a:pPr>
            <a:endParaRPr lang="en-GB" sz="2200" dirty="0">
              <a:latin typeface="Arial" panose="020B0604020202020204" pitchFamily="34" charset="0"/>
              <a:cs typeface="Arial" panose="020B0604020202020204" pitchFamily="34" charset="0"/>
            </a:endParaRPr>
          </a:p>
          <a:p>
            <a:pPr algn="just">
              <a:lnSpc>
                <a:spcPct val="150000"/>
              </a:lnSpc>
            </a:pPr>
            <a:endParaRPr lang="en-GB" sz="2200" dirty="0">
              <a:latin typeface="Arial" panose="020B0604020202020204" pitchFamily="34" charset="0"/>
              <a:cs typeface="Arial" panose="020B0604020202020204" pitchFamily="34" charset="0"/>
            </a:endParaRPr>
          </a:p>
          <a:p>
            <a:pPr algn="just">
              <a:lnSpc>
                <a:spcPct val="150000"/>
              </a:lnSpc>
            </a:pPr>
            <a:r>
              <a:rPr lang="en-GB" sz="2200" b="1" dirty="0">
                <a:latin typeface="Arial" panose="020B0604020202020204" pitchFamily="34" charset="0"/>
                <a:cs typeface="Arial" panose="020B0604020202020204" pitchFamily="34" charset="0"/>
              </a:rPr>
              <a:t>Influencer marketing</a:t>
            </a:r>
            <a:endParaRPr lang="en-GB" sz="2200" dirty="0">
              <a:latin typeface="Arial" panose="020B0604020202020204" pitchFamily="34" charset="0"/>
              <a:cs typeface="Arial" panose="020B0604020202020204" pitchFamily="34" charset="0"/>
            </a:endParaRPr>
          </a:p>
          <a:p>
            <a:pPr algn="just">
              <a:lnSpc>
                <a:spcPct val="150000"/>
              </a:lnSpc>
            </a:pPr>
            <a:r>
              <a:rPr lang="en-GB" sz="2200" dirty="0">
                <a:latin typeface="Arial" panose="020B0604020202020204" pitchFamily="34" charset="0"/>
                <a:cs typeface="Arial" panose="020B0604020202020204" pitchFamily="34" charset="0"/>
              </a:rPr>
              <a:t>Total numbers of Instagram users in the UK were around 35,047,300 (Source: Napoleon Cat, 2025)</a:t>
            </a:r>
          </a:p>
          <a:p>
            <a:pPr algn="just">
              <a:lnSpc>
                <a:spcPct val="150000"/>
              </a:lnSpc>
            </a:pPr>
            <a:r>
              <a:rPr lang="en-GB" sz="2200" dirty="0">
                <a:latin typeface="Arial" panose="020B0604020202020204" pitchFamily="34" charset="0"/>
                <a:cs typeface="Arial" panose="020B0604020202020204" pitchFamily="34" charset="0"/>
              </a:rPr>
              <a:t>Automobile-based influencers to promote the products and improve initial adoption would use Instagram</a:t>
            </a:r>
          </a:p>
        </p:txBody>
      </p:sp>
      <p:sp>
        <p:nvSpPr>
          <p:cNvPr id="10" name="Freeform 3"/>
          <p:cNvSpPr/>
          <p:nvPr/>
        </p:nvSpPr>
        <p:spPr>
          <a:xfrm flipH="1" flipV="1">
            <a:off x="15237493" y="-114300"/>
            <a:ext cx="3038475" cy="2426206"/>
          </a:xfrm>
          <a:custGeom>
            <a:avLst/>
            <a:gdLst/>
            <a:ahLst/>
            <a:cxnLst/>
            <a:rect l="l" t="t" r="r" b="b"/>
            <a:pathLst>
              <a:path w="4935999" h="2877075">
                <a:moveTo>
                  <a:pt x="4935999" y="2877075"/>
                </a:moveTo>
                <a:lnTo>
                  <a:pt x="0" y="2877075"/>
                </a:lnTo>
                <a:lnTo>
                  <a:pt x="0" y="0"/>
                </a:lnTo>
                <a:lnTo>
                  <a:pt x="4935999" y="0"/>
                </a:lnTo>
                <a:lnTo>
                  <a:pt x="4935999" y="2877075"/>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11" name="Freeform 2"/>
          <p:cNvSpPr/>
          <p:nvPr/>
        </p:nvSpPr>
        <p:spPr>
          <a:xfrm>
            <a:off x="1" y="8224958"/>
            <a:ext cx="3733800" cy="2176342"/>
          </a:xfrm>
          <a:custGeom>
            <a:avLst/>
            <a:gdLst/>
            <a:ahLst/>
            <a:cxnLst/>
            <a:rect l="l" t="t" r="r" b="b"/>
            <a:pathLst>
              <a:path w="4935999" h="2877075">
                <a:moveTo>
                  <a:pt x="0" y="0"/>
                </a:moveTo>
                <a:lnTo>
                  <a:pt x="4935999" y="0"/>
                </a:lnTo>
                <a:lnTo>
                  <a:pt x="4935999" y="2877075"/>
                </a:lnTo>
                <a:lnTo>
                  <a:pt x="0" y="287707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pic>
        <p:nvPicPr>
          <p:cNvPr id="8" name="image4.png"/>
          <p:cNvPicPr/>
          <p:nvPr/>
        </p:nvPicPr>
        <p:blipFill>
          <a:blip r:embed="rId5"/>
          <a:srcRect/>
          <a:stretch>
            <a:fillRect/>
          </a:stretch>
        </p:blipFill>
        <p:spPr>
          <a:xfrm>
            <a:off x="10972800" y="2692908"/>
            <a:ext cx="6659818" cy="618439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2" name="Rectangle 1"/>
          <p:cNvSpPr/>
          <p:nvPr/>
        </p:nvSpPr>
        <p:spPr>
          <a:xfrm>
            <a:off x="12334061" y="9258301"/>
            <a:ext cx="3937295" cy="537391"/>
          </a:xfrm>
          <a:prstGeom prst="rect">
            <a:avLst/>
          </a:prstGeom>
        </p:spPr>
        <p:txBody>
          <a:bodyPr wrap="none">
            <a:spAutoFit/>
          </a:bodyPr>
          <a:lstStyle/>
          <a:p>
            <a:pPr algn="ctr">
              <a:lnSpc>
                <a:spcPct val="150000"/>
              </a:lnSpc>
              <a:spcAft>
                <a:spcPts val="0"/>
              </a:spcAft>
            </a:pPr>
            <a:r>
              <a:rPr lang="en-GB" sz="2200" dirty="0">
                <a:latin typeface="Arial" panose="020B0604020202020204" pitchFamily="34" charset="0"/>
                <a:ea typeface="Arial" panose="020B0604020202020204" pitchFamily="34" charset="0"/>
              </a:rPr>
              <a:t>(Source: Napoleon Cat, 2025)</a:t>
            </a:r>
            <a:endParaRPr lang="en-GB" sz="2200" dirty="0">
              <a:effectLst/>
              <a:latin typeface="Arial" panose="020B0604020202020204" pitchFamily="34" charset="0"/>
              <a:ea typeface="Arial" panose="020B0604020202020204" pitchFamily="34" charset="0"/>
            </a:endParaRPr>
          </a:p>
        </p:txBody>
      </p:sp>
      <p:sp>
        <p:nvSpPr>
          <p:cNvPr id="9" name="Oval 8"/>
          <p:cNvSpPr/>
          <p:nvPr/>
        </p:nvSpPr>
        <p:spPr>
          <a:xfrm>
            <a:off x="5452585" y="2276422"/>
            <a:ext cx="740934" cy="650953"/>
          </a:xfrm>
          <a:prstGeom prst="ellipse">
            <a:avLst/>
          </a:prstGeom>
          <a:solidFill>
            <a:srgbClr val="064C9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dirty="0">
                <a:latin typeface="Arial" panose="020B0604020202020204" pitchFamily="34" charset="0"/>
                <a:cs typeface="Arial" panose="020B0604020202020204" pitchFamily="34" charset="0"/>
              </a:rPr>
              <a:t>1</a:t>
            </a:r>
            <a:endParaRPr lang="en-GB" dirty="0">
              <a:latin typeface="Arial" panose="020B0604020202020204" pitchFamily="34" charset="0"/>
              <a:cs typeface="Arial" panose="020B0604020202020204" pitchFamily="34" charset="0"/>
            </a:endParaRPr>
          </a:p>
        </p:txBody>
      </p:sp>
      <p:sp>
        <p:nvSpPr>
          <p:cNvPr id="12" name="Oval 11"/>
          <p:cNvSpPr/>
          <p:nvPr/>
        </p:nvSpPr>
        <p:spPr>
          <a:xfrm>
            <a:off x="5452585" y="5507925"/>
            <a:ext cx="740934" cy="650953"/>
          </a:xfrm>
          <a:prstGeom prst="ellipse">
            <a:avLst/>
          </a:prstGeom>
          <a:solidFill>
            <a:srgbClr val="064C9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dirty="0">
                <a:latin typeface="Arial" panose="020B0604020202020204" pitchFamily="34" charset="0"/>
                <a:cs typeface="Arial" panose="020B0604020202020204" pitchFamily="34" charset="0"/>
              </a:rPr>
              <a:t>2</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670693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E9F2F7"/>
        </a:solidFill>
        <a:effectLst/>
      </p:bgPr>
    </p:bg>
    <p:spTree>
      <p:nvGrpSpPr>
        <p:cNvPr id="1" name=""/>
        <p:cNvGrpSpPr/>
        <p:nvPr/>
      </p:nvGrpSpPr>
      <p:grpSpPr>
        <a:xfrm>
          <a:off x="0" y="0"/>
          <a:ext cx="0" cy="0"/>
          <a:chOff x="0" y="0"/>
          <a:chExt cx="0" cy="0"/>
        </a:xfrm>
      </p:grpSpPr>
      <p:sp>
        <p:nvSpPr>
          <p:cNvPr id="5" name="TextBox 5"/>
          <p:cNvSpPr txBox="1"/>
          <p:nvPr/>
        </p:nvSpPr>
        <p:spPr>
          <a:xfrm>
            <a:off x="1375611" y="266703"/>
            <a:ext cx="13865893" cy="1463991"/>
          </a:xfrm>
          <a:prstGeom prst="rect">
            <a:avLst/>
          </a:prstGeom>
        </p:spPr>
        <p:txBody>
          <a:bodyPr wrap="square" lIns="0" tIns="0" rIns="0" bIns="0" rtlCol="0" anchor="t">
            <a:spAutoFit/>
          </a:bodyPr>
          <a:lstStyle/>
          <a:p>
            <a:pPr algn="ctr">
              <a:lnSpc>
                <a:spcPts val="13446"/>
              </a:lnSpc>
            </a:pPr>
            <a:r>
              <a:rPr lang="en-US" sz="6000" b="1" dirty="0">
                <a:solidFill>
                  <a:srgbClr val="0C3571"/>
                </a:solidFill>
                <a:latin typeface="Arial" panose="020B0604020202020204" pitchFamily="34" charset="0"/>
                <a:ea typeface="Anantason Bold"/>
                <a:cs typeface="Arial" panose="020B0604020202020204" pitchFamily="34" charset="0"/>
                <a:sym typeface="Anantason Bold"/>
              </a:rPr>
              <a:t>Two major marketing strategies</a:t>
            </a:r>
          </a:p>
        </p:txBody>
      </p:sp>
      <p:sp>
        <p:nvSpPr>
          <p:cNvPr id="7" name="TextBox 7"/>
          <p:cNvSpPr txBox="1"/>
          <p:nvPr/>
        </p:nvSpPr>
        <p:spPr>
          <a:xfrm>
            <a:off x="4768515" y="6550377"/>
            <a:ext cx="11734801" cy="3554819"/>
          </a:xfrm>
          <a:prstGeom prst="rect">
            <a:avLst/>
          </a:prstGeom>
        </p:spPr>
        <p:txBody>
          <a:bodyPr wrap="square" lIns="0" tIns="0" rIns="0" bIns="0" rtlCol="0" anchor="t">
            <a:spAutoFit/>
          </a:bodyPr>
          <a:lstStyle/>
          <a:p>
            <a:pPr algn="just">
              <a:lnSpc>
                <a:spcPct val="150000"/>
              </a:lnSpc>
            </a:pPr>
            <a:r>
              <a:rPr lang="en-GB" sz="2200" b="1" dirty="0">
                <a:latin typeface="Arial" panose="020B0604020202020204" pitchFamily="34" charset="0"/>
                <a:cs typeface="Arial" panose="020B0604020202020204" pitchFamily="34" charset="0"/>
              </a:rPr>
              <a:t>First month expenses</a:t>
            </a:r>
            <a:endParaRPr lang="en-GB" sz="2200" dirty="0">
              <a:latin typeface="Arial" panose="020B0604020202020204" pitchFamily="34" charset="0"/>
              <a:cs typeface="Arial" panose="020B0604020202020204" pitchFamily="34" charset="0"/>
            </a:endParaRPr>
          </a:p>
          <a:p>
            <a:pPr algn="just">
              <a:lnSpc>
                <a:spcPct val="150000"/>
              </a:lnSpc>
            </a:pPr>
            <a:r>
              <a:rPr lang="en-GB" sz="2200" dirty="0">
                <a:latin typeface="Arial" panose="020B0604020202020204" pitchFamily="34" charset="0"/>
                <a:cs typeface="Arial" panose="020B0604020202020204" pitchFamily="34" charset="0"/>
              </a:rPr>
              <a:t>The first month expenses would be approx £ 16,300 due to high costs of land lease</a:t>
            </a:r>
          </a:p>
          <a:p>
            <a:pPr algn="just">
              <a:lnSpc>
                <a:spcPct val="150000"/>
              </a:lnSpc>
            </a:pPr>
            <a:r>
              <a:rPr lang="en-GB" sz="2200" dirty="0">
                <a:latin typeface="Arial" panose="020B0604020202020204" pitchFamily="34" charset="0"/>
                <a:cs typeface="Arial" panose="020B0604020202020204" pitchFamily="34" charset="0"/>
              </a:rPr>
              <a:t>Initial investment done would be around 20,000 done via personal funding</a:t>
            </a:r>
          </a:p>
          <a:p>
            <a:pPr algn="just">
              <a:lnSpc>
                <a:spcPct val="150000"/>
              </a:lnSpc>
            </a:pPr>
            <a:r>
              <a:rPr lang="en-GB" sz="2200" b="1" dirty="0">
                <a:latin typeface="Arial" panose="020B0604020202020204" pitchFamily="34" charset="0"/>
                <a:cs typeface="Arial" panose="020B0604020202020204" pitchFamily="34" charset="0"/>
              </a:rPr>
              <a:t>Break-even projections</a:t>
            </a:r>
            <a:endParaRPr lang="en-GB" sz="2200" dirty="0">
              <a:latin typeface="Arial" panose="020B0604020202020204" pitchFamily="34" charset="0"/>
              <a:cs typeface="Arial" panose="020B0604020202020204" pitchFamily="34" charset="0"/>
            </a:endParaRPr>
          </a:p>
          <a:p>
            <a:pPr algn="just">
              <a:lnSpc>
                <a:spcPct val="150000"/>
              </a:lnSpc>
            </a:pPr>
            <a:r>
              <a:rPr lang="en-GB" sz="2200" dirty="0">
                <a:latin typeface="Arial" panose="020B0604020202020204" pitchFamily="34" charset="0"/>
                <a:cs typeface="Arial" panose="020B0604020202020204" pitchFamily="34" charset="0"/>
              </a:rPr>
              <a:t>Break-even would occur at year 2</a:t>
            </a:r>
          </a:p>
          <a:p>
            <a:pPr algn="just">
              <a:lnSpc>
                <a:spcPct val="150000"/>
              </a:lnSpc>
            </a:pPr>
            <a:r>
              <a:rPr lang="en-GB" sz="2200" b="1" dirty="0">
                <a:latin typeface="Arial" panose="020B0604020202020204" pitchFamily="34" charset="0"/>
                <a:cs typeface="Arial" panose="020B0604020202020204" pitchFamily="34" charset="0"/>
              </a:rPr>
              <a:t>Funding</a:t>
            </a:r>
            <a:endParaRPr lang="en-GB" sz="2200" dirty="0">
              <a:latin typeface="Arial" panose="020B0604020202020204" pitchFamily="34" charset="0"/>
              <a:cs typeface="Arial" panose="020B0604020202020204" pitchFamily="34" charset="0"/>
            </a:endParaRPr>
          </a:p>
          <a:p>
            <a:pPr algn="just">
              <a:lnSpc>
                <a:spcPct val="150000"/>
              </a:lnSpc>
            </a:pPr>
            <a:r>
              <a:rPr lang="en-GB" sz="2200" dirty="0">
                <a:latin typeface="Arial" panose="020B0604020202020204" pitchFamily="34" charset="0"/>
                <a:cs typeface="Arial" panose="020B0604020202020204" pitchFamily="34" charset="0"/>
              </a:rPr>
              <a:t>The first year would be bootstrapped and venture investments from year 2</a:t>
            </a:r>
          </a:p>
        </p:txBody>
      </p:sp>
      <p:sp>
        <p:nvSpPr>
          <p:cNvPr id="10" name="Freeform 3"/>
          <p:cNvSpPr/>
          <p:nvPr/>
        </p:nvSpPr>
        <p:spPr>
          <a:xfrm flipH="1" flipV="1">
            <a:off x="15237493" y="-114300"/>
            <a:ext cx="3038475" cy="2426206"/>
          </a:xfrm>
          <a:custGeom>
            <a:avLst/>
            <a:gdLst/>
            <a:ahLst/>
            <a:cxnLst/>
            <a:rect l="l" t="t" r="r" b="b"/>
            <a:pathLst>
              <a:path w="4935999" h="2877075">
                <a:moveTo>
                  <a:pt x="4935999" y="2877075"/>
                </a:moveTo>
                <a:lnTo>
                  <a:pt x="0" y="2877075"/>
                </a:lnTo>
                <a:lnTo>
                  <a:pt x="0" y="0"/>
                </a:lnTo>
                <a:lnTo>
                  <a:pt x="4935999" y="0"/>
                </a:lnTo>
                <a:lnTo>
                  <a:pt x="4935999" y="2877075"/>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11" name="Freeform 2"/>
          <p:cNvSpPr/>
          <p:nvPr/>
        </p:nvSpPr>
        <p:spPr>
          <a:xfrm>
            <a:off x="1" y="8224958"/>
            <a:ext cx="3733800" cy="2176342"/>
          </a:xfrm>
          <a:custGeom>
            <a:avLst/>
            <a:gdLst/>
            <a:ahLst/>
            <a:cxnLst/>
            <a:rect l="l" t="t" r="r" b="b"/>
            <a:pathLst>
              <a:path w="4935999" h="2877075">
                <a:moveTo>
                  <a:pt x="0" y="0"/>
                </a:moveTo>
                <a:lnTo>
                  <a:pt x="4935999" y="0"/>
                </a:lnTo>
                <a:lnTo>
                  <a:pt x="4935999" y="2877075"/>
                </a:lnTo>
                <a:lnTo>
                  <a:pt x="0" y="287707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pic>
        <p:nvPicPr>
          <p:cNvPr id="13" name="image5.png"/>
          <p:cNvPicPr/>
          <p:nvPr/>
        </p:nvPicPr>
        <p:blipFill>
          <a:blip r:embed="rId5"/>
          <a:srcRect/>
          <a:stretch>
            <a:fillRect/>
          </a:stretch>
        </p:blipFill>
        <p:spPr>
          <a:xfrm>
            <a:off x="10210800" y="2110519"/>
            <a:ext cx="6934200" cy="3554819"/>
          </a:xfrm>
          <a:prstGeom prst="rect">
            <a:avLst/>
          </a:prstGeom>
          <a:ln w="12700">
            <a:solidFill>
              <a:srgbClr val="000000"/>
            </a:solidFill>
            <a:prstDash val="solid"/>
          </a:ln>
        </p:spPr>
      </p:pic>
      <p:pic>
        <p:nvPicPr>
          <p:cNvPr id="14" name="image7.png"/>
          <p:cNvPicPr/>
          <p:nvPr/>
        </p:nvPicPr>
        <p:blipFill>
          <a:blip r:embed="rId6"/>
          <a:srcRect/>
          <a:stretch>
            <a:fillRect/>
          </a:stretch>
        </p:blipFill>
        <p:spPr>
          <a:xfrm>
            <a:off x="767911" y="1829178"/>
            <a:ext cx="7540646" cy="3814890"/>
          </a:xfrm>
          <a:prstGeom prst="rect">
            <a:avLst/>
          </a:prstGeom>
          <a:ln w="12700">
            <a:solidFill>
              <a:srgbClr val="000000"/>
            </a:solidFill>
            <a:prstDash val="solid"/>
          </a:ln>
        </p:spPr>
      </p:pic>
      <p:sp>
        <p:nvSpPr>
          <p:cNvPr id="3" name="Rectangle 1">
            <a:extLst>
              <a:ext uri="{FF2B5EF4-FFF2-40B4-BE49-F238E27FC236}">
                <a16:creationId xmlns:a16="http://schemas.microsoft.com/office/drawing/2014/main" id="{1D2F8D5C-3697-8F82-38AB-057B163529DD}"/>
              </a:ext>
            </a:extLst>
          </p:cNvPr>
          <p:cNvSpPr>
            <a:spLocks noChangeArrowheads="1"/>
          </p:cNvSpPr>
          <p:nvPr/>
        </p:nvSpPr>
        <p:spPr bwMode="auto">
          <a:xfrm>
            <a:off x="1422932" y="7353915"/>
            <a:ext cx="28278654" cy="5843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US"/>
          </a:p>
        </p:txBody>
      </p:sp>
    </p:spTree>
    <p:extLst>
      <p:ext uri="{BB962C8B-B14F-4D97-AF65-F5344CB8AC3E}">
        <p14:creationId xmlns:p14="http://schemas.microsoft.com/office/powerpoint/2010/main" val="27772971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18287997" cy="2363932"/>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3284" cy="236319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1"/>
            <a:ext cx="18288002" cy="2361466"/>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880FDE-52C9-3FDC-F6AC-BF59467C021C}"/>
              </a:ext>
            </a:extLst>
          </p:cNvPr>
          <p:cNvSpPr>
            <a:spLocks noGrp="1"/>
          </p:cNvSpPr>
          <p:nvPr>
            <p:ph type="title"/>
          </p:nvPr>
        </p:nvSpPr>
        <p:spPr>
          <a:xfrm>
            <a:off x="1049569" y="372057"/>
            <a:ext cx="10595582" cy="1738800"/>
          </a:xfrm>
        </p:spPr>
        <p:txBody>
          <a:bodyPr vert="horz" lIns="91440" tIns="45720" rIns="91440" bIns="45720" rtlCol="0" anchor="ctr">
            <a:normAutofit/>
          </a:bodyPr>
          <a:lstStyle/>
          <a:p>
            <a:pPr algn="l">
              <a:lnSpc>
                <a:spcPct val="90000"/>
              </a:lnSpc>
            </a:pPr>
            <a:r>
              <a:rPr lang="en-US" sz="6000" kern="1200">
                <a:solidFill>
                  <a:srgbClr val="FFFFFF"/>
                </a:solidFill>
                <a:latin typeface="+mj-lt"/>
                <a:ea typeface="+mj-ea"/>
                <a:cs typeface="+mj-cs"/>
              </a:rPr>
              <a:t>Break-even point</a:t>
            </a:r>
          </a:p>
        </p:txBody>
      </p:sp>
      <p:pic>
        <p:nvPicPr>
          <p:cNvPr id="9" name="Content Placeholder 8" descr="A spreadsheet with numbers and text&#10;&#10;AI-generated content may be incorrect.">
            <a:extLst>
              <a:ext uri="{FF2B5EF4-FFF2-40B4-BE49-F238E27FC236}">
                <a16:creationId xmlns:a16="http://schemas.microsoft.com/office/drawing/2014/main" id="{F7384656-632E-2B1A-6638-6230FAE566F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723732" y="2949439"/>
            <a:ext cx="14840533" cy="6678240"/>
          </a:xfrm>
          <a:prstGeom prst="rect">
            <a:avLst/>
          </a:prstGeom>
        </p:spPr>
      </p:pic>
      <p:sp>
        <p:nvSpPr>
          <p:cNvPr id="5" name="Rectangle 1">
            <a:extLst>
              <a:ext uri="{FF2B5EF4-FFF2-40B4-BE49-F238E27FC236}">
                <a16:creationId xmlns:a16="http://schemas.microsoft.com/office/drawing/2014/main" id="{8F1A3552-E0EC-7D08-B317-E35A7AA764BF}"/>
              </a:ext>
            </a:extLst>
          </p:cNvPr>
          <p:cNvSpPr>
            <a:spLocks noChangeArrowheads="1"/>
          </p:cNvSpPr>
          <p:nvPr/>
        </p:nvSpPr>
        <p:spPr bwMode="auto">
          <a:xfrm>
            <a:off x="-15621398" y="-1"/>
            <a:ext cx="92978946" cy="6812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US"/>
          </a:p>
        </p:txBody>
      </p:sp>
    </p:spTree>
    <p:extLst>
      <p:ext uri="{BB962C8B-B14F-4D97-AF65-F5344CB8AC3E}">
        <p14:creationId xmlns:p14="http://schemas.microsoft.com/office/powerpoint/2010/main" val="18422239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E9F2F7"/>
        </a:solidFill>
        <a:effectLst/>
      </p:bgPr>
    </p:bg>
    <p:spTree>
      <p:nvGrpSpPr>
        <p:cNvPr id="1" name=""/>
        <p:cNvGrpSpPr/>
        <p:nvPr/>
      </p:nvGrpSpPr>
      <p:grpSpPr>
        <a:xfrm>
          <a:off x="0" y="0"/>
          <a:ext cx="0" cy="0"/>
          <a:chOff x="0" y="0"/>
          <a:chExt cx="0" cy="0"/>
        </a:xfrm>
      </p:grpSpPr>
      <p:sp>
        <p:nvSpPr>
          <p:cNvPr id="5" name="TextBox 5"/>
          <p:cNvSpPr txBox="1"/>
          <p:nvPr/>
        </p:nvSpPr>
        <p:spPr>
          <a:xfrm>
            <a:off x="6324600" y="0"/>
            <a:ext cx="4961464" cy="1463991"/>
          </a:xfrm>
          <a:prstGeom prst="rect">
            <a:avLst/>
          </a:prstGeom>
        </p:spPr>
        <p:txBody>
          <a:bodyPr wrap="square" lIns="0" tIns="0" rIns="0" bIns="0" rtlCol="0" anchor="t">
            <a:spAutoFit/>
          </a:bodyPr>
          <a:lstStyle/>
          <a:p>
            <a:pPr algn="ctr">
              <a:lnSpc>
                <a:spcPts val="13446"/>
              </a:lnSpc>
            </a:pPr>
            <a:r>
              <a:rPr lang="en-US" sz="6000" b="1" dirty="0">
                <a:solidFill>
                  <a:srgbClr val="0C3571"/>
                </a:solidFill>
                <a:latin typeface="Arial" panose="020B0604020202020204" pitchFamily="34" charset="0"/>
                <a:ea typeface="Anantason Bold"/>
                <a:cs typeface="Arial" panose="020B0604020202020204" pitchFamily="34" charset="0"/>
                <a:sym typeface="Anantason Bold"/>
              </a:rPr>
              <a:t>Conclusion</a:t>
            </a:r>
          </a:p>
        </p:txBody>
      </p:sp>
      <p:graphicFrame>
        <p:nvGraphicFramePr>
          <p:cNvPr id="2" name="Diagram 1"/>
          <p:cNvGraphicFramePr/>
          <p:nvPr>
            <p:extLst>
              <p:ext uri="{D42A27DB-BD31-4B8C-83A1-F6EECF244321}">
                <p14:modId xmlns:p14="http://schemas.microsoft.com/office/powerpoint/2010/main" val="2067296603"/>
              </p:ext>
            </p:extLst>
          </p:nvPr>
        </p:nvGraphicFramePr>
        <p:xfrm>
          <a:off x="2895600" y="2247900"/>
          <a:ext cx="12573000" cy="5562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 name="Freeform 3"/>
          <p:cNvSpPr/>
          <p:nvPr/>
        </p:nvSpPr>
        <p:spPr>
          <a:xfrm flipH="1" flipV="1">
            <a:off x="13342476" y="-104775"/>
            <a:ext cx="4935999" cy="2877075"/>
          </a:xfrm>
          <a:custGeom>
            <a:avLst/>
            <a:gdLst/>
            <a:ahLst/>
            <a:cxnLst/>
            <a:rect l="l" t="t" r="r" b="b"/>
            <a:pathLst>
              <a:path w="4935999" h="2877075">
                <a:moveTo>
                  <a:pt x="4935999" y="2877075"/>
                </a:moveTo>
                <a:lnTo>
                  <a:pt x="0" y="2877075"/>
                </a:lnTo>
                <a:lnTo>
                  <a:pt x="0" y="0"/>
                </a:lnTo>
                <a:lnTo>
                  <a:pt x="4935999" y="0"/>
                </a:lnTo>
                <a:lnTo>
                  <a:pt x="4935999" y="2877075"/>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US"/>
          </a:p>
        </p:txBody>
      </p:sp>
      <p:sp>
        <p:nvSpPr>
          <p:cNvPr id="11" name="Freeform 2"/>
          <p:cNvSpPr/>
          <p:nvPr/>
        </p:nvSpPr>
        <p:spPr>
          <a:xfrm>
            <a:off x="0" y="7524225"/>
            <a:ext cx="4935999" cy="2877075"/>
          </a:xfrm>
          <a:custGeom>
            <a:avLst/>
            <a:gdLst/>
            <a:ahLst/>
            <a:cxnLst/>
            <a:rect l="l" t="t" r="r" b="b"/>
            <a:pathLst>
              <a:path w="4935999" h="2877075">
                <a:moveTo>
                  <a:pt x="0" y="0"/>
                </a:moveTo>
                <a:lnTo>
                  <a:pt x="4935999" y="0"/>
                </a:lnTo>
                <a:lnTo>
                  <a:pt x="4935999" y="2877075"/>
                </a:lnTo>
                <a:lnTo>
                  <a:pt x="0" y="2877075"/>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US"/>
          </a:p>
        </p:txBody>
      </p:sp>
    </p:spTree>
    <p:extLst>
      <p:ext uri="{BB962C8B-B14F-4D97-AF65-F5344CB8AC3E}">
        <p14:creationId xmlns:p14="http://schemas.microsoft.com/office/powerpoint/2010/main" val="8848724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E9F2F7"/>
        </a:solidFill>
        <a:effectLst/>
      </p:bgPr>
    </p:bg>
    <p:spTree>
      <p:nvGrpSpPr>
        <p:cNvPr id="1" name=""/>
        <p:cNvGrpSpPr/>
        <p:nvPr/>
      </p:nvGrpSpPr>
      <p:grpSpPr>
        <a:xfrm>
          <a:off x="0" y="0"/>
          <a:ext cx="0" cy="0"/>
          <a:chOff x="0" y="0"/>
          <a:chExt cx="0" cy="0"/>
        </a:xfrm>
      </p:grpSpPr>
      <p:sp>
        <p:nvSpPr>
          <p:cNvPr id="5" name="TextBox 5"/>
          <p:cNvSpPr txBox="1"/>
          <p:nvPr/>
        </p:nvSpPr>
        <p:spPr>
          <a:xfrm>
            <a:off x="4935999" y="48126"/>
            <a:ext cx="7620000" cy="1718419"/>
          </a:xfrm>
          <a:prstGeom prst="rect">
            <a:avLst/>
          </a:prstGeom>
        </p:spPr>
        <p:txBody>
          <a:bodyPr wrap="square" lIns="0" tIns="0" rIns="0" bIns="0" rtlCol="0" anchor="t">
            <a:spAutoFit/>
          </a:bodyPr>
          <a:lstStyle/>
          <a:p>
            <a:pPr algn="ctr">
              <a:lnSpc>
                <a:spcPts val="13446"/>
              </a:lnSpc>
            </a:pPr>
            <a:r>
              <a:rPr lang="en-US" sz="6000" b="1" dirty="0">
                <a:solidFill>
                  <a:srgbClr val="0C3571"/>
                </a:solidFill>
                <a:latin typeface="Arial" panose="020B0604020202020204" pitchFamily="34" charset="0"/>
                <a:ea typeface="Anantason Bold"/>
                <a:cs typeface="Arial" panose="020B0604020202020204" pitchFamily="34" charset="0"/>
                <a:sym typeface="Anantason Bold"/>
              </a:rPr>
              <a:t>Reference List</a:t>
            </a:r>
          </a:p>
        </p:txBody>
      </p:sp>
      <p:sp>
        <p:nvSpPr>
          <p:cNvPr id="10" name="Freeform 3"/>
          <p:cNvSpPr/>
          <p:nvPr/>
        </p:nvSpPr>
        <p:spPr>
          <a:xfrm flipH="1" flipV="1">
            <a:off x="13342476" y="-104775"/>
            <a:ext cx="4935999" cy="2877075"/>
          </a:xfrm>
          <a:custGeom>
            <a:avLst/>
            <a:gdLst/>
            <a:ahLst/>
            <a:cxnLst/>
            <a:rect l="l" t="t" r="r" b="b"/>
            <a:pathLst>
              <a:path w="4935999" h="2877075">
                <a:moveTo>
                  <a:pt x="4935999" y="2877075"/>
                </a:moveTo>
                <a:lnTo>
                  <a:pt x="0" y="2877075"/>
                </a:lnTo>
                <a:lnTo>
                  <a:pt x="0" y="0"/>
                </a:lnTo>
                <a:lnTo>
                  <a:pt x="4935999" y="0"/>
                </a:lnTo>
                <a:lnTo>
                  <a:pt x="4935999" y="2877075"/>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11" name="Freeform 2"/>
          <p:cNvSpPr/>
          <p:nvPr/>
        </p:nvSpPr>
        <p:spPr>
          <a:xfrm>
            <a:off x="0" y="7524225"/>
            <a:ext cx="4935999" cy="2877075"/>
          </a:xfrm>
          <a:custGeom>
            <a:avLst/>
            <a:gdLst/>
            <a:ahLst/>
            <a:cxnLst/>
            <a:rect l="l" t="t" r="r" b="b"/>
            <a:pathLst>
              <a:path w="4935999" h="2877075">
                <a:moveTo>
                  <a:pt x="0" y="0"/>
                </a:moveTo>
                <a:lnTo>
                  <a:pt x="4935999" y="0"/>
                </a:lnTo>
                <a:lnTo>
                  <a:pt x="4935999" y="2877075"/>
                </a:lnTo>
                <a:lnTo>
                  <a:pt x="0" y="287707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3" name="TextBox 2"/>
          <p:cNvSpPr txBox="1"/>
          <p:nvPr/>
        </p:nvSpPr>
        <p:spPr>
          <a:xfrm>
            <a:off x="1877907" y="2088860"/>
            <a:ext cx="13944600" cy="7104509"/>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Chowdhury, T.S. and Singh, P. (2024) </a:t>
            </a:r>
            <a:r>
              <a:rPr lang="en-GB" i="1" dirty="0">
                <a:latin typeface="Arial" panose="020B0604020202020204" pitchFamily="34" charset="0"/>
                <a:cs typeface="Arial" panose="020B0604020202020204" pitchFamily="34" charset="0"/>
              </a:rPr>
              <a:t>INTERNATIONAL BUSINESS MANAGEMENT: e-Book for MBA 3rd Semester of AKTU, UP</a:t>
            </a:r>
            <a:r>
              <a:rPr lang="en-GB" dirty="0">
                <a:latin typeface="Arial" panose="020B0604020202020204" pitchFamily="34" charset="0"/>
                <a:cs typeface="Arial" panose="020B0604020202020204" pitchFamily="34" charset="0"/>
              </a:rPr>
              <a:t>. Thakur Publication Private Limited.</a:t>
            </a:r>
          </a:p>
          <a:p>
            <a:pPr marL="285750" indent="-28575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EV Boosters (2025) </a:t>
            </a:r>
            <a:r>
              <a:rPr lang="en-GB" i="1" dirty="0">
                <a:latin typeface="Arial" panose="020B0604020202020204" pitchFamily="34" charset="0"/>
                <a:cs typeface="Arial" panose="020B0604020202020204" pitchFamily="34" charset="0"/>
              </a:rPr>
              <a:t>Forecast EV Sales 2025 and 2026, heading towards 28% BEV market share. </a:t>
            </a:r>
            <a:r>
              <a:rPr lang="en-GB" dirty="0">
                <a:latin typeface="Arial" panose="020B0604020202020204" pitchFamily="34" charset="0"/>
                <a:cs typeface="Arial" panose="020B0604020202020204" pitchFamily="34" charset="0"/>
              </a:rPr>
              <a:t>Available at: </a:t>
            </a:r>
            <a:r>
              <a:rPr lang="en-GB" u="sng" dirty="0">
                <a:latin typeface="Arial" panose="020B0604020202020204" pitchFamily="34" charset="0"/>
                <a:cs typeface="Arial" panose="020B0604020202020204" pitchFamily="34" charset="0"/>
                <a:hlinkClick r:id="rId5"/>
              </a:rPr>
              <a:t>https://evboosters.com/ev-charging-news/forecast-ev-sales-uk-2025-2026-heading-towards-28-bev-marketshare/</a:t>
            </a:r>
            <a:r>
              <a:rPr lang="en-GB" dirty="0">
                <a:latin typeface="Arial" panose="020B0604020202020204" pitchFamily="34" charset="0"/>
                <a:cs typeface="Arial" panose="020B0604020202020204" pitchFamily="34" charset="0"/>
              </a:rPr>
              <a:t>  (Accessed: 23 March 2026)</a:t>
            </a:r>
          </a:p>
          <a:p>
            <a:pPr marL="285750" indent="-28575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GOV UK (2025) </a:t>
            </a:r>
            <a:r>
              <a:rPr lang="en-GB" i="1" dirty="0">
                <a:latin typeface="Arial" panose="020B0604020202020204" pitchFamily="34" charset="0"/>
                <a:cs typeface="Arial" panose="020B0604020202020204" pitchFamily="34" charset="0"/>
              </a:rPr>
              <a:t>Corporate Tax Rates. </a:t>
            </a:r>
            <a:r>
              <a:rPr lang="en-GB" dirty="0">
                <a:latin typeface="Arial" panose="020B0604020202020204" pitchFamily="34" charset="0"/>
                <a:cs typeface="Arial" panose="020B0604020202020204" pitchFamily="34" charset="0"/>
              </a:rPr>
              <a:t>Available at:  </a:t>
            </a:r>
            <a:r>
              <a:rPr lang="en-GB" u="sng" dirty="0">
                <a:latin typeface="Arial" panose="020B0604020202020204" pitchFamily="34" charset="0"/>
                <a:cs typeface="Arial" panose="020B0604020202020204" pitchFamily="34" charset="0"/>
                <a:hlinkClick r:id="rId6"/>
              </a:rPr>
              <a:t>https://www.gov.uk/government/publications/rates-and-allowances-corporation-tax/rates-and-allowances-corporation-tax</a:t>
            </a:r>
            <a:r>
              <a:rPr lang="en-GB" dirty="0">
                <a:latin typeface="Arial" panose="020B0604020202020204" pitchFamily="34" charset="0"/>
                <a:cs typeface="Arial" panose="020B0604020202020204" pitchFamily="34" charset="0"/>
              </a:rPr>
              <a:t> (Accessed: 23 March 2026)</a:t>
            </a:r>
            <a:r>
              <a:rPr lang="en-GB" i="1" dirty="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Griffiths (2025) </a:t>
            </a:r>
            <a:r>
              <a:rPr lang="en-GB" i="1" dirty="0">
                <a:latin typeface="Arial" panose="020B0604020202020204" pitchFamily="34" charset="0"/>
                <a:cs typeface="Arial" panose="020B0604020202020204" pitchFamily="34" charset="0"/>
              </a:rPr>
              <a:t>Latest Figures show 96.6% of all vehicles need petrol or diesel. </a:t>
            </a:r>
            <a:r>
              <a:rPr lang="en-GB" dirty="0">
                <a:latin typeface="Arial" panose="020B0604020202020204" pitchFamily="34" charset="0"/>
                <a:cs typeface="Arial" panose="020B0604020202020204" pitchFamily="34" charset="0"/>
              </a:rPr>
              <a:t>Available at: </a:t>
            </a:r>
            <a:r>
              <a:rPr lang="en-GB" u="sng" dirty="0">
                <a:latin typeface="Arial" panose="020B0604020202020204" pitchFamily="34" charset="0"/>
                <a:cs typeface="Arial" panose="020B0604020202020204" pitchFamily="34" charset="0"/>
                <a:hlinkClick r:id="rId7"/>
              </a:rPr>
              <a:t>https://forecourttrader.co.uk/news/latest-figures-show-966-of-all-vehicles-need-petrol-or-diesel/705550.article#toggle</a:t>
            </a:r>
            <a:r>
              <a:rPr lang="en-GB" dirty="0">
                <a:latin typeface="Arial" panose="020B0604020202020204" pitchFamily="34" charset="0"/>
                <a:cs typeface="Arial" panose="020B0604020202020204" pitchFamily="34" charset="0"/>
              </a:rPr>
              <a:t> (Accessed: 23 March 20263)</a:t>
            </a:r>
          </a:p>
          <a:p>
            <a:pPr marL="285750" indent="-28575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Karina, N.K., Astawa, I.P. and Sutama, I.K. (2024) ‘Development of Unique Selling Proposition towards Competitive Advantage at Swan Paradise A Pramana Experience’. </a:t>
            </a:r>
            <a:r>
              <a:rPr lang="en-GB" i="1" dirty="0">
                <a:latin typeface="Arial" panose="020B0604020202020204" pitchFamily="34" charset="0"/>
                <a:cs typeface="Arial" panose="020B0604020202020204" pitchFamily="34" charset="0"/>
              </a:rPr>
              <a:t>International Journal of Global Tourism</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5</a:t>
            </a:r>
            <a:r>
              <a:rPr lang="en-GB" dirty="0">
                <a:latin typeface="Arial" panose="020B0604020202020204" pitchFamily="34" charset="0"/>
                <a:cs typeface="Arial" panose="020B0604020202020204" pitchFamily="34" charset="0"/>
              </a:rPr>
              <a:t>(3), pp.229-245. </a:t>
            </a:r>
            <a:r>
              <a:rPr lang="en-GB" u="sng" dirty="0">
                <a:latin typeface="Arial" panose="020B0604020202020204" pitchFamily="34" charset="0"/>
                <a:cs typeface="Arial" panose="020B0604020202020204" pitchFamily="34" charset="0"/>
                <a:hlinkClick r:id="rId8"/>
              </a:rPr>
              <a:t>https://ejournal.sidyanusa.org/index.php/injogt/article/download/701/444</a:t>
            </a:r>
            <a:r>
              <a:rPr lang="en-GB" dirty="0">
                <a:latin typeface="Arial" panose="020B0604020202020204" pitchFamily="34" charset="0"/>
                <a:cs typeface="Arial" panose="020B0604020202020204" pitchFamily="34" charset="0"/>
              </a:rPr>
              <a:t> </a:t>
            </a:r>
          </a:p>
          <a:p>
            <a:pPr marL="285750" indent="-28575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Napoleon Cat (2025) </a:t>
            </a:r>
            <a:r>
              <a:rPr lang="en-GB" i="1" dirty="0">
                <a:latin typeface="Arial" panose="020B0604020202020204" pitchFamily="34" charset="0"/>
                <a:cs typeface="Arial" panose="020B0604020202020204" pitchFamily="34" charset="0"/>
              </a:rPr>
              <a:t>Instagram users in the United Kingdom. </a:t>
            </a:r>
            <a:r>
              <a:rPr lang="en-GB" dirty="0">
                <a:latin typeface="Arial" panose="020B0604020202020204" pitchFamily="34" charset="0"/>
                <a:cs typeface="Arial" panose="020B0604020202020204" pitchFamily="34" charset="0"/>
              </a:rPr>
              <a:t>Available at: </a:t>
            </a:r>
            <a:r>
              <a:rPr lang="en-GB" u="sng" dirty="0">
                <a:latin typeface="Arial" panose="020B0604020202020204" pitchFamily="34" charset="0"/>
                <a:cs typeface="Arial" panose="020B0604020202020204" pitchFamily="34" charset="0"/>
                <a:hlinkClick r:id="rId9"/>
              </a:rPr>
              <a:t>https://stats.napoleoncat.com/instagram-users-in-united_kingdom/2025/02/</a:t>
            </a:r>
            <a:r>
              <a:rPr lang="en-GB" dirty="0">
                <a:latin typeface="Arial" panose="020B0604020202020204" pitchFamily="34" charset="0"/>
                <a:cs typeface="Arial" panose="020B0604020202020204" pitchFamily="34" charset="0"/>
              </a:rPr>
              <a:t> (Accessed: 23 March 2026)</a:t>
            </a:r>
          </a:p>
          <a:p>
            <a:pPr marL="285750" indent="-28575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ONS (2026) </a:t>
            </a:r>
            <a:r>
              <a:rPr lang="en-GB" i="1" dirty="0">
                <a:latin typeface="Arial" panose="020B0604020202020204" pitchFamily="34" charset="0"/>
                <a:cs typeface="Arial" panose="020B0604020202020204" pitchFamily="34" charset="0"/>
              </a:rPr>
              <a:t>Inflation and price Indices. </a:t>
            </a:r>
            <a:r>
              <a:rPr lang="en-GB" dirty="0">
                <a:latin typeface="Arial" panose="020B0604020202020204" pitchFamily="34" charset="0"/>
                <a:cs typeface="Arial" panose="020B0604020202020204" pitchFamily="34" charset="0"/>
              </a:rPr>
              <a:t>Available at: </a:t>
            </a:r>
            <a:r>
              <a:rPr lang="en-GB" u="sng" dirty="0">
                <a:latin typeface="Arial" panose="020B0604020202020204" pitchFamily="34" charset="0"/>
                <a:cs typeface="Arial" panose="020B0604020202020204" pitchFamily="34" charset="0"/>
                <a:hlinkClick r:id="rId10"/>
              </a:rPr>
              <a:t>https://www.ons.gov.uk/economy/inflationandpriceindices</a:t>
            </a:r>
            <a:r>
              <a:rPr lang="en-GB" dirty="0">
                <a:latin typeface="Arial" panose="020B0604020202020204" pitchFamily="34" charset="0"/>
                <a:cs typeface="Arial" panose="020B0604020202020204" pitchFamily="34" charset="0"/>
              </a:rPr>
              <a:t> (Accessed: 23 March 2026)</a:t>
            </a:r>
          </a:p>
          <a:p>
            <a:pPr marL="285750" indent="-285750" algn="just">
              <a:lnSpc>
                <a:spcPct val="150000"/>
              </a:lnSpc>
              <a:buFont typeface="Arial" panose="020B0604020202020204" pitchFamily="34" charset="0"/>
              <a:buChar char="•"/>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778977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E9F2F7"/>
        </a:solidFill>
        <a:effectLst/>
      </p:bgPr>
    </p:bg>
    <p:spTree>
      <p:nvGrpSpPr>
        <p:cNvPr id="1" name=""/>
        <p:cNvGrpSpPr/>
        <p:nvPr/>
      </p:nvGrpSpPr>
      <p:grpSpPr>
        <a:xfrm>
          <a:off x="0" y="0"/>
          <a:ext cx="0" cy="0"/>
          <a:chOff x="0" y="0"/>
          <a:chExt cx="0" cy="0"/>
        </a:xfrm>
      </p:grpSpPr>
      <p:sp>
        <p:nvSpPr>
          <p:cNvPr id="5" name="TextBox 5"/>
          <p:cNvSpPr txBox="1"/>
          <p:nvPr/>
        </p:nvSpPr>
        <p:spPr>
          <a:xfrm>
            <a:off x="4935999" y="2415134"/>
            <a:ext cx="7620000" cy="5109091"/>
          </a:xfrm>
          <a:prstGeom prst="rect">
            <a:avLst/>
          </a:prstGeom>
        </p:spPr>
        <p:txBody>
          <a:bodyPr wrap="square" lIns="0" tIns="0" rIns="0" bIns="0" rtlCol="0" anchor="t">
            <a:spAutoFit/>
          </a:bodyPr>
          <a:lstStyle/>
          <a:p>
            <a:pPr algn="ctr"/>
            <a:r>
              <a:rPr lang="en-US" sz="16600" b="1" dirty="0">
                <a:solidFill>
                  <a:srgbClr val="0C3571"/>
                </a:solidFill>
                <a:latin typeface="Arial" panose="020B0604020202020204" pitchFamily="34" charset="0"/>
                <a:ea typeface="Anantason Bold"/>
                <a:cs typeface="Arial" panose="020B0604020202020204" pitchFamily="34" charset="0"/>
                <a:sym typeface="Anantason Bold"/>
              </a:rPr>
              <a:t>THANK YOU</a:t>
            </a:r>
          </a:p>
        </p:txBody>
      </p:sp>
      <p:sp>
        <p:nvSpPr>
          <p:cNvPr id="10" name="Freeform 3"/>
          <p:cNvSpPr/>
          <p:nvPr/>
        </p:nvSpPr>
        <p:spPr>
          <a:xfrm flipH="1" flipV="1">
            <a:off x="13342476" y="-104775"/>
            <a:ext cx="4935999" cy="2877075"/>
          </a:xfrm>
          <a:custGeom>
            <a:avLst/>
            <a:gdLst/>
            <a:ahLst/>
            <a:cxnLst/>
            <a:rect l="l" t="t" r="r" b="b"/>
            <a:pathLst>
              <a:path w="4935999" h="2877075">
                <a:moveTo>
                  <a:pt x="4935999" y="2877075"/>
                </a:moveTo>
                <a:lnTo>
                  <a:pt x="0" y="2877075"/>
                </a:lnTo>
                <a:lnTo>
                  <a:pt x="0" y="0"/>
                </a:lnTo>
                <a:lnTo>
                  <a:pt x="4935999" y="0"/>
                </a:lnTo>
                <a:lnTo>
                  <a:pt x="4935999" y="2877075"/>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11" name="Freeform 2"/>
          <p:cNvSpPr/>
          <p:nvPr/>
        </p:nvSpPr>
        <p:spPr>
          <a:xfrm>
            <a:off x="0" y="7524225"/>
            <a:ext cx="4935999" cy="2877075"/>
          </a:xfrm>
          <a:custGeom>
            <a:avLst/>
            <a:gdLst/>
            <a:ahLst/>
            <a:cxnLst/>
            <a:rect l="l" t="t" r="r" b="b"/>
            <a:pathLst>
              <a:path w="4935999" h="2877075">
                <a:moveTo>
                  <a:pt x="0" y="0"/>
                </a:moveTo>
                <a:lnTo>
                  <a:pt x="4935999" y="0"/>
                </a:lnTo>
                <a:lnTo>
                  <a:pt x="4935999" y="2877075"/>
                </a:lnTo>
                <a:lnTo>
                  <a:pt x="0" y="287707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Tree>
    <p:extLst>
      <p:ext uri="{BB962C8B-B14F-4D97-AF65-F5344CB8AC3E}">
        <p14:creationId xmlns:p14="http://schemas.microsoft.com/office/powerpoint/2010/main" val="252395053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59</TotalTime>
  <Words>1387</Words>
  <Application>Microsoft Macintosh PowerPoint</Application>
  <PresentationFormat>Custom</PresentationFormat>
  <Paragraphs>96</Paragraphs>
  <Slides>11</Slides>
  <Notes>9</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11</vt:i4>
      </vt:variant>
    </vt:vector>
  </HeadingPairs>
  <TitlesOfParts>
    <vt:vector size="14" baseType="lpstr">
      <vt:lpstr>Calibri</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Break-even point</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Blue Modern Futuristic Presentation</dc:title>
  <dc:creator>user</dc:creator>
  <cp:lastModifiedBy>Robert-Ilie Rusnac (2435669)</cp:lastModifiedBy>
  <cp:revision>18</cp:revision>
  <dcterms:created xsi:type="dcterms:W3CDTF">2006-08-16T00:00:00Z</dcterms:created>
  <dcterms:modified xsi:type="dcterms:W3CDTF">2026-04-20T02:45:59Z</dcterms:modified>
  <dc:identifier>DAHEwYiBbvY</dc:identifier>
</cp:coreProperties>
</file>