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57" r:id="rId3"/>
    <p:sldId id="259" r:id="rId4"/>
    <p:sldId id="260" r:id="rId5"/>
    <p:sldId id="261"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841D322-48BB-4968-BDA9-69E3E2AF89F5}">
          <p14:sldIdLst>
            <p14:sldId id="256"/>
            <p14:sldId id="257"/>
            <p14:sldId id="259"/>
            <p14:sldId id="260"/>
            <p14:sldId id="261"/>
            <p14:sldId id="25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10/30/2019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9234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10/30/2019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5405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10/30/2019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41631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10/30/2019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7301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10/30/2019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7514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10/30/2019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978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10/30/2019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5208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10/30/2019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542179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10/30/2019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3426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10/30/2019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77086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10/30/2019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18487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ED291B17-9318-49DB-B28B-6E5994AE9581}" type="datetime1">
              <a:rPr lang="en-US" smtClean="0"/>
              <a:t>10/30/2019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5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57392107"/>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803" r:id="rId5"/>
    <p:sldLayoutId id="2147483797" r:id="rId6"/>
    <p:sldLayoutId id="2147483798" r:id="rId7"/>
    <p:sldLayoutId id="2147483799" r:id="rId8"/>
    <p:sldLayoutId id="2147483802" r:id="rId9"/>
    <p:sldLayoutId id="2147483800" r:id="rId10"/>
    <p:sldLayoutId id="2147483801"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hyperlink" Target="http://www.psy.gla.ac.uk/~steve/courses/archive/CERE12-13-safari-archive/topic3/webarchive-index.html" TargetMode="External"/><Relationship Id="rId7" Type="http://schemas.openxmlformats.org/officeDocument/2006/relationships/hyperlink" Target="https://wikieducator.org/Social_Constructivism_Assessment/Recommendations_and_Relevance" TargetMode="External"/><Relationship Id="rId2" Type="http://schemas.openxmlformats.org/officeDocument/2006/relationships/hyperlink" Target="https://www.verywellmind.com/learning-study-guide-2795698" TargetMode="External"/><Relationship Id="rId1" Type="http://schemas.openxmlformats.org/officeDocument/2006/relationships/slideLayout" Target="../slideLayouts/slideLayout2.xml"/><Relationship Id="rId6" Type="http://schemas.openxmlformats.org/officeDocument/2006/relationships/hyperlink" Target="https://www.tes.com/lessons/SgkMT2ADQx-gjw/behaviorism-theory-of-learning" TargetMode="External"/><Relationship Id="rId5" Type="http://schemas.openxmlformats.org/officeDocument/2006/relationships/hyperlink" Target="https://www.youtube.com/watch?v=j-dWOpP60Ig" TargetMode="External"/><Relationship Id="rId4" Type="http://schemas.openxmlformats.org/officeDocument/2006/relationships/hyperlink" Target="https://hrdevelopmentinfo.com/pros-cons-constructivism-modern-day-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building&#10;&#10;Description automatically generated">
            <a:extLst>
              <a:ext uri="{FF2B5EF4-FFF2-40B4-BE49-F238E27FC236}">
                <a16:creationId xmlns:a16="http://schemas.microsoft.com/office/drawing/2014/main" id="{41DFF87C-77BE-4D0B-BA1E-DD5F46AEC078}"/>
              </a:ext>
            </a:extLst>
          </p:cNvPr>
          <p:cNvPicPr>
            <a:picLocks noChangeAspect="1"/>
          </p:cNvPicPr>
          <p:nvPr/>
        </p:nvPicPr>
        <p:blipFill rotWithShape="1">
          <a:blip r:embed="rId2">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51EE2D5D-1CCC-43D5-802F-079B4A275945}"/>
              </a:ext>
            </a:extLst>
          </p:cNvPr>
          <p:cNvSpPr>
            <a:spLocks noGrp="1"/>
          </p:cNvSpPr>
          <p:nvPr>
            <p:ph type="ctrTitle"/>
          </p:nvPr>
        </p:nvSpPr>
        <p:spPr>
          <a:xfrm>
            <a:off x="0" y="0"/>
            <a:ext cx="10225530" cy="1475013"/>
          </a:xfrm>
        </p:spPr>
        <p:txBody>
          <a:bodyPr>
            <a:normAutofit/>
          </a:bodyPr>
          <a:lstStyle/>
          <a:p>
            <a:r>
              <a:rPr lang="en-GB" sz="4000" dirty="0">
                <a:solidFill>
                  <a:schemeClr val="tx1"/>
                </a:solidFill>
              </a:rPr>
              <a:t>Principles of learning and teaching</a:t>
            </a:r>
          </a:p>
        </p:txBody>
      </p:sp>
      <p:sp>
        <p:nvSpPr>
          <p:cNvPr id="3" name="Subtitle 2">
            <a:extLst>
              <a:ext uri="{FF2B5EF4-FFF2-40B4-BE49-F238E27FC236}">
                <a16:creationId xmlns:a16="http://schemas.microsoft.com/office/drawing/2014/main" id="{B472E293-C182-4671-A6FC-AF162DCE1E1F}"/>
              </a:ext>
            </a:extLst>
          </p:cNvPr>
          <p:cNvSpPr>
            <a:spLocks noGrp="1"/>
          </p:cNvSpPr>
          <p:nvPr>
            <p:ph type="subTitle" idx="1"/>
          </p:nvPr>
        </p:nvSpPr>
        <p:spPr>
          <a:xfrm>
            <a:off x="0" y="1475013"/>
            <a:ext cx="10225530" cy="590321"/>
          </a:xfrm>
        </p:spPr>
        <p:txBody>
          <a:bodyPr>
            <a:normAutofit fontScale="77500" lnSpcReduction="20000"/>
          </a:bodyPr>
          <a:lstStyle/>
          <a:p>
            <a:r>
              <a:rPr lang="en-GB" dirty="0">
                <a:solidFill>
                  <a:schemeClr val="tx1"/>
                </a:solidFill>
              </a:rPr>
              <a:t>Sjie4006</a:t>
            </a:r>
          </a:p>
          <a:p>
            <a:r>
              <a:rPr lang="en-GB" dirty="0">
                <a:solidFill>
                  <a:schemeClr val="tx1"/>
                </a:solidFill>
              </a:rPr>
              <a:t>Connor planner - 1805800</a:t>
            </a:r>
          </a:p>
        </p:txBody>
      </p:sp>
    </p:spTree>
    <p:extLst>
      <p:ext uri="{BB962C8B-B14F-4D97-AF65-F5344CB8AC3E}">
        <p14:creationId xmlns:p14="http://schemas.microsoft.com/office/powerpoint/2010/main" val="18428172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E1B5A0-6638-4C8C-962E-C8034A1BC5F6}"/>
              </a:ext>
            </a:extLst>
          </p:cNvPr>
          <p:cNvSpPr>
            <a:spLocks noGrp="1"/>
          </p:cNvSpPr>
          <p:nvPr>
            <p:ph type="title"/>
          </p:nvPr>
        </p:nvSpPr>
        <p:spPr>
          <a:xfrm>
            <a:off x="959157" y="1113764"/>
            <a:ext cx="3269749" cy="2259471"/>
          </a:xfrm>
        </p:spPr>
        <p:txBody>
          <a:bodyPr anchor="ctr">
            <a:normAutofit/>
          </a:bodyPr>
          <a:lstStyle/>
          <a:p>
            <a:pPr algn="ctr"/>
            <a:r>
              <a:rPr lang="en-GB" sz="3200" dirty="0">
                <a:solidFill>
                  <a:srgbClr val="FFFFFF"/>
                </a:solidFill>
              </a:rPr>
              <a:t>Scrapbook contents</a:t>
            </a:r>
          </a:p>
        </p:txBody>
      </p:sp>
      <p:sp>
        <p:nvSpPr>
          <p:cNvPr id="4" name="TextBox 3">
            <a:extLst>
              <a:ext uri="{FF2B5EF4-FFF2-40B4-BE49-F238E27FC236}">
                <a16:creationId xmlns:a16="http://schemas.microsoft.com/office/drawing/2014/main" id="{9D258A19-1023-4F91-A083-C95090520ED0}"/>
              </a:ext>
            </a:extLst>
          </p:cNvPr>
          <p:cNvSpPr txBox="1"/>
          <p:nvPr/>
        </p:nvSpPr>
        <p:spPr>
          <a:xfrm>
            <a:off x="4226839" y="1869571"/>
            <a:ext cx="4174743" cy="523220"/>
          </a:xfrm>
          <a:prstGeom prst="rect">
            <a:avLst/>
          </a:prstGeom>
          <a:noFill/>
        </p:spPr>
        <p:txBody>
          <a:bodyPr wrap="square" rtlCol="0">
            <a:spAutoFit/>
          </a:bodyPr>
          <a:lstStyle/>
          <a:p>
            <a:pPr algn="ctr"/>
            <a:r>
              <a:rPr lang="en-GB" sz="2800" dirty="0"/>
              <a:t>Behaviourism</a:t>
            </a:r>
          </a:p>
        </p:txBody>
      </p:sp>
      <p:sp>
        <p:nvSpPr>
          <p:cNvPr id="40" name="TextBox 39">
            <a:extLst>
              <a:ext uri="{FF2B5EF4-FFF2-40B4-BE49-F238E27FC236}">
                <a16:creationId xmlns:a16="http://schemas.microsoft.com/office/drawing/2014/main" id="{DABFF9A3-AF67-4226-8330-2AB096EAF27D}"/>
              </a:ext>
            </a:extLst>
          </p:cNvPr>
          <p:cNvSpPr txBox="1"/>
          <p:nvPr/>
        </p:nvSpPr>
        <p:spPr>
          <a:xfrm>
            <a:off x="8086691" y="4840844"/>
            <a:ext cx="4174743" cy="523220"/>
          </a:xfrm>
          <a:prstGeom prst="rect">
            <a:avLst/>
          </a:prstGeom>
          <a:noFill/>
        </p:spPr>
        <p:txBody>
          <a:bodyPr wrap="square" rtlCol="0">
            <a:spAutoFit/>
          </a:bodyPr>
          <a:lstStyle/>
          <a:p>
            <a:pPr algn="ctr"/>
            <a:r>
              <a:rPr lang="en-GB" sz="2800" dirty="0"/>
              <a:t>Social-Constructivism</a:t>
            </a:r>
          </a:p>
        </p:txBody>
      </p:sp>
      <p:pic>
        <p:nvPicPr>
          <p:cNvPr id="1026" name="Picture 2" descr="Related image">
            <a:extLst>
              <a:ext uri="{FF2B5EF4-FFF2-40B4-BE49-F238E27FC236}">
                <a16:creationId xmlns:a16="http://schemas.microsoft.com/office/drawing/2014/main" id="{CB8DCCA9-A81B-43A0-8A93-6E9141D187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792"/>
          <a:stretch/>
        </p:blipFill>
        <p:spPr bwMode="auto">
          <a:xfrm>
            <a:off x="7835711" y="948820"/>
            <a:ext cx="3955243" cy="248410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08A9143-AABE-4A68-BD5B-68F133C241D0}"/>
              </a:ext>
            </a:extLst>
          </p:cNvPr>
          <p:cNvSpPr txBox="1"/>
          <p:nvPr/>
        </p:nvSpPr>
        <p:spPr>
          <a:xfrm>
            <a:off x="7746176" y="3373235"/>
            <a:ext cx="3955243" cy="369332"/>
          </a:xfrm>
          <a:prstGeom prst="rect">
            <a:avLst/>
          </a:prstGeom>
          <a:noFill/>
        </p:spPr>
        <p:txBody>
          <a:bodyPr wrap="square" rtlCol="0">
            <a:spAutoFit/>
          </a:bodyPr>
          <a:lstStyle/>
          <a:p>
            <a:r>
              <a:rPr lang="en-GB" dirty="0"/>
              <a:t>Cherry (2019)</a:t>
            </a:r>
          </a:p>
        </p:txBody>
      </p:sp>
      <p:pic>
        <p:nvPicPr>
          <p:cNvPr id="1028" name="Picture 4" descr="Image result for social constructivism vygotsky">
            <a:extLst>
              <a:ext uri="{FF2B5EF4-FFF2-40B4-BE49-F238E27FC236}">
                <a16:creationId xmlns:a16="http://schemas.microsoft.com/office/drawing/2014/main" id="{6DC21C3D-6BCB-4D0D-AFCB-3DE68CA268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4193" y="3982066"/>
            <a:ext cx="3363375" cy="2112088"/>
          </a:xfrm>
          <a:prstGeom prst="rect">
            <a:avLst/>
          </a:prstGeom>
          <a:noFill/>
          <a:extLst>
            <a:ext uri="{909E8E84-426E-40DD-AFC4-6F175D3DCCD1}">
              <a14:hiddenFill xmlns:a14="http://schemas.microsoft.com/office/drawing/2010/main">
                <a:solidFill>
                  <a:srgbClr val="FFFFFF"/>
                </a:solidFill>
              </a14:hiddenFill>
            </a:ext>
          </a:extLst>
        </p:spPr>
      </p:pic>
      <p:sp>
        <p:nvSpPr>
          <p:cNvPr id="49" name="TextBox 48">
            <a:extLst>
              <a:ext uri="{FF2B5EF4-FFF2-40B4-BE49-F238E27FC236}">
                <a16:creationId xmlns:a16="http://schemas.microsoft.com/office/drawing/2014/main" id="{55471C7C-B434-443D-AE62-03BEBE7E4211}"/>
              </a:ext>
            </a:extLst>
          </p:cNvPr>
          <p:cNvSpPr txBox="1"/>
          <p:nvPr/>
        </p:nvSpPr>
        <p:spPr>
          <a:xfrm>
            <a:off x="4804193" y="6038176"/>
            <a:ext cx="3955243" cy="369332"/>
          </a:xfrm>
          <a:prstGeom prst="rect">
            <a:avLst/>
          </a:prstGeom>
          <a:noFill/>
        </p:spPr>
        <p:txBody>
          <a:bodyPr wrap="square" rtlCol="0">
            <a:spAutoFit/>
          </a:bodyPr>
          <a:lstStyle/>
          <a:p>
            <a:r>
              <a:rPr lang="en-GB" dirty="0" err="1"/>
              <a:t>Nmeict</a:t>
            </a:r>
            <a:r>
              <a:rPr lang="en-GB" dirty="0"/>
              <a:t> Det (2019)</a:t>
            </a:r>
          </a:p>
        </p:txBody>
      </p:sp>
      <p:sp>
        <p:nvSpPr>
          <p:cNvPr id="51" name="Title 1">
            <a:extLst>
              <a:ext uri="{FF2B5EF4-FFF2-40B4-BE49-F238E27FC236}">
                <a16:creationId xmlns:a16="http://schemas.microsoft.com/office/drawing/2014/main" id="{DD934FD7-7EA3-412D-BB02-A957D7502B5B}"/>
              </a:ext>
            </a:extLst>
          </p:cNvPr>
          <p:cNvSpPr txBox="1">
            <a:spLocks/>
          </p:cNvSpPr>
          <p:nvPr/>
        </p:nvSpPr>
        <p:spPr>
          <a:xfrm>
            <a:off x="942576" y="5102454"/>
            <a:ext cx="3269749" cy="1419948"/>
          </a:xfrm>
          <a:prstGeom prst="rect">
            <a:avLst/>
          </a:prstGeom>
        </p:spPr>
        <p:txBody>
          <a:bodyPr vert="horz" lIns="91440" tIns="45720" rIns="91440" bIns="45720" rtlCol="0" anchor="ctr">
            <a:normAutofit/>
          </a:bodyPr>
          <a:lst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1200" dirty="0">
                <a:solidFill>
                  <a:srgbClr val="FFFFFF"/>
                </a:solidFill>
              </a:rPr>
              <a:t>Throughout this scrapbook, the author will be linking literature and approaches to the school in which they are based. This school will be known as, school a.</a:t>
            </a:r>
          </a:p>
        </p:txBody>
      </p:sp>
      <p:pic>
        <p:nvPicPr>
          <p:cNvPr id="7" name="Graphic 6" descr="List">
            <a:extLst>
              <a:ext uri="{FF2B5EF4-FFF2-40B4-BE49-F238E27FC236}">
                <a16:creationId xmlns:a16="http://schemas.microsoft.com/office/drawing/2014/main" id="{884D136D-5B7A-451C-8535-0E9B342443A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321822" y="3373235"/>
            <a:ext cx="1143082" cy="1143082"/>
          </a:xfrm>
          <a:prstGeom prst="rect">
            <a:avLst/>
          </a:prstGeom>
        </p:spPr>
      </p:pic>
      <p:pic>
        <p:nvPicPr>
          <p:cNvPr id="11" name="Graphic 10" descr="Social network">
            <a:extLst>
              <a:ext uri="{FF2B5EF4-FFF2-40B4-BE49-F238E27FC236}">
                <a16:creationId xmlns:a16="http://schemas.microsoft.com/office/drawing/2014/main" id="{37ECB7B7-34C5-4B33-A0DA-60611AE12CD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775364" y="3373235"/>
            <a:ext cx="1143082" cy="1143082"/>
          </a:xfrm>
          <a:prstGeom prst="rect">
            <a:avLst/>
          </a:prstGeom>
        </p:spPr>
      </p:pic>
    </p:spTree>
    <p:extLst>
      <p:ext uri="{BB962C8B-B14F-4D97-AF65-F5344CB8AC3E}">
        <p14:creationId xmlns:p14="http://schemas.microsoft.com/office/powerpoint/2010/main" val="3112203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C9115-13C4-4BED-B191-4FB1090957F4}"/>
              </a:ext>
            </a:extLst>
          </p:cNvPr>
          <p:cNvSpPr>
            <a:spLocks noGrp="1"/>
          </p:cNvSpPr>
          <p:nvPr>
            <p:ph type="title"/>
          </p:nvPr>
        </p:nvSpPr>
        <p:spPr>
          <a:xfrm>
            <a:off x="434766" y="392895"/>
            <a:ext cx="5661234" cy="1188720"/>
          </a:xfrm>
        </p:spPr>
        <p:txBody>
          <a:bodyPr>
            <a:normAutofit fontScale="90000"/>
          </a:bodyPr>
          <a:lstStyle/>
          <a:p>
            <a:pPr algn="ctr"/>
            <a:r>
              <a:rPr lang="en-GB" sz="6000" dirty="0"/>
              <a:t>behaviourism</a:t>
            </a:r>
          </a:p>
        </p:txBody>
      </p:sp>
      <p:pic>
        <p:nvPicPr>
          <p:cNvPr id="2050" name="Picture 2" descr="Image result for behaviorism">
            <a:extLst>
              <a:ext uri="{FF2B5EF4-FFF2-40B4-BE49-F238E27FC236}">
                <a16:creationId xmlns:a16="http://schemas.microsoft.com/office/drawing/2014/main" id="{87A901CF-C0FD-4379-BDCE-4D451CA004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0853" y="634217"/>
            <a:ext cx="3039954" cy="324742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1427BC5F-D16F-41F9-9BF3-1199313EEB4D}"/>
              </a:ext>
            </a:extLst>
          </p:cNvPr>
          <p:cNvSpPr txBox="1"/>
          <p:nvPr/>
        </p:nvSpPr>
        <p:spPr>
          <a:xfrm>
            <a:off x="8570853" y="3881646"/>
            <a:ext cx="3955243" cy="369332"/>
          </a:xfrm>
          <a:prstGeom prst="rect">
            <a:avLst/>
          </a:prstGeom>
          <a:noFill/>
        </p:spPr>
        <p:txBody>
          <a:bodyPr wrap="square" rtlCol="0">
            <a:spAutoFit/>
          </a:bodyPr>
          <a:lstStyle/>
          <a:p>
            <a:r>
              <a:rPr lang="en-GB" dirty="0"/>
              <a:t>TES (2019)</a:t>
            </a:r>
          </a:p>
        </p:txBody>
      </p:sp>
      <p:sp>
        <p:nvSpPr>
          <p:cNvPr id="4" name="TextBox 3">
            <a:extLst>
              <a:ext uri="{FF2B5EF4-FFF2-40B4-BE49-F238E27FC236}">
                <a16:creationId xmlns:a16="http://schemas.microsoft.com/office/drawing/2014/main" id="{494F1983-9326-4ED2-8A5B-6AF8283D2DAF}"/>
              </a:ext>
            </a:extLst>
          </p:cNvPr>
          <p:cNvSpPr txBox="1"/>
          <p:nvPr/>
        </p:nvSpPr>
        <p:spPr>
          <a:xfrm>
            <a:off x="569844" y="1662096"/>
            <a:ext cx="5526156" cy="830997"/>
          </a:xfrm>
          <a:prstGeom prst="rect">
            <a:avLst/>
          </a:prstGeom>
          <a:noFill/>
          <a:ln w="38100">
            <a:solidFill>
              <a:srgbClr val="FF0000"/>
            </a:solidFill>
          </a:ln>
        </p:spPr>
        <p:txBody>
          <a:bodyPr wrap="square" rtlCol="0">
            <a:spAutoFit/>
          </a:bodyPr>
          <a:lstStyle/>
          <a:p>
            <a:r>
              <a:rPr lang="en-GB" sz="1200" dirty="0"/>
              <a:t>Having a behaviourism approach within the classroom, particularly within an addition needs setting, can have great impact on learning and development (Steele, 2005). B.F. Skinner constructed his theory on Operant Conditioning and this has become a key approach which underpins classroom practice. </a:t>
            </a:r>
          </a:p>
        </p:txBody>
      </p:sp>
      <p:sp>
        <p:nvSpPr>
          <p:cNvPr id="23" name="TextBox 22">
            <a:extLst>
              <a:ext uri="{FF2B5EF4-FFF2-40B4-BE49-F238E27FC236}">
                <a16:creationId xmlns:a16="http://schemas.microsoft.com/office/drawing/2014/main" id="{3CBEB026-EAC5-43AE-9C51-840EF0484F3C}"/>
              </a:ext>
            </a:extLst>
          </p:cNvPr>
          <p:cNvSpPr txBox="1"/>
          <p:nvPr/>
        </p:nvSpPr>
        <p:spPr>
          <a:xfrm>
            <a:off x="569844" y="2802136"/>
            <a:ext cx="5526156" cy="830997"/>
          </a:xfrm>
          <a:prstGeom prst="rect">
            <a:avLst/>
          </a:prstGeom>
          <a:noFill/>
          <a:ln w="38100">
            <a:solidFill>
              <a:srgbClr val="FF0000"/>
            </a:solidFill>
          </a:ln>
        </p:spPr>
        <p:txBody>
          <a:bodyPr wrap="square" rtlCol="0">
            <a:spAutoFit/>
          </a:bodyPr>
          <a:lstStyle/>
          <a:p>
            <a:r>
              <a:rPr lang="en-GB" sz="1200" dirty="0"/>
              <a:t>According to Emmer &amp; </a:t>
            </a:r>
            <a:r>
              <a:rPr lang="en-GB" sz="1200" dirty="0" err="1"/>
              <a:t>Stough</a:t>
            </a:r>
            <a:r>
              <a:rPr lang="en-GB" sz="1200" dirty="0"/>
              <a:t> (2001), classroom management is an important area within education and schools. They believe that Behaviourism plays a crucial role within classroom management both positively and negatively. </a:t>
            </a:r>
          </a:p>
        </p:txBody>
      </p:sp>
      <p:sp>
        <p:nvSpPr>
          <p:cNvPr id="9" name="Oval 8">
            <a:extLst>
              <a:ext uri="{FF2B5EF4-FFF2-40B4-BE49-F238E27FC236}">
                <a16:creationId xmlns:a16="http://schemas.microsoft.com/office/drawing/2014/main" id="{F12D853E-56D1-4AC1-837E-1502D6991D9F}"/>
              </a:ext>
            </a:extLst>
          </p:cNvPr>
          <p:cNvSpPr/>
          <p:nvPr/>
        </p:nvSpPr>
        <p:spPr>
          <a:xfrm>
            <a:off x="434766" y="4066312"/>
            <a:ext cx="11399425" cy="2575203"/>
          </a:xfrm>
          <a:prstGeom prst="ellipse">
            <a:avLst/>
          </a:prstGeom>
          <a:solidFill>
            <a:schemeClr val="accent4">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a:extLst>
              <a:ext uri="{FF2B5EF4-FFF2-40B4-BE49-F238E27FC236}">
                <a16:creationId xmlns:a16="http://schemas.microsoft.com/office/drawing/2014/main" id="{E8246EA5-D50C-48F0-A881-D11EF6372688}"/>
              </a:ext>
            </a:extLst>
          </p:cNvPr>
          <p:cNvGrpSpPr/>
          <p:nvPr/>
        </p:nvGrpSpPr>
        <p:grpSpPr>
          <a:xfrm>
            <a:off x="1214282" y="4642987"/>
            <a:ext cx="10020542" cy="1534548"/>
            <a:chOff x="1201030" y="4458456"/>
            <a:chExt cx="10020542" cy="1534548"/>
          </a:xfrm>
        </p:grpSpPr>
        <p:sp>
          <p:nvSpPr>
            <p:cNvPr id="5" name="Rectangle 4">
              <a:extLst>
                <a:ext uri="{FF2B5EF4-FFF2-40B4-BE49-F238E27FC236}">
                  <a16:creationId xmlns:a16="http://schemas.microsoft.com/office/drawing/2014/main" id="{28BA14BF-F9DD-44BF-A488-3AB48784E7FC}"/>
                </a:ext>
              </a:extLst>
            </p:cNvPr>
            <p:cNvSpPr/>
            <p:nvPr/>
          </p:nvSpPr>
          <p:spPr>
            <a:xfrm>
              <a:off x="1201030" y="4458456"/>
              <a:ext cx="3637534" cy="461665"/>
            </a:xfrm>
            <a:prstGeom prst="rect">
              <a:avLst/>
            </a:prstGeom>
            <a:noFill/>
          </p:spPr>
          <p:txBody>
            <a:bodyPr wrap="none" lIns="91440" tIns="45720" rIns="91440" bIns="45720">
              <a:spAutoFit/>
            </a:bodyPr>
            <a:lstStyle/>
            <a:p>
              <a:pPr algn="ctr"/>
              <a:r>
                <a:rPr lang="en-US" sz="2400" b="1" cap="none" spc="0" dirty="0">
                  <a:ln w="6600">
                    <a:solidFill>
                      <a:schemeClr val="accent2"/>
                    </a:solidFill>
                    <a:prstDash val="solid"/>
                  </a:ln>
                  <a:solidFill>
                    <a:srgbClr val="FFFFFF"/>
                  </a:solidFill>
                  <a:effectLst>
                    <a:outerShdw dist="38100" dir="2700000" algn="tl" rotWithShape="0">
                      <a:schemeClr val="accent2"/>
                    </a:outerShdw>
                  </a:effectLst>
                </a:rPr>
                <a:t>Supportive atmosphere</a:t>
              </a:r>
            </a:p>
          </p:txBody>
        </p:sp>
        <p:sp>
          <p:nvSpPr>
            <p:cNvPr id="26" name="Rectangle 25">
              <a:extLst>
                <a:ext uri="{FF2B5EF4-FFF2-40B4-BE49-F238E27FC236}">
                  <a16:creationId xmlns:a16="http://schemas.microsoft.com/office/drawing/2014/main" id="{F6798E8C-BD77-47D1-BD9A-60188F61CF84}"/>
                </a:ext>
              </a:extLst>
            </p:cNvPr>
            <p:cNvSpPr/>
            <p:nvPr/>
          </p:nvSpPr>
          <p:spPr>
            <a:xfrm>
              <a:off x="5931341" y="4803136"/>
              <a:ext cx="5290231" cy="461665"/>
            </a:xfrm>
            <a:prstGeom prst="rect">
              <a:avLst/>
            </a:prstGeom>
            <a:noFill/>
          </p:spPr>
          <p:txBody>
            <a:bodyPr wrap="none" lIns="91440" tIns="45720" rIns="91440" bIns="45720">
              <a:spAutoFit/>
            </a:bodyPr>
            <a:lstStyle/>
            <a:p>
              <a:pPr algn="ctr"/>
              <a:r>
                <a:rPr lang="en-US" sz="2400" b="1" cap="none" spc="0" dirty="0">
                  <a:ln w="6600">
                    <a:solidFill>
                      <a:schemeClr val="accent2"/>
                    </a:solidFill>
                    <a:prstDash val="solid"/>
                  </a:ln>
                  <a:solidFill>
                    <a:srgbClr val="FFFFFF"/>
                  </a:solidFill>
                  <a:effectLst>
                    <a:outerShdw dist="38100" dir="2700000" algn="tl" rotWithShape="0">
                      <a:schemeClr val="accent2"/>
                    </a:outerShdw>
                  </a:effectLst>
                </a:rPr>
                <a:t>Appropriate classroom </a:t>
              </a:r>
              <a:r>
                <a:rPr lang="en-US" sz="2400" b="1" cap="none" spc="0" dirty="0" err="1">
                  <a:ln w="6600">
                    <a:solidFill>
                      <a:schemeClr val="accent2"/>
                    </a:solidFill>
                    <a:prstDash val="solid"/>
                  </a:ln>
                  <a:solidFill>
                    <a:srgbClr val="FFFFFF"/>
                  </a:solidFill>
                  <a:effectLst>
                    <a:outerShdw dist="38100" dir="2700000" algn="tl" rotWithShape="0">
                      <a:schemeClr val="accent2"/>
                    </a:outerShdw>
                  </a:effectLst>
                </a:rPr>
                <a:t>behaviours</a:t>
              </a:r>
              <a:endParaRPr lang="en-US" sz="2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27" name="Rectangle 26">
              <a:extLst>
                <a:ext uri="{FF2B5EF4-FFF2-40B4-BE49-F238E27FC236}">
                  <a16:creationId xmlns:a16="http://schemas.microsoft.com/office/drawing/2014/main" id="{5B848289-E493-4B8C-97ED-CDC8C774CE2D}"/>
                </a:ext>
              </a:extLst>
            </p:cNvPr>
            <p:cNvSpPr/>
            <p:nvPr/>
          </p:nvSpPr>
          <p:spPr>
            <a:xfrm>
              <a:off x="1201030" y="5127528"/>
              <a:ext cx="3785011" cy="461665"/>
            </a:xfrm>
            <a:prstGeom prst="rect">
              <a:avLst/>
            </a:prstGeom>
            <a:noFill/>
          </p:spPr>
          <p:txBody>
            <a:bodyPr wrap="none" lIns="91440" tIns="45720" rIns="91440" bIns="45720">
              <a:spAutoFit/>
            </a:bodyPr>
            <a:lstStyle/>
            <a:p>
              <a:pPr algn="ctr"/>
              <a:r>
                <a:rPr lang="en-US" sz="2400" b="1" cap="none" spc="0" dirty="0">
                  <a:ln w="6600">
                    <a:solidFill>
                      <a:schemeClr val="accent2"/>
                    </a:solidFill>
                    <a:prstDash val="solid"/>
                  </a:ln>
                  <a:solidFill>
                    <a:srgbClr val="FFFFFF"/>
                  </a:solidFill>
                  <a:effectLst>
                    <a:outerShdw dist="38100" dir="2700000" algn="tl" rotWithShape="0">
                      <a:schemeClr val="accent2"/>
                    </a:outerShdw>
                  </a:effectLst>
                </a:rPr>
                <a:t>Decreases </a:t>
              </a:r>
              <a:r>
                <a:rPr lang="en-US" sz="2400" b="1" cap="none" spc="0" dirty="0" err="1">
                  <a:ln w="6600">
                    <a:solidFill>
                      <a:schemeClr val="accent2"/>
                    </a:solidFill>
                    <a:prstDash val="solid"/>
                  </a:ln>
                  <a:solidFill>
                    <a:srgbClr val="FFFFFF"/>
                  </a:solidFill>
                  <a:effectLst>
                    <a:outerShdw dist="38100" dir="2700000" algn="tl" rotWithShape="0">
                      <a:schemeClr val="accent2"/>
                    </a:outerShdw>
                  </a:effectLst>
                </a:rPr>
                <a:t>misbehaviour</a:t>
              </a:r>
              <a:endParaRPr lang="en-US" sz="2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28" name="Rectangle 27">
              <a:extLst>
                <a:ext uri="{FF2B5EF4-FFF2-40B4-BE49-F238E27FC236}">
                  <a16:creationId xmlns:a16="http://schemas.microsoft.com/office/drawing/2014/main" id="{7EFD3A0A-EBBB-4E1F-BC54-9B22464F760C}"/>
                </a:ext>
              </a:extLst>
            </p:cNvPr>
            <p:cNvSpPr/>
            <p:nvPr/>
          </p:nvSpPr>
          <p:spPr>
            <a:xfrm>
              <a:off x="5926192" y="5531339"/>
              <a:ext cx="3785011" cy="461665"/>
            </a:xfrm>
            <a:prstGeom prst="rect">
              <a:avLst/>
            </a:prstGeom>
            <a:noFill/>
          </p:spPr>
          <p:txBody>
            <a:bodyPr wrap="none" lIns="91440" tIns="45720" rIns="91440" bIns="45720">
              <a:spAutoFit/>
            </a:bodyPr>
            <a:lstStyle/>
            <a:p>
              <a:pPr algn="ctr"/>
              <a:r>
                <a:rPr lang="en-US" sz="2400" b="1" cap="none" spc="0" dirty="0">
                  <a:ln w="6600">
                    <a:solidFill>
                      <a:schemeClr val="accent2"/>
                    </a:solidFill>
                    <a:prstDash val="solid"/>
                  </a:ln>
                  <a:solidFill>
                    <a:srgbClr val="FFFFFF"/>
                  </a:solidFill>
                  <a:effectLst>
                    <a:outerShdw dist="38100" dir="2700000" algn="tl" rotWithShape="0">
                      <a:schemeClr val="accent2"/>
                    </a:outerShdw>
                  </a:effectLst>
                </a:rPr>
                <a:t>Decreases </a:t>
              </a:r>
              <a:r>
                <a:rPr lang="en-US" sz="2400" b="1" cap="none" spc="0" dirty="0" err="1">
                  <a:ln w="6600">
                    <a:solidFill>
                      <a:schemeClr val="accent2"/>
                    </a:solidFill>
                    <a:prstDash val="solid"/>
                  </a:ln>
                  <a:solidFill>
                    <a:srgbClr val="FFFFFF"/>
                  </a:solidFill>
                  <a:effectLst>
                    <a:outerShdw dist="38100" dir="2700000" algn="tl" rotWithShape="0">
                      <a:schemeClr val="accent2"/>
                    </a:outerShdw>
                  </a:effectLst>
                </a:rPr>
                <a:t>misbehaviour</a:t>
              </a:r>
              <a:endParaRPr lang="en-US" sz="2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6" name="Arrow: Right 5">
              <a:extLst>
                <a:ext uri="{FF2B5EF4-FFF2-40B4-BE49-F238E27FC236}">
                  <a16:creationId xmlns:a16="http://schemas.microsoft.com/office/drawing/2014/main" id="{C781AF70-65D4-4DB8-A99B-E35D769C0A23}"/>
                </a:ext>
              </a:extLst>
            </p:cNvPr>
            <p:cNvSpPr/>
            <p:nvPr/>
          </p:nvSpPr>
          <p:spPr>
            <a:xfrm rot="982778">
              <a:off x="5041405" y="4811799"/>
              <a:ext cx="885992" cy="118963"/>
            </a:xfrm>
            <a:prstGeom prst="rightArrow">
              <a:avLst/>
            </a:prstGeom>
            <a:no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Arrow: Right 28">
              <a:extLst>
                <a:ext uri="{FF2B5EF4-FFF2-40B4-BE49-F238E27FC236}">
                  <a16:creationId xmlns:a16="http://schemas.microsoft.com/office/drawing/2014/main" id="{69D6CC74-896F-4638-B75C-37E5D4C26318}"/>
                </a:ext>
              </a:extLst>
            </p:cNvPr>
            <p:cNvSpPr/>
            <p:nvPr/>
          </p:nvSpPr>
          <p:spPr>
            <a:xfrm rot="9950883">
              <a:off x="5044251" y="5234034"/>
              <a:ext cx="885992" cy="118963"/>
            </a:xfrm>
            <a:prstGeom prst="rightArrow">
              <a:avLst/>
            </a:prstGeom>
            <a:no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Arrow: Right 29">
              <a:extLst>
                <a:ext uri="{FF2B5EF4-FFF2-40B4-BE49-F238E27FC236}">
                  <a16:creationId xmlns:a16="http://schemas.microsoft.com/office/drawing/2014/main" id="{03B63E5C-B0FD-4793-8D14-7EC18C95BC7B}"/>
                </a:ext>
              </a:extLst>
            </p:cNvPr>
            <p:cNvSpPr/>
            <p:nvPr/>
          </p:nvSpPr>
          <p:spPr>
            <a:xfrm rot="500745">
              <a:off x="5046552" y="5603653"/>
              <a:ext cx="885992" cy="118963"/>
            </a:xfrm>
            <a:prstGeom prst="rightArrow">
              <a:avLst/>
            </a:prstGeom>
            <a:no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1" name="TextBox 30">
            <a:extLst>
              <a:ext uri="{FF2B5EF4-FFF2-40B4-BE49-F238E27FC236}">
                <a16:creationId xmlns:a16="http://schemas.microsoft.com/office/drawing/2014/main" id="{EA32C822-0133-4AB0-86AC-4C2BAEBE1AA9}"/>
              </a:ext>
            </a:extLst>
          </p:cNvPr>
          <p:cNvSpPr txBox="1"/>
          <p:nvPr/>
        </p:nvSpPr>
        <p:spPr>
          <a:xfrm>
            <a:off x="896573" y="6375887"/>
            <a:ext cx="3955243" cy="369332"/>
          </a:xfrm>
          <a:prstGeom prst="rect">
            <a:avLst/>
          </a:prstGeom>
          <a:noFill/>
        </p:spPr>
        <p:txBody>
          <a:bodyPr wrap="square" rtlCol="0">
            <a:spAutoFit/>
          </a:bodyPr>
          <a:lstStyle/>
          <a:p>
            <a:r>
              <a:rPr lang="en-GB" dirty="0"/>
              <a:t>Pritchard (2017)</a:t>
            </a:r>
          </a:p>
        </p:txBody>
      </p:sp>
    </p:spTree>
    <p:extLst>
      <p:ext uri="{BB962C8B-B14F-4D97-AF65-F5344CB8AC3E}">
        <p14:creationId xmlns:p14="http://schemas.microsoft.com/office/powerpoint/2010/main" val="2898694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9A0C1-8D68-45FE-914C-BC9F29BA879F}"/>
              </a:ext>
            </a:extLst>
          </p:cNvPr>
          <p:cNvSpPr>
            <a:spLocks noGrp="1"/>
          </p:cNvSpPr>
          <p:nvPr>
            <p:ph type="title"/>
          </p:nvPr>
        </p:nvSpPr>
        <p:spPr/>
        <p:txBody>
          <a:bodyPr/>
          <a:lstStyle/>
          <a:p>
            <a:r>
              <a:rPr lang="en-GB" sz="5400" dirty="0"/>
              <a:t>Social-constructivism</a:t>
            </a:r>
            <a:endParaRPr lang="en-GB" dirty="0"/>
          </a:p>
        </p:txBody>
      </p:sp>
      <p:sp>
        <p:nvSpPr>
          <p:cNvPr id="4" name="TextBox 3">
            <a:extLst>
              <a:ext uri="{FF2B5EF4-FFF2-40B4-BE49-F238E27FC236}">
                <a16:creationId xmlns:a16="http://schemas.microsoft.com/office/drawing/2014/main" id="{470FD81E-CF27-4910-87C0-F72552FE1FBA}"/>
              </a:ext>
            </a:extLst>
          </p:cNvPr>
          <p:cNvSpPr txBox="1"/>
          <p:nvPr/>
        </p:nvSpPr>
        <p:spPr>
          <a:xfrm>
            <a:off x="581192" y="2143094"/>
            <a:ext cx="4996070" cy="1600438"/>
          </a:xfrm>
          <a:prstGeom prst="rect">
            <a:avLst/>
          </a:prstGeom>
          <a:noFill/>
          <a:ln w="38100">
            <a:solidFill>
              <a:srgbClr val="00B0F0"/>
            </a:solidFill>
          </a:ln>
        </p:spPr>
        <p:txBody>
          <a:bodyPr wrap="square" rtlCol="0">
            <a:spAutoFit/>
          </a:bodyPr>
          <a:lstStyle/>
          <a:p>
            <a:r>
              <a:rPr lang="en-GB" sz="1400" dirty="0"/>
              <a:t>Within some schools, social-constructivism is considered the best method for teaching and learning (Powell &amp; </a:t>
            </a:r>
            <a:r>
              <a:rPr lang="en-GB" sz="1400" dirty="0" err="1"/>
              <a:t>Kalina</a:t>
            </a:r>
            <a:r>
              <a:rPr lang="en-GB" sz="1400" dirty="0"/>
              <a:t>, 2009). </a:t>
            </a:r>
          </a:p>
          <a:p>
            <a:r>
              <a:rPr lang="en-GB" sz="1400" dirty="0"/>
              <a:t>When talking about social-constructivism, there is the idea that nothing is learnt from scratch but instead existing knowledge is integrated with new information, thus expanding the network of understanding (Draper, 2013)</a:t>
            </a:r>
          </a:p>
        </p:txBody>
      </p:sp>
      <p:pic>
        <p:nvPicPr>
          <p:cNvPr id="5" name="Picture 4">
            <a:extLst>
              <a:ext uri="{FF2B5EF4-FFF2-40B4-BE49-F238E27FC236}">
                <a16:creationId xmlns:a16="http://schemas.microsoft.com/office/drawing/2014/main" id="{9894051A-D44F-48CD-9BF0-231AD48D598D}"/>
              </a:ext>
            </a:extLst>
          </p:cNvPr>
          <p:cNvPicPr>
            <a:picLocks noChangeAspect="1"/>
          </p:cNvPicPr>
          <p:nvPr/>
        </p:nvPicPr>
        <p:blipFill rotWithShape="1">
          <a:blip r:embed="rId2"/>
          <a:srcRect l="43154" t="20499" r="19807" b="17318"/>
          <a:stretch/>
        </p:blipFill>
        <p:spPr>
          <a:xfrm>
            <a:off x="1819890" y="3914687"/>
            <a:ext cx="2518674" cy="2377440"/>
          </a:xfrm>
          <a:prstGeom prst="rect">
            <a:avLst/>
          </a:prstGeom>
        </p:spPr>
      </p:pic>
      <p:sp>
        <p:nvSpPr>
          <p:cNvPr id="6" name="TextBox 5">
            <a:extLst>
              <a:ext uri="{FF2B5EF4-FFF2-40B4-BE49-F238E27FC236}">
                <a16:creationId xmlns:a16="http://schemas.microsoft.com/office/drawing/2014/main" id="{34AD4A26-2E25-4AFE-BA15-402A5C204C45}"/>
              </a:ext>
            </a:extLst>
          </p:cNvPr>
          <p:cNvSpPr txBox="1"/>
          <p:nvPr/>
        </p:nvSpPr>
        <p:spPr>
          <a:xfrm>
            <a:off x="1819890" y="6292127"/>
            <a:ext cx="3955243" cy="369332"/>
          </a:xfrm>
          <a:prstGeom prst="rect">
            <a:avLst/>
          </a:prstGeom>
          <a:noFill/>
        </p:spPr>
        <p:txBody>
          <a:bodyPr wrap="square" rtlCol="0">
            <a:spAutoFit/>
          </a:bodyPr>
          <a:lstStyle/>
          <a:p>
            <a:r>
              <a:rPr lang="en-GB" dirty="0"/>
              <a:t>HR Development Info (2019)</a:t>
            </a:r>
          </a:p>
        </p:txBody>
      </p:sp>
      <p:sp>
        <p:nvSpPr>
          <p:cNvPr id="7" name="TextBox 6">
            <a:extLst>
              <a:ext uri="{FF2B5EF4-FFF2-40B4-BE49-F238E27FC236}">
                <a16:creationId xmlns:a16="http://schemas.microsoft.com/office/drawing/2014/main" id="{97F14574-55E1-4840-8E06-3D70A96C401B}"/>
              </a:ext>
            </a:extLst>
          </p:cNvPr>
          <p:cNvSpPr txBox="1"/>
          <p:nvPr/>
        </p:nvSpPr>
        <p:spPr>
          <a:xfrm>
            <a:off x="6314660" y="4537801"/>
            <a:ext cx="5296148" cy="1938992"/>
          </a:xfrm>
          <a:prstGeom prst="rect">
            <a:avLst/>
          </a:prstGeom>
          <a:noFill/>
          <a:ln w="38100">
            <a:solidFill>
              <a:srgbClr val="00B0F0"/>
            </a:solidFill>
          </a:ln>
        </p:spPr>
        <p:txBody>
          <a:bodyPr wrap="square" rtlCol="0">
            <a:spAutoFit/>
          </a:bodyPr>
          <a:lstStyle/>
          <a:p>
            <a:pPr algn="ctr"/>
            <a:r>
              <a:rPr lang="en-GB" sz="2000" dirty="0"/>
              <a:t>“Every function in the child’s cultural development appears twice: first, on the social level, and later, on the individual level”.</a:t>
            </a:r>
          </a:p>
          <a:p>
            <a:pPr algn="ctr"/>
            <a:r>
              <a:rPr lang="en-GB" sz="2000" dirty="0"/>
              <a:t>Vygotsky (1978, quoted in Pritchard &amp; Woolard, 2013, p. 14)</a:t>
            </a:r>
          </a:p>
        </p:txBody>
      </p:sp>
      <p:sp>
        <p:nvSpPr>
          <p:cNvPr id="10" name="Rectangle 9">
            <a:extLst>
              <a:ext uri="{FF2B5EF4-FFF2-40B4-BE49-F238E27FC236}">
                <a16:creationId xmlns:a16="http://schemas.microsoft.com/office/drawing/2014/main" id="{E75EF05E-693F-419F-A71A-73003B8A7A2A}"/>
              </a:ext>
            </a:extLst>
          </p:cNvPr>
          <p:cNvSpPr/>
          <p:nvPr/>
        </p:nvSpPr>
        <p:spPr>
          <a:xfrm>
            <a:off x="6096000" y="1914658"/>
            <a:ext cx="1648208" cy="923330"/>
          </a:xfrm>
          <a:prstGeom prst="rect">
            <a:avLst/>
          </a:prstGeom>
          <a:noFill/>
        </p:spPr>
        <p:txBody>
          <a:bodyPr wrap="none" lIns="91440" tIns="45720" rIns="91440" bIns="45720">
            <a:spAutoFit/>
          </a:bodyPr>
          <a:lstStyle/>
          <a:p>
            <a:pPr algn="ctr"/>
            <a:r>
              <a:rPr lang="en-US" sz="5400" b="1" cap="none" spc="0" dirty="0">
                <a:ln w="12700">
                  <a:solidFill>
                    <a:schemeClr val="accent5"/>
                  </a:solidFill>
                  <a:prstDash val="solid"/>
                </a:ln>
                <a:pattFill prst="ltDnDiag">
                  <a:fgClr>
                    <a:schemeClr val="accent5">
                      <a:lumMod val="60000"/>
                      <a:lumOff val="40000"/>
                    </a:schemeClr>
                  </a:fgClr>
                  <a:bgClr>
                    <a:schemeClr val="bg1"/>
                  </a:bgClr>
                </a:pattFill>
                <a:effectLst/>
              </a:rPr>
              <a:t>Pros</a:t>
            </a:r>
          </a:p>
        </p:txBody>
      </p:sp>
      <p:sp>
        <p:nvSpPr>
          <p:cNvPr id="11" name="TextBox 10">
            <a:extLst>
              <a:ext uri="{FF2B5EF4-FFF2-40B4-BE49-F238E27FC236}">
                <a16:creationId xmlns:a16="http://schemas.microsoft.com/office/drawing/2014/main" id="{5995A9F8-5809-4E65-9464-8F0F5DB37445}"/>
              </a:ext>
            </a:extLst>
          </p:cNvPr>
          <p:cNvSpPr txBox="1"/>
          <p:nvPr/>
        </p:nvSpPr>
        <p:spPr>
          <a:xfrm rot="826049">
            <a:off x="8055640" y="2179454"/>
            <a:ext cx="4812443" cy="276999"/>
          </a:xfrm>
          <a:prstGeom prst="rect">
            <a:avLst/>
          </a:prstGeom>
          <a:noFill/>
        </p:spPr>
        <p:txBody>
          <a:bodyPr wrap="square" rtlCol="0">
            <a:spAutoFit/>
          </a:bodyPr>
          <a:lstStyle/>
          <a:p>
            <a:pPr algn="ctr"/>
            <a:r>
              <a:rPr lang="en-GB" sz="1200" dirty="0"/>
              <a:t>More engaged due to ownership of learning</a:t>
            </a:r>
          </a:p>
        </p:txBody>
      </p:sp>
      <p:sp>
        <p:nvSpPr>
          <p:cNvPr id="12" name="TextBox 11">
            <a:extLst>
              <a:ext uri="{FF2B5EF4-FFF2-40B4-BE49-F238E27FC236}">
                <a16:creationId xmlns:a16="http://schemas.microsoft.com/office/drawing/2014/main" id="{31831F1F-E847-44E2-96A2-7CB058956084}"/>
              </a:ext>
            </a:extLst>
          </p:cNvPr>
          <p:cNvSpPr txBox="1"/>
          <p:nvPr/>
        </p:nvSpPr>
        <p:spPr>
          <a:xfrm rot="20835769">
            <a:off x="6285983" y="2510302"/>
            <a:ext cx="4812443" cy="276999"/>
          </a:xfrm>
          <a:prstGeom prst="rect">
            <a:avLst/>
          </a:prstGeom>
          <a:noFill/>
        </p:spPr>
        <p:txBody>
          <a:bodyPr wrap="square" rtlCol="0">
            <a:spAutoFit/>
          </a:bodyPr>
          <a:lstStyle/>
          <a:p>
            <a:pPr algn="ctr"/>
            <a:r>
              <a:rPr lang="en-GB" sz="1200" dirty="0"/>
              <a:t>Work more collaboratively </a:t>
            </a:r>
          </a:p>
        </p:txBody>
      </p:sp>
      <p:sp>
        <p:nvSpPr>
          <p:cNvPr id="13" name="TextBox 12">
            <a:extLst>
              <a:ext uri="{FF2B5EF4-FFF2-40B4-BE49-F238E27FC236}">
                <a16:creationId xmlns:a16="http://schemas.microsoft.com/office/drawing/2014/main" id="{EAE072BD-00F0-4FC2-BF77-D4CBFB0D2AC9}"/>
              </a:ext>
            </a:extLst>
          </p:cNvPr>
          <p:cNvSpPr txBox="1"/>
          <p:nvPr/>
        </p:nvSpPr>
        <p:spPr>
          <a:xfrm>
            <a:off x="4986675" y="3072082"/>
            <a:ext cx="4812443" cy="276999"/>
          </a:xfrm>
          <a:prstGeom prst="rect">
            <a:avLst/>
          </a:prstGeom>
          <a:noFill/>
        </p:spPr>
        <p:txBody>
          <a:bodyPr wrap="square" rtlCol="0">
            <a:spAutoFit/>
          </a:bodyPr>
          <a:lstStyle/>
          <a:p>
            <a:pPr algn="ctr"/>
            <a:r>
              <a:rPr lang="en-GB" sz="1200" dirty="0"/>
              <a:t>The ability to think more critically</a:t>
            </a:r>
          </a:p>
        </p:txBody>
      </p:sp>
      <p:sp>
        <p:nvSpPr>
          <p:cNvPr id="14" name="TextBox 13">
            <a:extLst>
              <a:ext uri="{FF2B5EF4-FFF2-40B4-BE49-F238E27FC236}">
                <a16:creationId xmlns:a16="http://schemas.microsoft.com/office/drawing/2014/main" id="{02E4590B-E434-4794-B219-34274A04A7FB}"/>
              </a:ext>
            </a:extLst>
          </p:cNvPr>
          <p:cNvSpPr txBox="1"/>
          <p:nvPr/>
        </p:nvSpPr>
        <p:spPr>
          <a:xfrm rot="937381">
            <a:off x="7965888" y="3296949"/>
            <a:ext cx="4812443" cy="276999"/>
          </a:xfrm>
          <a:prstGeom prst="rect">
            <a:avLst/>
          </a:prstGeom>
          <a:noFill/>
        </p:spPr>
        <p:txBody>
          <a:bodyPr wrap="square" rtlCol="0">
            <a:spAutoFit/>
          </a:bodyPr>
          <a:lstStyle/>
          <a:p>
            <a:pPr algn="ctr"/>
            <a:r>
              <a:rPr lang="en-GB" sz="1200" dirty="0"/>
              <a:t>Able to apply knowledge in various circumstances</a:t>
            </a:r>
          </a:p>
        </p:txBody>
      </p:sp>
      <p:sp>
        <p:nvSpPr>
          <p:cNvPr id="15" name="TextBox 14">
            <a:extLst>
              <a:ext uri="{FF2B5EF4-FFF2-40B4-BE49-F238E27FC236}">
                <a16:creationId xmlns:a16="http://schemas.microsoft.com/office/drawing/2014/main" id="{6A0A16A6-A59A-4FE4-A082-09695778145F}"/>
              </a:ext>
            </a:extLst>
          </p:cNvPr>
          <p:cNvSpPr txBox="1"/>
          <p:nvPr/>
        </p:nvSpPr>
        <p:spPr>
          <a:xfrm rot="20835769">
            <a:off x="4849413" y="3765512"/>
            <a:ext cx="4812443" cy="276999"/>
          </a:xfrm>
          <a:prstGeom prst="rect">
            <a:avLst/>
          </a:prstGeom>
          <a:noFill/>
        </p:spPr>
        <p:txBody>
          <a:bodyPr wrap="square" rtlCol="0">
            <a:spAutoFit/>
          </a:bodyPr>
          <a:lstStyle/>
          <a:p>
            <a:pPr algn="ctr"/>
            <a:r>
              <a:rPr lang="en-GB" sz="1200" dirty="0"/>
              <a:t>Become more self aware</a:t>
            </a:r>
          </a:p>
        </p:txBody>
      </p:sp>
      <p:sp>
        <p:nvSpPr>
          <p:cNvPr id="16" name="TextBox 15">
            <a:extLst>
              <a:ext uri="{FF2B5EF4-FFF2-40B4-BE49-F238E27FC236}">
                <a16:creationId xmlns:a16="http://schemas.microsoft.com/office/drawing/2014/main" id="{9B60FFE8-CDA5-465B-BC30-B48A20B692C3}"/>
              </a:ext>
            </a:extLst>
          </p:cNvPr>
          <p:cNvSpPr txBox="1"/>
          <p:nvPr/>
        </p:nvSpPr>
        <p:spPr>
          <a:xfrm>
            <a:off x="6872913" y="3788382"/>
            <a:ext cx="4812443" cy="276999"/>
          </a:xfrm>
          <a:prstGeom prst="rect">
            <a:avLst/>
          </a:prstGeom>
          <a:noFill/>
        </p:spPr>
        <p:txBody>
          <a:bodyPr wrap="square" rtlCol="0">
            <a:spAutoFit/>
          </a:bodyPr>
          <a:lstStyle/>
          <a:p>
            <a:pPr algn="ctr"/>
            <a:r>
              <a:rPr lang="en-GB" sz="1200" dirty="0"/>
              <a:t>Learn through a variety of intelligences </a:t>
            </a:r>
          </a:p>
        </p:txBody>
      </p:sp>
      <p:sp>
        <p:nvSpPr>
          <p:cNvPr id="17" name="TextBox 16">
            <a:extLst>
              <a:ext uri="{FF2B5EF4-FFF2-40B4-BE49-F238E27FC236}">
                <a16:creationId xmlns:a16="http://schemas.microsoft.com/office/drawing/2014/main" id="{F00CE769-ACB2-4562-9226-8DA4BD91A84E}"/>
              </a:ext>
            </a:extLst>
          </p:cNvPr>
          <p:cNvSpPr txBox="1"/>
          <p:nvPr/>
        </p:nvSpPr>
        <p:spPr>
          <a:xfrm>
            <a:off x="10071652" y="4163092"/>
            <a:ext cx="1539156" cy="276999"/>
          </a:xfrm>
          <a:prstGeom prst="rect">
            <a:avLst/>
          </a:prstGeom>
          <a:noFill/>
          <a:ln w="28575">
            <a:solidFill>
              <a:srgbClr val="00B0F0"/>
            </a:solidFill>
          </a:ln>
        </p:spPr>
        <p:txBody>
          <a:bodyPr wrap="square" rtlCol="0">
            <a:spAutoFit/>
          </a:bodyPr>
          <a:lstStyle/>
          <a:p>
            <a:pPr algn="r"/>
            <a:r>
              <a:rPr lang="en-GB" sz="1200" dirty="0"/>
              <a:t>McAllister (2015)</a:t>
            </a:r>
          </a:p>
        </p:txBody>
      </p:sp>
    </p:spTree>
    <p:extLst>
      <p:ext uri="{BB962C8B-B14F-4D97-AF65-F5344CB8AC3E}">
        <p14:creationId xmlns:p14="http://schemas.microsoft.com/office/powerpoint/2010/main" val="1138202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9740D-0A32-46D3-BCAD-A713D26702A3}"/>
              </a:ext>
            </a:extLst>
          </p:cNvPr>
          <p:cNvSpPr>
            <a:spLocks noGrp="1"/>
          </p:cNvSpPr>
          <p:nvPr>
            <p:ph type="title"/>
          </p:nvPr>
        </p:nvSpPr>
        <p:spPr/>
        <p:txBody>
          <a:bodyPr/>
          <a:lstStyle/>
          <a:p>
            <a:pPr algn="ctr"/>
            <a:r>
              <a:rPr lang="en-GB" sz="5400" dirty="0"/>
              <a:t>School</a:t>
            </a:r>
            <a:r>
              <a:rPr lang="en-GB" dirty="0"/>
              <a:t> a</a:t>
            </a:r>
          </a:p>
        </p:txBody>
      </p:sp>
      <p:sp>
        <p:nvSpPr>
          <p:cNvPr id="4" name="Arrow: Bent 3">
            <a:extLst>
              <a:ext uri="{FF2B5EF4-FFF2-40B4-BE49-F238E27FC236}">
                <a16:creationId xmlns:a16="http://schemas.microsoft.com/office/drawing/2014/main" id="{17A280D9-6FA0-4733-A498-42E9088BF419}"/>
              </a:ext>
            </a:extLst>
          </p:cNvPr>
          <p:cNvSpPr/>
          <p:nvPr/>
        </p:nvSpPr>
        <p:spPr>
          <a:xfrm rot="5400000">
            <a:off x="8687792" y="719054"/>
            <a:ext cx="594362" cy="1749286"/>
          </a:xfrm>
          <a:prstGeom prst="bentArrow">
            <a:avLst>
              <a:gd name="adj1" fmla="val 16667"/>
              <a:gd name="adj2" fmla="val 47917"/>
              <a:gd name="adj3" fmla="val 50000"/>
              <a:gd name="adj4" fmla="val 77083"/>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Arrow: Bent 5">
            <a:extLst>
              <a:ext uri="{FF2B5EF4-FFF2-40B4-BE49-F238E27FC236}">
                <a16:creationId xmlns:a16="http://schemas.microsoft.com/office/drawing/2014/main" id="{B921EA43-CD77-43E2-9470-D092337974BA}"/>
              </a:ext>
            </a:extLst>
          </p:cNvPr>
          <p:cNvSpPr/>
          <p:nvPr/>
        </p:nvSpPr>
        <p:spPr>
          <a:xfrm rot="16200000" flipH="1">
            <a:off x="2909847" y="714867"/>
            <a:ext cx="594362" cy="1749286"/>
          </a:xfrm>
          <a:prstGeom prst="bentArrow">
            <a:avLst>
              <a:gd name="adj1" fmla="val 16667"/>
              <a:gd name="adj2" fmla="val 47917"/>
              <a:gd name="adj3" fmla="val 50000"/>
              <a:gd name="adj4" fmla="val 7708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Rectangle 6">
            <a:extLst>
              <a:ext uri="{FF2B5EF4-FFF2-40B4-BE49-F238E27FC236}">
                <a16:creationId xmlns:a16="http://schemas.microsoft.com/office/drawing/2014/main" id="{7B8DCF64-1071-4D35-9C5D-36C7CAC8C46F}"/>
              </a:ext>
            </a:extLst>
          </p:cNvPr>
          <p:cNvSpPr/>
          <p:nvPr/>
        </p:nvSpPr>
        <p:spPr>
          <a:xfrm>
            <a:off x="1464938" y="1928045"/>
            <a:ext cx="3184178" cy="584775"/>
          </a:xfrm>
          <a:prstGeom prst="rect">
            <a:avLst/>
          </a:prstGeom>
          <a:noFill/>
        </p:spPr>
        <p:txBody>
          <a:bodyPr wrap="square" lIns="91440" tIns="45720" rIns="91440" bIns="45720">
            <a:spAutoFit/>
          </a:bodyPr>
          <a:lstStyle/>
          <a:p>
            <a:pPr algn="ctr"/>
            <a:r>
              <a:rPr lang="en-US" sz="3200" b="1" cap="none" spc="0" dirty="0" err="1">
                <a:ln w="12700">
                  <a:solidFill>
                    <a:schemeClr val="accent5"/>
                  </a:solidFill>
                  <a:prstDash val="solid"/>
                </a:ln>
                <a:solidFill>
                  <a:srgbClr val="FF0000"/>
                </a:solidFill>
                <a:effectLst/>
              </a:rPr>
              <a:t>Behaviourism</a:t>
            </a:r>
            <a:endParaRPr lang="en-US" sz="3600" b="1" cap="none" spc="0" dirty="0">
              <a:ln w="12700">
                <a:solidFill>
                  <a:schemeClr val="accent5"/>
                </a:solidFill>
                <a:prstDash val="solid"/>
              </a:ln>
              <a:solidFill>
                <a:srgbClr val="FF0000"/>
              </a:solidFill>
              <a:effectLst/>
            </a:endParaRPr>
          </a:p>
        </p:txBody>
      </p:sp>
      <p:sp>
        <p:nvSpPr>
          <p:cNvPr id="8" name="Rectangle 7">
            <a:extLst>
              <a:ext uri="{FF2B5EF4-FFF2-40B4-BE49-F238E27FC236}">
                <a16:creationId xmlns:a16="http://schemas.microsoft.com/office/drawing/2014/main" id="{8E5021E9-A3E9-4046-930F-CC2F8491E6FA}"/>
              </a:ext>
            </a:extLst>
          </p:cNvPr>
          <p:cNvSpPr/>
          <p:nvPr/>
        </p:nvSpPr>
        <p:spPr>
          <a:xfrm>
            <a:off x="6820644" y="1953334"/>
            <a:ext cx="4615413" cy="584775"/>
          </a:xfrm>
          <a:prstGeom prst="rect">
            <a:avLst/>
          </a:prstGeom>
          <a:noFill/>
        </p:spPr>
        <p:txBody>
          <a:bodyPr wrap="square" lIns="91440" tIns="45720" rIns="91440" bIns="45720">
            <a:spAutoFit/>
          </a:bodyPr>
          <a:lstStyle/>
          <a:p>
            <a:pPr algn="ctr"/>
            <a:r>
              <a:rPr lang="en-US" sz="3200" b="1" cap="none" spc="0" dirty="0">
                <a:ln w="12700">
                  <a:solidFill>
                    <a:schemeClr val="accent5"/>
                  </a:solidFill>
                  <a:prstDash val="solid"/>
                </a:ln>
                <a:pattFill prst="ltDnDiag">
                  <a:fgClr>
                    <a:schemeClr val="accent5">
                      <a:lumMod val="60000"/>
                      <a:lumOff val="40000"/>
                    </a:schemeClr>
                  </a:fgClr>
                  <a:bgClr>
                    <a:schemeClr val="bg1"/>
                  </a:bgClr>
                </a:pattFill>
                <a:effectLst/>
              </a:rPr>
              <a:t>Social-Constructivism</a:t>
            </a:r>
            <a:endParaRPr lang="en-US" sz="3600" b="1" cap="none" spc="0" dirty="0">
              <a:ln w="12700">
                <a:solidFill>
                  <a:schemeClr val="accent5"/>
                </a:solidFill>
                <a:prstDash val="solid"/>
              </a:ln>
              <a:pattFill prst="ltDnDiag">
                <a:fgClr>
                  <a:schemeClr val="accent5">
                    <a:lumMod val="60000"/>
                    <a:lumOff val="40000"/>
                  </a:schemeClr>
                </a:fgClr>
                <a:bgClr>
                  <a:schemeClr val="bg1"/>
                </a:bgClr>
              </a:pattFill>
              <a:effectLst/>
            </a:endParaRPr>
          </a:p>
        </p:txBody>
      </p:sp>
      <p:sp>
        <p:nvSpPr>
          <p:cNvPr id="9" name="Rectangle: Diagonal Corners Rounded 8">
            <a:extLst>
              <a:ext uri="{FF2B5EF4-FFF2-40B4-BE49-F238E27FC236}">
                <a16:creationId xmlns:a16="http://schemas.microsoft.com/office/drawing/2014/main" id="{95B84BE5-2521-4BB9-B050-74C5ED4F4D57}"/>
              </a:ext>
            </a:extLst>
          </p:cNvPr>
          <p:cNvSpPr/>
          <p:nvPr/>
        </p:nvSpPr>
        <p:spPr>
          <a:xfrm>
            <a:off x="170451" y="1946776"/>
            <a:ext cx="5773152" cy="4837817"/>
          </a:xfrm>
          <a:prstGeom prst="round2Diag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Diagonal Corners Rounded 9">
            <a:extLst>
              <a:ext uri="{FF2B5EF4-FFF2-40B4-BE49-F238E27FC236}">
                <a16:creationId xmlns:a16="http://schemas.microsoft.com/office/drawing/2014/main" id="{3FD7A4AB-45AB-405B-9E44-5092F2C0480C}"/>
              </a:ext>
            </a:extLst>
          </p:cNvPr>
          <p:cNvSpPr/>
          <p:nvPr/>
        </p:nvSpPr>
        <p:spPr>
          <a:xfrm flipV="1">
            <a:off x="6241775" y="1946775"/>
            <a:ext cx="5773152" cy="4837817"/>
          </a:xfrm>
          <a:prstGeom prst="round2Diag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5E9B02BE-9F59-4EF5-A223-2CCBCB0E6B87}"/>
              </a:ext>
            </a:extLst>
          </p:cNvPr>
          <p:cNvPicPr>
            <a:picLocks noChangeAspect="1"/>
          </p:cNvPicPr>
          <p:nvPr/>
        </p:nvPicPr>
        <p:blipFill rotWithShape="1">
          <a:blip r:embed="rId2"/>
          <a:srcRect l="24783" t="25109" r="26086" b="12639"/>
          <a:stretch/>
        </p:blipFill>
        <p:spPr>
          <a:xfrm>
            <a:off x="3366053" y="2660770"/>
            <a:ext cx="2308852" cy="1644802"/>
          </a:xfrm>
          <a:prstGeom prst="rect">
            <a:avLst/>
          </a:prstGeom>
        </p:spPr>
      </p:pic>
      <p:sp>
        <p:nvSpPr>
          <p:cNvPr id="12" name="TextBox 11">
            <a:extLst>
              <a:ext uri="{FF2B5EF4-FFF2-40B4-BE49-F238E27FC236}">
                <a16:creationId xmlns:a16="http://schemas.microsoft.com/office/drawing/2014/main" id="{DB0BEE6E-EA3B-4B1F-A2F4-1A9D461DDD64}"/>
              </a:ext>
            </a:extLst>
          </p:cNvPr>
          <p:cNvSpPr txBox="1"/>
          <p:nvPr/>
        </p:nvSpPr>
        <p:spPr>
          <a:xfrm>
            <a:off x="257504" y="2790363"/>
            <a:ext cx="3108549" cy="1277273"/>
          </a:xfrm>
          <a:prstGeom prst="rect">
            <a:avLst/>
          </a:prstGeom>
          <a:noFill/>
        </p:spPr>
        <p:txBody>
          <a:bodyPr wrap="square" rtlCol="0">
            <a:spAutoFit/>
          </a:bodyPr>
          <a:lstStyle/>
          <a:p>
            <a:r>
              <a:rPr lang="en-GB" sz="1100" dirty="0"/>
              <a:t>Within school A, various strategies are used to promote positive behaviour. These can include reward charts and certificates. According to Lannie &amp; McCurdy (2007), teacher giving praise within the classroom helps to decrease misbehaviour and promote positive behaviour. </a:t>
            </a:r>
          </a:p>
        </p:txBody>
      </p:sp>
      <p:sp>
        <p:nvSpPr>
          <p:cNvPr id="13" name="TextBox 12">
            <a:extLst>
              <a:ext uri="{FF2B5EF4-FFF2-40B4-BE49-F238E27FC236}">
                <a16:creationId xmlns:a16="http://schemas.microsoft.com/office/drawing/2014/main" id="{BB22DCAD-F043-47E8-B624-92740A18F80F}"/>
              </a:ext>
            </a:extLst>
          </p:cNvPr>
          <p:cNvSpPr txBox="1"/>
          <p:nvPr/>
        </p:nvSpPr>
        <p:spPr>
          <a:xfrm>
            <a:off x="2960949" y="4652530"/>
            <a:ext cx="3108549" cy="1785104"/>
          </a:xfrm>
          <a:prstGeom prst="rect">
            <a:avLst/>
          </a:prstGeom>
          <a:noFill/>
        </p:spPr>
        <p:txBody>
          <a:bodyPr wrap="square" rtlCol="0">
            <a:spAutoFit/>
          </a:bodyPr>
          <a:lstStyle/>
          <a:p>
            <a:r>
              <a:rPr lang="en-GB" sz="1100" dirty="0"/>
              <a:t>Although teachers may offer rewards, occasionally students may receive rewards from other students in the form of laughter and encouragement. This may outweigh the teachers reward. According to School A (2017), positive behaviour maximises educational experience, however if needed inappropriate behaviour is discouraged and sanctions such as repetition of task and withdrawal of privilege may be used.</a:t>
            </a:r>
          </a:p>
        </p:txBody>
      </p:sp>
      <p:pic>
        <p:nvPicPr>
          <p:cNvPr id="14" name="Picture 13">
            <a:extLst>
              <a:ext uri="{FF2B5EF4-FFF2-40B4-BE49-F238E27FC236}">
                <a16:creationId xmlns:a16="http://schemas.microsoft.com/office/drawing/2014/main" id="{3A496C4D-3AA5-45AE-97B2-D98A9384197F}"/>
              </a:ext>
            </a:extLst>
          </p:cNvPr>
          <p:cNvPicPr>
            <a:picLocks noChangeAspect="1"/>
          </p:cNvPicPr>
          <p:nvPr/>
        </p:nvPicPr>
        <p:blipFill rotWithShape="1">
          <a:blip r:embed="rId3"/>
          <a:srcRect l="49286" t="42064" r="25217" b="18890"/>
          <a:stretch/>
        </p:blipFill>
        <p:spPr>
          <a:xfrm>
            <a:off x="398017" y="4305150"/>
            <a:ext cx="2476794" cy="2132484"/>
          </a:xfrm>
          <a:prstGeom prst="rect">
            <a:avLst/>
          </a:prstGeom>
        </p:spPr>
      </p:pic>
      <p:sp>
        <p:nvSpPr>
          <p:cNvPr id="15" name="TextBox 14">
            <a:extLst>
              <a:ext uri="{FF2B5EF4-FFF2-40B4-BE49-F238E27FC236}">
                <a16:creationId xmlns:a16="http://schemas.microsoft.com/office/drawing/2014/main" id="{8799BEDC-95C5-4E68-9D84-A3A2B26C2FCD}"/>
              </a:ext>
            </a:extLst>
          </p:cNvPr>
          <p:cNvSpPr txBox="1"/>
          <p:nvPr/>
        </p:nvSpPr>
        <p:spPr>
          <a:xfrm>
            <a:off x="398017" y="6475859"/>
            <a:ext cx="2633646" cy="276999"/>
          </a:xfrm>
          <a:prstGeom prst="rect">
            <a:avLst/>
          </a:prstGeom>
          <a:noFill/>
        </p:spPr>
        <p:txBody>
          <a:bodyPr wrap="square" rtlCol="0">
            <a:spAutoFit/>
          </a:bodyPr>
          <a:lstStyle/>
          <a:p>
            <a:r>
              <a:rPr lang="en-GB" sz="1200" dirty="0"/>
              <a:t>UNICEF (no date)</a:t>
            </a:r>
          </a:p>
        </p:txBody>
      </p:sp>
      <p:sp>
        <p:nvSpPr>
          <p:cNvPr id="16" name="TextBox 15">
            <a:extLst>
              <a:ext uri="{FF2B5EF4-FFF2-40B4-BE49-F238E27FC236}">
                <a16:creationId xmlns:a16="http://schemas.microsoft.com/office/drawing/2014/main" id="{B9332847-4E64-45E5-B301-CFE75D44ED61}"/>
              </a:ext>
            </a:extLst>
          </p:cNvPr>
          <p:cNvSpPr txBox="1"/>
          <p:nvPr/>
        </p:nvSpPr>
        <p:spPr>
          <a:xfrm>
            <a:off x="8984973" y="3016523"/>
            <a:ext cx="3108549" cy="3139321"/>
          </a:xfrm>
          <a:prstGeom prst="rect">
            <a:avLst/>
          </a:prstGeom>
          <a:noFill/>
        </p:spPr>
        <p:txBody>
          <a:bodyPr wrap="square" rtlCol="0">
            <a:spAutoFit/>
          </a:bodyPr>
          <a:lstStyle/>
          <a:p>
            <a:pPr algn="ctr"/>
            <a:r>
              <a:rPr lang="en-GB" sz="1100" dirty="0"/>
              <a:t>According to Watson (2001), when teachers make changes to their teaching approaches using a social-constructivist approach this can promote effective teaching in pupils. </a:t>
            </a:r>
          </a:p>
          <a:p>
            <a:pPr algn="ctr"/>
            <a:endParaRPr lang="en-GB" sz="1100" dirty="0"/>
          </a:p>
          <a:p>
            <a:pPr algn="ctr"/>
            <a:r>
              <a:rPr lang="en-GB" sz="1100" dirty="0"/>
              <a:t>School A uses a social-constructivism approach within the curriculum and encourages pupils to share in their success (2018)</a:t>
            </a:r>
          </a:p>
          <a:p>
            <a:pPr algn="ctr"/>
            <a:endParaRPr lang="en-GB" sz="1100" dirty="0"/>
          </a:p>
          <a:p>
            <a:pPr algn="ctr"/>
            <a:r>
              <a:rPr lang="en-GB" sz="1100" dirty="0"/>
              <a:t>Within many classrooms in School A, the classroom layout is designed so pupils have the chance to collaborate and work together in groups. Research from Galton &amp; Williamson (2003) show that there are many positives to learning in this way.</a:t>
            </a:r>
          </a:p>
          <a:p>
            <a:pPr algn="ctr"/>
            <a:endParaRPr lang="en-GB" sz="1100" dirty="0"/>
          </a:p>
          <a:p>
            <a:pPr algn="ctr"/>
            <a:endParaRPr lang="en-GB" sz="1100" dirty="0"/>
          </a:p>
        </p:txBody>
      </p:sp>
      <p:pic>
        <p:nvPicPr>
          <p:cNvPr id="3074" name="Picture 2" descr="Image result for social constructivism">
            <a:extLst>
              <a:ext uri="{FF2B5EF4-FFF2-40B4-BE49-F238E27FC236}">
                <a16:creationId xmlns:a16="http://schemas.microsoft.com/office/drawing/2014/main" id="{E2C50B58-54EA-4FA1-B1FA-4EA95F2F99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2517" y="3224629"/>
            <a:ext cx="4137099" cy="2336855"/>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2AA291BE-DD26-4495-B69E-32F2B800246D}"/>
              </a:ext>
            </a:extLst>
          </p:cNvPr>
          <p:cNvSpPr txBox="1"/>
          <p:nvPr/>
        </p:nvSpPr>
        <p:spPr>
          <a:xfrm>
            <a:off x="6474243" y="5533862"/>
            <a:ext cx="2633646" cy="276999"/>
          </a:xfrm>
          <a:prstGeom prst="rect">
            <a:avLst/>
          </a:prstGeom>
          <a:noFill/>
        </p:spPr>
        <p:txBody>
          <a:bodyPr wrap="square" rtlCol="0">
            <a:spAutoFit/>
          </a:bodyPr>
          <a:lstStyle/>
          <a:p>
            <a:r>
              <a:rPr lang="en-GB" sz="1200" dirty="0" err="1"/>
              <a:t>WikiEducator</a:t>
            </a:r>
            <a:r>
              <a:rPr lang="en-GB" sz="1200" dirty="0"/>
              <a:t> (2011)</a:t>
            </a:r>
          </a:p>
        </p:txBody>
      </p:sp>
    </p:spTree>
    <p:extLst>
      <p:ext uri="{BB962C8B-B14F-4D97-AF65-F5344CB8AC3E}">
        <p14:creationId xmlns:p14="http://schemas.microsoft.com/office/powerpoint/2010/main" val="3564128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9A952-6372-4A38-AB3E-FCBEE9DCE98C}"/>
              </a:ext>
            </a:extLst>
          </p:cNvPr>
          <p:cNvSpPr>
            <a:spLocks noGrp="1"/>
          </p:cNvSpPr>
          <p:nvPr>
            <p:ph type="title"/>
          </p:nvPr>
        </p:nvSpPr>
        <p:spPr>
          <a:xfrm>
            <a:off x="581192" y="-159236"/>
            <a:ext cx="11029616" cy="1188720"/>
          </a:xfrm>
        </p:spPr>
        <p:txBody>
          <a:bodyPr/>
          <a:lstStyle/>
          <a:p>
            <a:r>
              <a:rPr lang="en-GB" dirty="0"/>
              <a:t>References</a:t>
            </a:r>
          </a:p>
        </p:txBody>
      </p:sp>
      <p:sp>
        <p:nvSpPr>
          <p:cNvPr id="5" name="TextBox 4">
            <a:extLst>
              <a:ext uri="{FF2B5EF4-FFF2-40B4-BE49-F238E27FC236}">
                <a16:creationId xmlns:a16="http://schemas.microsoft.com/office/drawing/2014/main" id="{B03533AE-CB26-4AAD-8460-12D06184F333}"/>
              </a:ext>
            </a:extLst>
          </p:cNvPr>
          <p:cNvSpPr txBox="1"/>
          <p:nvPr/>
        </p:nvSpPr>
        <p:spPr>
          <a:xfrm>
            <a:off x="581192" y="923468"/>
            <a:ext cx="11226495" cy="6093976"/>
          </a:xfrm>
          <a:prstGeom prst="rect">
            <a:avLst/>
          </a:prstGeom>
          <a:noFill/>
        </p:spPr>
        <p:txBody>
          <a:bodyPr wrap="square" rtlCol="0">
            <a:spAutoFit/>
          </a:bodyPr>
          <a:lstStyle/>
          <a:p>
            <a:r>
              <a:rPr lang="en-GB" sz="1000" dirty="0"/>
              <a:t>CHERRY, K. (2019) </a:t>
            </a:r>
            <a:r>
              <a:rPr lang="en-GB" sz="1000" i="1" dirty="0"/>
              <a:t>The Psychology of Learning</a:t>
            </a:r>
            <a:r>
              <a:rPr lang="en-GB" sz="1000" dirty="0"/>
              <a:t>, Available at: </a:t>
            </a:r>
            <a:r>
              <a:rPr lang="en-GB" sz="1000" u="sng" dirty="0">
                <a:hlinkClick r:id="rId2"/>
              </a:rPr>
              <a:t>https://www.verywellmind.com/learning-study-guide-2795698</a:t>
            </a:r>
            <a:r>
              <a:rPr lang="en-GB" sz="1000" dirty="0"/>
              <a:t> (Accessed: 30</a:t>
            </a:r>
            <a:r>
              <a:rPr lang="en-GB" sz="1000" baseline="30000" dirty="0"/>
              <a:t>th</a:t>
            </a:r>
            <a:r>
              <a:rPr lang="en-GB" sz="1000" dirty="0"/>
              <a:t> October 2019)</a:t>
            </a:r>
          </a:p>
          <a:p>
            <a:endParaRPr lang="en-GB" sz="1000" dirty="0"/>
          </a:p>
          <a:p>
            <a:r>
              <a:rPr lang="en-GB" sz="1000" dirty="0"/>
              <a:t>DRAPER, S. 2013. </a:t>
            </a:r>
            <a:r>
              <a:rPr lang="en-GB" sz="1000" i="1" dirty="0"/>
              <a:t>Social Constructivism</a:t>
            </a:r>
            <a:r>
              <a:rPr lang="en-GB" sz="1000" dirty="0"/>
              <a:t>. Available at: </a:t>
            </a:r>
            <a:r>
              <a:rPr lang="en-GB" sz="1000" u="sng" dirty="0">
                <a:hlinkClick r:id="rId3"/>
              </a:rPr>
              <a:t>http://www.psy.gla.ac.uk/~steve/courses/archive/CERE12-13-safari-archive/topic3/webarchive-index.html</a:t>
            </a:r>
            <a:r>
              <a:rPr lang="en-GB" sz="1000" dirty="0"/>
              <a:t> (Accessed 31st October 2019)</a:t>
            </a:r>
          </a:p>
          <a:p>
            <a:endParaRPr lang="en-GB" sz="1000" dirty="0"/>
          </a:p>
          <a:p>
            <a:r>
              <a:rPr lang="en-GB" sz="1000" dirty="0"/>
              <a:t>EMMER, E.T. and STOUGH, L.M., 2001. Classroom management: A critical part of educational psychology, with implications for teacher education. </a:t>
            </a:r>
            <a:r>
              <a:rPr lang="en-GB" sz="1000" i="1" dirty="0"/>
              <a:t>Educational psychologist</a:t>
            </a:r>
            <a:r>
              <a:rPr lang="en-GB" sz="1000" dirty="0"/>
              <a:t>, </a:t>
            </a:r>
            <a:r>
              <a:rPr lang="en-GB" sz="1000" i="1" dirty="0"/>
              <a:t>36</a:t>
            </a:r>
            <a:r>
              <a:rPr lang="en-GB" sz="1000" dirty="0"/>
              <a:t>(2), pp.103-112.</a:t>
            </a:r>
          </a:p>
          <a:p>
            <a:endParaRPr lang="en-GB" sz="1000" dirty="0"/>
          </a:p>
          <a:p>
            <a:r>
              <a:rPr lang="en-GB" sz="1000" dirty="0"/>
              <a:t>GALTON, M. and WILLIAMSON, J., 2003. </a:t>
            </a:r>
            <a:r>
              <a:rPr lang="en-GB" sz="1000" i="1" dirty="0"/>
              <a:t>Group work in the primary classroom</a:t>
            </a:r>
            <a:r>
              <a:rPr lang="en-GB" sz="1000" dirty="0"/>
              <a:t>. Routledge.</a:t>
            </a:r>
          </a:p>
          <a:p>
            <a:endParaRPr lang="en-GB" sz="1000" dirty="0"/>
          </a:p>
          <a:p>
            <a:r>
              <a:rPr lang="en-GB" sz="1000" dirty="0"/>
              <a:t>HR DEVELOPMENT INFO (2019) The </a:t>
            </a:r>
            <a:r>
              <a:rPr lang="en-GB" sz="1000" i="1" dirty="0"/>
              <a:t>Pros and Cons of Constructivism in Modern Day Education. </a:t>
            </a:r>
            <a:r>
              <a:rPr lang="en-GB" sz="1000" dirty="0"/>
              <a:t>Available at: </a:t>
            </a:r>
            <a:r>
              <a:rPr lang="en-GB" sz="1000" u="sng" dirty="0">
                <a:hlinkClick r:id="rId4"/>
              </a:rPr>
              <a:t>https://hrdevelopmentinfo.com/pros-cons-constructivism-modern-day-education/</a:t>
            </a:r>
            <a:r>
              <a:rPr lang="en-GB" sz="1000" dirty="0"/>
              <a:t> </a:t>
            </a:r>
            <a:r>
              <a:rPr lang="en-GB" sz="1000" i="1" dirty="0"/>
              <a:t> </a:t>
            </a:r>
          </a:p>
          <a:p>
            <a:endParaRPr lang="en-GB" sz="1000" dirty="0"/>
          </a:p>
          <a:p>
            <a:r>
              <a:rPr lang="en-GB" sz="1000" dirty="0"/>
              <a:t>LANNIE, A.L. and MCCURDY, B.L., 2007. Preventing disruptive </a:t>
            </a:r>
            <a:r>
              <a:rPr lang="en-GB" sz="1000" dirty="0" err="1"/>
              <a:t>behavior</a:t>
            </a:r>
            <a:r>
              <a:rPr lang="en-GB" sz="1000" dirty="0"/>
              <a:t> in the urban classroom: Effects of the good </a:t>
            </a:r>
            <a:r>
              <a:rPr lang="en-GB" sz="1000" dirty="0" err="1"/>
              <a:t>behavior</a:t>
            </a:r>
            <a:r>
              <a:rPr lang="en-GB" sz="1000" dirty="0"/>
              <a:t> game on student and teacher </a:t>
            </a:r>
            <a:r>
              <a:rPr lang="en-GB" sz="1000" dirty="0" err="1"/>
              <a:t>behavior</a:t>
            </a:r>
            <a:r>
              <a:rPr lang="en-GB" sz="1000" dirty="0"/>
              <a:t>. </a:t>
            </a:r>
            <a:r>
              <a:rPr lang="en-GB" sz="1000" i="1" dirty="0"/>
              <a:t>Education and Treatment of Children</a:t>
            </a:r>
            <a:r>
              <a:rPr lang="en-GB" sz="1000" dirty="0"/>
              <a:t>, </a:t>
            </a:r>
            <a:r>
              <a:rPr lang="en-GB" sz="1000" i="1" dirty="0"/>
              <a:t>30</a:t>
            </a:r>
            <a:r>
              <a:rPr lang="en-GB" sz="1000" dirty="0"/>
              <a:t>(1), pp.85-98.</a:t>
            </a:r>
          </a:p>
          <a:p>
            <a:endParaRPr lang="en-GB" sz="1000" dirty="0"/>
          </a:p>
          <a:p>
            <a:r>
              <a:rPr lang="en-GB" sz="1000" dirty="0"/>
              <a:t>MCALLISTER, J. 2015. </a:t>
            </a:r>
            <a:r>
              <a:rPr lang="en-GB" sz="1000" i="1" dirty="0"/>
              <a:t>Developmental Approaches to Learning: Constructivism </a:t>
            </a:r>
          </a:p>
          <a:p>
            <a:endParaRPr lang="en-GB" sz="1000" dirty="0"/>
          </a:p>
          <a:p>
            <a:r>
              <a:rPr lang="en-GB" sz="1000" dirty="0"/>
              <a:t>NMEIC DET. (2019) </a:t>
            </a:r>
            <a:r>
              <a:rPr lang="en-GB" sz="1000" i="1" dirty="0"/>
              <a:t>Educational Implications of Vygotsky's Theory of Social Constructivism by </a:t>
            </a:r>
            <a:r>
              <a:rPr lang="en-GB" sz="1000" i="1" dirty="0" err="1"/>
              <a:t>Dr.</a:t>
            </a:r>
            <a:r>
              <a:rPr lang="en-GB" sz="1000" i="1" dirty="0"/>
              <a:t> Vasundhara Padmanabhan [video]. </a:t>
            </a:r>
            <a:r>
              <a:rPr lang="en-GB" sz="1000" dirty="0"/>
              <a:t>Available at: </a:t>
            </a:r>
            <a:r>
              <a:rPr lang="en-GB" sz="1000" u="sng" dirty="0">
                <a:hlinkClick r:id="rId5"/>
              </a:rPr>
              <a:t>https://www.youtube.com/watch?v=j-dWOpP60Ig</a:t>
            </a:r>
            <a:r>
              <a:rPr lang="en-GB" sz="1000" dirty="0"/>
              <a:t> (Accessed 30th October 2019)</a:t>
            </a:r>
          </a:p>
          <a:p>
            <a:endParaRPr lang="en-GB" sz="1000" dirty="0"/>
          </a:p>
          <a:p>
            <a:r>
              <a:rPr lang="en-GB" sz="1000" dirty="0"/>
              <a:t>PRITCHARD, A. and WOOLARD, J., 2013. </a:t>
            </a:r>
            <a:r>
              <a:rPr lang="en-GB" sz="1000" i="1" dirty="0"/>
              <a:t>Psychology for the classroom: Constructivism and social learning</a:t>
            </a:r>
            <a:r>
              <a:rPr lang="en-GB" sz="1000" dirty="0"/>
              <a:t>. Routledge.</a:t>
            </a:r>
          </a:p>
          <a:p>
            <a:endParaRPr lang="en-GB" sz="1000" dirty="0"/>
          </a:p>
          <a:p>
            <a:r>
              <a:rPr lang="en-GB" sz="1000" dirty="0"/>
              <a:t>PRITCHARD, A., 2017. </a:t>
            </a:r>
            <a:r>
              <a:rPr lang="en-GB" sz="1000" i="1" dirty="0"/>
              <a:t>Ways of learning: Learning theories for the classroom</a:t>
            </a:r>
            <a:r>
              <a:rPr lang="en-GB" sz="1000" dirty="0"/>
              <a:t>. Routledge.</a:t>
            </a:r>
          </a:p>
          <a:p>
            <a:endParaRPr lang="en-GB" sz="1000" dirty="0"/>
          </a:p>
          <a:p>
            <a:r>
              <a:rPr lang="en-GB" sz="1000" dirty="0"/>
              <a:t>SCHOOL A, 2017. </a:t>
            </a:r>
            <a:r>
              <a:rPr lang="en-GB" sz="1000" i="1" dirty="0"/>
              <a:t>Policy Document for Behaviour, Discipline &amp; Antibullying</a:t>
            </a:r>
          </a:p>
          <a:p>
            <a:endParaRPr lang="en-GB" sz="1000" dirty="0"/>
          </a:p>
          <a:p>
            <a:r>
              <a:rPr lang="en-GB" sz="1000" dirty="0"/>
              <a:t>SCHOOL A, 2018. </a:t>
            </a:r>
            <a:r>
              <a:rPr lang="en-GB" sz="1000" i="1" dirty="0"/>
              <a:t>Policy Document for Teaching &amp; Learning</a:t>
            </a:r>
          </a:p>
          <a:p>
            <a:endParaRPr lang="en-GB" sz="1000" dirty="0"/>
          </a:p>
          <a:p>
            <a:r>
              <a:rPr lang="en-GB" sz="1000" dirty="0"/>
              <a:t>STEELE, M. (2005) ‘Teaching Students with Learning Disabilities: Constructivism or Behaviourism?’, </a:t>
            </a:r>
            <a:r>
              <a:rPr lang="en-GB" sz="1000" i="1" dirty="0"/>
              <a:t>Current Issues in Education</a:t>
            </a:r>
            <a:r>
              <a:rPr lang="en-GB" sz="1000" dirty="0"/>
              <a:t>, 8(10)</a:t>
            </a:r>
          </a:p>
          <a:p>
            <a:endParaRPr lang="en-GB" sz="1000" dirty="0"/>
          </a:p>
          <a:p>
            <a:r>
              <a:rPr lang="en-GB" sz="1000" i="1" dirty="0"/>
              <a:t>TES (2019)	 Behaviourism Theory of Learning</a:t>
            </a:r>
            <a:r>
              <a:rPr lang="en-GB" sz="1000" dirty="0"/>
              <a:t>, Available at: </a:t>
            </a:r>
            <a:r>
              <a:rPr lang="en-GB" sz="1000" u="sng" dirty="0">
                <a:hlinkClick r:id="rId6"/>
              </a:rPr>
              <a:t>https://www.tes.com/lessons/SgkMT2ADQx-gjw/behaviorism-theory-of-learning</a:t>
            </a:r>
            <a:r>
              <a:rPr lang="en-GB" sz="1000" dirty="0"/>
              <a:t> (Accessed 30</a:t>
            </a:r>
            <a:r>
              <a:rPr lang="en-GB" sz="1000" baseline="30000" dirty="0"/>
              <a:t>th</a:t>
            </a:r>
            <a:r>
              <a:rPr lang="en-GB" sz="1000" dirty="0"/>
              <a:t> October 2019)</a:t>
            </a:r>
          </a:p>
          <a:p>
            <a:endParaRPr lang="en-GB" sz="1000" dirty="0"/>
          </a:p>
          <a:p>
            <a:r>
              <a:rPr lang="en-GB" sz="1000" dirty="0"/>
              <a:t>UNICEF. No Date. </a:t>
            </a:r>
            <a:r>
              <a:rPr lang="en-GB" sz="1000" i="1" dirty="0"/>
              <a:t>Back To School: Your Complete Guide to Creating Rights-Based Charters</a:t>
            </a:r>
          </a:p>
          <a:p>
            <a:endParaRPr lang="en-GB" sz="1000" dirty="0"/>
          </a:p>
          <a:p>
            <a:r>
              <a:rPr lang="en-GB" sz="1000" dirty="0"/>
              <a:t>WATSON, J., 2001. Social constructivism in the classroom. </a:t>
            </a:r>
            <a:r>
              <a:rPr lang="en-GB" sz="1000" i="1" dirty="0"/>
              <a:t>Support for learning</a:t>
            </a:r>
            <a:r>
              <a:rPr lang="en-GB" sz="1000" dirty="0"/>
              <a:t>, </a:t>
            </a:r>
            <a:r>
              <a:rPr lang="en-GB" sz="1000" i="1" dirty="0"/>
              <a:t>16</a:t>
            </a:r>
            <a:r>
              <a:rPr lang="en-GB" sz="1000" dirty="0"/>
              <a:t>(3), pp.140-147.</a:t>
            </a:r>
          </a:p>
          <a:p>
            <a:endParaRPr lang="en-GB" sz="1000" dirty="0"/>
          </a:p>
          <a:p>
            <a:r>
              <a:rPr lang="en-GB" sz="1000" dirty="0"/>
              <a:t>WIKIEDUCATOR. 2001. </a:t>
            </a:r>
            <a:r>
              <a:rPr lang="en-GB" sz="1000" i="1" dirty="0"/>
              <a:t>Exploring Social Constructivist Assessment. </a:t>
            </a:r>
            <a:r>
              <a:rPr lang="en-GB" sz="1000" dirty="0"/>
              <a:t>Available at: </a:t>
            </a:r>
            <a:r>
              <a:rPr lang="en-GB" sz="1000" u="sng" dirty="0">
                <a:hlinkClick r:id="rId7"/>
              </a:rPr>
              <a:t>https://wikieducator.org/Social_Constructivism_Assessment/Recommendations_and_Relevance</a:t>
            </a:r>
            <a:r>
              <a:rPr lang="en-GB" sz="1000" dirty="0"/>
              <a:t> (Accessed 1</a:t>
            </a:r>
            <a:r>
              <a:rPr lang="en-GB" sz="1000" baseline="30000" dirty="0"/>
              <a:t>st</a:t>
            </a:r>
            <a:r>
              <a:rPr lang="en-GB" sz="1000" dirty="0"/>
              <a:t> November 2019)</a:t>
            </a:r>
          </a:p>
          <a:p>
            <a:endParaRPr lang="en-GB" sz="1000" dirty="0"/>
          </a:p>
        </p:txBody>
      </p:sp>
    </p:spTree>
    <p:extLst>
      <p:ext uri="{BB962C8B-B14F-4D97-AF65-F5344CB8AC3E}">
        <p14:creationId xmlns:p14="http://schemas.microsoft.com/office/powerpoint/2010/main" val="4038384772"/>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41242B"/>
      </a:dk2>
      <a:lt2>
        <a:srgbClr val="E2E5E8"/>
      </a:lt2>
      <a:accent1>
        <a:srgbClr val="E72D29"/>
      </a:accent1>
      <a:accent2>
        <a:srgbClr val="D56A17"/>
      </a:accent2>
      <a:accent3>
        <a:srgbClr val="B8A221"/>
      </a:accent3>
      <a:accent4>
        <a:srgbClr val="14B4A3"/>
      </a:accent4>
      <a:accent5>
        <a:srgbClr val="29ADE7"/>
      </a:accent5>
      <a:accent6>
        <a:srgbClr val="194DD5"/>
      </a:accent6>
      <a:hlink>
        <a:srgbClr val="3F87BF"/>
      </a:hlink>
      <a:folHlink>
        <a:srgbClr val="7F7F7F"/>
      </a:folHlink>
    </a:clrScheme>
    <a:fontScheme name="Dividend">
      <a:maj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2994</TotalTime>
  <Words>620</Words>
  <Application>Microsoft Office PowerPoint</Application>
  <PresentationFormat>Widescreen</PresentationFormat>
  <Paragraphs>78</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Avenir Next LT Pro</vt:lpstr>
      <vt:lpstr>Wingdings 2</vt:lpstr>
      <vt:lpstr>DividendVTI</vt:lpstr>
      <vt:lpstr>Principles of learning and teaching</vt:lpstr>
      <vt:lpstr>Scrapbook contents</vt:lpstr>
      <vt:lpstr>behaviourism</vt:lpstr>
      <vt:lpstr>Social-constructivism</vt:lpstr>
      <vt:lpstr>School a</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learning and teaching</dc:title>
  <dc:creator>Connor Planner</dc:creator>
  <cp:lastModifiedBy>Connor Planner</cp:lastModifiedBy>
  <cp:revision>31</cp:revision>
  <dcterms:created xsi:type="dcterms:W3CDTF">2019-10-30T09:13:18Z</dcterms:created>
  <dcterms:modified xsi:type="dcterms:W3CDTF">2019-11-01T11:07:24Z</dcterms:modified>
</cp:coreProperties>
</file>