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8288000" cy="10287000"/>
  <p:notesSz cx="6858000" cy="9144000"/>
  <p:embeddedFontLst>
    <p:embeddedFont>
      <p:font typeface="Heading Now 71-78" pitchFamily="2" charset="0"/>
      <p:regular r:id="rId11"/>
    </p:embeddedFont>
    <p:embeddedFont>
      <p:font typeface="Inter" panose="02000503000000020004" pitchFamily="2" charset="0"/>
      <p:regular r:id="rId12"/>
    </p:embeddedFont>
    <p:embeddedFont>
      <p:font typeface="Inter Bold" panose="02000503000000020004" pitchFamily="2" charset="0"/>
      <p:regular r:id="rId13"/>
    </p:embeddedFont>
    <p:embeddedFont>
      <p:font typeface="Telegraf Medium" pitchFamily="2" charset="77"/>
      <p:regular r:id="rId14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3.fntdata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font" Target="fonts/font2.fntdata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font" Target="fonts/font1.fntdata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4.fntdata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4/9/26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4/9/26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4/9/26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4/9/26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4/9/26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4/9/26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4/9/26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7" Type="http://schemas.openxmlformats.org/officeDocument/2006/relationships/image" Target="../media/image6.pn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5" Type="http://schemas.openxmlformats.org/officeDocument/2006/relationships/image" Target="../media/image4.svg"/><Relationship Id="rId4" Type="http://schemas.openxmlformats.org/officeDocument/2006/relationships/image" Target="../media/image3.sv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svg"/><Relationship Id="rId3" Type="http://schemas.openxmlformats.org/officeDocument/2006/relationships/image" Target="../media/image7.svg"/><Relationship Id="rId7" Type="http://schemas.openxmlformats.org/officeDocument/2006/relationships/image" Target="../media/image4.sv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svg"/><Relationship Id="rId5" Type="http://schemas.openxmlformats.org/officeDocument/2006/relationships/image" Target="../media/image8.jpeg"/><Relationship Id="rId4" Type="http://schemas.openxmlformats.org/officeDocument/2006/relationships/image" Target="../media/image2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7" Type="http://schemas.openxmlformats.org/officeDocument/2006/relationships/image" Target="../media/image14.svg"/><Relationship Id="rId2" Type="http://schemas.openxmlformats.org/officeDocument/2006/relationships/image" Target="../media/image9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svg"/><Relationship Id="rId5" Type="http://schemas.openxmlformats.org/officeDocument/2006/relationships/image" Target="../media/image12.svg"/><Relationship Id="rId4" Type="http://schemas.openxmlformats.org/officeDocument/2006/relationships/image" Target="../media/image11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7" Type="http://schemas.openxmlformats.org/officeDocument/2006/relationships/image" Target="../media/image20.svg"/><Relationship Id="rId2" Type="http://schemas.openxmlformats.org/officeDocument/2006/relationships/image" Target="../media/image15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svg"/><Relationship Id="rId7" Type="http://schemas.openxmlformats.org/officeDocument/2006/relationships/image" Target="../media/image26.svg"/><Relationship Id="rId2" Type="http://schemas.openxmlformats.org/officeDocument/2006/relationships/image" Target="../media/image21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svg"/><Relationship Id="rId5" Type="http://schemas.openxmlformats.org/officeDocument/2006/relationships/image" Target="../media/image24.svg"/><Relationship Id="rId4" Type="http://schemas.openxmlformats.org/officeDocument/2006/relationships/image" Target="../media/image23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svg"/><Relationship Id="rId5" Type="http://schemas.openxmlformats.org/officeDocument/2006/relationships/image" Target="../media/image19.svg"/><Relationship Id="rId4" Type="http://schemas.openxmlformats.org/officeDocument/2006/relationships/image" Target="../media/image17.sv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3" Type="http://schemas.openxmlformats.org/officeDocument/2006/relationships/image" Target="../media/image29.svg"/><Relationship Id="rId7" Type="http://schemas.openxmlformats.org/officeDocument/2006/relationships/image" Target="../media/image32.svg"/><Relationship Id="rId2" Type="http://schemas.openxmlformats.org/officeDocument/2006/relationships/image" Target="../media/image28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jpeg"/><Relationship Id="rId5" Type="http://schemas.openxmlformats.org/officeDocument/2006/relationships/image" Target="../media/image27.svg"/><Relationship Id="rId4" Type="http://schemas.openxmlformats.org/officeDocument/2006/relationships/image" Target="../media/image30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sv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7.svg"/><Relationship Id="rId4" Type="http://schemas.openxmlformats.org/officeDocument/2006/relationships/image" Target="../media/image36.sv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D207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5481896" y="-1678907"/>
            <a:ext cx="4832237" cy="4832237"/>
          </a:xfrm>
          <a:custGeom>
            <a:avLst/>
            <a:gdLst/>
            <a:ahLst/>
            <a:cxnLst/>
            <a:rect l="l" t="t" r="r" b="b"/>
            <a:pathLst>
              <a:path w="4832237" h="4832237">
                <a:moveTo>
                  <a:pt x="0" y="0"/>
                </a:moveTo>
                <a:lnTo>
                  <a:pt x="4832237" y="0"/>
                </a:lnTo>
                <a:lnTo>
                  <a:pt x="4832237" y="4832237"/>
                </a:lnTo>
                <a:lnTo>
                  <a:pt x="0" y="483223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3" name="Freeform 3"/>
          <p:cNvSpPr/>
          <p:nvPr/>
        </p:nvSpPr>
        <p:spPr>
          <a:xfrm>
            <a:off x="16111920" y="6640174"/>
            <a:ext cx="4352161" cy="3400126"/>
          </a:xfrm>
          <a:custGeom>
            <a:avLst/>
            <a:gdLst/>
            <a:ahLst/>
            <a:cxnLst/>
            <a:rect l="l" t="t" r="r" b="b"/>
            <a:pathLst>
              <a:path w="4352161" h="3400126">
                <a:moveTo>
                  <a:pt x="0" y="0"/>
                </a:moveTo>
                <a:lnTo>
                  <a:pt x="4352160" y="0"/>
                </a:lnTo>
                <a:lnTo>
                  <a:pt x="4352160" y="3400126"/>
                </a:lnTo>
                <a:lnTo>
                  <a:pt x="0" y="340012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4" name="Freeform 4"/>
          <p:cNvSpPr/>
          <p:nvPr/>
        </p:nvSpPr>
        <p:spPr>
          <a:xfrm>
            <a:off x="12587633" y="391796"/>
            <a:ext cx="479228" cy="479228"/>
          </a:xfrm>
          <a:custGeom>
            <a:avLst/>
            <a:gdLst/>
            <a:ahLst/>
            <a:cxnLst/>
            <a:rect l="l" t="t" r="r" b="b"/>
            <a:pathLst>
              <a:path w="479228" h="479228">
                <a:moveTo>
                  <a:pt x="0" y="0"/>
                </a:moveTo>
                <a:lnTo>
                  <a:pt x="479228" y="0"/>
                </a:lnTo>
                <a:lnTo>
                  <a:pt x="479228" y="479228"/>
                </a:lnTo>
                <a:lnTo>
                  <a:pt x="0" y="47922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5" name="Freeform 5"/>
          <p:cNvSpPr/>
          <p:nvPr/>
        </p:nvSpPr>
        <p:spPr>
          <a:xfrm>
            <a:off x="12986071" y="391796"/>
            <a:ext cx="479228" cy="479228"/>
          </a:xfrm>
          <a:custGeom>
            <a:avLst/>
            <a:gdLst/>
            <a:ahLst/>
            <a:cxnLst/>
            <a:rect l="l" t="t" r="r" b="b"/>
            <a:pathLst>
              <a:path w="479228" h="479228">
                <a:moveTo>
                  <a:pt x="0" y="0"/>
                </a:moveTo>
                <a:lnTo>
                  <a:pt x="479228" y="0"/>
                </a:lnTo>
                <a:lnTo>
                  <a:pt x="479228" y="479228"/>
                </a:lnTo>
                <a:lnTo>
                  <a:pt x="0" y="47922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6" name="TextBox 6"/>
          <p:cNvSpPr txBox="1"/>
          <p:nvPr/>
        </p:nvSpPr>
        <p:spPr>
          <a:xfrm>
            <a:off x="407752" y="1324068"/>
            <a:ext cx="16258387" cy="6471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104"/>
              </a:lnSpc>
            </a:pPr>
            <a:r>
              <a:rPr lang="en-US" sz="4104" spc="-225">
                <a:solidFill>
                  <a:srgbClr val="FFFFFF"/>
                </a:solidFill>
                <a:latin typeface="Heading Now 71-78"/>
                <a:ea typeface="Heading Now 71-78"/>
                <a:cs typeface="Heading Now 71-78"/>
                <a:sym typeface="Heading Now 71-78"/>
              </a:rPr>
              <a:t>Digital Transformation in Health and Social CareProfessions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07752" y="3548667"/>
            <a:ext cx="11710943" cy="31162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585"/>
              </a:lnSpc>
            </a:pPr>
            <a:r>
              <a:rPr lang="en-US" sz="2561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Module Code: BMHP6026</a:t>
            </a:r>
          </a:p>
          <a:p>
            <a:pPr algn="l">
              <a:lnSpc>
                <a:spcPts val="3585"/>
              </a:lnSpc>
            </a:pPr>
            <a:endParaRPr lang="en-US" sz="2561">
              <a:solidFill>
                <a:srgbClr val="FFFFFF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lvl="0" indent="0" algn="l">
              <a:lnSpc>
                <a:spcPts val="3585"/>
              </a:lnSpc>
            </a:pPr>
            <a:r>
              <a:rPr lang="en-US" sz="2561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Presented By: Mohammad Nurul Islam</a:t>
            </a:r>
          </a:p>
          <a:p>
            <a:pPr marL="0" lvl="0" indent="0" algn="l">
              <a:lnSpc>
                <a:spcPts val="3585"/>
              </a:lnSpc>
            </a:pPr>
            <a:endParaRPr lang="en-US" sz="2561">
              <a:solidFill>
                <a:srgbClr val="FFFFFF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lvl="0" indent="0" algn="l">
              <a:lnSpc>
                <a:spcPts val="3585"/>
              </a:lnSpc>
            </a:pPr>
            <a:r>
              <a:rPr lang="en-US" sz="2561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Student ID Number: 2327900</a:t>
            </a:r>
          </a:p>
          <a:p>
            <a:pPr marL="0" lvl="0" indent="0" algn="l">
              <a:lnSpc>
                <a:spcPts val="3585"/>
              </a:lnSpc>
            </a:pPr>
            <a:endParaRPr lang="en-US" sz="2561">
              <a:solidFill>
                <a:srgbClr val="FFFFFF"/>
              </a:solidFill>
              <a:latin typeface="Inter"/>
              <a:ea typeface="Inter"/>
              <a:cs typeface="Inter"/>
              <a:sym typeface="Inter"/>
            </a:endParaRPr>
          </a:p>
          <a:p>
            <a:pPr algn="l">
              <a:lnSpc>
                <a:spcPts val="3585"/>
              </a:lnSpc>
            </a:pPr>
            <a:r>
              <a:rPr lang="en-US" sz="2561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Lecturer’s Name: Dr Laila Surani</a:t>
            </a:r>
          </a:p>
        </p:txBody>
      </p:sp>
      <p:sp>
        <p:nvSpPr>
          <p:cNvPr id="8" name="Freeform 8"/>
          <p:cNvSpPr/>
          <p:nvPr/>
        </p:nvSpPr>
        <p:spPr>
          <a:xfrm>
            <a:off x="-1149692" y="372485"/>
            <a:ext cx="3114887" cy="517850"/>
          </a:xfrm>
          <a:custGeom>
            <a:avLst/>
            <a:gdLst/>
            <a:ahLst/>
            <a:cxnLst/>
            <a:rect l="l" t="t" r="r" b="b"/>
            <a:pathLst>
              <a:path w="3114887" h="517850">
                <a:moveTo>
                  <a:pt x="0" y="0"/>
                </a:moveTo>
                <a:lnTo>
                  <a:pt x="3114887" y="0"/>
                </a:lnTo>
                <a:lnTo>
                  <a:pt x="3114887" y="517850"/>
                </a:lnTo>
                <a:lnTo>
                  <a:pt x="0" y="51785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9" name="Freeform 9"/>
          <p:cNvSpPr/>
          <p:nvPr/>
        </p:nvSpPr>
        <p:spPr>
          <a:xfrm>
            <a:off x="0" y="9480879"/>
            <a:ext cx="2289383" cy="806121"/>
          </a:xfrm>
          <a:custGeom>
            <a:avLst/>
            <a:gdLst/>
            <a:ahLst/>
            <a:cxnLst/>
            <a:rect l="l" t="t" r="r" b="b"/>
            <a:pathLst>
              <a:path w="2289383" h="806121">
                <a:moveTo>
                  <a:pt x="0" y="0"/>
                </a:moveTo>
                <a:lnTo>
                  <a:pt x="2289383" y="0"/>
                </a:lnTo>
                <a:lnTo>
                  <a:pt x="2289383" y="806121"/>
                </a:lnTo>
                <a:lnTo>
                  <a:pt x="0" y="806121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D207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4193190" y="-2226693"/>
            <a:ext cx="4832237" cy="4832237"/>
          </a:xfrm>
          <a:custGeom>
            <a:avLst/>
            <a:gdLst/>
            <a:ahLst/>
            <a:cxnLst/>
            <a:rect l="l" t="t" r="r" b="b"/>
            <a:pathLst>
              <a:path w="4832237" h="4832237">
                <a:moveTo>
                  <a:pt x="0" y="0"/>
                </a:moveTo>
                <a:lnTo>
                  <a:pt x="4832237" y="0"/>
                </a:lnTo>
                <a:lnTo>
                  <a:pt x="4832237" y="4832236"/>
                </a:lnTo>
                <a:lnTo>
                  <a:pt x="0" y="483223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3" name="Freeform 3"/>
          <p:cNvSpPr/>
          <p:nvPr/>
        </p:nvSpPr>
        <p:spPr>
          <a:xfrm>
            <a:off x="6628588" y="7380083"/>
            <a:ext cx="4203748" cy="4203748"/>
          </a:xfrm>
          <a:custGeom>
            <a:avLst/>
            <a:gdLst/>
            <a:ahLst/>
            <a:cxnLst/>
            <a:rect l="l" t="t" r="r" b="b"/>
            <a:pathLst>
              <a:path w="4203748" h="4203748">
                <a:moveTo>
                  <a:pt x="0" y="0"/>
                </a:moveTo>
                <a:lnTo>
                  <a:pt x="4203748" y="0"/>
                </a:lnTo>
                <a:lnTo>
                  <a:pt x="4203748" y="4203748"/>
                </a:lnTo>
                <a:lnTo>
                  <a:pt x="0" y="420374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4" name="Freeform 4"/>
          <p:cNvSpPr/>
          <p:nvPr/>
        </p:nvSpPr>
        <p:spPr>
          <a:xfrm>
            <a:off x="16111920" y="6640174"/>
            <a:ext cx="4352161" cy="3400126"/>
          </a:xfrm>
          <a:custGeom>
            <a:avLst/>
            <a:gdLst/>
            <a:ahLst/>
            <a:cxnLst/>
            <a:rect l="l" t="t" r="r" b="b"/>
            <a:pathLst>
              <a:path w="4352161" h="3400126">
                <a:moveTo>
                  <a:pt x="0" y="0"/>
                </a:moveTo>
                <a:lnTo>
                  <a:pt x="4352160" y="0"/>
                </a:lnTo>
                <a:lnTo>
                  <a:pt x="4352160" y="3400126"/>
                </a:lnTo>
                <a:lnTo>
                  <a:pt x="0" y="340012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</p:sp>
      <p:grpSp>
        <p:nvGrpSpPr>
          <p:cNvPr id="5" name="Group 5"/>
          <p:cNvGrpSpPr/>
          <p:nvPr/>
        </p:nvGrpSpPr>
        <p:grpSpPr>
          <a:xfrm>
            <a:off x="9744146" y="2087439"/>
            <a:ext cx="8420969" cy="7170861"/>
            <a:chOff x="0" y="0"/>
            <a:chExt cx="1460623" cy="1243791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460627" cy="1243791"/>
            </a:xfrm>
            <a:custGeom>
              <a:avLst/>
              <a:gdLst/>
              <a:ahLst/>
              <a:cxnLst/>
              <a:rect l="l" t="t" r="r" b="b"/>
              <a:pathLst>
                <a:path w="1460627" h="1243791">
                  <a:moveTo>
                    <a:pt x="1046362" y="38122"/>
                  </a:moveTo>
                  <a:cubicBezTo>
                    <a:pt x="1024662" y="13865"/>
                    <a:pt x="993657" y="0"/>
                    <a:pt x="961111" y="0"/>
                  </a:cubicBezTo>
                  <a:lnTo>
                    <a:pt x="114385" y="0"/>
                  </a:lnTo>
                  <a:cubicBezTo>
                    <a:pt x="51213" y="1"/>
                    <a:pt x="1" y="51211"/>
                    <a:pt x="0" y="114384"/>
                  </a:cubicBezTo>
                  <a:lnTo>
                    <a:pt x="0" y="501214"/>
                  </a:lnTo>
                  <a:lnTo>
                    <a:pt x="0" y="795306"/>
                  </a:lnTo>
                  <a:cubicBezTo>
                    <a:pt x="0" y="858478"/>
                    <a:pt x="51211" y="909690"/>
                    <a:pt x="114384" y="909690"/>
                  </a:cubicBezTo>
                  <a:lnTo>
                    <a:pt x="587586" y="909690"/>
                  </a:lnTo>
                  <a:cubicBezTo>
                    <a:pt x="620132" y="909690"/>
                    <a:pt x="651138" y="923554"/>
                    <a:pt x="672837" y="947811"/>
                  </a:cubicBezTo>
                  <a:lnTo>
                    <a:pt x="903501" y="1205669"/>
                  </a:lnTo>
                  <a:cubicBezTo>
                    <a:pt x="925201" y="1229927"/>
                    <a:pt x="956207" y="1243791"/>
                    <a:pt x="988753" y="1243791"/>
                  </a:cubicBezTo>
                  <a:lnTo>
                    <a:pt x="1346239" y="1243791"/>
                  </a:lnTo>
                  <a:cubicBezTo>
                    <a:pt x="1376576" y="1243792"/>
                    <a:pt x="1405670" y="1231742"/>
                    <a:pt x="1427122" y="1210291"/>
                  </a:cubicBezTo>
                  <a:cubicBezTo>
                    <a:pt x="1448574" y="1188841"/>
                    <a:pt x="1460626" y="1159748"/>
                    <a:pt x="1460627" y="1129411"/>
                  </a:cubicBezTo>
                  <a:lnTo>
                    <a:pt x="1460627" y="562247"/>
                  </a:lnTo>
                  <a:cubicBezTo>
                    <a:pt x="1460627" y="522943"/>
                    <a:pt x="1446140" y="485019"/>
                    <a:pt x="1419935" y="455726"/>
                  </a:cubicBezTo>
                  <a:close/>
                </a:path>
              </a:pathLst>
            </a:custGeom>
            <a:blipFill>
              <a:blip r:embed="rId5"/>
              <a:stretch>
                <a:fillRect l="-35960" t="-11218" r="-5971"/>
              </a:stretch>
            </a:blipFill>
          </p:spPr>
        </p:sp>
      </p:grpSp>
      <p:sp>
        <p:nvSpPr>
          <p:cNvPr id="7" name="Freeform 7"/>
          <p:cNvSpPr/>
          <p:nvPr/>
        </p:nvSpPr>
        <p:spPr>
          <a:xfrm>
            <a:off x="15496410" y="9561071"/>
            <a:ext cx="479228" cy="479228"/>
          </a:xfrm>
          <a:custGeom>
            <a:avLst/>
            <a:gdLst/>
            <a:ahLst/>
            <a:cxnLst/>
            <a:rect l="l" t="t" r="r" b="b"/>
            <a:pathLst>
              <a:path w="479228" h="479228">
                <a:moveTo>
                  <a:pt x="0" y="0"/>
                </a:moveTo>
                <a:lnTo>
                  <a:pt x="479228" y="0"/>
                </a:lnTo>
                <a:lnTo>
                  <a:pt x="479228" y="479229"/>
                </a:lnTo>
                <a:lnTo>
                  <a:pt x="0" y="47922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8" name="Freeform 8"/>
          <p:cNvSpPr/>
          <p:nvPr/>
        </p:nvSpPr>
        <p:spPr>
          <a:xfrm>
            <a:off x="15894848" y="9561071"/>
            <a:ext cx="479228" cy="479228"/>
          </a:xfrm>
          <a:custGeom>
            <a:avLst/>
            <a:gdLst/>
            <a:ahLst/>
            <a:cxnLst/>
            <a:rect l="l" t="t" r="r" b="b"/>
            <a:pathLst>
              <a:path w="479228" h="479228">
                <a:moveTo>
                  <a:pt x="0" y="0"/>
                </a:moveTo>
                <a:lnTo>
                  <a:pt x="479228" y="0"/>
                </a:lnTo>
                <a:lnTo>
                  <a:pt x="479228" y="479229"/>
                </a:lnTo>
                <a:lnTo>
                  <a:pt x="0" y="47922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9" name="TextBox 9"/>
          <p:cNvSpPr txBox="1"/>
          <p:nvPr/>
        </p:nvSpPr>
        <p:spPr>
          <a:xfrm>
            <a:off x="609600" y="2039814"/>
            <a:ext cx="8946347" cy="29203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In the last ten years, wearable health technologies, especially smartwatches, have grown quickly (Piwek et al., 2016). Digital transformation means using digital technologies to improve:</a:t>
            </a:r>
          </a:p>
          <a:p>
            <a:pPr marL="518160" lvl="1" indent="-259080" algn="l">
              <a:lnSpc>
                <a:spcPts val="3359"/>
              </a:lnSpc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Quality of care</a:t>
            </a:r>
          </a:p>
          <a:p>
            <a:pPr marL="518160" lvl="1" indent="-259080" algn="l">
              <a:lnSpc>
                <a:spcPts val="3359"/>
              </a:lnSpc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Efficiency of services</a:t>
            </a:r>
          </a:p>
          <a:p>
            <a:pPr marL="518160" lvl="1" indent="-259080" algn="l">
              <a:lnSpc>
                <a:spcPts val="3359"/>
              </a:lnSpc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Accessibility for patients (Wachter, 2015)</a:t>
            </a:r>
          </a:p>
          <a:p>
            <a:pPr algn="l">
              <a:lnSpc>
                <a:spcPts val="3359"/>
              </a:lnSpc>
            </a:pPr>
            <a:endParaRPr lang="en-US" sz="2400">
              <a:solidFill>
                <a:srgbClr val="FFFFFF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609600" y="5331654"/>
            <a:ext cx="8946347" cy="33394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Aim of the Presentation:</a:t>
            </a:r>
          </a:p>
          <a:p>
            <a:pPr algn="l">
              <a:lnSpc>
                <a:spcPts val="3359"/>
              </a:lnSpc>
            </a:pPr>
            <a:endParaRPr lang="en-US" sz="2400">
              <a:solidFill>
                <a:srgbClr val="FFFFFF"/>
              </a:solidFill>
              <a:latin typeface="Inter"/>
              <a:ea typeface="Inter"/>
              <a:cs typeface="Inter"/>
              <a:sym typeface="Inter"/>
            </a:endParaRPr>
          </a:p>
          <a:p>
            <a:pPr algn="l">
              <a:lnSpc>
                <a:spcPts val="3359"/>
              </a:lnSpc>
            </a:pPr>
            <a:r>
              <a:rPr lang="en-US" sz="2400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To analyse the impact of smartwatches on:</a:t>
            </a:r>
          </a:p>
          <a:p>
            <a:pPr marL="518160" lvl="1" indent="-259080" algn="l">
              <a:lnSpc>
                <a:spcPts val="3359"/>
              </a:lnSpc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Healthcare workforce</a:t>
            </a:r>
          </a:p>
          <a:p>
            <a:pPr marL="518160" lvl="1" indent="-259080" algn="l">
              <a:lnSpc>
                <a:spcPts val="3359"/>
              </a:lnSpc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Service delivery systems</a:t>
            </a:r>
          </a:p>
          <a:p>
            <a:pPr marL="518160" lvl="1" indent="-259080" algn="l">
              <a:lnSpc>
                <a:spcPts val="3359"/>
              </a:lnSpc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Patient experience and engagement</a:t>
            </a:r>
          </a:p>
          <a:p>
            <a:pPr marL="518160" lvl="1" indent="-259080" algn="l">
              <a:lnSpc>
                <a:spcPts val="3359"/>
              </a:lnSpc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The wider community</a:t>
            </a:r>
          </a:p>
          <a:p>
            <a:pPr algn="l">
              <a:lnSpc>
                <a:spcPts val="3359"/>
              </a:lnSpc>
            </a:pPr>
            <a:endParaRPr lang="en-US" sz="2400">
              <a:solidFill>
                <a:srgbClr val="FFFFFF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11" name="Freeform 11"/>
          <p:cNvSpPr/>
          <p:nvPr/>
        </p:nvSpPr>
        <p:spPr>
          <a:xfrm>
            <a:off x="-1149692" y="372485"/>
            <a:ext cx="3114887" cy="517850"/>
          </a:xfrm>
          <a:custGeom>
            <a:avLst/>
            <a:gdLst/>
            <a:ahLst/>
            <a:cxnLst/>
            <a:rect l="l" t="t" r="r" b="b"/>
            <a:pathLst>
              <a:path w="3114887" h="517850">
                <a:moveTo>
                  <a:pt x="0" y="0"/>
                </a:moveTo>
                <a:lnTo>
                  <a:pt x="3114887" y="0"/>
                </a:lnTo>
                <a:lnTo>
                  <a:pt x="3114887" y="517850"/>
                </a:lnTo>
                <a:lnTo>
                  <a:pt x="0" y="51785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2" name="Freeform 12"/>
          <p:cNvSpPr/>
          <p:nvPr/>
        </p:nvSpPr>
        <p:spPr>
          <a:xfrm>
            <a:off x="6628588" y="7380083"/>
            <a:ext cx="4203748" cy="4203748"/>
          </a:xfrm>
          <a:custGeom>
            <a:avLst/>
            <a:gdLst/>
            <a:ahLst/>
            <a:cxnLst/>
            <a:rect l="l" t="t" r="r" b="b"/>
            <a:pathLst>
              <a:path w="4203748" h="4203748">
                <a:moveTo>
                  <a:pt x="0" y="0"/>
                </a:moveTo>
                <a:lnTo>
                  <a:pt x="4203748" y="0"/>
                </a:lnTo>
                <a:lnTo>
                  <a:pt x="4203748" y="4203748"/>
                </a:lnTo>
                <a:lnTo>
                  <a:pt x="0" y="420374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3" name="TextBox 13"/>
          <p:cNvSpPr txBox="1"/>
          <p:nvPr/>
        </p:nvSpPr>
        <p:spPr>
          <a:xfrm>
            <a:off x="609600" y="857250"/>
            <a:ext cx="14886810" cy="8073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99"/>
              </a:lnSpc>
            </a:pPr>
            <a:r>
              <a:rPr lang="en-US" sz="4214" spc="-231">
                <a:solidFill>
                  <a:srgbClr val="FFFFFF"/>
                </a:solidFill>
                <a:latin typeface="Heading Now 71-78"/>
                <a:ea typeface="Heading Now 71-78"/>
                <a:cs typeface="Heading Now 71-78"/>
                <a:sym typeface="Heading Now 71-78"/>
              </a:rPr>
              <a:t>Analysing the Impact of Smartwatch Technologies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D207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2059878" y="6379117"/>
            <a:ext cx="8168160" cy="4380176"/>
          </a:xfrm>
          <a:custGeom>
            <a:avLst/>
            <a:gdLst/>
            <a:ahLst/>
            <a:cxnLst/>
            <a:rect l="l" t="t" r="r" b="b"/>
            <a:pathLst>
              <a:path w="8168160" h="4380176">
                <a:moveTo>
                  <a:pt x="0" y="0"/>
                </a:moveTo>
                <a:lnTo>
                  <a:pt x="8168160" y="0"/>
                </a:lnTo>
                <a:lnTo>
                  <a:pt x="8168160" y="4380176"/>
                </a:lnTo>
                <a:lnTo>
                  <a:pt x="0" y="438017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3" name="Freeform 3"/>
          <p:cNvSpPr/>
          <p:nvPr/>
        </p:nvSpPr>
        <p:spPr>
          <a:xfrm rot="-10800000" flipH="1">
            <a:off x="3571850" y="15250"/>
            <a:ext cx="8264875" cy="3119990"/>
          </a:xfrm>
          <a:custGeom>
            <a:avLst/>
            <a:gdLst/>
            <a:ahLst/>
            <a:cxnLst/>
            <a:rect l="l" t="t" r="r" b="b"/>
            <a:pathLst>
              <a:path w="8264875" h="3119990">
                <a:moveTo>
                  <a:pt x="8264875" y="0"/>
                </a:moveTo>
                <a:lnTo>
                  <a:pt x="0" y="0"/>
                </a:lnTo>
                <a:lnTo>
                  <a:pt x="0" y="3119991"/>
                </a:lnTo>
                <a:lnTo>
                  <a:pt x="8264875" y="3119991"/>
                </a:lnTo>
                <a:lnTo>
                  <a:pt x="8264875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</p:sp>
      <p:grpSp>
        <p:nvGrpSpPr>
          <p:cNvPr id="4" name="Group 4"/>
          <p:cNvGrpSpPr/>
          <p:nvPr/>
        </p:nvGrpSpPr>
        <p:grpSpPr>
          <a:xfrm>
            <a:off x="0" y="0"/>
            <a:ext cx="6733392" cy="7483792"/>
            <a:chOff x="0" y="0"/>
            <a:chExt cx="2917656" cy="3242814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917656" cy="3242814"/>
            </a:xfrm>
            <a:custGeom>
              <a:avLst/>
              <a:gdLst/>
              <a:ahLst/>
              <a:cxnLst/>
              <a:rect l="l" t="t" r="r" b="b"/>
              <a:pathLst>
                <a:path w="2917656" h="3242814">
                  <a:moveTo>
                    <a:pt x="2503394" y="38122"/>
                  </a:moveTo>
                  <a:cubicBezTo>
                    <a:pt x="2481694" y="13865"/>
                    <a:pt x="2450689" y="0"/>
                    <a:pt x="2090453" y="0"/>
                  </a:cubicBezTo>
                  <a:lnTo>
                    <a:pt x="528968" y="0"/>
                  </a:lnTo>
                  <a:cubicBezTo>
                    <a:pt x="465795" y="0"/>
                    <a:pt x="414584" y="51211"/>
                    <a:pt x="414584" y="114384"/>
                  </a:cubicBezTo>
                  <a:lnTo>
                    <a:pt x="414584" y="386829"/>
                  </a:lnTo>
                  <a:cubicBezTo>
                    <a:pt x="414584" y="417166"/>
                    <a:pt x="402533" y="446260"/>
                    <a:pt x="381081" y="467712"/>
                  </a:cubicBezTo>
                  <a:cubicBezTo>
                    <a:pt x="359630" y="489163"/>
                    <a:pt x="330536" y="501214"/>
                    <a:pt x="300199" y="501214"/>
                  </a:cubicBezTo>
                  <a:lnTo>
                    <a:pt x="114384" y="501214"/>
                  </a:lnTo>
                  <a:cubicBezTo>
                    <a:pt x="84047" y="501214"/>
                    <a:pt x="54953" y="513266"/>
                    <a:pt x="33502" y="534717"/>
                  </a:cubicBezTo>
                  <a:cubicBezTo>
                    <a:pt x="12051" y="556168"/>
                    <a:pt x="0" y="585262"/>
                    <a:pt x="0" y="615598"/>
                  </a:cubicBezTo>
                  <a:lnTo>
                    <a:pt x="0" y="2632040"/>
                  </a:lnTo>
                  <a:cubicBezTo>
                    <a:pt x="0" y="2660179"/>
                    <a:pt x="10372" y="2687331"/>
                    <a:pt x="29133" y="2708303"/>
                  </a:cubicBezTo>
                  <a:lnTo>
                    <a:pt x="248999" y="2954086"/>
                  </a:lnTo>
                  <a:cubicBezTo>
                    <a:pt x="270698" y="2978343"/>
                    <a:pt x="301704" y="2992207"/>
                    <a:pt x="334250" y="2992207"/>
                  </a:cubicBezTo>
                  <a:lnTo>
                    <a:pt x="587615" y="2992207"/>
                  </a:lnTo>
                  <a:cubicBezTo>
                    <a:pt x="620162" y="2992207"/>
                    <a:pt x="651168" y="3006073"/>
                    <a:pt x="672868" y="3030330"/>
                  </a:cubicBezTo>
                  <a:lnTo>
                    <a:pt x="828844" y="3204692"/>
                  </a:lnTo>
                  <a:cubicBezTo>
                    <a:pt x="850543" y="3228949"/>
                    <a:pt x="881549" y="3242814"/>
                    <a:pt x="914095" y="3242814"/>
                  </a:cubicBezTo>
                  <a:lnTo>
                    <a:pt x="2803271" y="3242814"/>
                  </a:lnTo>
                  <a:cubicBezTo>
                    <a:pt x="2833608" y="3242814"/>
                    <a:pt x="2862702" y="3230763"/>
                    <a:pt x="2884154" y="3209312"/>
                  </a:cubicBezTo>
                  <a:cubicBezTo>
                    <a:pt x="2905605" y="3187861"/>
                    <a:pt x="2917656" y="3158767"/>
                    <a:pt x="2917656" y="3128430"/>
                  </a:cubicBezTo>
                  <a:lnTo>
                    <a:pt x="2917656" y="2992207"/>
                  </a:lnTo>
                  <a:lnTo>
                    <a:pt x="2917656" y="567445"/>
                  </a:lnTo>
                  <a:cubicBezTo>
                    <a:pt x="2917656" y="524794"/>
                    <a:pt x="2901935" y="483639"/>
                    <a:pt x="2873499" y="451851"/>
                  </a:cubicBezTo>
                  <a:close/>
                </a:path>
              </a:pathLst>
            </a:custGeom>
            <a:blipFill>
              <a:blip r:embed="rId4"/>
              <a:stretch>
                <a:fillRect l="-7370" t="-39922" r="-4456" b="-39163"/>
              </a:stretch>
            </a:blipFill>
          </p:spPr>
        </p:sp>
      </p:grpSp>
      <p:sp>
        <p:nvSpPr>
          <p:cNvPr id="6" name="Freeform 6"/>
          <p:cNvSpPr/>
          <p:nvPr/>
        </p:nvSpPr>
        <p:spPr>
          <a:xfrm>
            <a:off x="14704362" y="-2575180"/>
            <a:ext cx="4605521" cy="4605521"/>
          </a:xfrm>
          <a:custGeom>
            <a:avLst/>
            <a:gdLst/>
            <a:ahLst/>
            <a:cxnLst/>
            <a:rect l="l" t="t" r="r" b="b"/>
            <a:pathLst>
              <a:path w="4605521" h="4605521">
                <a:moveTo>
                  <a:pt x="0" y="0"/>
                </a:moveTo>
                <a:lnTo>
                  <a:pt x="4605521" y="0"/>
                </a:lnTo>
                <a:lnTo>
                  <a:pt x="4605521" y="4605521"/>
                </a:lnTo>
                <a:lnTo>
                  <a:pt x="0" y="460552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7" name="Freeform 7"/>
          <p:cNvSpPr/>
          <p:nvPr/>
        </p:nvSpPr>
        <p:spPr>
          <a:xfrm>
            <a:off x="-1366437" y="9258300"/>
            <a:ext cx="3182105" cy="544935"/>
          </a:xfrm>
          <a:custGeom>
            <a:avLst/>
            <a:gdLst/>
            <a:ahLst/>
            <a:cxnLst/>
            <a:rect l="l" t="t" r="r" b="b"/>
            <a:pathLst>
              <a:path w="3182105" h="544935">
                <a:moveTo>
                  <a:pt x="0" y="0"/>
                </a:moveTo>
                <a:lnTo>
                  <a:pt x="3182105" y="0"/>
                </a:lnTo>
                <a:lnTo>
                  <a:pt x="3182105" y="544935"/>
                </a:lnTo>
                <a:lnTo>
                  <a:pt x="0" y="54493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8" name="Freeform 8"/>
          <p:cNvSpPr/>
          <p:nvPr/>
        </p:nvSpPr>
        <p:spPr>
          <a:xfrm>
            <a:off x="9144000" y="9258300"/>
            <a:ext cx="484337" cy="484337"/>
          </a:xfrm>
          <a:custGeom>
            <a:avLst/>
            <a:gdLst/>
            <a:ahLst/>
            <a:cxnLst/>
            <a:rect l="l" t="t" r="r" b="b"/>
            <a:pathLst>
              <a:path w="484337" h="484337">
                <a:moveTo>
                  <a:pt x="0" y="0"/>
                </a:moveTo>
                <a:lnTo>
                  <a:pt x="484337" y="0"/>
                </a:lnTo>
                <a:lnTo>
                  <a:pt x="484337" y="484337"/>
                </a:lnTo>
                <a:lnTo>
                  <a:pt x="0" y="48433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9" name="TextBox 9"/>
          <p:cNvSpPr txBox="1"/>
          <p:nvPr/>
        </p:nvSpPr>
        <p:spPr>
          <a:xfrm>
            <a:off x="7158377" y="475615"/>
            <a:ext cx="6546724" cy="19253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800"/>
              </a:lnSpc>
            </a:pPr>
            <a:r>
              <a:rPr lang="en-US" sz="6800" spc="-374">
                <a:solidFill>
                  <a:srgbClr val="FFFFFF"/>
                </a:solidFill>
                <a:latin typeface="Heading Now 71-78"/>
                <a:ea typeface="Heading Now 71-78"/>
                <a:cs typeface="Heading Now 71-78"/>
                <a:sym typeface="Heading Now 71-78"/>
              </a:rPr>
              <a:t>Smartwatches in Healthcare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58377" y="2811391"/>
            <a:ext cx="10540993" cy="59932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660"/>
              </a:lnSpc>
            </a:pPr>
            <a:r>
              <a:rPr lang="en-US" sz="2614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Smartwatches are wearable digital devices used for real-time health monitoring.</a:t>
            </a:r>
          </a:p>
          <a:p>
            <a:pPr marL="0" lvl="0" indent="0" algn="l">
              <a:lnSpc>
                <a:spcPts val="3660"/>
              </a:lnSpc>
            </a:pPr>
            <a:endParaRPr lang="en-US" sz="2614">
              <a:solidFill>
                <a:srgbClr val="FFFFFF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lvl="0" indent="0" algn="l">
              <a:lnSpc>
                <a:spcPts val="3660"/>
              </a:lnSpc>
            </a:pPr>
            <a:r>
              <a:rPr lang="en-US" sz="2614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Usual Features of a Smartwatch:</a:t>
            </a:r>
          </a:p>
          <a:p>
            <a:pPr marL="564425" lvl="1" indent="-282212" algn="l">
              <a:lnSpc>
                <a:spcPts val="3660"/>
              </a:lnSpc>
              <a:buFont typeface="Arial"/>
              <a:buChar char="•"/>
            </a:pPr>
            <a:r>
              <a:rPr lang="en-US" sz="2614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Monitor heart rate and spot irregularities</a:t>
            </a:r>
          </a:p>
          <a:p>
            <a:pPr marL="564425" lvl="1" indent="-282212" algn="l">
              <a:lnSpc>
                <a:spcPts val="3660"/>
              </a:lnSpc>
              <a:buFont typeface="Arial"/>
              <a:buChar char="•"/>
            </a:pPr>
            <a:r>
              <a:rPr lang="en-US" sz="2614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Track activity and movement</a:t>
            </a:r>
          </a:p>
          <a:p>
            <a:pPr marL="564425" lvl="1" indent="-282212" algn="l">
              <a:lnSpc>
                <a:spcPts val="3660"/>
              </a:lnSpc>
              <a:buFont typeface="Arial"/>
              <a:buChar char="•"/>
            </a:pPr>
            <a:r>
              <a:rPr lang="en-US" sz="2614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Analyse sleep patterns and behaviours</a:t>
            </a:r>
          </a:p>
          <a:p>
            <a:pPr algn="l">
              <a:lnSpc>
                <a:spcPts val="3660"/>
              </a:lnSpc>
            </a:pPr>
            <a:endParaRPr lang="en-US" sz="2614">
              <a:solidFill>
                <a:srgbClr val="FFFFFF"/>
              </a:solidFill>
              <a:latin typeface="Inter"/>
              <a:ea typeface="Inter"/>
              <a:cs typeface="Inter"/>
              <a:sym typeface="Inter"/>
            </a:endParaRPr>
          </a:p>
          <a:p>
            <a:pPr algn="l">
              <a:lnSpc>
                <a:spcPts val="3660"/>
              </a:lnSpc>
            </a:pPr>
            <a:r>
              <a:rPr lang="en-US" sz="2614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Role in Healthcare:</a:t>
            </a:r>
          </a:p>
          <a:p>
            <a:pPr marL="564425" lvl="1" indent="-282212" algn="l">
              <a:lnSpc>
                <a:spcPts val="3660"/>
              </a:lnSpc>
              <a:buFont typeface="Arial"/>
              <a:buChar char="•"/>
            </a:pPr>
            <a:r>
              <a:rPr lang="en-US" sz="2614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Enable continuous remote monitoring of patients.  </a:t>
            </a:r>
          </a:p>
          <a:p>
            <a:pPr marL="564425" lvl="1" indent="-282212" algn="l">
              <a:lnSpc>
                <a:spcPts val="3660"/>
              </a:lnSpc>
              <a:buFont typeface="Arial"/>
              <a:buChar char="•"/>
            </a:pPr>
            <a:r>
              <a:rPr lang="en-US" sz="2614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Provide real-time data for clinical decisions (Topol, 2019).  </a:t>
            </a:r>
          </a:p>
          <a:p>
            <a:pPr marL="564425" lvl="1" indent="-282212" algn="l">
              <a:lnSpc>
                <a:spcPts val="3660"/>
              </a:lnSpc>
              <a:buFont typeface="Arial"/>
              <a:buChar char="•"/>
            </a:pPr>
            <a:r>
              <a:rPr lang="en-US" sz="2614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Early detection of health issues  </a:t>
            </a:r>
          </a:p>
          <a:p>
            <a:pPr marL="564425" lvl="1" indent="-282212" algn="l">
              <a:lnSpc>
                <a:spcPts val="3660"/>
              </a:lnSpc>
              <a:buFont typeface="Arial"/>
              <a:buChar char="•"/>
            </a:pPr>
            <a:r>
              <a:rPr lang="en-US" sz="2614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Preventive and personalized care approaches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D207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4801983" y="7644798"/>
            <a:ext cx="7202044" cy="4834372"/>
          </a:xfrm>
          <a:custGeom>
            <a:avLst/>
            <a:gdLst/>
            <a:ahLst/>
            <a:cxnLst/>
            <a:rect l="l" t="t" r="r" b="b"/>
            <a:pathLst>
              <a:path w="7202044" h="4834372">
                <a:moveTo>
                  <a:pt x="0" y="0"/>
                </a:moveTo>
                <a:lnTo>
                  <a:pt x="7202044" y="0"/>
                </a:lnTo>
                <a:lnTo>
                  <a:pt x="7202044" y="4834372"/>
                </a:lnTo>
                <a:lnTo>
                  <a:pt x="0" y="483437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3" name="Freeform 3"/>
          <p:cNvSpPr/>
          <p:nvPr/>
        </p:nvSpPr>
        <p:spPr>
          <a:xfrm>
            <a:off x="-1483044" y="1848252"/>
            <a:ext cx="4714577" cy="4054536"/>
          </a:xfrm>
          <a:custGeom>
            <a:avLst/>
            <a:gdLst/>
            <a:ahLst/>
            <a:cxnLst/>
            <a:rect l="l" t="t" r="r" b="b"/>
            <a:pathLst>
              <a:path w="4714577" h="4054536">
                <a:moveTo>
                  <a:pt x="0" y="0"/>
                </a:moveTo>
                <a:lnTo>
                  <a:pt x="4714577" y="0"/>
                </a:lnTo>
                <a:lnTo>
                  <a:pt x="4714577" y="4054536"/>
                </a:lnTo>
                <a:lnTo>
                  <a:pt x="0" y="405453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4" name="Freeform 4"/>
          <p:cNvSpPr/>
          <p:nvPr/>
        </p:nvSpPr>
        <p:spPr>
          <a:xfrm>
            <a:off x="16112954" y="-1970246"/>
            <a:ext cx="4350091" cy="4416336"/>
          </a:xfrm>
          <a:custGeom>
            <a:avLst/>
            <a:gdLst/>
            <a:ahLst/>
            <a:cxnLst/>
            <a:rect l="l" t="t" r="r" b="b"/>
            <a:pathLst>
              <a:path w="4350091" h="4416336">
                <a:moveTo>
                  <a:pt x="0" y="0"/>
                </a:moveTo>
                <a:lnTo>
                  <a:pt x="4350092" y="0"/>
                </a:lnTo>
                <a:lnTo>
                  <a:pt x="4350092" y="4416337"/>
                </a:lnTo>
                <a:lnTo>
                  <a:pt x="0" y="441633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</p:sp>
      <p:grpSp>
        <p:nvGrpSpPr>
          <p:cNvPr id="5" name="Group 5"/>
          <p:cNvGrpSpPr/>
          <p:nvPr/>
        </p:nvGrpSpPr>
        <p:grpSpPr>
          <a:xfrm>
            <a:off x="3220470" y="250710"/>
            <a:ext cx="11139768" cy="4023238"/>
            <a:chOff x="0" y="0"/>
            <a:chExt cx="2357470" cy="851424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357470" cy="851424"/>
            </a:xfrm>
            <a:custGeom>
              <a:avLst/>
              <a:gdLst/>
              <a:ahLst/>
              <a:cxnLst/>
              <a:rect l="l" t="t" r="r" b="b"/>
              <a:pathLst>
                <a:path w="2357470" h="851424">
                  <a:moveTo>
                    <a:pt x="15985" y="0"/>
                  </a:moveTo>
                  <a:lnTo>
                    <a:pt x="2341486" y="0"/>
                  </a:lnTo>
                  <a:cubicBezTo>
                    <a:pt x="2345725" y="0"/>
                    <a:pt x="2349791" y="1684"/>
                    <a:pt x="2352789" y="4682"/>
                  </a:cubicBezTo>
                  <a:cubicBezTo>
                    <a:pt x="2355786" y="7679"/>
                    <a:pt x="2357470" y="11745"/>
                    <a:pt x="2357470" y="15985"/>
                  </a:cubicBezTo>
                  <a:lnTo>
                    <a:pt x="2357470" y="835439"/>
                  </a:lnTo>
                  <a:cubicBezTo>
                    <a:pt x="2357470" y="844267"/>
                    <a:pt x="2350314" y="851424"/>
                    <a:pt x="2341486" y="851424"/>
                  </a:cubicBezTo>
                  <a:lnTo>
                    <a:pt x="15985" y="851424"/>
                  </a:lnTo>
                  <a:cubicBezTo>
                    <a:pt x="7157" y="851424"/>
                    <a:pt x="0" y="844267"/>
                    <a:pt x="0" y="835439"/>
                  </a:cubicBezTo>
                  <a:lnTo>
                    <a:pt x="0" y="15985"/>
                  </a:lnTo>
                  <a:cubicBezTo>
                    <a:pt x="0" y="7157"/>
                    <a:pt x="7157" y="0"/>
                    <a:pt x="15985" y="0"/>
                  </a:cubicBezTo>
                  <a:close/>
                </a:path>
              </a:pathLst>
            </a:custGeom>
            <a:blipFill>
              <a:blip r:embed="rId5"/>
              <a:stretch>
                <a:fillRect l="-112" t="-1279" r="-194" b="-57376"/>
              </a:stretch>
            </a:blipFill>
          </p:spPr>
        </p:sp>
      </p:grpSp>
      <p:sp>
        <p:nvSpPr>
          <p:cNvPr id="7" name="Freeform 7"/>
          <p:cNvSpPr/>
          <p:nvPr/>
        </p:nvSpPr>
        <p:spPr>
          <a:xfrm>
            <a:off x="-1483044" y="9258300"/>
            <a:ext cx="3971854" cy="803684"/>
          </a:xfrm>
          <a:custGeom>
            <a:avLst/>
            <a:gdLst/>
            <a:ahLst/>
            <a:cxnLst/>
            <a:rect l="l" t="t" r="r" b="b"/>
            <a:pathLst>
              <a:path w="3971854" h="803684">
                <a:moveTo>
                  <a:pt x="0" y="0"/>
                </a:moveTo>
                <a:lnTo>
                  <a:pt x="3971854" y="0"/>
                </a:lnTo>
                <a:lnTo>
                  <a:pt x="3971854" y="803684"/>
                </a:lnTo>
                <a:lnTo>
                  <a:pt x="0" y="80368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b="-37142"/>
            </a:stretch>
          </a:blipFill>
          <a:ln cap="sq">
            <a:noFill/>
            <a:prstDash val="solid"/>
            <a:miter/>
          </a:ln>
        </p:spPr>
      </p:sp>
      <p:sp>
        <p:nvSpPr>
          <p:cNvPr id="8" name="Freeform 8"/>
          <p:cNvSpPr/>
          <p:nvPr/>
        </p:nvSpPr>
        <p:spPr>
          <a:xfrm rot="-5400000">
            <a:off x="504556" y="874210"/>
            <a:ext cx="739376" cy="572092"/>
          </a:xfrm>
          <a:custGeom>
            <a:avLst/>
            <a:gdLst/>
            <a:ahLst/>
            <a:cxnLst/>
            <a:rect l="l" t="t" r="r" b="b"/>
            <a:pathLst>
              <a:path w="739376" h="572092">
                <a:moveTo>
                  <a:pt x="0" y="0"/>
                </a:moveTo>
                <a:lnTo>
                  <a:pt x="739376" y="0"/>
                </a:lnTo>
                <a:lnTo>
                  <a:pt x="739376" y="572092"/>
                </a:lnTo>
                <a:lnTo>
                  <a:pt x="0" y="57209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9" name="TextBox 9"/>
          <p:cNvSpPr txBox="1"/>
          <p:nvPr/>
        </p:nvSpPr>
        <p:spPr>
          <a:xfrm>
            <a:off x="780105" y="4483498"/>
            <a:ext cx="14871342" cy="5245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99"/>
              </a:lnSpc>
            </a:pPr>
            <a:r>
              <a:rPr lang="en-US" sz="3399" spc="-186">
                <a:solidFill>
                  <a:srgbClr val="FFFFFF"/>
                </a:solidFill>
                <a:latin typeface="Heading Now 71-78"/>
                <a:ea typeface="Heading Now 71-78"/>
                <a:cs typeface="Heading Now 71-78"/>
                <a:sym typeface="Heading Now 71-78"/>
              </a:rPr>
              <a:t>Workforce &amp; Service Delivery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94474" y="5246133"/>
            <a:ext cx="5497033" cy="32290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619"/>
              </a:lnSpc>
            </a:pPr>
            <a:r>
              <a:rPr lang="en-US" sz="1871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Impact of Smartwatches on Healthcare Workforce:  </a:t>
            </a:r>
          </a:p>
          <a:p>
            <a:pPr marL="403958" lvl="1" indent="-201979" algn="l">
              <a:lnSpc>
                <a:spcPts val="2619"/>
              </a:lnSpc>
              <a:buFont typeface="Arial"/>
              <a:buChar char="•"/>
            </a:pPr>
            <a:r>
              <a:rPr lang="en-US" sz="1871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Shift towards data-driven clinical decision-making (Topol, 2019)  </a:t>
            </a:r>
          </a:p>
          <a:p>
            <a:pPr marL="403958" lvl="1" indent="-201979" algn="l">
              <a:lnSpc>
                <a:spcPts val="2619"/>
              </a:lnSpc>
              <a:buFont typeface="Arial"/>
              <a:buChar char="•"/>
            </a:pPr>
            <a:r>
              <a:rPr lang="en-US" sz="1871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Interpreting digital health data  </a:t>
            </a:r>
          </a:p>
          <a:p>
            <a:pPr marL="403958" lvl="1" indent="-201979" algn="l">
              <a:lnSpc>
                <a:spcPts val="2619"/>
              </a:lnSpc>
              <a:buFont typeface="Arial"/>
              <a:buChar char="•"/>
            </a:pPr>
            <a:r>
              <a:rPr lang="en-US" sz="1871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Using monitoring technologies  </a:t>
            </a:r>
          </a:p>
          <a:p>
            <a:pPr algn="l">
              <a:lnSpc>
                <a:spcPts val="2619"/>
              </a:lnSpc>
            </a:pPr>
            <a:endParaRPr lang="en-US" sz="1871">
              <a:solidFill>
                <a:srgbClr val="FFFFFF"/>
              </a:solidFill>
              <a:latin typeface="Inter"/>
              <a:ea typeface="Inter"/>
              <a:cs typeface="Inter"/>
              <a:sym typeface="Inter"/>
            </a:endParaRPr>
          </a:p>
          <a:p>
            <a:pPr algn="l">
              <a:lnSpc>
                <a:spcPts val="2619"/>
              </a:lnSpc>
            </a:pPr>
            <a:r>
              <a:rPr lang="en-US" sz="1871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To use this data for medical decisions, professional training and digital literacy are necessary.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177756" y="5246133"/>
            <a:ext cx="5497033" cy="32290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619"/>
              </a:lnSpc>
            </a:pPr>
            <a:r>
              <a:rPr lang="en-US" sz="1871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Impact on Service Delivery:</a:t>
            </a:r>
          </a:p>
          <a:p>
            <a:pPr marL="0" lvl="0" indent="0" algn="l">
              <a:lnSpc>
                <a:spcPts val="2619"/>
              </a:lnSpc>
            </a:pPr>
            <a:endParaRPr lang="en-US" sz="1871">
              <a:solidFill>
                <a:srgbClr val="FFFFFF"/>
              </a:solidFill>
              <a:latin typeface="Inter"/>
              <a:ea typeface="Inter"/>
              <a:cs typeface="Inter"/>
              <a:sym typeface="Inter"/>
            </a:endParaRPr>
          </a:p>
          <a:p>
            <a:pPr algn="l">
              <a:lnSpc>
                <a:spcPts val="2619"/>
              </a:lnSpc>
            </a:pPr>
            <a:r>
              <a:rPr lang="en-US" sz="1871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Supports remote monitoring, reducing the need for in-person visits.  </a:t>
            </a:r>
          </a:p>
          <a:p>
            <a:pPr algn="l">
              <a:lnSpc>
                <a:spcPts val="2619"/>
              </a:lnSpc>
            </a:pPr>
            <a:r>
              <a:rPr lang="en-US" sz="1871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Enables:  </a:t>
            </a:r>
          </a:p>
          <a:p>
            <a:pPr marL="403958" lvl="1" indent="-201979" algn="l">
              <a:lnSpc>
                <a:spcPts val="2619"/>
              </a:lnSpc>
              <a:buFont typeface="Arial"/>
              <a:buChar char="•"/>
            </a:pPr>
            <a:r>
              <a:rPr lang="en-US" sz="1871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Faster identification of health issues  </a:t>
            </a:r>
          </a:p>
          <a:p>
            <a:pPr marL="403958" lvl="1" indent="-201979" algn="l">
              <a:lnSpc>
                <a:spcPts val="2619"/>
              </a:lnSpc>
              <a:buFont typeface="Arial"/>
              <a:buChar char="•"/>
            </a:pPr>
            <a:r>
              <a:rPr lang="en-US" sz="1871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Timely interventions (NHS England, 2019)  </a:t>
            </a:r>
          </a:p>
          <a:p>
            <a:pPr algn="l">
              <a:lnSpc>
                <a:spcPts val="2619"/>
              </a:lnSpc>
            </a:pPr>
            <a:r>
              <a:rPr lang="en-US" sz="1871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Helps reduce:  </a:t>
            </a:r>
          </a:p>
          <a:p>
            <a:pPr marL="403958" lvl="1" indent="-201979" algn="l">
              <a:lnSpc>
                <a:spcPts val="2619"/>
              </a:lnSpc>
              <a:buFont typeface="Arial"/>
              <a:buChar char="•"/>
            </a:pPr>
            <a:r>
              <a:rPr lang="en-US" sz="1871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Waiting times  </a:t>
            </a:r>
          </a:p>
          <a:p>
            <a:pPr marL="403958" lvl="1" indent="-201979" algn="l">
              <a:lnSpc>
                <a:spcPts val="2619"/>
              </a:lnSpc>
              <a:buFont typeface="Arial"/>
              <a:buChar char="•"/>
            </a:pPr>
            <a:r>
              <a:rPr lang="en-US" sz="1871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Pressure on healthcare facilities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2160565" y="5246133"/>
            <a:ext cx="5497033" cy="25813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619"/>
              </a:lnSpc>
            </a:pPr>
            <a:r>
              <a:rPr lang="en-US" sz="1871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Key Challenges:</a:t>
            </a:r>
          </a:p>
          <a:p>
            <a:pPr marL="0" lvl="0" indent="0" algn="l">
              <a:lnSpc>
                <a:spcPts val="2619"/>
              </a:lnSpc>
            </a:pPr>
            <a:endParaRPr lang="en-US" sz="1871">
              <a:solidFill>
                <a:srgbClr val="FFFFFF"/>
              </a:solidFill>
              <a:latin typeface="Inter"/>
              <a:ea typeface="Inter"/>
              <a:cs typeface="Inter"/>
              <a:sym typeface="Inter"/>
            </a:endParaRPr>
          </a:p>
          <a:p>
            <a:pPr marL="403958" lvl="1" indent="-201979" algn="l">
              <a:lnSpc>
                <a:spcPts val="2619"/>
              </a:lnSpc>
              <a:buFont typeface="Arial"/>
              <a:buChar char="•"/>
            </a:pPr>
            <a:r>
              <a:rPr lang="en-US" sz="1871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Data overload and trouble prioritizing information (Greenhalgh et al., 2017)</a:t>
            </a:r>
          </a:p>
          <a:p>
            <a:pPr marL="403958" lvl="1" indent="-201979" algn="l">
              <a:lnSpc>
                <a:spcPts val="2619"/>
              </a:lnSpc>
              <a:buFont typeface="Arial"/>
              <a:buChar char="•"/>
            </a:pPr>
            <a:r>
              <a:rPr lang="en-US" sz="1871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Less face-to-face interaction affecting overall care</a:t>
            </a:r>
          </a:p>
          <a:p>
            <a:pPr marL="403958" lvl="1" indent="-201979" algn="l">
              <a:lnSpc>
                <a:spcPts val="2619"/>
              </a:lnSpc>
              <a:buFont typeface="Arial"/>
              <a:buChar char="•"/>
            </a:pPr>
            <a:r>
              <a:rPr lang="en-US" sz="1871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Problems integrating with current healthcare systems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D207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1338635" y="-2578825"/>
            <a:ext cx="6573843" cy="5943849"/>
          </a:xfrm>
          <a:custGeom>
            <a:avLst/>
            <a:gdLst/>
            <a:ahLst/>
            <a:cxnLst/>
            <a:rect l="l" t="t" r="r" b="b"/>
            <a:pathLst>
              <a:path w="6573843" h="5943849">
                <a:moveTo>
                  <a:pt x="0" y="0"/>
                </a:moveTo>
                <a:lnTo>
                  <a:pt x="6573843" y="0"/>
                </a:lnTo>
                <a:lnTo>
                  <a:pt x="6573843" y="5943849"/>
                </a:lnTo>
                <a:lnTo>
                  <a:pt x="0" y="594384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3" name="Freeform 3"/>
          <p:cNvSpPr/>
          <p:nvPr/>
        </p:nvSpPr>
        <p:spPr>
          <a:xfrm>
            <a:off x="14025883" y="-1956935"/>
            <a:ext cx="3908977" cy="3913869"/>
          </a:xfrm>
          <a:custGeom>
            <a:avLst/>
            <a:gdLst/>
            <a:ahLst/>
            <a:cxnLst/>
            <a:rect l="l" t="t" r="r" b="b"/>
            <a:pathLst>
              <a:path w="3908977" h="3913869">
                <a:moveTo>
                  <a:pt x="0" y="0"/>
                </a:moveTo>
                <a:lnTo>
                  <a:pt x="3908977" y="0"/>
                </a:lnTo>
                <a:lnTo>
                  <a:pt x="3908977" y="3913870"/>
                </a:lnTo>
                <a:lnTo>
                  <a:pt x="0" y="391387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4" name="Freeform 4"/>
          <p:cNvSpPr/>
          <p:nvPr/>
        </p:nvSpPr>
        <p:spPr>
          <a:xfrm>
            <a:off x="10561944" y="7464207"/>
            <a:ext cx="8908185" cy="4587715"/>
          </a:xfrm>
          <a:custGeom>
            <a:avLst/>
            <a:gdLst/>
            <a:ahLst/>
            <a:cxnLst/>
            <a:rect l="l" t="t" r="r" b="b"/>
            <a:pathLst>
              <a:path w="8908185" h="4587715">
                <a:moveTo>
                  <a:pt x="0" y="0"/>
                </a:moveTo>
                <a:lnTo>
                  <a:pt x="8908185" y="0"/>
                </a:lnTo>
                <a:lnTo>
                  <a:pt x="8908185" y="4587716"/>
                </a:lnTo>
                <a:lnTo>
                  <a:pt x="0" y="458771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5" name="Freeform 5"/>
          <p:cNvSpPr/>
          <p:nvPr/>
        </p:nvSpPr>
        <p:spPr>
          <a:xfrm>
            <a:off x="2141990" y="7214207"/>
            <a:ext cx="341250" cy="500000"/>
          </a:xfrm>
          <a:custGeom>
            <a:avLst/>
            <a:gdLst/>
            <a:ahLst/>
            <a:cxnLst/>
            <a:rect l="l" t="t" r="r" b="b"/>
            <a:pathLst>
              <a:path w="341250" h="500000">
                <a:moveTo>
                  <a:pt x="0" y="0"/>
                </a:moveTo>
                <a:lnTo>
                  <a:pt x="341250" y="0"/>
                </a:lnTo>
                <a:lnTo>
                  <a:pt x="341250" y="500000"/>
                </a:lnTo>
                <a:lnTo>
                  <a:pt x="0" y="5000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6" name="Freeform 6"/>
          <p:cNvSpPr/>
          <p:nvPr/>
        </p:nvSpPr>
        <p:spPr>
          <a:xfrm>
            <a:off x="17359019" y="9363322"/>
            <a:ext cx="575841" cy="503861"/>
          </a:xfrm>
          <a:custGeom>
            <a:avLst/>
            <a:gdLst/>
            <a:ahLst/>
            <a:cxnLst/>
            <a:rect l="l" t="t" r="r" b="b"/>
            <a:pathLst>
              <a:path w="575841" h="503861">
                <a:moveTo>
                  <a:pt x="0" y="0"/>
                </a:moveTo>
                <a:lnTo>
                  <a:pt x="575841" y="0"/>
                </a:lnTo>
                <a:lnTo>
                  <a:pt x="575841" y="503861"/>
                </a:lnTo>
                <a:lnTo>
                  <a:pt x="0" y="50386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7" name="Freeform 7"/>
          <p:cNvSpPr/>
          <p:nvPr/>
        </p:nvSpPr>
        <p:spPr>
          <a:xfrm>
            <a:off x="-944655" y="9310648"/>
            <a:ext cx="3070537" cy="556535"/>
          </a:xfrm>
          <a:custGeom>
            <a:avLst/>
            <a:gdLst/>
            <a:ahLst/>
            <a:cxnLst/>
            <a:rect l="l" t="t" r="r" b="b"/>
            <a:pathLst>
              <a:path w="3070537" h="556535">
                <a:moveTo>
                  <a:pt x="0" y="0"/>
                </a:moveTo>
                <a:lnTo>
                  <a:pt x="3070537" y="0"/>
                </a:lnTo>
                <a:lnTo>
                  <a:pt x="3070537" y="556535"/>
                </a:lnTo>
                <a:lnTo>
                  <a:pt x="0" y="55653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8" name="TextBox 8"/>
          <p:cNvSpPr txBox="1"/>
          <p:nvPr/>
        </p:nvSpPr>
        <p:spPr>
          <a:xfrm>
            <a:off x="4729876" y="354999"/>
            <a:ext cx="8781822" cy="10680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800"/>
              </a:lnSpc>
            </a:pPr>
            <a:r>
              <a:rPr lang="en-US" sz="6800" spc="-374">
                <a:solidFill>
                  <a:srgbClr val="FFFFFF"/>
                </a:solidFill>
                <a:latin typeface="Heading Now 71-78"/>
                <a:ea typeface="Heading Now 71-78"/>
                <a:cs typeface="Heading Now 71-78"/>
                <a:sym typeface="Heading Now 71-78"/>
              </a:rPr>
              <a:t>Impact on Patients</a:t>
            </a:r>
          </a:p>
        </p:txBody>
      </p:sp>
      <p:sp>
        <p:nvSpPr>
          <p:cNvPr id="9" name="Freeform 9"/>
          <p:cNvSpPr/>
          <p:nvPr/>
        </p:nvSpPr>
        <p:spPr>
          <a:xfrm>
            <a:off x="455949" y="1956935"/>
            <a:ext cx="8080501" cy="7233833"/>
          </a:xfrm>
          <a:custGeom>
            <a:avLst/>
            <a:gdLst/>
            <a:ahLst/>
            <a:cxnLst/>
            <a:rect l="l" t="t" r="r" b="b"/>
            <a:pathLst>
              <a:path w="8080501" h="7233833">
                <a:moveTo>
                  <a:pt x="0" y="0"/>
                </a:moveTo>
                <a:lnTo>
                  <a:pt x="8080501" y="0"/>
                </a:lnTo>
                <a:lnTo>
                  <a:pt x="8080501" y="7233832"/>
                </a:lnTo>
                <a:lnTo>
                  <a:pt x="0" y="723383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-9938" t="-21927" r="-55579" b="-17664"/>
            </a:stretch>
          </a:blipFill>
          <a:ln cap="rnd">
            <a:noFill/>
            <a:prstDash val="solid"/>
            <a:round/>
          </a:ln>
        </p:spPr>
      </p:sp>
      <p:sp>
        <p:nvSpPr>
          <p:cNvPr id="10" name="Freeform 10"/>
          <p:cNvSpPr/>
          <p:nvPr/>
        </p:nvSpPr>
        <p:spPr>
          <a:xfrm>
            <a:off x="9313464" y="1956935"/>
            <a:ext cx="8080501" cy="7233833"/>
          </a:xfrm>
          <a:custGeom>
            <a:avLst/>
            <a:gdLst/>
            <a:ahLst/>
            <a:cxnLst/>
            <a:rect l="l" t="t" r="r" b="b"/>
            <a:pathLst>
              <a:path w="8080501" h="7233833">
                <a:moveTo>
                  <a:pt x="0" y="0"/>
                </a:moveTo>
                <a:lnTo>
                  <a:pt x="8080501" y="0"/>
                </a:lnTo>
                <a:lnTo>
                  <a:pt x="8080501" y="7233832"/>
                </a:lnTo>
                <a:lnTo>
                  <a:pt x="0" y="723383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-9938" t="-21927" r="-55579" b="-17664"/>
            </a:stretch>
          </a:blipFill>
          <a:ln cap="rnd">
            <a:noFill/>
            <a:prstDash val="solid"/>
            <a:round/>
          </a:ln>
        </p:spPr>
      </p:sp>
      <p:sp>
        <p:nvSpPr>
          <p:cNvPr id="11" name="TextBox 11"/>
          <p:cNvSpPr txBox="1"/>
          <p:nvPr/>
        </p:nvSpPr>
        <p:spPr>
          <a:xfrm>
            <a:off x="690678" y="3154501"/>
            <a:ext cx="7611042" cy="47815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00"/>
              </a:lnSpc>
            </a:pPr>
            <a:r>
              <a:rPr lang="en-US" sz="300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Positive Impacts:</a:t>
            </a:r>
          </a:p>
          <a:p>
            <a:pPr algn="l">
              <a:lnSpc>
                <a:spcPts val="4200"/>
              </a:lnSpc>
            </a:pPr>
            <a:r>
              <a:rPr lang="en-US" sz="300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Promotes active patient involvement in health management (Lupton, 2016)</a:t>
            </a: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Encourages healthier behaviors through:</a:t>
            </a: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Real-time feedback</a:t>
            </a: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Self-monitoring</a:t>
            </a: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Supports personalized healthcare tailored to individual needs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825129" y="2621101"/>
            <a:ext cx="7057170" cy="58483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00"/>
              </a:lnSpc>
            </a:pPr>
            <a:r>
              <a:rPr lang="en-US" sz="300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Challenges and Limitations:</a:t>
            </a:r>
          </a:p>
          <a:p>
            <a:pPr algn="l">
              <a:lnSpc>
                <a:spcPts val="4200"/>
              </a:lnSpc>
            </a:pPr>
            <a:r>
              <a:rPr lang="en-US" sz="300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Digital exclusion affects:</a:t>
            </a: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Older people</a:t>
            </a: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Low-income groups</a:t>
            </a: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Individuals with limited digital skills</a:t>
            </a:r>
          </a:p>
          <a:p>
            <a:pPr algn="l">
              <a:lnSpc>
                <a:spcPts val="4200"/>
              </a:lnSpc>
            </a:pPr>
            <a:endParaRPr lang="en-US" sz="3000">
              <a:solidFill>
                <a:srgbClr val="000000"/>
              </a:solidFill>
              <a:latin typeface="Inter"/>
              <a:ea typeface="Inter"/>
              <a:cs typeface="Inter"/>
              <a:sym typeface="Inter"/>
            </a:endParaRPr>
          </a:p>
          <a:p>
            <a:pPr algn="l">
              <a:lnSpc>
                <a:spcPts val="4200"/>
              </a:lnSpc>
            </a:pPr>
            <a:r>
              <a:rPr lang="en-US" sz="300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Potential increases in:</a:t>
            </a: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Health anxiety from constant monitoring</a:t>
            </a: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Financial barriers that limit access to wearable devices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D207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4801983" y="7644798"/>
            <a:ext cx="7202044" cy="4834372"/>
          </a:xfrm>
          <a:custGeom>
            <a:avLst/>
            <a:gdLst/>
            <a:ahLst/>
            <a:cxnLst/>
            <a:rect l="l" t="t" r="r" b="b"/>
            <a:pathLst>
              <a:path w="7202044" h="4834372">
                <a:moveTo>
                  <a:pt x="0" y="0"/>
                </a:moveTo>
                <a:lnTo>
                  <a:pt x="7202044" y="0"/>
                </a:lnTo>
                <a:lnTo>
                  <a:pt x="7202044" y="4834372"/>
                </a:lnTo>
                <a:lnTo>
                  <a:pt x="0" y="483437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3" name="Freeform 3"/>
          <p:cNvSpPr/>
          <p:nvPr/>
        </p:nvSpPr>
        <p:spPr>
          <a:xfrm>
            <a:off x="-1483044" y="1848252"/>
            <a:ext cx="4714577" cy="4054536"/>
          </a:xfrm>
          <a:custGeom>
            <a:avLst/>
            <a:gdLst/>
            <a:ahLst/>
            <a:cxnLst/>
            <a:rect l="l" t="t" r="r" b="b"/>
            <a:pathLst>
              <a:path w="4714577" h="4054536">
                <a:moveTo>
                  <a:pt x="0" y="0"/>
                </a:moveTo>
                <a:lnTo>
                  <a:pt x="4714577" y="0"/>
                </a:lnTo>
                <a:lnTo>
                  <a:pt x="4714577" y="4054536"/>
                </a:lnTo>
                <a:lnTo>
                  <a:pt x="0" y="405453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4" name="Freeform 4"/>
          <p:cNvSpPr/>
          <p:nvPr/>
        </p:nvSpPr>
        <p:spPr>
          <a:xfrm>
            <a:off x="16112954" y="-1970246"/>
            <a:ext cx="4350091" cy="4416336"/>
          </a:xfrm>
          <a:custGeom>
            <a:avLst/>
            <a:gdLst/>
            <a:ahLst/>
            <a:cxnLst/>
            <a:rect l="l" t="t" r="r" b="b"/>
            <a:pathLst>
              <a:path w="4350091" h="4416336">
                <a:moveTo>
                  <a:pt x="0" y="0"/>
                </a:moveTo>
                <a:lnTo>
                  <a:pt x="4350092" y="0"/>
                </a:lnTo>
                <a:lnTo>
                  <a:pt x="4350092" y="4416337"/>
                </a:lnTo>
                <a:lnTo>
                  <a:pt x="0" y="441633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5" name="Freeform 5"/>
          <p:cNvSpPr/>
          <p:nvPr/>
        </p:nvSpPr>
        <p:spPr>
          <a:xfrm>
            <a:off x="-1483044" y="9258300"/>
            <a:ext cx="3971854" cy="803684"/>
          </a:xfrm>
          <a:custGeom>
            <a:avLst/>
            <a:gdLst/>
            <a:ahLst/>
            <a:cxnLst/>
            <a:rect l="l" t="t" r="r" b="b"/>
            <a:pathLst>
              <a:path w="3971854" h="803684">
                <a:moveTo>
                  <a:pt x="0" y="0"/>
                </a:moveTo>
                <a:lnTo>
                  <a:pt x="3971854" y="0"/>
                </a:lnTo>
                <a:lnTo>
                  <a:pt x="3971854" y="803684"/>
                </a:lnTo>
                <a:lnTo>
                  <a:pt x="0" y="80368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b="-37142"/>
            </a:stretch>
          </a:blipFill>
          <a:ln cap="sq">
            <a:noFill/>
            <a:prstDash val="solid"/>
            <a:miter/>
          </a:ln>
        </p:spPr>
      </p:sp>
      <p:sp>
        <p:nvSpPr>
          <p:cNvPr id="6" name="TextBox 6"/>
          <p:cNvSpPr txBox="1"/>
          <p:nvPr/>
        </p:nvSpPr>
        <p:spPr>
          <a:xfrm>
            <a:off x="1708329" y="475615"/>
            <a:ext cx="14871342" cy="10680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800"/>
              </a:lnSpc>
            </a:pPr>
            <a:r>
              <a:rPr lang="en-US" sz="6800" spc="-374">
                <a:solidFill>
                  <a:srgbClr val="FFFFFF"/>
                </a:solidFill>
                <a:latin typeface="Heading Now 71-78"/>
                <a:ea typeface="Heading Now 71-78"/>
                <a:cs typeface="Heading Now 71-78"/>
                <a:sym typeface="Heading Now 71-78"/>
              </a:rPr>
              <a:t>Impact on Community</a:t>
            </a:r>
          </a:p>
        </p:txBody>
      </p:sp>
      <p:sp>
        <p:nvSpPr>
          <p:cNvPr id="7" name="Freeform 7"/>
          <p:cNvSpPr/>
          <p:nvPr/>
        </p:nvSpPr>
        <p:spPr>
          <a:xfrm rot="-5400000">
            <a:off x="17356790" y="4166330"/>
            <a:ext cx="739376" cy="572092"/>
          </a:xfrm>
          <a:custGeom>
            <a:avLst/>
            <a:gdLst/>
            <a:ahLst/>
            <a:cxnLst/>
            <a:rect l="l" t="t" r="r" b="b"/>
            <a:pathLst>
              <a:path w="739376" h="572092">
                <a:moveTo>
                  <a:pt x="0" y="0"/>
                </a:moveTo>
                <a:lnTo>
                  <a:pt x="739376" y="0"/>
                </a:lnTo>
                <a:lnTo>
                  <a:pt x="739376" y="572092"/>
                </a:lnTo>
                <a:lnTo>
                  <a:pt x="0" y="57209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8" name="TextBox 8"/>
          <p:cNvSpPr txBox="1"/>
          <p:nvPr/>
        </p:nvSpPr>
        <p:spPr>
          <a:xfrm>
            <a:off x="874244" y="2768340"/>
            <a:ext cx="6704093" cy="52176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786"/>
              </a:lnSpc>
            </a:pPr>
            <a:r>
              <a:rPr lang="en-US" sz="2704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Positive Impacts:</a:t>
            </a:r>
          </a:p>
          <a:p>
            <a:pPr algn="l">
              <a:lnSpc>
                <a:spcPts val="3786"/>
              </a:lnSpc>
            </a:pPr>
            <a:r>
              <a:rPr lang="en-US" sz="2704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Helps community-based and home care delivery.</a:t>
            </a:r>
          </a:p>
          <a:p>
            <a:pPr algn="l">
              <a:lnSpc>
                <a:spcPts val="3786"/>
              </a:lnSpc>
            </a:pPr>
            <a:endParaRPr lang="en-US" sz="2704">
              <a:solidFill>
                <a:srgbClr val="FFFFFF"/>
              </a:solidFill>
              <a:latin typeface="Inter"/>
              <a:ea typeface="Inter"/>
              <a:cs typeface="Inter"/>
              <a:sym typeface="Inter"/>
            </a:endParaRPr>
          </a:p>
          <a:p>
            <a:pPr algn="l">
              <a:lnSpc>
                <a:spcPts val="3786"/>
              </a:lnSpc>
            </a:pPr>
            <a:r>
              <a:rPr lang="en-US" sz="2704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Supports independence for:</a:t>
            </a:r>
          </a:p>
          <a:p>
            <a:pPr marL="583911" lvl="1" indent="-291956" algn="l">
              <a:lnSpc>
                <a:spcPts val="3786"/>
              </a:lnSpc>
              <a:buFont typeface="Arial"/>
              <a:buChar char="•"/>
            </a:pPr>
            <a:r>
              <a:rPr lang="en-US" sz="2704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Older adults</a:t>
            </a:r>
          </a:p>
          <a:p>
            <a:pPr marL="583911" lvl="1" indent="-291956" algn="l">
              <a:lnSpc>
                <a:spcPts val="3786"/>
              </a:lnSpc>
              <a:buFont typeface="Arial"/>
              <a:buChar char="•"/>
            </a:pPr>
            <a:r>
              <a:rPr lang="en-US" sz="2704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People with chronic conditions</a:t>
            </a:r>
          </a:p>
          <a:p>
            <a:pPr algn="l">
              <a:lnSpc>
                <a:spcPts val="3786"/>
              </a:lnSpc>
            </a:pPr>
            <a:endParaRPr lang="en-US" sz="2704">
              <a:solidFill>
                <a:srgbClr val="FFFFFF"/>
              </a:solidFill>
              <a:latin typeface="Inter"/>
              <a:ea typeface="Inter"/>
              <a:cs typeface="Inter"/>
              <a:sym typeface="Inter"/>
            </a:endParaRPr>
          </a:p>
          <a:p>
            <a:pPr algn="l">
              <a:lnSpc>
                <a:spcPts val="3786"/>
              </a:lnSpc>
            </a:pPr>
            <a:r>
              <a:rPr lang="en-US" sz="2704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Contributes to:</a:t>
            </a:r>
          </a:p>
          <a:p>
            <a:pPr marL="583911" lvl="1" indent="-291956" algn="l">
              <a:lnSpc>
                <a:spcPts val="3786"/>
              </a:lnSpc>
              <a:buFont typeface="Arial"/>
              <a:buChar char="•"/>
            </a:pPr>
            <a:r>
              <a:rPr lang="en-US" sz="2704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Fewer hospital admissions</a:t>
            </a:r>
          </a:p>
          <a:p>
            <a:pPr marL="583911" lvl="1" indent="-291956" algn="l">
              <a:lnSpc>
                <a:spcPts val="3786"/>
              </a:lnSpc>
              <a:buFont typeface="Arial"/>
              <a:buChar char="•"/>
            </a:pPr>
            <a:r>
              <a:rPr lang="en-US" sz="2704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More sustainable healthcare systems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144000" y="2768340"/>
            <a:ext cx="7945836" cy="37889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786"/>
              </a:lnSpc>
            </a:pPr>
            <a:r>
              <a:rPr lang="en-US" sz="2704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Extra responsibilities:</a:t>
            </a:r>
          </a:p>
          <a:p>
            <a:pPr marL="583911" lvl="1" indent="-291956" algn="l">
              <a:lnSpc>
                <a:spcPts val="3786"/>
              </a:lnSpc>
              <a:buFont typeface="Arial"/>
              <a:buChar char="•"/>
            </a:pPr>
            <a:r>
              <a:rPr lang="en-US" sz="2704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Monitoring data</a:t>
            </a:r>
          </a:p>
          <a:p>
            <a:pPr marL="583911" lvl="1" indent="-291956" algn="l">
              <a:lnSpc>
                <a:spcPts val="3786"/>
              </a:lnSpc>
              <a:buFont typeface="Arial"/>
              <a:buChar char="•"/>
            </a:pPr>
            <a:r>
              <a:rPr lang="en-US" sz="2704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Responding to health alerts</a:t>
            </a:r>
          </a:p>
          <a:p>
            <a:pPr algn="l">
              <a:lnSpc>
                <a:spcPts val="3786"/>
              </a:lnSpc>
            </a:pPr>
            <a:endParaRPr lang="en-US" sz="2704">
              <a:solidFill>
                <a:srgbClr val="FFFFFF"/>
              </a:solidFill>
              <a:latin typeface="Inter"/>
              <a:ea typeface="Inter"/>
              <a:cs typeface="Inter"/>
              <a:sym typeface="Inter"/>
            </a:endParaRPr>
          </a:p>
          <a:p>
            <a:pPr algn="l">
              <a:lnSpc>
                <a:spcPts val="3786"/>
              </a:lnSpc>
            </a:pPr>
            <a:r>
              <a:rPr lang="en-US" sz="2704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Ethical concerns about:</a:t>
            </a:r>
          </a:p>
          <a:p>
            <a:pPr marL="583911" lvl="1" indent="-291956" algn="l">
              <a:lnSpc>
                <a:spcPts val="3786"/>
              </a:lnSpc>
              <a:buFont typeface="Arial"/>
              <a:buChar char="•"/>
            </a:pPr>
            <a:r>
              <a:rPr lang="en-US" sz="2704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Data privacy</a:t>
            </a:r>
          </a:p>
          <a:p>
            <a:pPr marL="583911" lvl="1" indent="-291956" algn="l">
              <a:lnSpc>
                <a:spcPts val="3786"/>
              </a:lnSpc>
              <a:buFont typeface="Arial"/>
              <a:buChar char="•"/>
            </a:pPr>
            <a:r>
              <a:rPr lang="en-US" sz="2704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Consent</a:t>
            </a:r>
          </a:p>
          <a:p>
            <a:pPr marL="583911" lvl="1" indent="-291956" algn="l">
              <a:lnSpc>
                <a:spcPts val="3786"/>
              </a:lnSpc>
              <a:buFont typeface="Arial"/>
              <a:buChar char="•"/>
            </a:pPr>
            <a:r>
              <a:rPr lang="en-US" sz="2704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Use of large-scale health data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786909" y="2154873"/>
            <a:ext cx="0" cy="6492240"/>
          </a:xfrm>
          <a:prstGeom prst="line">
            <a:avLst/>
          </a:prstGeom>
          <a:ln w="38100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D207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4916597" y="-573232"/>
            <a:ext cx="4569474" cy="4506644"/>
          </a:xfrm>
          <a:custGeom>
            <a:avLst/>
            <a:gdLst/>
            <a:ahLst/>
            <a:cxnLst/>
            <a:rect l="l" t="t" r="r" b="b"/>
            <a:pathLst>
              <a:path w="4569474" h="4506644">
                <a:moveTo>
                  <a:pt x="0" y="0"/>
                </a:moveTo>
                <a:lnTo>
                  <a:pt x="4569475" y="0"/>
                </a:lnTo>
                <a:lnTo>
                  <a:pt x="4569475" y="4506644"/>
                </a:lnTo>
                <a:lnTo>
                  <a:pt x="0" y="450664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3" name="Freeform 3"/>
          <p:cNvSpPr/>
          <p:nvPr/>
        </p:nvSpPr>
        <p:spPr>
          <a:xfrm rot="5400000">
            <a:off x="13922505" y="6614845"/>
            <a:ext cx="4487095" cy="4930874"/>
          </a:xfrm>
          <a:custGeom>
            <a:avLst/>
            <a:gdLst/>
            <a:ahLst/>
            <a:cxnLst/>
            <a:rect l="l" t="t" r="r" b="b"/>
            <a:pathLst>
              <a:path w="4487095" h="4930874">
                <a:moveTo>
                  <a:pt x="0" y="0"/>
                </a:moveTo>
                <a:lnTo>
                  <a:pt x="4487095" y="0"/>
                </a:lnTo>
                <a:lnTo>
                  <a:pt x="4487095" y="4930874"/>
                </a:lnTo>
                <a:lnTo>
                  <a:pt x="0" y="493087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4" name="Freeform 4"/>
          <p:cNvSpPr/>
          <p:nvPr/>
        </p:nvSpPr>
        <p:spPr>
          <a:xfrm rot="2700000">
            <a:off x="-1961251" y="7694917"/>
            <a:ext cx="4523637" cy="4540665"/>
          </a:xfrm>
          <a:custGeom>
            <a:avLst/>
            <a:gdLst/>
            <a:ahLst/>
            <a:cxnLst/>
            <a:rect l="l" t="t" r="r" b="b"/>
            <a:pathLst>
              <a:path w="4523637" h="4540665">
                <a:moveTo>
                  <a:pt x="0" y="0"/>
                </a:moveTo>
                <a:lnTo>
                  <a:pt x="4523637" y="0"/>
                </a:lnTo>
                <a:lnTo>
                  <a:pt x="4523637" y="4540664"/>
                </a:lnTo>
                <a:lnTo>
                  <a:pt x="0" y="454066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5" name="Freeform 5"/>
          <p:cNvSpPr/>
          <p:nvPr/>
        </p:nvSpPr>
        <p:spPr>
          <a:xfrm>
            <a:off x="9159413" y="1439535"/>
            <a:ext cx="8733896" cy="7818765"/>
          </a:xfrm>
          <a:custGeom>
            <a:avLst/>
            <a:gdLst/>
            <a:ahLst/>
            <a:cxnLst/>
            <a:rect l="l" t="t" r="r" b="b"/>
            <a:pathLst>
              <a:path w="8733896" h="7818765">
                <a:moveTo>
                  <a:pt x="0" y="0"/>
                </a:moveTo>
                <a:lnTo>
                  <a:pt x="8733895" y="0"/>
                </a:lnTo>
                <a:lnTo>
                  <a:pt x="8733895" y="7818765"/>
                </a:lnTo>
                <a:lnTo>
                  <a:pt x="0" y="781876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9938" t="-21927" r="-55579" b="-17664"/>
            </a:stretch>
          </a:blipFill>
          <a:ln cap="rnd">
            <a:noFill/>
            <a:prstDash val="solid"/>
            <a:round/>
          </a:ln>
        </p:spPr>
      </p:sp>
      <p:grpSp>
        <p:nvGrpSpPr>
          <p:cNvPr id="6" name="Group 6"/>
          <p:cNvGrpSpPr/>
          <p:nvPr/>
        </p:nvGrpSpPr>
        <p:grpSpPr>
          <a:xfrm>
            <a:off x="1426573" y="5318238"/>
            <a:ext cx="6980049" cy="3940062"/>
            <a:chOff x="0" y="0"/>
            <a:chExt cx="1081392" cy="610419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081392" cy="610419"/>
            </a:xfrm>
            <a:custGeom>
              <a:avLst/>
              <a:gdLst/>
              <a:ahLst/>
              <a:cxnLst/>
              <a:rect l="l" t="t" r="r" b="b"/>
              <a:pathLst>
                <a:path w="1081392" h="610419">
                  <a:moveTo>
                    <a:pt x="62112" y="0"/>
                  </a:moveTo>
                  <a:lnTo>
                    <a:pt x="1019280" y="0"/>
                  </a:lnTo>
                  <a:cubicBezTo>
                    <a:pt x="1035753" y="0"/>
                    <a:pt x="1051552" y="6544"/>
                    <a:pt x="1063200" y="18192"/>
                  </a:cubicBezTo>
                  <a:cubicBezTo>
                    <a:pt x="1074848" y="29841"/>
                    <a:pt x="1081392" y="45639"/>
                    <a:pt x="1081392" y="62112"/>
                  </a:cubicBezTo>
                  <a:lnTo>
                    <a:pt x="1081392" y="548306"/>
                  </a:lnTo>
                  <a:cubicBezTo>
                    <a:pt x="1081392" y="582610"/>
                    <a:pt x="1053584" y="610419"/>
                    <a:pt x="1019280" y="610419"/>
                  </a:cubicBezTo>
                  <a:lnTo>
                    <a:pt x="62112" y="610419"/>
                  </a:lnTo>
                  <a:cubicBezTo>
                    <a:pt x="27809" y="610419"/>
                    <a:pt x="0" y="582610"/>
                    <a:pt x="0" y="548306"/>
                  </a:cubicBezTo>
                  <a:lnTo>
                    <a:pt x="0" y="62112"/>
                  </a:lnTo>
                  <a:cubicBezTo>
                    <a:pt x="0" y="27809"/>
                    <a:pt x="27809" y="0"/>
                    <a:pt x="62112" y="0"/>
                  </a:cubicBezTo>
                  <a:close/>
                </a:path>
              </a:pathLst>
            </a:custGeom>
            <a:blipFill>
              <a:blip r:embed="rId6"/>
              <a:stretch>
                <a:fillRect l="-345" t="-31966" r="-11357"/>
              </a:stretch>
            </a:blipFill>
          </p:spPr>
        </p:sp>
      </p:grpSp>
      <p:sp>
        <p:nvSpPr>
          <p:cNvPr id="8" name="Freeform 8"/>
          <p:cNvSpPr/>
          <p:nvPr/>
        </p:nvSpPr>
        <p:spPr>
          <a:xfrm>
            <a:off x="15925947" y="407828"/>
            <a:ext cx="3411522" cy="434969"/>
          </a:xfrm>
          <a:custGeom>
            <a:avLst/>
            <a:gdLst/>
            <a:ahLst/>
            <a:cxnLst/>
            <a:rect l="l" t="t" r="r" b="b"/>
            <a:pathLst>
              <a:path w="3411522" h="434969">
                <a:moveTo>
                  <a:pt x="0" y="0"/>
                </a:moveTo>
                <a:lnTo>
                  <a:pt x="3411522" y="0"/>
                </a:lnTo>
                <a:lnTo>
                  <a:pt x="3411522" y="434969"/>
                </a:lnTo>
                <a:lnTo>
                  <a:pt x="0" y="43496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9" name="TextBox 9"/>
          <p:cNvSpPr txBox="1"/>
          <p:nvPr/>
        </p:nvSpPr>
        <p:spPr>
          <a:xfrm>
            <a:off x="761011" y="1401435"/>
            <a:ext cx="7555427" cy="19253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800"/>
              </a:lnSpc>
            </a:pPr>
            <a:r>
              <a:rPr lang="en-US" sz="6800" spc="-374">
                <a:solidFill>
                  <a:srgbClr val="FFFFFF"/>
                </a:solidFill>
                <a:latin typeface="Heading Now 71-78"/>
                <a:ea typeface="Heading Now 71-78"/>
                <a:cs typeface="Heading Now 71-78"/>
                <a:sym typeface="Heading Now 71-78"/>
              </a:rPr>
              <a:t>Key Issues &amp; Critical Evaluation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486072" y="2269853"/>
            <a:ext cx="8145637" cy="23895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96569" lvl="1" indent="-248284" algn="l">
              <a:lnSpc>
                <a:spcPts val="3219"/>
              </a:lnSpc>
              <a:buFont typeface="Arial"/>
              <a:buChar char="•"/>
            </a:pPr>
            <a:r>
              <a:rPr lang="en-US" sz="2299">
                <a:solidFill>
                  <a:srgbClr val="01005D"/>
                </a:solidFill>
                <a:latin typeface="Inter"/>
                <a:ea typeface="Inter"/>
                <a:cs typeface="Inter"/>
                <a:sym typeface="Inter"/>
              </a:rPr>
              <a:t>Accuracy and reliability of smartwatch data</a:t>
            </a:r>
          </a:p>
          <a:p>
            <a:pPr marL="496569" lvl="1" indent="-248284" algn="l">
              <a:lnSpc>
                <a:spcPts val="3219"/>
              </a:lnSpc>
              <a:buFont typeface="Arial"/>
              <a:buChar char="•"/>
            </a:pPr>
            <a:r>
              <a:rPr lang="en-US" sz="2299">
                <a:solidFill>
                  <a:srgbClr val="01005D"/>
                </a:solidFill>
                <a:latin typeface="Inter"/>
                <a:ea typeface="Inter"/>
                <a:cs typeface="Inter"/>
                <a:sym typeface="Inter"/>
              </a:rPr>
              <a:t>Data protection and confidentiality concerns (WHO, 2019)</a:t>
            </a:r>
          </a:p>
          <a:p>
            <a:pPr marL="496569" lvl="1" indent="-248284" algn="l">
              <a:lnSpc>
                <a:spcPts val="3219"/>
              </a:lnSpc>
              <a:buFont typeface="Arial"/>
              <a:buChar char="•"/>
            </a:pPr>
            <a:r>
              <a:rPr lang="en-US" sz="2299">
                <a:solidFill>
                  <a:srgbClr val="01005D"/>
                </a:solidFill>
                <a:latin typeface="Inter"/>
                <a:ea typeface="Inter"/>
                <a:cs typeface="Inter"/>
                <a:sym typeface="Inter"/>
              </a:rPr>
              <a:t>Risk of widening health inequalities due to unequal access</a:t>
            </a:r>
          </a:p>
          <a:p>
            <a:pPr marL="496569" lvl="1" indent="-248284" algn="l">
              <a:lnSpc>
                <a:spcPts val="3219"/>
              </a:lnSpc>
              <a:buFont typeface="Arial"/>
              <a:buChar char="•"/>
            </a:pPr>
            <a:r>
              <a:rPr lang="en-US" sz="2299">
                <a:solidFill>
                  <a:srgbClr val="01005D"/>
                </a:solidFill>
                <a:latin typeface="Inter"/>
                <a:ea typeface="Inter"/>
                <a:cs typeface="Inter"/>
                <a:sym typeface="Inter"/>
              </a:rPr>
              <a:t>Potential over-reliance on digital technologies in care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486072" y="5411001"/>
            <a:ext cx="8145637" cy="31896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19"/>
              </a:lnSpc>
            </a:pPr>
            <a:r>
              <a:rPr lang="en-US" sz="2299">
                <a:solidFill>
                  <a:srgbClr val="01005D"/>
                </a:solidFill>
                <a:latin typeface="Inter"/>
                <a:ea typeface="Inter"/>
                <a:cs typeface="Inter"/>
                <a:sym typeface="Inter"/>
              </a:rPr>
              <a:t>Smartwatches offer:</a:t>
            </a:r>
          </a:p>
          <a:p>
            <a:pPr marL="496569" lvl="1" indent="-248284" algn="l">
              <a:lnSpc>
                <a:spcPts val="3219"/>
              </a:lnSpc>
              <a:buFont typeface="Arial"/>
              <a:buChar char="•"/>
            </a:pPr>
            <a:r>
              <a:rPr lang="en-US" sz="2299">
                <a:solidFill>
                  <a:srgbClr val="01005D"/>
                </a:solidFill>
                <a:latin typeface="Inter"/>
                <a:ea typeface="Inter"/>
                <a:cs typeface="Inter"/>
                <a:sym typeface="Inter"/>
              </a:rPr>
              <a:t>Improved efficiency</a:t>
            </a:r>
          </a:p>
          <a:p>
            <a:pPr marL="496569" lvl="1" indent="-248284" algn="l">
              <a:lnSpc>
                <a:spcPts val="3219"/>
              </a:lnSpc>
              <a:buFont typeface="Arial"/>
              <a:buChar char="•"/>
            </a:pPr>
            <a:r>
              <a:rPr lang="en-US" sz="2299">
                <a:solidFill>
                  <a:srgbClr val="01005D"/>
                </a:solidFill>
                <a:latin typeface="Inter"/>
                <a:ea typeface="Inter"/>
                <a:cs typeface="Inter"/>
                <a:sym typeface="Inter"/>
              </a:rPr>
              <a:t>Better prevention and early intervention</a:t>
            </a:r>
          </a:p>
          <a:p>
            <a:pPr algn="l">
              <a:lnSpc>
                <a:spcPts val="3219"/>
              </a:lnSpc>
            </a:pPr>
            <a:endParaRPr lang="en-US" sz="2299">
              <a:solidFill>
                <a:srgbClr val="01005D"/>
              </a:solidFill>
              <a:latin typeface="Inter"/>
              <a:ea typeface="Inter"/>
              <a:cs typeface="Inter"/>
              <a:sym typeface="Inter"/>
            </a:endParaRPr>
          </a:p>
          <a:p>
            <a:pPr algn="l">
              <a:lnSpc>
                <a:spcPts val="3219"/>
              </a:lnSpc>
            </a:pPr>
            <a:r>
              <a:rPr lang="en-US" sz="2299">
                <a:solidFill>
                  <a:srgbClr val="01005D"/>
                </a:solidFill>
                <a:latin typeface="Inter"/>
                <a:ea typeface="Inter"/>
                <a:cs typeface="Inter"/>
                <a:sym typeface="Inter"/>
              </a:rPr>
              <a:t>However, their effectiveness depends on:</a:t>
            </a:r>
          </a:p>
          <a:p>
            <a:pPr marL="496569" lvl="1" indent="-248284" algn="l">
              <a:lnSpc>
                <a:spcPts val="3219"/>
              </a:lnSpc>
              <a:buFont typeface="Arial"/>
              <a:buChar char="•"/>
            </a:pPr>
            <a:r>
              <a:rPr lang="en-US" sz="2299">
                <a:solidFill>
                  <a:srgbClr val="01005D"/>
                </a:solidFill>
                <a:latin typeface="Inter"/>
                <a:ea typeface="Inter"/>
                <a:cs typeface="Inter"/>
                <a:sym typeface="Inter"/>
              </a:rPr>
              <a:t>Proper integration into healthcare systems</a:t>
            </a:r>
          </a:p>
          <a:p>
            <a:pPr marL="496569" lvl="1" indent="-248284" algn="l">
              <a:lnSpc>
                <a:spcPts val="3219"/>
              </a:lnSpc>
              <a:buFont typeface="Arial"/>
              <a:buChar char="•"/>
            </a:pPr>
            <a:r>
              <a:rPr lang="en-US" sz="2299">
                <a:solidFill>
                  <a:srgbClr val="01005D"/>
                </a:solidFill>
                <a:latin typeface="Inter"/>
                <a:ea typeface="Inter"/>
                <a:cs typeface="Inter"/>
                <a:sym typeface="Inter"/>
              </a:rPr>
              <a:t>Adequate training and support for the workforce</a:t>
            </a:r>
          </a:p>
          <a:p>
            <a:pPr marL="496569" lvl="1" indent="-248284" algn="l">
              <a:lnSpc>
                <a:spcPts val="3219"/>
              </a:lnSpc>
              <a:buFont typeface="Arial"/>
              <a:buChar char="•"/>
            </a:pPr>
            <a:r>
              <a:rPr lang="en-US" sz="2299">
                <a:solidFill>
                  <a:srgbClr val="01005D"/>
                </a:solidFill>
                <a:latin typeface="Inter"/>
                <a:ea typeface="Inter"/>
                <a:cs typeface="Inter"/>
                <a:sym typeface="Inter"/>
              </a:rPr>
              <a:t>Strong ethical and regulatory frameworks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780807" y="1831174"/>
            <a:ext cx="5749103" cy="4552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779"/>
              </a:lnSpc>
              <a:spcBef>
                <a:spcPct val="0"/>
              </a:spcBef>
            </a:pPr>
            <a:r>
              <a:rPr lang="en-US" sz="2699" b="1">
                <a:solidFill>
                  <a:srgbClr val="01005D"/>
                </a:solidFill>
                <a:latin typeface="Inter Bold"/>
                <a:ea typeface="Inter Bold"/>
                <a:cs typeface="Inter Bold"/>
                <a:sym typeface="Inter Bold"/>
              </a:rPr>
              <a:t>Key Issues: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780807" y="4953272"/>
            <a:ext cx="5749103" cy="4552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779"/>
              </a:lnSpc>
              <a:spcBef>
                <a:spcPct val="0"/>
              </a:spcBef>
            </a:pPr>
            <a:r>
              <a:rPr lang="en-US" sz="2699" b="1">
                <a:solidFill>
                  <a:srgbClr val="01005D"/>
                </a:solidFill>
                <a:latin typeface="Inter Bold"/>
                <a:ea typeface="Inter Bold"/>
                <a:cs typeface="Inter Bold"/>
                <a:sym typeface="Inter Bold"/>
              </a:rPr>
              <a:t>Critical Evaluation: </a:t>
            </a:r>
          </a:p>
        </p:txBody>
      </p:sp>
      <p:sp>
        <p:nvSpPr>
          <p:cNvPr id="14" name="Freeform 14"/>
          <p:cNvSpPr/>
          <p:nvPr/>
        </p:nvSpPr>
        <p:spPr>
          <a:xfrm>
            <a:off x="761011" y="625313"/>
            <a:ext cx="535379" cy="535379"/>
          </a:xfrm>
          <a:custGeom>
            <a:avLst/>
            <a:gdLst/>
            <a:ahLst/>
            <a:cxnLst/>
            <a:rect l="l" t="t" r="r" b="b"/>
            <a:pathLst>
              <a:path w="535379" h="535379">
                <a:moveTo>
                  <a:pt x="0" y="0"/>
                </a:moveTo>
                <a:lnTo>
                  <a:pt x="535378" y="0"/>
                </a:lnTo>
                <a:lnTo>
                  <a:pt x="535378" y="535378"/>
                </a:lnTo>
                <a:lnTo>
                  <a:pt x="0" y="53537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D207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233110" y="1849309"/>
            <a:ext cx="9687957" cy="6588383"/>
            <a:chOff x="0" y="0"/>
            <a:chExt cx="1641838" cy="1116547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641838" cy="1116547"/>
            </a:xfrm>
            <a:custGeom>
              <a:avLst/>
              <a:gdLst/>
              <a:ahLst/>
              <a:cxnLst/>
              <a:rect l="l" t="t" r="r" b="b"/>
              <a:pathLst>
                <a:path w="1641838" h="1116547">
                  <a:moveTo>
                    <a:pt x="45550" y="0"/>
                  </a:moveTo>
                  <a:lnTo>
                    <a:pt x="1596288" y="0"/>
                  </a:lnTo>
                  <a:cubicBezTo>
                    <a:pt x="1608369" y="0"/>
                    <a:pt x="1619955" y="4799"/>
                    <a:pt x="1628497" y="13341"/>
                  </a:cubicBezTo>
                  <a:cubicBezTo>
                    <a:pt x="1637039" y="21884"/>
                    <a:pt x="1641838" y="33470"/>
                    <a:pt x="1641838" y="45550"/>
                  </a:cubicBezTo>
                  <a:lnTo>
                    <a:pt x="1641838" y="1070997"/>
                  </a:lnTo>
                  <a:cubicBezTo>
                    <a:pt x="1641838" y="1083077"/>
                    <a:pt x="1637039" y="1094663"/>
                    <a:pt x="1628497" y="1103206"/>
                  </a:cubicBezTo>
                  <a:cubicBezTo>
                    <a:pt x="1619955" y="1111748"/>
                    <a:pt x="1608369" y="1116547"/>
                    <a:pt x="1596288" y="1116547"/>
                  </a:cubicBezTo>
                  <a:lnTo>
                    <a:pt x="45550" y="1116547"/>
                  </a:lnTo>
                  <a:cubicBezTo>
                    <a:pt x="33470" y="1116547"/>
                    <a:pt x="21884" y="1111748"/>
                    <a:pt x="13341" y="1103206"/>
                  </a:cubicBezTo>
                  <a:cubicBezTo>
                    <a:pt x="4799" y="1094663"/>
                    <a:pt x="0" y="1083077"/>
                    <a:pt x="0" y="1070997"/>
                  </a:cubicBezTo>
                  <a:lnTo>
                    <a:pt x="0" y="45550"/>
                  </a:lnTo>
                  <a:cubicBezTo>
                    <a:pt x="0" y="33470"/>
                    <a:pt x="4799" y="21884"/>
                    <a:pt x="13341" y="13341"/>
                  </a:cubicBezTo>
                  <a:cubicBezTo>
                    <a:pt x="21884" y="4799"/>
                    <a:pt x="33470" y="0"/>
                    <a:pt x="45550" y="0"/>
                  </a:cubicBezTo>
                  <a:close/>
                </a:path>
              </a:pathLst>
            </a:custGeom>
            <a:blipFill>
              <a:blip r:embed="rId2"/>
              <a:stretch>
                <a:fillRect l="-3024" t="-4090" r="-3024"/>
              </a:stretch>
            </a:blipFill>
          </p:spPr>
        </p:sp>
      </p:grpSp>
      <p:sp>
        <p:nvSpPr>
          <p:cNvPr id="4" name="Freeform 4"/>
          <p:cNvSpPr/>
          <p:nvPr/>
        </p:nvSpPr>
        <p:spPr>
          <a:xfrm>
            <a:off x="-1300303" y="9377109"/>
            <a:ext cx="3044838" cy="772628"/>
          </a:xfrm>
          <a:custGeom>
            <a:avLst/>
            <a:gdLst/>
            <a:ahLst/>
            <a:cxnLst/>
            <a:rect l="l" t="t" r="r" b="b"/>
            <a:pathLst>
              <a:path w="3044838" h="772628">
                <a:moveTo>
                  <a:pt x="0" y="0"/>
                </a:moveTo>
                <a:lnTo>
                  <a:pt x="3044837" y="0"/>
                </a:lnTo>
                <a:lnTo>
                  <a:pt x="3044837" y="772628"/>
                </a:lnTo>
                <a:lnTo>
                  <a:pt x="0" y="77262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17741054" y="-610952"/>
            <a:ext cx="1444466" cy="2168054"/>
          </a:xfrm>
          <a:custGeom>
            <a:avLst/>
            <a:gdLst/>
            <a:ahLst/>
            <a:cxnLst/>
            <a:rect l="l" t="t" r="r" b="b"/>
            <a:pathLst>
              <a:path w="1444466" h="2168054">
                <a:moveTo>
                  <a:pt x="0" y="0"/>
                </a:moveTo>
                <a:lnTo>
                  <a:pt x="1444466" y="0"/>
                </a:lnTo>
                <a:lnTo>
                  <a:pt x="1444466" y="2168054"/>
                </a:lnTo>
                <a:lnTo>
                  <a:pt x="0" y="216805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16973862" y="8844934"/>
            <a:ext cx="2978850" cy="2978850"/>
          </a:xfrm>
          <a:custGeom>
            <a:avLst/>
            <a:gdLst/>
            <a:ahLst/>
            <a:cxnLst/>
            <a:rect l="l" t="t" r="r" b="b"/>
            <a:pathLst>
              <a:path w="2978850" h="2978850">
                <a:moveTo>
                  <a:pt x="0" y="0"/>
                </a:moveTo>
                <a:lnTo>
                  <a:pt x="2978850" y="0"/>
                </a:lnTo>
                <a:lnTo>
                  <a:pt x="2978850" y="2978850"/>
                </a:lnTo>
                <a:lnTo>
                  <a:pt x="0" y="297885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7" name="TextBox 7"/>
          <p:cNvSpPr txBox="1"/>
          <p:nvPr/>
        </p:nvSpPr>
        <p:spPr>
          <a:xfrm>
            <a:off x="374516" y="454025"/>
            <a:ext cx="7420560" cy="6953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499"/>
              </a:lnSpc>
            </a:pPr>
            <a:r>
              <a:rPr lang="en-US" sz="4499" spc="-247">
                <a:solidFill>
                  <a:srgbClr val="FFFFFF"/>
                </a:solidFill>
                <a:latin typeface="Heading Now 71-78"/>
                <a:ea typeface="Heading Now 71-78"/>
                <a:cs typeface="Heading Now 71-78"/>
                <a:sym typeface="Heading Now 71-78"/>
              </a:rPr>
              <a:t>Conclusion: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4516" y="1647752"/>
            <a:ext cx="7307225" cy="65422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26"/>
              </a:lnSpc>
            </a:pPr>
            <a:r>
              <a:rPr lang="en-US" sz="2304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Smartwatches are a key part of digital transformation in health and social care.</a:t>
            </a:r>
          </a:p>
          <a:p>
            <a:pPr algn="l">
              <a:lnSpc>
                <a:spcPts val="3226"/>
              </a:lnSpc>
            </a:pPr>
            <a:endParaRPr lang="en-US" sz="2304">
              <a:solidFill>
                <a:srgbClr val="FFFFFF"/>
              </a:solidFill>
              <a:latin typeface="Inter"/>
              <a:ea typeface="Inter"/>
              <a:cs typeface="Inter"/>
              <a:sym typeface="Inter"/>
            </a:endParaRPr>
          </a:p>
          <a:p>
            <a:pPr algn="l">
              <a:lnSpc>
                <a:spcPts val="3226"/>
              </a:lnSpc>
            </a:pPr>
            <a:r>
              <a:rPr lang="en-US" sz="2304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Key benefits include:</a:t>
            </a:r>
          </a:p>
          <a:p>
            <a:pPr marL="497553" lvl="1" indent="-248777" algn="l">
              <a:lnSpc>
                <a:spcPts val="3226"/>
              </a:lnSpc>
              <a:buFont typeface="Arial"/>
              <a:buChar char="•"/>
            </a:pPr>
            <a:r>
              <a:rPr lang="en-US" sz="2304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Better preventive care</a:t>
            </a:r>
          </a:p>
          <a:p>
            <a:pPr marL="497553" lvl="1" indent="-248777" algn="l">
              <a:lnSpc>
                <a:spcPts val="3226"/>
              </a:lnSpc>
              <a:buFont typeface="Arial"/>
              <a:buChar char="•"/>
            </a:pPr>
            <a:r>
              <a:rPr lang="en-US" sz="2304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More patient engagement</a:t>
            </a:r>
          </a:p>
          <a:p>
            <a:pPr marL="497553" lvl="1" indent="-248777" algn="l">
              <a:lnSpc>
                <a:spcPts val="3226"/>
              </a:lnSpc>
              <a:buFont typeface="Arial"/>
              <a:buChar char="•"/>
            </a:pPr>
            <a:r>
              <a:rPr lang="en-US" sz="2304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Improved service efficiency</a:t>
            </a:r>
          </a:p>
          <a:p>
            <a:pPr algn="l">
              <a:lnSpc>
                <a:spcPts val="3226"/>
              </a:lnSpc>
            </a:pPr>
            <a:endParaRPr lang="en-US" sz="2304">
              <a:solidFill>
                <a:srgbClr val="FFFFFF"/>
              </a:solidFill>
              <a:latin typeface="Inter"/>
              <a:ea typeface="Inter"/>
              <a:cs typeface="Inter"/>
              <a:sym typeface="Inter"/>
            </a:endParaRPr>
          </a:p>
          <a:p>
            <a:pPr algn="l">
              <a:lnSpc>
                <a:spcPts val="3226"/>
              </a:lnSpc>
            </a:pPr>
            <a:r>
              <a:rPr lang="en-US" sz="2304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However, challenges still exist:</a:t>
            </a:r>
          </a:p>
          <a:p>
            <a:pPr marL="497553" lvl="1" indent="-248777" algn="l">
              <a:lnSpc>
                <a:spcPts val="3226"/>
              </a:lnSpc>
              <a:buFont typeface="Arial"/>
              <a:buChar char="•"/>
            </a:pPr>
            <a:r>
              <a:rPr lang="en-US" sz="2304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Workforce training and adaptation (NHS Digital, 2022)</a:t>
            </a:r>
          </a:p>
          <a:p>
            <a:pPr marL="497553" lvl="1" indent="-248777" algn="l">
              <a:lnSpc>
                <a:spcPts val="3226"/>
              </a:lnSpc>
              <a:buFont typeface="Arial"/>
              <a:buChar char="•"/>
            </a:pPr>
            <a:r>
              <a:rPr lang="en-US" sz="2304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Digital inequality and access issues (WHO, 2019)</a:t>
            </a:r>
          </a:p>
          <a:p>
            <a:pPr marL="497553" lvl="1" indent="-248777" algn="l">
              <a:lnSpc>
                <a:spcPts val="3226"/>
              </a:lnSpc>
              <a:buFont typeface="Arial"/>
              <a:buChar char="•"/>
            </a:pPr>
            <a:r>
              <a:rPr lang="en-US" sz="2304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Ethical concerns about data use.</a:t>
            </a:r>
          </a:p>
          <a:p>
            <a:pPr algn="l">
              <a:lnSpc>
                <a:spcPts val="3226"/>
              </a:lnSpc>
            </a:pPr>
            <a:endParaRPr lang="en-US" sz="2304">
              <a:solidFill>
                <a:srgbClr val="FFFFFF"/>
              </a:solidFill>
              <a:latin typeface="Inter"/>
              <a:ea typeface="Inter"/>
              <a:cs typeface="Inter"/>
              <a:sym typeface="Inter"/>
            </a:endParaRPr>
          </a:p>
          <a:p>
            <a:pPr algn="l">
              <a:lnSpc>
                <a:spcPts val="3226"/>
              </a:lnSpc>
            </a:pPr>
            <a:r>
              <a:rPr lang="en-US" sz="2304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Overall, success relies on balanced, inclusive, and well-regulated implementation.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D207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028700" y="904875"/>
            <a:ext cx="7206080" cy="74314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764"/>
              </a:lnSpc>
            </a:pPr>
            <a:r>
              <a:rPr lang="en-US" sz="4117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Refernces: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8700" y="2082705"/>
            <a:ext cx="16230600" cy="50488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61337" lvl="1" indent="-280669" algn="l">
              <a:lnSpc>
                <a:spcPts val="3639"/>
              </a:lnSpc>
              <a:buFont typeface="Arial"/>
              <a:buChar char="•"/>
            </a:pPr>
            <a:r>
              <a:rPr lang="en-US" sz="2599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Greenhalgh, T. et al. (2017) ‘Beyond adoption: a new framework for theorising…’, Journal of Medical Internet Research, 19(11), p. e367.</a:t>
            </a:r>
          </a:p>
          <a:p>
            <a:pPr marL="561337" lvl="1" indent="-280669" algn="l">
              <a:lnSpc>
                <a:spcPts val="3639"/>
              </a:lnSpc>
              <a:buFont typeface="Arial"/>
              <a:buChar char="•"/>
            </a:pPr>
            <a:r>
              <a:rPr lang="en-US" sz="2599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Lupton, D. (2016) ‘The diverse domains of quantified selves…’, Economy and Society, 45(1), pp. 101–122.</a:t>
            </a:r>
          </a:p>
          <a:p>
            <a:pPr marL="561337" lvl="1" indent="-280669" algn="l">
              <a:lnSpc>
                <a:spcPts val="3639"/>
              </a:lnSpc>
              <a:buFont typeface="Arial"/>
              <a:buChar char="•"/>
            </a:pPr>
            <a:r>
              <a:rPr lang="en-US" sz="2599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NHS Digital (2022) Digital transformation in health and social care. London: NHS Digital.</a:t>
            </a:r>
          </a:p>
          <a:p>
            <a:pPr marL="561337" lvl="1" indent="-280669" algn="l">
              <a:lnSpc>
                <a:spcPts val="3639"/>
              </a:lnSpc>
              <a:buFont typeface="Arial"/>
              <a:buChar char="•"/>
            </a:pPr>
            <a:r>
              <a:rPr lang="en-US" sz="2599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NHS England (2019) The NHS Long Term Plan. London: NHS England.</a:t>
            </a:r>
          </a:p>
          <a:p>
            <a:pPr marL="561337" lvl="1" indent="-280669" algn="l">
              <a:lnSpc>
                <a:spcPts val="3639"/>
              </a:lnSpc>
              <a:buFont typeface="Arial"/>
              <a:buChar char="•"/>
            </a:pPr>
            <a:r>
              <a:rPr lang="en-US" sz="2599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Piwek, L. et al. (2016) ‘The rise of consumer health wearables…’, PLoS Medicine, 13(2), p. e1001953.</a:t>
            </a:r>
          </a:p>
          <a:p>
            <a:pPr marL="561337" lvl="1" indent="-280669" algn="l">
              <a:lnSpc>
                <a:spcPts val="3639"/>
              </a:lnSpc>
              <a:buFont typeface="Arial"/>
              <a:buChar char="•"/>
            </a:pPr>
            <a:r>
              <a:rPr lang="en-US" sz="2599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Wachter, R.M. (2015) The digital doctor. New York: McGraw-Hill Education.</a:t>
            </a:r>
          </a:p>
          <a:p>
            <a:pPr marL="561337" lvl="1" indent="-280669" algn="l">
              <a:lnSpc>
                <a:spcPts val="3639"/>
              </a:lnSpc>
              <a:buFont typeface="Arial"/>
              <a:buChar char="•"/>
            </a:pPr>
            <a:r>
              <a:rPr lang="en-US" sz="2599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World Health Organisation (2019) Recommendations on digital interventions for health system strengthening. Geneva: WHO.</a:t>
            </a:r>
          </a:p>
          <a:p>
            <a:pPr algn="l">
              <a:lnSpc>
                <a:spcPts val="3639"/>
              </a:lnSpc>
            </a:pPr>
            <a:endParaRPr lang="en-US" sz="2599" b="1">
              <a:solidFill>
                <a:srgbClr val="FFFFFF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Custom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Transformation in Health and Social Care</dc:title>
  <cp:lastModifiedBy>Mohammad Nurul Islam Mohammad Nurul Islam (2327900)</cp:lastModifiedBy>
  <cp:revision>2</cp:revision>
  <dcterms:created xsi:type="dcterms:W3CDTF">2006-08-16T00:00:00Z</dcterms:created>
  <dcterms:modified xsi:type="dcterms:W3CDTF">2026-04-08T23:39:04Z</dcterms:modified>
  <dc:identifier>DAHGSxq4wRM</dc:identifier>
</cp:coreProperties>
</file>