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8"/>
  </p:notesMasterIdLst>
  <p:sldIdLst>
    <p:sldId id="278" r:id="rId2"/>
    <p:sldId id="330" r:id="rId3"/>
    <p:sldId id="269" r:id="rId4"/>
    <p:sldId id="310" r:id="rId5"/>
    <p:sldId id="279" r:id="rId6"/>
    <p:sldId id="281" r:id="rId7"/>
    <p:sldId id="283" r:id="rId8"/>
    <p:sldId id="256" r:id="rId9"/>
    <p:sldId id="277" r:id="rId10"/>
    <p:sldId id="276" r:id="rId11"/>
    <p:sldId id="287" r:id="rId12"/>
    <p:sldId id="296" r:id="rId13"/>
    <p:sldId id="271" r:id="rId14"/>
    <p:sldId id="284" r:id="rId15"/>
    <p:sldId id="270" r:id="rId16"/>
    <p:sldId id="273" r:id="rId17"/>
    <p:sldId id="298" r:id="rId18"/>
    <p:sldId id="311" r:id="rId19"/>
    <p:sldId id="312" r:id="rId20"/>
    <p:sldId id="313" r:id="rId21"/>
    <p:sldId id="314" r:id="rId22"/>
    <p:sldId id="315" r:id="rId23"/>
    <p:sldId id="329" r:id="rId24"/>
    <p:sldId id="316" r:id="rId25"/>
    <p:sldId id="317" r:id="rId26"/>
    <p:sldId id="318" r:id="rId27"/>
    <p:sldId id="319" r:id="rId28"/>
    <p:sldId id="320" r:id="rId29"/>
    <p:sldId id="321" r:id="rId30"/>
    <p:sldId id="322" r:id="rId31"/>
    <p:sldId id="323" r:id="rId32"/>
    <p:sldId id="324" r:id="rId33"/>
    <p:sldId id="325" r:id="rId34"/>
    <p:sldId id="326" r:id="rId35"/>
    <p:sldId id="327" r:id="rId36"/>
    <p:sldId id="328" r:id="rId3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7541" autoAdjust="0"/>
  </p:normalViewPr>
  <p:slideViewPr>
    <p:cSldViewPr>
      <p:cViewPr varScale="1">
        <p:scale>
          <a:sx n="44" d="100"/>
          <a:sy n="44" d="100"/>
        </p:scale>
        <p:origin x="2316" y="54"/>
      </p:cViewPr>
      <p:guideLst>
        <p:guide orient="horz" pos="2160"/>
        <p:guide pos="2880"/>
      </p:guideLst>
    </p:cSldViewPr>
  </p:slideViewPr>
  <p:notesTextViewPr>
    <p:cViewPr>
      <p:scale>
        <a:sx n="1" d="1"/>
        <a:sy n="1" d="1"/>
      </p:scale>
      <p:origin x="0" y="0"/>
    </p:cViewPr>
  </p:notesTextViewPr>
  <p:sorterViewPr>
    <p:cViewPr>
      <p:scale>
        <a:sx n="66" d="100"/>
        <a:sy n="66" d="100"/>
      </p:scale>
      <p:origin x="0" y="100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DB6EF6-E94B-4C1E-9450-2EA0AF1E5F35}" type="doc">
      <dgm:prSet loTypeId="urn:microsoft.com/office/officeart/2005/8/layout/process4" loCatId="list" qsTypeId="urn:microsoft.com/office/officeart/2005/8/quickstyle/simple5" qsCatId="simple" csTypeId="urn:microsoft.com/office/officeart/2005/8/colors/colorful1#2" csCatId="colorful" phldr="1"/>
      <dgm:spPr/>
      <dgm:t>
        <a:bodyPr/>
        <a:lstStyle/>
        <a:p>
          <a:endParaRPr lang="en-GB"/>
        </a:p>
      </dgm:t>
    </dgm:pt>
    <dgm:pt modelId="{3F5AC215-8A6F-4EFC-99E5-5BCE5E1D80E6}">
      <dgm:prSet custT="1"/>
      <dgm:spPr/>
      <dgm:t>
        <a:bodyPr/>
        <a:lstStyle/>
        <a:p>
          <a:pPr rtl="0"/>
          <a:r>
            <a:rPr lang="en-GB" sz="2800" dirty="0"/>
            <a:t>Probing underlying concepts </a:t>
          </a:r>
        </a:p>
      </dgm:t>
    </dgm:pt>
    <dgm:pt modelId="{EE07E27B-3CD6-4903-9C34-9CA9B8522EB8}" type="parTrans" cxnId="{F073ED12-3E03-47F9-92F2-DBBC042811D4}">
      <dgm:prSet/>
      <dgm:spPr/>
      <dgm:t>
        <a:bodyPr/>
        <a:lstStyle/>
        <a:p>
          <a:endParaRPr lang="en-GB"/>
        </a:p>
      </dgm:t>
    </dgm:pt>
    <dgm:pt modelId="{D1EDB23C-F273-47A8-A379-4B161F8D0421}" type="sibTrans" cxnId="{F073ED12-3E03-47F9-92F2-DBBC042811D4}">
      <dgm:prSet/>
      <dgm:spPr/>
      <dgm:t>
        <a:bodyPr/>
        <a:lstStyle/>
        <a:p>
          <a:endParaRPr lang="en-GB"/>
        </a:p>
      </dgm:t>
    </dgm:pt>
    <dgm:pt modelId="{22E88821-21D0-43DA-8A5A-983D9C1879BE}">
      <dgm:prSet custT="1"/>
      <dgm:spPr/>
      <dgm:t>
        <a:bodyPr/>
        <a:lstStyle/>
        <a:p>
          <a:pPr rtl="0"/>
          <a:r>
            <a:rPr lang="en-GB" sz="2800" dirty="0"/>
            <a:t>Probing Assumptions </a:t>
          </a:r>
        </a:p>
      </dgm:t>
    </dgm:pt>
    <dgm:pt modelId="{BF658908-0E51-445E-A167-362F4F319CCC}" type="parTrans" cxnId="{52D7126B-06F7-49A7-9C9B-1369EAB4C80E}">
      <dgm:prSet/>
      <dgm:spPr/>
      <dgm:t>
        <a:bodyPr/>
        <a:lstStyle/>
        <a:p>
          <a:endParaRPr lang="en-GB"/>
        </a:p>
      </dgm:t>
    </dgm:pt>
    <dgm:pt modelId="{8C1F951F-F18D-41B2-93AC-52D50B39D74F}" type="sibTrans" cxnId="{52D7126B-06F7-49A7-9C9B-1369EAB4C80E}">
      <dgm:prSet/>
      <dgm:spPr/>
      <dgm:t>
        <a:bodyPr/>
        <a:lstStyle/>
        <a:p>
          <a:endParaRPr lang="en-GB"/>
        </a:p>
      </dgm:t>
    </dgm:pt>
    <dgm:pt modelId="{E441F0C0-6D4F-440E-BECB-ACC740F9C809}">
      <dgm:prSet custT="1"/>
      <dgm:spPr/>
      <dgm:t>
        <a:bodyPr/>
        <a:lstStyle/>
        <a:p>
          <a:pPr rtl="0"/>
          <a:r>
            <a:rPr lang="en-GB" sz="2800" dirty="0"/>
            <a:t>Probing evidence </a:t>
          </a:r>
        </a:p>
      </dgm:t>
    </dgm:pt>
    <dgm:pt modelId="{B8AC485D-A0CB-44BD-BE20-30E763FB33FC}" type="parTrans" cxnId="{0BC41C8A-D824-4BB1-8615-A12C9287FBC1}">
      <dgm:prSet/>
      <dgm:spPr/>
      <dgm:t>
        <a:bodyPr/>
        <a:lstStyle/>
        <a:p>
          <a:endParaRPr lang="en-GB"/>
        </a:p>
      </dgm:t>
    </dgm:pt>
    <dgm:pt modelId="{C8E74982-EA43-4745-80D5-BD2EFD05D5F9}" type="sibTrans" cxnId="{0BC41C8A-D824-4BB1-8615-A12C9287FBC1}">
      <dgm:prSet/>
      <dgm:spPr/>
      <dgm:t>
        <a:bodyPr/>
        <a:lstStyle/>
        <a:p>
          <a:endParaRPr lang="en-GB"/>
        </a:p>
      </dgm:t>
    </dgm:pt>
    <dgm:pt modelId="{61326035-23B9-41BA-BFE5-8ED8A8C81220}">
      <dgm:prSet custT="1"/>
      <dgm:spPr/>
      <dgm:t>
        <a:bodyPr/>
        <a:lstStyle/>
        <a:p>
          <a:pPr rtl="0"/>
          <a:r>
            <a:rPr lang="en-GB" sz="2800" dirty="0"/>
            <a:t>Probe implications and consequences </a:t>
          </a:r>
        </a:p>
      </dgm:t>
    </dgm:pt>
    <dgm:pt modelId="{04DC664D-3B8E-4B90-A4B6-275A2405A60A}" type="parTrans" cxnId="{615CFA53-E815-4502-89D2-0ECDFFA18B2D}">
      <dgm:prSet/>
      <dgm:spPr/>
      <dgm:t>
        <a:bodyPr/>
        <a:lstStyle/>
        <a:p>
          <a:endParaRPr lang="en-GB"/>
        </a:p>
      </dgm:t>
    </dgm:pt>
    <dgm:pt modelId="{72A99EDB-68DA-4182-ABDF-584FFB86C2DA}" type="sibTrans" cxnId="{615CFA53-E815-4502-89D2-0ECDFFA18B2D}">
      <dgm:prSet/>
      <dgm:spPr/>
      <dgm:t>
        <a:bodyPr/>
        <a:lstStyle/>
        <a:p>
          <a:endParaRPr lang="en-GB"/>
        </a:p>
      </dgm:t>
    </dgm:pt>
    <dgm:pt modelId="{6F0CB09E-5F9D-4039-B84C-4781E7267510}">
      <dgm:prSet custT="1"/>
      <dgm:spPr/>
      <dgm:t>
        <a:bodyPr/>
        <a:lstStyle/>
        <a:p>
          <a:pPr rtl="0"/>
          <a:r>
            <a:rPr lang="en-GB" sz="2800" dirty="0"/>
            <a:t>Questioning underlying position </a:t>
          </a:r>
        </a:p>
      </dgm:t>
    </dgm:pt>
    <dgm:pt modelId="{D02A41E2-2BDE-4948-AA00-D5B1ECA34CDD}" type="parTrans" cxnId="{B3C46D0C-4084-4714-B4DC-595BB6CEA384}">
      <dgm:prSet/>
      <dgm:spPr/>
      <dgm:t>
        <a:bodyPr/>
        <a:lstStyle/>
        <a:p>
          <a:endParaRPr lang="en-GB"/>
        </a:p>
      </dgm:t>
    </dgm:pt>
    <dgm:pt modelId="{94186707-942E-46D3-BF76-6B8397765B8F}" type="sibTrans" cxnId="{B3C46D0C-4084-4714-B4DC-595BB6CEA384}">
      <dgm:prSet/>
      <dgm:spPr/>
      <dgm:t>
        <a:bodyPr/>
        <a:lstStyle/>
        <a:p>
          <a:endParaRPr lang="en-GB"/>
        </a:p>
      </dgm:t>
    </dgm:pt>
    <dgm:pt modelId="{37CA9D82-D83D-419D-AD87-15973D5AE9DA}">
      <dgm:prSet custT="1"/>
      <dgm:spPr/>
      <dgm:t>
        <a:bodyPr/>
        <a:lstStyle/>
        <a:p>
          <a:pPr rtl="0"/>
          <a:r>
            <a:rPr lang="en-GB" sz="2800" dirty="0"/>
            <a:t>Questions about the question </a:t>
          </a:r>
        </a:p>
      </dgm:t>
    </dgm:pt>
    <dgm:pt modelId="{8BF4CD60-78D5-4906-9788-D0113D5B7054}" type="parTrans" cxnId="{3F9FC4CA-4545-4B27-963C-CB052495A689}">
      <dgm:prSet/>
      <dgm:spPr/>
      <dgm:t>
        <a:bodyPr/>
        <a:lstStyle/>
        <a:p>
          <a:endParaRPr lang="en-GB"/>
        </a:p>
      </dgm:t>
    </dgm:pt>
    <dgm:pt modelId="{9A3C5C65-5449-45BF-8A79-E637B21B6336}" type="sibTrans" cxnId="{3F9FC4CA-4545-4B27-963C-CB052495A689}">
      <dgm:prSet/>
      <dgm:spPr/>
      <dgm:t>
        <a:bodyPr/>
        <a:lstStyle/>
        <a:p>
          <a:endParaRPr lang="en-GB"/>
        </a:p>
      </dgm:t>
    </dgm:pt>
    <dgm:pt modelId="{AE7EEA7B-EB5E-4DA4-9D37-5357A1720437}" type="pres">
      <dgm:prSet presAssocID="{20DB6EF6-E94B-4C1E-9450-2EA0AF1E5F35}" presName="Name0" presStyleCnt="0">
        <dgm:presLayoutVars>
          <dgm:dir/>
          <dgm:animLvl val="lvl"/>
          <dgm:resizeHandles val="exact"/>
        </dgm:presLayoutVars>
      </dgm:prSet>
      <dgm:spPr/>
      <dgm:t>
        <a:bodyPr/>
        <a:lstStyle/>
        <a:p>
          <a:endParaRPr lang="en-US"/>
        </a:p>
      </dgm:t>
    </dgm:pt>
    <dgm:pt modelId="{A28F2E54-C3C8-47CB-80D7-5CCEA97F7326}" type="pres">
      <dgm:prSet presAssocID="{37CA9D82-D83D-419D-AD87-15973D5AE9DA}" presName="boxAndChildren" presStyleCnt="0"/>
      <dgm:spPr/>
    </dgm:pt>
    <dgm:pt modelId="{F74CC6EB-1DC7-45A8-A6FE-3DFE9BD4B395}" type="pres">
      <dgm:prSet presAssocID="{37CA9D82-D83D-419D-AD87-15973D5AE9DA}" presName="parentTextBox" presStyleLbl="node1" presStyleIdx="0" presStyleCnt="6"/>
      <dgm:spPr/>
      <dgm:t>
        <a:bodyPr/>
        <a:lstStyle/>
        <a:p>
          <a:endParaRPr lang="en-US"/>
        </a:p>
      </dgm:t>
    </dgm:pt>
    <dgm:pt modelId="{4538A86A-1E85-4C59-BCC7-8AD8602D9DDF}" type="pres">
      <dgm:prSet presAssocID="{94186707-942E-46D3-BF76-6B8397765B8F}" presName="sp" presStyleCnt="0"/>
      <dgm:spPr/>
    </dgm:pt>
    <dgm:pt modelId="{F22C24F2-3DB0-4101-BF73-3BD8362B161B}" type="pres">
      <dgm:prSet presAssocID="{6F0CB09E-5F9D-4039-B84C-4781E7267510}" presName="arrowAndChildren" presStyleCnt="0"/>
      <dgm:spPr/>
    </dgm:pt>
    <dgm:pt modelId="{CDFFD160-695C-4663-89EE-22F4A5A1F198}" type="pres">
      <dgm:prSet presAssocID="{6F0CB09E-5F9D-4039-B84C-4781E7267510}" presName="parentTextArrow" presStyleLbl="node1" presStyleIdx="1" presStyleCnt="6"/>
      <dgm:spPr/>
      <dgm:t>
        <a:bodyPr/>
        <a:lstStyle/>
        <a:p>
          <a:endParaRPr lang="en-US"/>
        </a:p>
      </dgm:t>
    </dgm:pt>
    <dgm:pt modelId="{A843F664-D634-42D1-A38F-113C56E49CE8}" type="pres">
      <dgm:prSet presAssocID="{72A99EDB-68DA-4182-ABDF-584FFB86C2DA}" presName="sp" presStyleCnt="0"/>
      <dgm:spPr/>
    </dgm:pt>
    <dgm:pt modelId="{622B2258-6163-4C80-B528-82C55B66B47F}" type="pres">
      <dgm:prSet presAssocID="{61326035-23B9-41BA-BFE5-8ED8A8C81220}" presName="arrowAndChildren" presStyleCnt="0"/>
      <dgm:spPr/>
    </dgm:pt>
    <dgm:pt modelId="{B1510913-F8C6-4B4C-ACC5-0E1D1C5FDE01}" type="pres">
      <dgm:prSet presAssocID="{61326035-23B9-41BA-BFE5-8ED8A8C81220}" presName="parentTextArrow" presStyleLbl="node1" presStyleIdx="2" presStyleCnt="6" custLinFactNeighborX="-83" custLinFactNeighborY="-9033"/>
      <dgm:spPr/>
      <dgm:t>
        <a:bodyPr/>
        <a:lstStyle/>
        <a:p>
          <a:endParaRPr lang="en-US"/>
        </a:p>
      </dgm:t>
    </dgm:pt>
    <dgm:pt modelId="{CE184731-AA0C-4414-97D7-25A44EF9128A}" type="pres">
      <dgm:prSet presAssocID="{C8E74982-EA43-4745-80D5-BD2EFD05D5F9}" presName="sp" presStyleCnt="0"/>
      <dgm:spPr/>
    </dgm:pt>
    <dgm:pt modelId="{5C3F582C-D0C9-4C3C-8339-DBF493FA2415}" type="pres">
      <dgm:prSet presAssocID="{E441F0C0-6D4F-440E-BECB-ACC740F9C809}" presName="arrowAndChildren" presStyleCnt="0"/>
      <dgm:spPr/>
    </dgm:pt>
    <dgm:pt modelId="{ECA1DAFC-7479-43BC-9B24-D485E22A1A26}" type="pres">
      <dgm:prSet presAssocID="{E441F0C0-6D4F-440E-BECB-ACC740F9C809}" presName="parentTextArrow" presStyleLbl="node1" presStyleIdx="3" presStyleCnt="6"/>
      <dgm:spPr/>
      <dgm:t>
        <a:bodyPr/>
        <a:lstStyle/>
        <a:p>
          <a:endParaRPr lang="en-US"/>
        </a:p>
      </dgm:t>
    </dgm:pt>
    <dgm:pt modelId="{E1BD3D6C-34B0-488B-981C-9E2528D008EA}" type="pres">
      <dgm:prSet presAssocID="{8C1F951F-F18D-41B2-93AC-52D50B39D74F}" presName="sp" presStyleCnt="0"/>
      <dgm:spPr/>
    </dgm:pt>
    <dgm:pt modelId="{F941508E-708F-4476-872F-3E0CFF6CB1D8}" type="pres">
      <dgm:prSet presAssocID="{22E88821-21D0-43DA-8A5A-983D9C1879BE}" presName="arrowAndChildren" presStyleCnt="0"/>
      <dgm:spPr/>
    </dgm:pt>
    <dgm:pt modelId="{5EE231D1-EE6B-4C85-A7D6-6A296C1CEC89}" type="pres">
      <dgm:prSet presAssocID="{22E88821-21D0-43DA-8A5A-983D9C1879BE}" presName="parentTextArrow" presStyleLbl="node1" presStyleIdx="4" presStyleCnt="6"/>
      <dgm:spPr/>
      <dgm:t>
        <a:bodyPr/>
        <a:lstStyle/>
        <a:p>
          <a:endParaRPr lang="en-US"/>
        </a:p>
      </dgm:t>
    </dgm:pt>
    <dgm:pt modelId="{4026A58F-6D70-4C21-81C5-D19ECEB93C2A}" type="pres">
      <dgm:prSet presAssocID="{D1EDB23C-F273-47A8-A379-4B161F8D0421}" presName="sp" presStyleCnt="0"/>
      <dgm:spPr/>
    </dgm:pt>
    <dgm:pt modelId="{D35A5A0C-B45E-4E67-9100-98B8C6AEA687}" type="pres">
      <dgm:prSet presAssocID="{3F5AC215-8A6F-4EFC-99E5-5BCE5E1D80E6}" presName="arrowAndChildren" presStyleCnt="0"/>
      <dgm:spPr/>
    </dgm:pt>
    <dgm:pt modelId="{21A5A2E0-2D4C-415D-BFE2-7905178CC8E1}" type="pres">
      <dgm:prSet presAssocID="{3F5AC215-8A6F-4EFC-99E5-5BCE5E1D80E6}" presName="parentTextArrow" presStyleLbl="node1" presStyleIdx="5" presStyleCnt="6" custLinFactNeighborX="-407" custLinFactNeighborY="1918"/>
      <dgm:spPr/>
      <dgm:t>
        <a:bodyPr/>
        <a:lstStyle/>
        <a:p>
          <a:endParaRPr lang="en-US"/>
        </a:p>
      </dgm:t>
    </dgm:pt>
  </dgm:ptLst>
  <dgm:cxnLst>
    <dgm:cxn modelId="{0BC41C8A-D824-4BB1-8615-A12C9287FBC1}" srcId="{20DB6EF6-E94B-4C1E-9450-2EA0AF1E5F35}" destId="{E441F0C0-6D4F-440E-BECB-ACC740F9C809}" srcOrd="2" destOrd="0" parTransId="{B8AC485D-A0CB-44BD-BE20-30E763FB33FC}" sibTransId="{C8E74982-EA43-4745-80D5-BD2EFD05D5F9}"/>
    <dgm:cxn modelId="{B3C46D0C-4084-4714-B4DC-595BB6CEA384}" srcId="{20DB6EF6-E94B-4C1E-9450-2EA0AF1E5F35}" destId="{6F0CB09E-5F9D-4039-B84C-4781E7267510}" srcOrd="4" destOrd="0" parTransId="{D02A41E2-2BDE-4948-AA00-D5B1ECA34CDD}" sibTransId="{94186707-942E-46D3-BF76-6B8397765B8F}"/>
    <dgm:cxn modelId="{AB2BFC4B-1A78-4FAB-AA80-FEEC11A09710}" type="presOf" srcId="{E441F0C0-6D4F-440E-BECB-ACC740F9C809}" destId="{ECA1DAFC-7479-43BC-9B24-D485E22A1A26}" srcOrd="0" destOrd="0" presId="urn:microsoft.com/office/officeart/2005/8/layout/process4"/>
    <dgm:cxn modelId="{748321B6-D712-4317-9276-FDA2855308E3}" type="presOf" srcId="{22E88821-21D0-43DA-8A5A-983D9C1879BE}" destId="{5EE231D1-EE6B-4C85-A7D6-6A296C1CEC89}" srcOrd="0" destOrd="0" presId="urn:microsoft.com/office/officeart/2005/8/layout/process4"/>
    <dgm:cxn modelId="{498C6570-6807-44B1-8198-A02517DF0B5E}" type="presOf" srcId="{20DB6EF6-E94B-4C1E-9450-2EA0AF1E5F35}" destId="{AE7EEA7B-EB5E-4DA4-9D37-5357A1720437}" srcOrd="0" destOrd="0" presId="urn:microsoft.com/office/officeart/2005/8/layout/process4"/>
    <dgm:cxn modelId="{83A3E5E2-D426-45D0-B288-5441F2F596C9}" type="presOf" srcId="{61326035-23B9-41BA-BFE5-8ED8A8C81220}" destId="{B1510913-F8C6-4B4C-ACC5-0E1D1C5FDE01}" srcOrd="0" destOrd="0" presId="urn:microsoft.com/office/officeart/2005/8/layout/process4"/>
    <dgm:cxn modelId="{52D7126B-06F7-49A7-9C9B-1369EAB4C80E}" srcId="{20DB6EF6-E94B-4C1E-9450-2EA0AF1E5F35}" destId="{22E88821-21D0-43DA-8A5A-983D9C1879BE}" srcOrd="1" destOrd="0" parTransId="{BF658908-0E51-445E-A167-362F4F319CCC}" sibTransId="{8C1F951F-F18D-41B2-93AC-52D50B39D74F}"/>
    <dgm:cxn modelId="{0C52F511-2C06-4CEE-B36A-72524D1F4DB9}" type="presOf" srcId="{3F5AC215-8A6F-4EFC-99E5-5BCE5E1D80E6}" destId="{21A5A2E0-2D4C-415D-BFE2-7905178CC8E1}" srcOrd="0" destOrd="0" presId="urn:microsoft.com/office/officeart/2005/8/layout/process4"/>
    <dgm:cxn modelId="{F073ED12-3E03-47F9-92F2-DBBC042811D4}" srcId="{20DB6EF6-E94B-4C1E-9450-2EA0AF1E5F35}" destId="{3F5AC215-8A6F-4EFC-99E5-5BCE5E1D80E6}" srcOrd="0" destOrd="0" parTransId="{EE07E27B-3CD6-4903-9C34-9CA9B8522EB8}" sibTransId="{D1EDB23C-F273-47A8-A379-4B161F8D0421}"/>
    <dgm:cxn modelId="{3F83766C-336E-4F87-B0A6-D8A89A38963E}" type="presOf" srcId="{6F0CB09E-5F9D-4039-B84C-4781E7267510}" destId="{CDFFD160-695C-4663-89EE-22F4A5A1F198}" srcOrd="0" destOrd="0" presId="urn:microsoft.com/office/officeart/2005/8/layout/process4"/>
    <dgm:cxn modelId="{3F9FC4CA-4545-4B27-963C-CB052495A689}" srcId="{20DB6EF6-E94B-4C1E-9450-2EA0AF1E5F35}" destId="{37CA9D82-D83D-419D-AD87-15973D5AE9DA}" srcOrd="5" destOrd="0" parTransId="{8BF4CD60-78D5-4906-9788-D0113D5B7054}" sibTransId="{9A3C5C65-5449-45BF-8A79-E637B21B6336}"/>
    <dgm:cxn modelId="{C9F27505-D43C-4D7D-889A-5D59287C2116}" type="presOf" srcId="{37CA9D82-D83D-419D-AD87-15973D5AE9DA}" destId="{F74CC6EB-1DC7-45A8-A6FE-3DFE9BD4B395}" srcOrd="0" destOrd="0" presId="urn:microsoft.com/office/officeart/2005/8/layout/process4"/>
    <dgm:cxn modelId="{615CFA53-E815-4502-89D2-0ECDFFA18B2D}" srcId="{20DB6EF6-E94B-4C1E-9450-2EA0AF1E5F35}" destId="{61326035-23B9-41BA-BFE5-8ED8A8C81220}" srcOrd="3" destOrd="0" parTransId="{04DC664D-3B8E-4B90-A4B6-275A2405A60A}" sibTransId="{72A99EDB-68DA-4182-ABDF-584FFB86C2DA}"/>
    <dgm:cxn modelId="{3E409786-DC66-4356-BFE3-9BCBC2367959}" type="presParOf" srcId="{AE7EEA7B-EB5E-4DA4-9D37-5357A1720437}" destId="{A28F2E54-C3C8-47CB-80D7-5CCEA97F7326}" srcOrd="0" destOrd="0" presId="urn:microsoft.com/office/officeart/2005/8/layout/process4"/>
    <dgm:cxn modelId="{8E91738E-5483-4AFC-AC2C-68940AC0492D}" type="presParOf" srcId="{A28F2E54-C3C8-47CB-80D7-5CCEA97F7326}" destId="{F74CC6EB-1DC7-45A8-A6FE-3DFE9BD4B395}" srcOrd="0" destOrd="0" presId="urn:microsoft.com/office/officeart/2005/8/layout/process4"/>
    <dgm:cxn modelId="{716B03B4-9649-4E5F-BD3C-CA8C05975532}" type="presParOf" srcId="{AE7EEA7B-EB5E-4DA4-9D37-5357A1720437}" destId="{4538A86A-1E85-4C59-BCC7-8AD8602D9DDF}" srcOrd="1" destOrd="0" presId="urn:microsoft.com/office/officeart/2005/8/layout/process4"/>
    <dgm:cxn modelId="{C60189F3-C6A0-4C19-B9AE-AE927C67D273}" type="presParOf" srcId="{AE7EEA7B-EB5E-4DA4-9D37-5357A1720437}" destId="{F22C24F2-3DB0-4101-BF73-3BD8362B161B}" srcOrd="2" destOrd="0" presId="urn:microsoft.com/office/officeart/2005/8/layout/process4"/>
    <dgm:cxn modelId="{BD993E5E-8464-4292-82C2-DA95CFFE0AC7}" type="presParOf" srcId="{F22C24F2-3DB0-4101-BF73-3BD8362B161B}" destId="{CDFFD160-695C-4663-89EE-22F4A5A1F198}" srcOrd="0" destOrd="0" presId="urn:microsoft.com/office/officeart/2005/8/layout/process4"/>
    <dgm:cxn modelId="{68C120B4-C4EC-40DB-A3E8-5A51F8AA3E94}" type="presParOf" srcId="{AE7EEA7B-EB5E-4DA4-9D37-5357A1720437}" destId="{A843F664-D634-42D1-A38F-113C56E49CE8}" srcOrd="3" destOrd="0" presId="urn:microsoft.com/office/officeart/2005/8/layout/process4"/>
    <dgm:cxn modelId="{B86A994D-A44A-47CA-BF92-C36FE018BB32}" type="presParOf" srcId="{AE7EEA7B-EB5E-4DA4-9D37-5357A1720437}" destId="{622B2258-6163-4C80-B528-82C55B66B47F}" srcOrd="4" destOrd="0" presId="urn:microsoft.com/office/officeart/2005/8/layout/process4"/>
    <dgm:cxn modelId="{33CD94A6-0E1F-4141-A2EB-A3689FE8ACDB}" type="presParOf" srcId="{622B2258-6163-4C80-B528-82C55B66B47F}" destId="{B1510913-F8C6-4B4C-ACC5-0E1D1C5FDE01}" srcOrd="0" destOrd="0" presId="urn:microsoft.com/office/officeart/2005/8/layout/process4"/>
    <dgm:cxn modelId="{DB4BDF31-AB7B-469C-9873-09224F233444}" type="presParOf" srcId="{AE7EEA7B-EB5E-4DA4-9D37-5357A1720437}" destId="{CE184731-AA0C-4414-97D7-25A44EF9128A}" srcOrd="5" destOrd="0" presId="urn:microsoft.com/office/officeart/2005/8/layout/process4"/>
    <dgm:cxn modelId="{A8173092-8416-456B-921E-C75653C7B006}" type="presParOf" srcId="{AE7EEA7B-EB5E-4DA4-9D37-5357A1720437}" destId="{5C3F582C-D0C9-4C3C-8339-DBF493FA2415}" srcOrd="6" destOrd="0" presId="urn:microsoft.com/office/officeart/2005/8/layout/process4"/>
    <dgm:cxn modelId="{C8BDFA54-0575-4DE3-A854-633DB3F3F20F}" type="presParOf" srcId="{5C3F582C-D0C9-4C3C-8339-DBF493FA2415}" destId="{ECA1DAFC-7479-43BC-9B24-D485E22A1A26}" srcOrd="0" destOrd="0" presId="urn:microsoft.com/office/officeart/2005/8/layout/process4"/>
    <dgm:cxn modelId="{4AD0BDC6-EC24-4978-8ED2-1A9A61F3B5DD}" type="presParOf" srcId="{AE7EEA7B-EB5E-4DA4-9D37-5357A1720437}" destId="{E1BD3D6C-34B0-488B-981C-9E2528D008EA}" srcOrd="7" destOrd="0" presId="urn:microsoft.com/office/officeart/2005/8/layout/process4"/>
    <dgm:cxn modelId="{00361DF1-4756-420E-947A-CD2EB4F66E9F}" type="presParOf" srcId="{AE7EEA7B-EB5E-4DA4-9D37-5357A1720437}" destId="{F941508E-708F-4476-872F-3E0CFF6CB1D8}" srcOrd="8" destOrd="0" presId="urn:microsoft.com/office/officeart/2005/8/layout/process4"/>
    <dgm:cxn modelId="{46EE3A6D-FBD9-44A7-BBDD-8167AB074947}" type="presParOf" srcId="{F941508E-708F-4476-872F-3E0CFF6CB1D8}" destId="{5EE231D1-EE6B-4C85-A7D6-6A296C1CEC89}" srcOrd="0" destOrd="0" presId="urn:microsoft.com/office/officeart/2005/8/layout/process4"/>
    <dgm:cxn modelId="{ECEC5B73-149F-4F56-9502-C71726266CBB}" type="presParOf" srcId="{AE7EEA7B-EB5E-4DA4-9D37-5357A1720437}" destId="{4026A58F-6D70-4C21-81C5-D19ECEB93C2A}" srcOrd="9" destOrd="0" presId="urn:microsoft.com/office/officeart/2005/8/layout/process4"/>
    <dgm:cxn modelId="{D63AC8D4-9F5F-4CB2-9897-46E729BFD3AA}" type="presParOf" srcId="{AE7EEA7B-EB5E-4DA4-9D37-5357A1720437}" destId="{D35A5A0C-B45E-4E67-9100-98B8C6AEA687}" srcOrd="10" destOrd="0" presId="urn:microsoft.com/office/officeart/2005/8/layout/process4"/>
    <dgm:cxn modelId="{586F2891-0EFC-4476-9C92-3821BAE72382}" type="presParOf" srcId="{D35A5A0C-B45E-4E67-9100-98B8C6AEA687}" destId="{21A5A2E0-2D4C-415D-BFE2-7905178CC8E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4CC6EB-1DC7-45A8-A6FE-3DFE9BD4B395}">
      <dsp:nvSpPr>
        <dsp:cNvPr id="0" name=""/>
        <dsp:cNvSpPr/>
      </dsp:nvSpPr>
      <dsp:spPr>
        <a:xfrm>
          <a:off x="0" y="3774486"/>
          <a:ext cx="6806804" cy="495399"/>
        </a:xfrm>
        <a:prstGeom prst="rect">
          <a:avLst/>
        </a:prstGeom>
        <a:gradFill rotWithShape="0">
          <a:gsLst>
            <a:gs pos="0">
              <a:schemeClr val="accent2">
                <a:hueOff val="0"/>
                <a:satOff val="0"/>
                <a:lumOff val="0"/>
                <a:alphaOff val="0"/>
                <a:shade val="60000"/>
              </a:schemeClr>
            </a:gs>
            <a:gs pos="33000">
              <a:schemeClr val="accent2">
                <a:hueOff val="0"/>
                <a:satOff val="0"/>
                <a:lumOff val="0"/>
                <a:alphaOff val="0"/>
                <a:tint val="86500"/>
              </a:schemeClr>
            </a:gs>
            <a:gs pos="46750">
              <a:schemeClr val="accent2">
                <a:hueOff val="0"/>
                <a:satOff val="0"/>
                <a:lumOff val="0"/>
                <a:alphaOff val="0"/>
                <a:tint val="71000"/>
                <a:satMod val="112000"/>
              </a:schemeClr>
            </a:gs>
            <a:gs pos="53000">
              <a:schemeClr val="accent2">
                <a:hueOff val="0"/>
                <a:satOff val="0"/>
                <a:lumOff val="0"/>
                <a:alphaOff val="0"/>
                <a:tint val="71000"/>
                <a:satMod val="112000"/>
              </a:schemeClr>
            </a:gs>
            <a:gs pos="68000">
              <a:schemeClr val="accent2">
                <a:hueOff val="0"/>
                <a:satOff val="0"/>
                <a:lumOff val="0"/>
                <a:alphaOff val="0"/>
                <a:tint val="86000"/>
              </a:schemeClr>
            </a:gs>
            <a:gs pos="100000">
              <a:schemeClr val="accent2">
                <a:hueOff val="0"/>
                <a:satOff val="0"/>
                <a:lumOff val="0"/>
                <a:alphaOff val="0"/>
                <a:shade val="60000"/>
              </a:scheme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en-GB" sz="2800" kern="1200" dirty="0"/>
            <a:t>Questions about the question </a:t>
          </a:r>
        </a:p>
      </dsp:txBody>
      <dsp:txXfrm>
        <a:off x="0" y="3774486"/>
        <a:ext cx="6806804" cy="495399"/>
      </dsp:txXfrm>
    </dsp:sp>
    <dsp:sp modelId="{CDFFD160-695C-4663-89EE-22F4A5A1F198}">
      <dsp:nvSpPr>
        <dsp:cNvPr id="0" name=""/>
        <dsp:cNvSpPr/>
      </dsp:nvSpPr>
      <dsp:spPr>
        <a:xfrm rot="10800000">
          <a:off x="0" y="3019992"/>
          <a:ext cx="6806804" cy="761924"/>
        </a:xfrm>
        <a:prstGeom prst="upArrowCallout">
          <a:avLst/>
        </a:prstGeom>
        <a:gradFill rotWithShape="0">
          <a:gsLst>
            <a:gs pos="0">
              <a:schemeClr val="accent3">
                <a:hueOff val="0"/>
                <a:satOff val="0"/>
                <a:lumOff val="0"/>
                <a:alphaOff val="0"/>
                <a:shade val="60000"/>
              </a:schemeClr>
            </a:gs>
            <a:gs pos="33000">
              <a:schemeClr val="accent3">
                <a:hueOff val="0"/>
                <a:satOff val="0"/>
                <a:lumOff val="0"/>
                <a:alphaOff val="0"/>
                <a:tint val="86500"/>
              </a:schemeClr>
            </a:gs>
            <a:gs pos="46750">
              <a:schemeClr val="accent3">
                <a:hueOff val="0"/>
                <a:satOff val="0"/>
                <a:lumOff val="0"/>
                <a:alphaOff val="0"/>
                <a:tint val="71000"/>
                <a:satMod val="112000"/>
              </a:schemeClr>
            </a:gs>
            <a:gs pos="53000">
              <a:schemeClr val="accent3">
                <a:hueOff val="0"/>
                <a:satOff val="0"/>
                <a:lumOff val="0"/>
                <a:alphaOff val="0"/>
                <a:tint val="71000"/>
                <a:satMod val="112000"/>
              </a:schemeClr>
            </a:gs>
            <a:gs pos="68000">
              <a:schemeClr val="accent3">
                <a:hueOff val="0"/>
                <a:satOff val="0"/>
                <a:lumOff val="0"/>
                <a:alphaOff val="0"/>
                <a:tint val="86000"/>
              </a:schemeClr>
            </a:gs>
            <a:gs pos="100000">
              <a:schemeClr val="accent3">
                <a:hueOff val="0"/>
                <a:satOff val="0"/>
                <a:lumOff val="0"/>
                <a:alphaOff val="0"/>
                <a:shade val="60000"/>
              </a:scheme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en-GB" sz="2800" kern="1200" dirty="0"/>
            <a:t>Questioning underlying position </a:t>
          </a:r>
        </a:p>
      </dsp:txBody>
      <dsp:txXfrm rot="10800000">
        <a:off x="0" y="3019992"/>
        <a:ext cx="6806804" cy="495075"/>
      </dsp:txXfrm>
    </dsp:sp>
    <dsp:sp modelId="{B1510913-F8C6-4B4C-ACC5-0E1D1C5FDE01}">
      <dsp:nvSpPr>
        <dsp:cNvPr id="0" name=""/>
        <dsp:cNvSpPr/>
      </dsp:nvSpPr>
      <dsp:spPr>
        <a:xfrm rot="10800000">
          <a:off x="0" y="2196675"/>
          <a:ext cx="6806804" cy="761924"/>
        </a:xfrm>
        <a:prstGeom prst="upArrowCallout">
          <a:avLst/>
        </a:prstGeom>
        <a:gradFill rotWithShape="0">
          <a:gsLst>
            <a:gs pos="0">
              <a:schemeClr val="accent4">
                <a:hueOff val="0"/>
                <a:satOff val="0"/>
                <a:lumOff val="0"/>
                <a:alphaOff val="0"/>
                <a:shade val="60000"/>
              </a:schemeClr>
            </a:gs>
            <a:gs pos="33000">
              <a:schemeClr val="accent4">
                <a:hueOff val="0"/>
                <a:satOff val="0"/>
                <a:lumOff val="0"/>
                <a:alphaOff val="0"/>
                <a:tint val="86500"/>
              </a:schemeClr>
            </a:gs>
            <a:gs pos="46750">
              <a:schemeClr val="accent4">
                <a:hueOff val="0"/>
                <a:satOff val="0"/>
                <a:lumOff val="0"/>
                <a:alphaOff val="0"/>
                <a:tint val="71000"/>
                <a:satMod val="112000"/>
              </a:schemeClr>
            </a:gs>
            <a:gs pos="53000">
              <a:schemeClr val="accent4">
                <a:hueOff val="0"/>
                <a:satOff val="0"/>
                <a:lumOff val="0"/>
                <a:alphaOff val="0"/>
                <a:tint val="71000"/>
                <a:satMod val="112000"/>
              </a:schemeClr>
            </a:gs>
            <a:gs pos="68000">
              <a:schemeClr val="accent4">
                <a:hueOff val="0"/>
                <a:satOff val="0"/>
                <a:lumOff val="0"/>
                <a:alphaOff val="0"/>
                <a:tint val="86000"/>
              </a:schemeClr>
            </a:gs>
            <a:gs pos="100000">
              <a:schemeClr val="accent4">
                <a:hueOff val="0"/>
                <a:satOff val="0"/>
                <a:lumOff val="0"/>
                <a:alphaOff val="0"/>
                <a:shade val="60000"/>
              </a:scheme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en-GB" sz="2800" kern="1200" dirty="0"/>
            <a:t>Probe implications and consequences </a:t>
          </a:r>
        </a:p>
      </dsp:txBody>
      <dsp:txXfrm rot="10800000">
        <a:off x="0" y="2196675"/>
        <a:ext cx="6806804" cy="495075"/>
      </dsp:txXfrm>
    </dsp:sp>
    <dsp:sp modelId="{ECA1DAFC-7479-43BC-9B24-D485E22A1A26}">
      <dsp:nvSpPr>
        <dsp:cNvPr id="0" name=""/>
        <dsp:cNvSpPr/>
      </dsp:nvSpPr>
      <dsp:spPr>
        <a:xfrm rot="10800000">
          <a:off x="0" y="1511006"/>
          <a:ext cx="6806804" cy="761924"/>
        </a:xfrm>
        <a:prstGeom prst="upArrowCallout">
          <a:avLst/>
        </a:prstGeom>
        <a:gradFill rotWithShape="0">
          <a:gsLst>
            <a:gs pos="0">
              <a:schemeClr val="accent5">
                <a:hueOff val="0"/>
                <a:satOff val="0"/>
                <a:lumOff val="0"/>
                <a:alphaOff val="0"/>
                <a:shade val="60000"/>
              </a:schemeClr>
            </a:gs>
            <a:gs pos="33000">
              <a:schemeClr val="accent5">
                <a:hueOff val="0"/>
                <a:satOff val="0"/>
                <a:lumOff val="0"/>
                <a:alphaOff val="0"/>
                <a:tint val="86500"/>
              </a:schemeClr>
            </a:gs>
            <a:gs pos="46750">
              <a:schemeClr val="accent5">
                <a:hueOff val="0"/>
                <a:satOff val="0"/>
                <a:lumOff val="0"/>
                <a:alphaOff val="0"/>
                <a:tint val="71000"/>
                <a:satMod val="112000"/>
              </a:schemeClr>
            </a:gs>
            <a:gs pos="53000">
              <a:schemeClr val="accent5">
                <a:hueOff val="0"/>
                <a:satOff val="0"/>
                <a:lumOff val="0"/>
                <a:alphaOff val="0"/>
                <a:tint val="71000"/>
                <a:satMod val="112000"/>
              </a:schemeClr>
            </a:gs>
            <a:gs pos="68000">
              <a:schemeClr val="accent5">
                <a:hueOff val="0"/>
                <a:satOff val="0"/>
                <a:lumOff val="0"/>
                <a:alphaOff val="0"/>
                <a:tint val="86000"/>
              </a:schemeClr>
            </a:gs>
            <a:gs pos="100000">
              <a:schemeClr val="accent5">
                <a:hueOff val="0"/>
                <a:satOff val="0"/>
                <a:lumOff val="0"/>
                <a:alphaOff val="0"/>
                <a:shade val="60000"/>
              </a:scheme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en-GB" sz="2800" kern="1200" dirty="0"/>
            <a:t>Probing evidence </a:t>
          </a:r>
        </a:p>
      </dsp:txBody>
      <dsp:txXfrm rot="10800000">
        <a:off x="0" y="1511006"/>
        <a:ext cx="6806804" cy="495075"/>
      </dsp:txXfrm>
    </dsp:sp>
    <dsp:sp modelId="{5EE231D1-EE6B-4C85-A7D6-6A296C1CEC89}">
      <dsp:nvSpPr>
        <dsp:cNvPr id="0" name=""/>
        <dsp:cNvSpPr/>
      </dsp:nvSpPr>
      <dsp:spPr>
        <a:xfrm rot="10800000">
          <a:off x="0" y="756513"/>
          <a:ext cx="6806804" cy="761924"/>
        </a:xfrm>
        <a:prstGeom prst="upArrowCallout">
          <a:avLst/>
        </a:prstGeom>
        <a:gradFill rotWithShape="0">
          <a:gsLst>
            <a:gs pos="0">
              <a:schemeClr val="accent6">
                <a:hueOff val="0"/>
                <a:satOff val="0"/>
                <a:lumOff val="0"/>
                <a:alphaOff val="0"/>
                <a:shade val="60000"/>
              </a:schemeClr>
            </a:gs>
            <a:gs pos="33000">
              <a:schemeClr val="accent6">
                <a:hueOff val="0"/>
                <a:satOff val="0"/>
                <a:lumOff val="0"/>
                <a:alphaOff val="0"/>
                <a:tint val="86500"/>
              </a:schemeClr>
            </a:gs>
            <a:gs pos="46750">
              <a:schemeClr val="accent6">
                <a:hueOff val="0"/>
                <a:satOff val="0"/>
                <a:lumOff val="0"/>
                <a:alphaOff val="0"/>
                <a:tint val="71000"/>
                <a:satMod val="112000"/>
              </a:schemeClr>
            </a:gs>
            <a:gs pos="53000">
              <a:schemeClr val="accent6">
                <a:hueOff val="0"/>
                <a:satOff val="0"/>
                <a:lumOff val="0"/>
                <a:alphaOff val="0"/>
                <a:tint val="71000"/>
                <a:satMod val="112000"/>
              </a:schemeClr>
            </a:gs>
            <a:gs pos="68000">
              <a:schemeClr val="accent6">
                <a:hueOff val="0"/>
                <a:satOff val="0"/>
                <a:lumOff val="0"/>
                <a:alphaOff val="0"/>
                <a:tint val="86000"/>
              </a:schemeClr>
            </a:gs>
            <a:gs pos="100000">
              <a:schemeClr val="accent6">
                <a:hueOff val="0"/>
                <a:satOff val="0"/>
                <a:lumOff val="0"/>
                <a:alphaOff val="0"/>
                <a:shade val="60000"/>
              </a:scheme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en-GB" sz="2800" kern="1200" dirty="0"/>
            <a:t>Probing Assumptions </a:t>
          </a:r>
        </a:p>
      </dsp:txBody>
      <dsp:txXfrm rot="10800000">
        <a:off x="0" y="756513"/>
        <a:ext cx="6806804" cy="495075"/>
      </dsp:txXfrm>
    </dsp:sp>
    <dsp:sp modelId="{21A5A2E0-2D4C-415D-BFE2-7905178CC8E1}">
      <dsp:nvSpPr>
        <dsp:cNvPr id="0" name=""/>
        <dsp:cNvSpPr/>
      </dsp:nvSpPr>
      <dsp:spPr>
        <a:xfrm rot="10800000">
          <a:off x="0" y="16634"/>
          <a:ext cx="6806804" cy="761924"/>
        </a:xfrm>
        <a:prstGeom prst="upArrowCallout">
          <a:avLst/>
        </a:prstGeom>
        <a:gradFill rotWithShape="0">
          <a:gsLst>
            <a:gs pos="0">
              <a:schemeClr val="accent2">
                <a:hueOff val="0"/>
                <a:satOff val="0"/>
                <a:lumOff val="0"/>
                <a:alphaOff val="0"/>
                <a:shade val="60000"/>
              </a:schemeClr>
            </a:gs>
            <a:gs pos="33000">
              <a:schemeClr val="accent2">
                <a:hueOff val="0"/>
                <a:satOff val="0"/>
                <a:lumOff val="0"/>
                <a:alphaOff val="0"/>
                <a:tint val="86500"/>
              </a:schemeClr>
            </a:gs>
            <a:gs pos="46750">
              <a:schemeClr val="accent2">
                <a:hueOff val="0"/>
                <a:satOff val="0"/>
                <a:lumOff val="0"/>
                <a:alphaOff val="0"/>
                <a:tint val="71000"/>
                <a:satMod val="112000"/>
              </a:schemeClr>
            </a:gs>
            <a:gs pos="53000">
              <a:schemeClr val="accent2">
                <a:hueOff val="0"/>
                <a:satOff val="0"/>
                <a:lumOff val="0"/>
                <a:alphaOff val="0"/>
                <a:tint val="71000"/>
                <a:satMod val="112000"/>
              </a:schemeClr>
            </a:gs>
            <a:gs pos="68000">
              <a:schemeClr val="accent2">
                <a:hueOff val="0"/>
                <a:satOff val="0"/>
                <a:lumOff val="0"/>
                <a:alphaOff val="0"/>
                <a:tint val="86000"/>
              </a:schemeClr>
            </a:gs>
            <a:gs pos="100000">
              <a:schemeClr val="accent2">
                <a:hueOff val="0"/>
                <a:satOff val="0"/>
                <a:lumOff val="0"/>
                <a:alphaOff val="0"/>
                <a:shade val="60000"/>
              </a:schemeClr>
            </a:gs>
          </a:gsLst>
          <a:lin ang="8350000" scaled="1"/>
        </a:gradFill>
        <a:ln>
          <a:noFill/>
        </a:ln>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en-GB" sz="2800" kern="1200" dirty="0"/>
            <a:t>Probing underlying concepts </a:t>
          </a:r>
        </a:p>
      </dsp:txBody>
      <dsp:txXfrm rot="10800000">
        <a:off x="0" y="16634"/>
        <a:ext cx="6806804" cy="495075"/>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78BFC98-80BF-493D-9DC3-8101EE046BA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0D1E9561-9144-44DE-9A75-5396FFFB6920}"/>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C76FB869-F4FB-4CCB-B4C1-38E4001BE807}" type="datetimeFigureOut">
              <a:rPr lang="en-GB"/>
              <a:pPr>
                <a:defRPr/>
              </a:pPr>
              <a:t>11/03/2019</a:t>
            </a:fld>
            <a:endParaRPr lang="en-GB"/>
          </a:p>
        </p:txBody>
      </p:sp>
      <p:sp>
        <p:nvSpPr>
          <p:cNvPr id="4" name="Slide Image Placeholder 3">
            <a:extLst>
              <a:ext uri="{FF2B5EF4-FFF2-40B4-BE49-F238E27FC236}">
                <a16:creationId xmlns:a16="http://schemas.microsoft.com/office/drawing/2014/main" id="{AF016995-0EC6-4E00-97E6-EA8208D649A5}"/>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1FBF491-DF37-4C9B-8685-6C6FE6C4BD4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8291DFD-781C-4008-BE42-4E5CE838C5D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0730F3FB-10F1-4061-8729-3F48DAA03CE9}"/>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205D4C7-2A0A-4383-AAE6-951B37D95E1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BFBDB12E-5D7E-452D-A6D6-4E695C8444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679F1D64-0E76-4FB5-816A-C276BC98D71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dirty="0"/>
              <a:t>Probing underlying concepts</a:t>
            </a:r>
          </a:p>
          <a:p>
            <a:pPr eaLnBrk="1" hangingPunct="1">
              <a:spcBef>
                <a:spcPct val="0"/>
              </a:spcBef>
            </a:pPr>
            <a:r>
              <a:rPr lang="en-GB" altLang="en-US" dirty="0"/>
              <a:t>Get them to think more about what exactly they are asking or thinking about. Prove the concepts behind their argument. Basic 'tell me more' questions that get them to go deeper.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Why are you saying that? </a:t>
            </a:r>
            <a:endParaRPr lang="en-GB" altLang="en-US" dirty="0"/>
          </a:p>
          <a:p>
            <a:pPr eaLnBrk="1" hangingPunct="1">
              <a:spcBef>
                <a:spcPct val="0"/>
              </a:spcBef>
              <a:buFontTx/>
              <a:buChar char="•"/>
            </a:pPr>
            <a:r>
              <a:rPr lang="en-GB" altLang="en-US" i="1" dirty="0"/>
              <a:t>What exactly does this mean? </a:t>
            </a:r>
            <a:endParaRPr lang="en-GB" altLang="en-US" dirty="0"/>
          </a:p>
          <a:p>
            <a:pPr eaLnBrk="1" hangingPunct="1">
              <a:spcBef>
                <a:spcPct val="0"/>
              </a:spcBef>
              <a:buFontTx/>
              <a:buChar char="•"/>
            </a:pPr>
            <a:r>
              <a:rPr lang="en-GB" altLang="en-US" i="1" dirty="0"/>
              <a:t>What do we already know about this? </a:t>
            </a:r>
            <a:endParaRPr lang="en-GB" altLang="en-US" dirty="0"/>
          </a:p>
          <a:p>
            <a:pPr eaLnBrk="1" hangingPunct="1">
              <a:spcBef>
                <a:spcPct val="0"/>
              </a:spcBef>
              <a:buFontTx/>
              <a:buChar char="•"/>
            </a:pPr>
            <a:r>
              <a:rPr lang="en-GB" altLang="en-US" i="1" dirty="0"/>
              <a:t>Can you give me an example?</a:t>
            </a:r>
            <a:r>
              <a:rPr lang="en-GB" altLang="en-US" dirty="0"/>
              <a:t> </a:t>
            </a:r>
          </a:p>
          <a:p>
            <a:pPr eaLnBrk="1" hangingPunct="1">
              <a:spcBef>
                <a:spcPct val="0"/>
              </a:spcBef>
              <a:buFontTx/>
              <a:buChar char="•"/>
            </a:pPr>
            <a:r>
              <a:rPr lang="en-GB" altLang="en-US" i="1" dirty="0"/>
              <a:t>Are you saying ... or ... ?</a:t>
            </a:r>
            <a:r>
              <a:rPr lang="en-GB" altLang="en-US" dirty="0"/>
              <a:t> </a:t>
            </a:r>
          </a:p>
          <a:p>
            <a:pPr eaLnBrk="1" hangingPunct="1">
              <a:spcBef>
                <a:spcPct val="0"/>
              </a:spcBef>
            </a:pPr>
            <a:r>
              <a:rPr lang="en-GB" altLang="en-US" b="1" dirty="0"/>
              <a:t>Probing assumptions</a:t>
            </a:r>
          </a:p>
          <a:p>
            <a:pPr eaLnBrk="1" hangingPunct="1">
              <a:spcBef>
                <a:spcPct val="0"/>
              </a:spcBef>
            </a:pPr>
            <a:r>
              <a:rPr lang="en-GB" altLang="en-US" dirty="0"/>
              <a:t>Probing of assumptions makes them think about the presuppositions and unquestioned beliefs on which they are founding their argument. Dig into that reasoning rather than assuming it is a given. People often use un-thought-through or weakly understood supports for their arguments.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What else could we assume? </a:t>
            </a:r>
            <a:endParaRPr lang="en-GB" altLang="en-US" dirty="0"/>
          </a:p>
          <a:p>
            <a:pPr eaLnBrk="1" hangingPunct="1">
              <a:spcBef>
                <a:spcPct val="0"/>
              </a:spcBef>
              <a:buFontTx/>
              <a:buChar char="•"/>
            </a:pPr>
            <a:r>
              <a:rPr lang="en-GB" altLang="en-US" i="1" dirty="0"/>
              <a:t>You seem to be assuming ... ?</a:t>
            </a:r>
            <a:r>
              <a:rPr lang="en-GB" altLang="en-US" dirty="0"/>
              <a:t> </a:t>
            </a:r>
          </a:p>
          <a:p>
            <a:pPr eaLnBrk="1" hangingPunct="1">
              <a:spcBef>
                <a:spcPct val="0"/>
              </a:spcBef>
              <a:buFontTx/>
              <a:buChar char="•"/>
            </a:pPr>
            <a:r>
              <a:rPr lang="en-GB" altLang="en-US" i="1" dirty="0"/>
              <a:t>How did you choose those assumptions?</a:t>
            </a:r>
            <a:r>
              <a:rPr lang="en-GB" altLang="en-US" dirty="0"/>
              <a:t> </a:t>
            </a:r>
          </a:p>
          <a:p>
            <a:pPr eaLnBrk="1" hangingPunct="1">
              <a:spcBef>
                <a:spcPct val="0"/>
              </a:spcBef>
              <a:buFontTx/>
              <a:buChar char="•"/>
            </a:pPr>
            <a:r>
              <a:rPr lang="en-GB" altLang="en-US" i="1" dirty="0"/>
              <a:t>Please explain why/how ... ?</a:t>
            </a:r>
            <a:r>
              <a:rPr lang="en-GB" altLang="en-US" dirty="0"/>
              <a:t> </a:t>
            </a:r>
          </a:p>
          <a:p>
            <a:pPr eaLnBrk="1" hangingPunct="1">
              <a:spcBef>
                <a:spcPct val="0"/>
              </a:spcBef>
              <a:buFontTx/>
              <a:buChar char="•"/>
            </a:pPr>
            <a:r>
              <a:rPr lang="en-GB" altLang="en-US" i="1" dirty="0"/>
              <a:t>How can you verify or disprove that assumption? </a:t>
            </a:r>
            <a:endParaRPr lang="en-GB" altLang="en-US" dirty="0"/>
          </a:p>
          <a:p>
            <a:pPr eaLnBrk="1" hangingPunct="1">
              <a:spcBef>
                <a:spcPct val="0"/>
              </a:spcBef>
              <a:buFontTx/>
              <a:buChar char="•"/>
            </a:pPr>
            <a:r>
              <a:rPr lang="en-GB" altLang="en-US" i="1" dirty="0"/>
              <a:t>What would happen if ... ?</a:t>
            </a:r>
            <a:r>
              <a:rPr lang="en-GB" altLang="en-US" dirty="0"/>
              <a:t> </a:t>
            </a:r>
          </a:p>
          <a:p>
            <a:pPr eaLnBrk="1" hangingPunct="1">
              <a:spcBef>
                <a:spcPct val="0"/>
              </a:spcBef>
              <a:buFontTx/>
              <a:buChar char="•"/>
            </a:pPr>
            <a:r>
              <a:rPr lang="en-GB" altLang="en-US" i="1" dirty="0"/>
              <a:t>Do you agree or disagree with ... ?</a:t>
            </a:r>
            <a:r>
              <a:rPr lang="en-GB" altLang="en-US" dirty="0"/>
              <a:t> </a:t>
            </a:r>
          </a:p>
          <a:p>
            <a:pPr eaLnBrk="1" hangingPunct="1">
              <a:spcBef>
                <a:spcPct val="0"/>
              </a:spcBef>
            </a:pPr>
            <a:r>
              <a:rPr lang="en-GB" altLang="en-US" b="1" dirty="0"/>
              <a:t>Probing the evidence</a:t>
            </a:r>
          </a:p>
          <a:p>
            <a:pPr eaLnBrk="1" hangingPunct="1">
              <a:spcBef>
                <a:spcPct val="0"/>
              </a:spcBef>
            </a:pPr>
            <a:r>
              <a:rPr lang="en-GB" altLang="en-US" dirty="0"/>
              <a:t>When they </a:t>
            </a:r>
            <a:r>
              <a:rPr lang="en-GB" altLang="en-US" dirty="0" err="1"/>
              <a:t>desribe</a:t>
            </a:r>
            <a:r>
              <a:rPr lang="en-GB" altLang="en-US" dirty="0"/>
              <a:t> the evidence behind the arguments, prove if those are fact are fiction. Facts are stubborn things. People often use weak, refutable evidence to support for their arguments.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Why is that happening? </a:t>
            </a:r>
            <a:endParaRPr lang="en-GB" altLang="en-US" dirty="0"/>
          </a:p>
          <a:p>
            <a:pPr eaLnBrk="1" hangingPunct="1">
              <a:spcBef>
                <a:spcPct val="0"/>
              </a:spcBef>
              <a:buFontTx/>
              <a:buChar char="•"/>
            </a:pPr>
            <a:r>
              <a:rPr lang="en-GB" altLang="en-US" i="1" dirty="0"/>
              <a:t>How do you know this?</a:t>
            </a:r>
            <a:r>
              <a:rPr lang="en-GB" altLang="en-US" dirty="0"/>
              <a:t> </a:t>
            </a:r>
          </a:p>
          <a:p>
            <a:pPr eaLnBrk="1" hangingPunct="1">
              <a:spcBef>
                <a:spcPct val="0"/>
              </a:spcBef>
              <a:buFontTx/>
              <a:buChar char="•"/>
            </a:pPr>
            <a:r>
              <a:rPr lang="en-GB" altLang="en-US" i="1" dirty="0"/>
              <a:t>Show me ... ?</a:t>
            </a:r>
            <a:r>
              <a:rPr lang="en-GB" altLang="en-US" dirty="0"/>
              <a:t> </a:t>
            </a:r>
          </a:p>
          <a:p>
            <a:pPr eaLnBrk="1" hangingPunct="1">
              <a:spcBef>
                <a:spcPct val="0"/>
              </a:spcBef>
              <a:buFontTx/>
              <a:buChar char="•"/>
            </a:pPr>
            <a:r>
              <a:rPr lang="en-GB" altLang="en-US" i="1" dirty="0"/>
              <a:t>Can you give me an example of that? </a:t>
            </a:r>
            <a:endParaRPr lang="en-GB" altLang="en-US" dirty="0"/>
          </a:p>
          <a:p>
            <a:pPr eaLnBrk="1" hangingPunct="1">
              <a:spcBef>
                <a:spcPct val="0"/>
              </a:spcBef>
              <a:buFontTx/>
              <a:buChar char="•"/>
            </a:pPr>
            <a:r>
              <a:rPr lang="en-GB" altLang="en-US" i="1" dirty="0"/>
              <a:t>What do you think causes ... ? </a:t>
            </a:r>
            <a:endParaRPr lang="en-GB" altLang="en-US" dirty="0"/>
          </a:p>
          <a:p>
            <a:pPr eaLnBrk="1" hangingPunct="1">
              <a:spcBef>
                <a:spcPct val="0"/>
              </a:spcBef>
              <a:buFontTx/>
              <a:buChar char="•"/>
            </a:pPr>
            <a:r>
              <a:rPr lang="en-GB" altLang="en-US" i="1" dirty="0"/>
              <a:t>What is the nature of this?</a:t>
            </a:r>
            <a:r>
              <a:rPr lang="en-GB" altLang="en-US" dirty="0"/>
              <a:t> </a:t>
            </a:r>
          </a:p>
          <a:p>
            <a:pPr eaLnBrk="1" hangingPunct="1">
              <a:spcBef>
                <a:spcPct val="0"/>
              </a:spcBef>
              <a:buFontTx/>
              <a:buChar char="•"/>
            </a:pPr>
            <a:r>
              <a:rPr lang="en-GB" altLang="en-US" i="1" dirty="0"/>
              <a:t>Are these reasons good enough?</a:t>
            </a:r>
            <a:r>
              <a:rPr lang="en-GB" altLang="en-US" dirty="0"/>
              <a:t> </a:t>
            </a:r>
          </a:p>
          <a:p>
            <a:pPr eaLnBrk="1" hangingPunct="1">
              <a:spcBef>
                <a:spcPct val="0"/>
              </a:spcBef>
              <a:buFontTx/>
              <a:buChar char="•"/>
            </a:pPr>
            <a:r>
              <a:rPr lang="en-GB" altLang="en-US" i="1" dirty="0"/>
              <a:t>How can I be sure of what you are saying? </a:t>
            </a:r>
            <a:endParaRPr lang="en-GB" altLang="en-US" dirty="0"/>
          </a:p>
          <a:p>
            <a:pPr eaLnBrk="1" hangingPunct="1">
              <a:spcBef>
                <a:spcPct val="0"/>
              </a:spcBef>
              <a:buFontTx/>
              <a:buChar char="•"/>
            </a:pPr>
            <a:r>
              <a:rPr lang="en-GB" altLang="en-US" i="1" dirty="0"/>
              <a:t>Why is ... happening? </a:t>
            </a:r>
            <a:endParaRPr lang="en-GB" altLang="en-US" dirty="0"/>
          </a:p>
          <a:p>
            <a:pPr eaLnBrk="1" hangingPunct="1">
              <a:spcBef>
                <a:spcPct val="0"/>
              </a:spcBef>
              <a:buFontTx/>
              <a:buChar char="•"/>
            </a:pPr>
            <a:r>
              <a:rPr lang="en-GB" altLang="en-US" i="1" dirty="0"/>
              <a:t>What evidence is there to support what you are saying?</a:t>
            </a:r>
            <a:r>
              <a:rPr lang="en-GB" altLang="en-US" dirty="0"/>
              <a:t> </a:t>
            </a:r>
          </a:p>
          <a:p>
            <a:pPr eaLnBrk="1" hangingPunct="1">
              <a:spcBef>
                <a:spcPct val="0"/>
              </a:spcBef>
              <a:buFontTx/>
              <a:buChar char="•"/>
            </a:pPr>
            <a:r>
              <a:rPr lang="en-GB" altLang="en-US" i="1" dirty="0"/>
              <a:t>On what authority are you basing your argument?</a:t>
            </a:r>
            <a:r>
              <a:rPr lang="en-GB" altLang="en-US" dirty="0"/>
              <a:t> </a:t>
            </a:r>
          </a:p>
          <a:p>
            <a:pPr eaLnBrk="1" hangingPunct="1">
              <a:spcBef>
                <a:spcPct val="0"/>
              </a:spcBef>
            </a:pPr>
            <a:r>
              <a:rPr lang="en-GB" altLang="en-US" b="1" dirty="0"/>
              <a:t>Questioning underling position</a:t>
            </a:r>
          </a:p>
          <a:p>
            <a:pPr eaLnBrk="1" hangingPunct="1">
              <a:spcBef>
                <a:spcPct val="0"/>
              </a:spcBef>
            </a:pPr>
            <a:r>
              <a:rPr lang="en-GB" altLang="en-US" dirty="0"/>
              <a:t>If arguments are  given from a particular position you can try not attack the arguments directly but attack the underlying foundation -- the position on which they are explicitly or implicitly based. It is important that there might be  other, equally valid, viewpoints.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Does this approach is reasonable, justifiable?</a:t>
            </a:r>
            <a:r>
              <a:rPr lang="en-GB" altLang="en-US" dirty="0"/>
              <a:t> </a:t>
            </a:r>
          </a:p>
          <a:p>
            <a:pPr eaLnBrk="1" hangingPunct="1">
              <a:spcBef>
                <a:spcPct val="0"/>
              </a:spcBef>
              <a:buFontTx/>
              <a:buChar char="•"/>
            </a:pPr>
            <a:r>
              <a:rPr lang="en-GB" altLang="en-US" i="1" dirty="0"/>
              <a:t>What alternative ways of looking at this are there? </a:t>
            </a:r>
            <a:endParaRPr lang="en-GB" altLang="en-US" dirty="0"/>
          </a:p>
          <a:p>
            <a:pPr eaLnBrk="1" hangingPunct="1">
              <a:spcBef>
                <a:spcPct val="0"/>
              </a:spcBef>
              <a:buFontTx/>
              <a:buChar char="•"/>
            </a:pPr>
            <a:r>
              <a:rPr lang="en-GB" altLang="en-US" i="1" dirty="0"/>
              <a:t>Why it is ... necessary? </a:t>
            </a:r>
            <a:endParaRPr lang="en-GB" altLang="en-US" dirty="0"/>
          </a:p>
          <a:p>
            <a:pPr eaLnBrk="1" hangingPunct="1">
              <a:spcBef>
                <a:spcPct val="0"/>
              </a:spcBef>
              <a:buFontTx/>
              <a:buChar char="•"/>
            </a:pPr>
            <a:r>
              <a:rPr lang="en-GB" altLang="en-US" i="1" dirty="0"/>
              <a:t>Who benefits from this? </a:t>
            </a:r>
            <a:endParaRPr lang="en-GB" altLang="en-US" dirty="0"/>
          </a:p>
          <a:p>
            <a:pPr eaLnBrk="1" hangingPunct="1">
              <a:spcBef>
                <a:spcPct val="0"/>
              </a:spcBef>
              <a:buFontTx/>
              <a:buChar char="•"/>
            </a:pPr>
            <a:r>
              <a:rPr lang="en-GB" altLang="en-US" i="1" dirty="0"/>
              <a:t>Why is it better than ...? </a:t>
            </a:r>
            <a:endParaRPr lang="en-GB" altLang="en-US" dirty="0"/>
          </a:p>
          <a:p>
            <a:pPr eaLnBrk="1" hangingPunct="1">
              <a:spcBef>
                <a:spcPct val="0"/>
              </a:spcBef>
              <a:buFontTx/>
              <a:buChar char="•"/>
            </a:pPr>
            <a:r>
              <a:rPr lang="en-GB" altLang="en-US" i="1" dirty="0"/>
              <a:t>What are the strengths and weaknesses of...? </a:t>
            </a:r>
            <a:endParaRPr lang="en-GB" altLang="en-US" dirty="0"/>
          </a:p>
          <a:p>
            <a:pPr eaLnBrk="1" hangingPunct="1">
              <a:spcBef>
                <a:spcPct val="0"/>
              </a:spcBef>
              <a:buFontTx/>
              <a:buChar char="•"/>
            </a:pPr>
            <a:r>
              <a:rPr lang="en-GB" altLang="en-US" i="1" dirty="0"/>
              <a:t>What are similarities between ... and ... ?</a:t>
            </a:r>
            <a:r>
              <a:rPr lang="en-GB" altLang="en-US" dirty="0"/>
              <a:t> </a:t>
            </a:r>
          </a:p>
          <a:p>
            <a:pPr eaLnBrk="1" hangingPunct="1">
              <a:spcBef>
                <a:spcPct val="0"/>
              </a:spcBef>
              <a:buFontTx/>
              <a:buChar char="•"/>
            </a:pPr>
            <a:r>
              <a:rPr lang="en-GB" altLang="en-US" i="1" dirty="0"/>
              <a:t>What are differences between ... and ... ? </a:t>
            </a:r>
            <a:r>
              <a:rPr lang="en-GB" altLang="en-US" dirty="0"/>
              <a:t>  </a:t>
            </a:r>
          </a:p>
          <a:p>
            <a:pPr eaLnBrk="1" hangingPunct="1">
              <a:spcBef>
                <a:spcPct val="0"/>
              </a:spcBef>
              <a:buFontTx/>
              <a:buChar char="•"/>
            </a:pPr>
            <a:r>
              <a:rPr lang="en-GB" altLang="en-US" i="1" dirty="0"/>
              <a:t>How could you look another way at this?</a:t>
            </a:r>
            <a:r>
              <a:rPr lang="en-GB" altLang="en-US" dirty="0"/>
              <a:t> </a:t>
            </a:r>
          </a:p>
          <a:p>
            <a:pPr eaLnBrk="1" hangingPunct="1">
              <a:spcBef>
                <a:spcPct val="0"/>
              </a:spcBef>
            </a:pPr>
            <a:r>
              <a:rPr lang="en-GB" altLang="en-US" b="1" dirty="0"/>
              <a:t>Probe implications and consequences</a:t>
            </a:r>
          </a:p>
          <a:p>
            <a:pPr eaLnBrk="1" hangingPunct="1">
              <a:spcBef>
                <a:spcPct val="0"/>
              </a:spcBef>
            </a:pPr>
            <a:r>
              <a:rPr lang="en-GB" altLang="en-US" dirty="0"/>
              <a:t>The argument that they give may have logical implications/consequences that can be predicted. Do these make sense? Are they desirable?. Here are some useful examples: </a:t>
            </a:r>
          </a:p>
          <a:p>
            <a:pPr eaLnBrk="1" hangingPunct="1">
              <a:spcBef>
                <a:spcPct val="0"/>
              </a:spcBef>
              <a:buFontTx/>
              <a:buChar char="•"/>
            </a:pPr>
            <a:r>
              <a:rPr lang="en-GB" altLang="en-US" i="1" dirty="0"/>
              <a:t>Then what would happen?</a:t>
            </a:r>
            <a:r>
              <a:rPr lang="en-GB" altLang="en-US" dirty="0"/>
              <a:t> </a:t>
            </a:r>
          </a:p>
          <a:p>
            <a:pPr eaLnBrk="1" hangingPunct="1">
              <a:spcBef>
                <a:spcPct val="0"/>
              </a:spcBef>
              <a:buFontTx/>
              <a:buChar char="•"/>
            </a:pPr>
            <a:r>
              <a:rPr lang="en-GB" altLang="en-US" i="1" dirty="0"/>
              <a:t>What are the consequences of that assumption? </a:t>
            </a:r>
            <a:endParaRPr lang="en-GB" altLang="en-US" dirty="0"/>
          </a:p>
          <a:p>
            <a:pPr eaLnBrk="1" hangingPunct="1">
              <a:spcBef>
                <a:spcPct val="0"/>
              </a:spcBef>
              <a:buFontTx/>
              <a:buChar char="•"/>
            </a:pPr>
            <a:r>
              <a:rPr lang="en-GB" altLang="en-US" i="1" dirty="0"/>
              <a:t>How could ... be used to ... ? </a:t>
            </a:r>
            <a:endParaRPr lang="en-GB" altLang="en-US" dirty="0"/>
          </a:p>
          <a:p>
            <a:pPr eaLnBrk="1" hangingPunct="1">
              <a:spcBef>
                <a:spcPct val="0"/>
              </a:spcBef>
              <a:buFontTx/>
              <a:buChar char="•"/>
            </a:pPr>
            <a:r>
              <a:rPr lang="en-GB" altLang="en-US" i="1" dirty="0"/>
              <a:t>What are the implications of ... ? </a:t>
            </a:r>
            <a:endParaRPr lang="en-GB" altLang="en-US" dirty="0"/>
          </a:p>
          <a:p>
            <a:pPr eaLnBrk="1" hangingPunct="1">
              <a:spcBef>
                <a:spcPct val="0"/>
              </a:spcBef>
              <a:buFontTx/>
              <a:buChar char="•"/>
            </a:pPr>
            <a:r>
              <a:rPr lang="en-GB" altLang="en-US" i="1" dirty="0"/>
              <a:t>How does ... fit with what we learned before? </a:t>
            </a:r>
            <a:endParaRPr lang="en-GB" altLang="en-US" dirty="0"/>
          </a:p>
          <a:p>
            <a:pPr eaLnBrk="1" hangingPunct="1">
              <a:spcBef>
                <a:spcPct val="0"/>
              </a:spcBef>
              <a:buFontTx/>
              <a:buChar char="•"/>
            </a:pPr>
            <a:r>
              <a:rPr lang="en-GB" altLang="en-US" i="1" dirty="0"/>
              <a:t>Why is ... important? </a:t>
            </a:r>
            <a:endParaRPr lang="en-GB" altLang="en-US" dirty="0"/>
          </a:p>
          <a:p>
            <a:pPr eaLnBrk="1" hangingPunct="1">
              <a:spcBef>
                <a:spcPct val="0"/>
              </a:spcBef>
              <a:buFontTx/>
              <a:buChar char="•"/>
            </a:pPr>
            <a:r>
              <a:rPr lang="en-GB" altLang="en-US" i="1" dirty="0"/>
              <a:t>Why this approach is considered to be the best ... ? </a:t>
            </a:r>
            <a:endParaRPr lang="en-GB" altLang="en-US" dirty="0"/>
          </a:p>
          <a:p>
            <a:pPr eaLnBrk="1" hangingPunct="1">
              <a:spcBef>
                <a:spcPct val="0"/>
              </a:spcBef>
            </a:pPr>
            <a:r>
              <a:rPr lang="en-GB" altLang="en-US" b="1" dirty="0"/>
              <a:t>Questions about the question</a:t>
            </a:r>
          </a:p>
          <a:p>
            <a:pPr eaLnBrk="1" hangingPunct="1">
              <a:spcBef>
                <a:spcPct val="0"/>
              </a:spcBef>
            </a:pPr>
            <a:r>
              <a:rPr lang="en-GB" altLang="en-US" dirty="0"/>
              <a:t>Sometimes it is useful to become reflexive about the whole thing, turning the question in on itself.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What was the point of asking that question? </a:t>
            </a:r>
            <a:endParaRPr lang="en-GB" altLang="en-US" dirty="0"/>
          </a:p>
          <a:p>
            <a:pPr eaLnBrk="1" hangingPunct="1">
              <a:spcBef>
                <a:spcPct val="0"/>
              </a:spcBef>
              <a:buFontTx/>
              <a:buChar char="•"/>
            </a:pPr>
            <a:r>
              <a:rPr lang="en-GB" altLang="en-US" i="1" dirty="0"/>
              <a:t>Why do you think I asked this question?</a:t>
            </a:r>
            <a:r>
              <a:rPr lang="en-GB" altLang="en-US" dirty="0"/>
              <a:t> </a:t>
            </a:r>
          </a:p>
          <a:p>
            <a:pPr eaLnBrk="1" hangingPunct="1">
              <a:spcBef>
                <a:spcPct val="0"/>
              </a:spcBef>
              <a:buFontTx/>
              <a:buChar char="•"/>
            </a:pPr>
            <a:r>
              <a:rPr lang="en-GB" altLang="en-US" i="1" dirty="0"/>
              <a:t>What does that mean? </a:t>
            </a:r>
            <a:endParaRPr lang="en-GB" altLang="en-US" dirty="0"/>
          </a:p>
        </p:txBody>
      </p:sp>
      <p:sp>
        <p:nvSpPr>
          <p:cNvPr id="64516" name="Slide Number Placeholder 3">
            <a:extLst>
              <a:ext uri="{FF2B5EF4-FFF2-40B4-BE49-F238E27FC236}">
                <a16:creationId xmlns:a16="http://schemas.microsoft.com/office/drawing/2014/main" id="{F0863BA1-B4F2-4250-AE75-B71EC70B58E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DD51D3D-C192-47D0-8AA7-1CADCF351796}" type="slidenum">
              <a:rPr lang="en-GB" altLang="en-US">
                <a:solidFill>
                  <a:srgbClr val="000000"/>
                </a:solidFill>
                <a:latin typeface="Calibri" panose="020F0502020204030204" pitchFamily="34" charset="0"/>
              </a:rPr>
              <a:pPr/>
              <a:t>3</a:t>
            </a:fld>
            <a:endParaRPr lang="en-GB" altLang="en-US">
              <a:solidFill>
                <a:srgbClr val="000000"/>
              </a:solidFill>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50DC4B24-EC09-401D-9A28-5807A1351A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a:extLst>
              <a:ext uri="{FF2B5EF4-FFF2-40B4-BE49-F238E27FC236}">
                <a16:creationId xmlns:a16="http://schemas.microsoft.com/office/drawing/2014/main" id="{096891C8-C88E-4D93-AB04-1EA96045C70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Tutor to use whatever method they prefer to conduct a ‘draw’ where each student will have </a:t>
            </a:r>
            <a:r>
              <a:rPr lang="en-GB" altLang="en-US" dirty="0" smtClean="0"/>
              <a:t>one theorist </a:t>
            </a:r>
            <a:r>
              <a:rPr lang="en-GB" altLang="en-US" dirty="0"/>
              <a:t>to prepare a report on – approx. 500 words – ready for a group discussion and review at the next session.  Make a note of ‘who’ has ‘which theorist.  Several students can have the same theorist – it only adds to the debate, and it is critical thinking we are interested in….not necessarily the individual theories. </a:t>
            </a:r>
          </a:p>
        </p:txBody>
      </p:sp>
      <p:sp>
        <p:nvSpPr>
          <p:cNvPr id="73732" name="Slide Number Placeholder 3">
            <a:extLst>
              <a:ext uri="{FF2B5EF4-FFF2-40B4-BE49-F238E27FC236}">
                <a16:creationId xmlns:a16="http://schemas.microsoft.com/office/drawing/2014/main" id="{9EE66784-0F85-470B-AF05-AE9C681E9AF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309FD93-C60F-4073-BC02-A495C0E5EC12}" type="slidenum">
              <a:rPr lang="en-GB" altLang="en-US">
                <a:solidFill>
                  <a:srgbClr val="000000"/>
                </a:solidFill>
                <a:latin typeface="Calibri" panose="020F0502020204030204" pitchFamily="34" charset="0"/>
              </a:rPr>
              <a:pPr/>
              <a:t>5</a:t>
            </a:fld>
            <a:endParaRPr lang="en-GB" altLang="en-US">
              <a:solidFill>
                <a:srgbClr val="000000"/>
              </a:solidFill>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EE39C998-554F-4EE4-A2CE-24BC29C7E3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D9005EA-CAD8-4500-8101-5376E8C498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244" name="Slide Number Placeholder 3">
            <a:extLst>
              <a:ext uri="{FF2B5EF4-FFF2-40B4-BE49-F238E27FC236}">
                <a16:creationId xmlns:a16="http://schemas.microsoft.com/office/drawing/2014/main" id="{14D46DF6-2B94-4B57-A0E5-28EECF02312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647D3-CF79-4088-92A9-A1BB56258248}" type="slidenum">
              <a:rPr lang="en-GB" altLang="en-US"/>
              <a:pPr>
                <a:spcBef>
                  <a:spcPct val="0"/>
                </a:spcBef>
              </a:pPr>
              <a:t>7</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48640" indent="-411480" algn="l" eaLnBrk="1" fontAlgn="auto" hangingPunct="1">
              <a:spcAft>
                <a:spcPts val="0"/>
              </a:spcAft>
              <a:buClr>
                <a:schemeClr val="tx1">
                  <a:shade val="95000"/>
                </a:schemeClr>
              </a:buClr>
              <a:buFont typeface="Wingdings 2"/>
              <a:buNone/>
              <a:defRPr/>
            </a:pPr>
            <a:r>
              <a:rPr lang="en-US" sz="1600" b="1" dirty="0" smtClean="0">
                <a:solidFill>
                  <a:schemeClr val="bg2">
                    <a:lumMod val="75000"/>
                  </a:schemeClr>
                </a:solidFill>
              </a:rPr>
              <a:t>What is a belief?</a:t>
            </a:r>
          </a:p>
          <a:p>
            <a:pPr marL="548640" indent="-411480" algn="l" eaLnBrk="1" fontAlgn="auto" hangingPunct="1">
              <a:spcAft>
                <a:spcPts val="0"/>
              </a:spcAft>
              <a:buClr>
                <a:schemeClr val="tx1">
                  <a:shade val="95000"/>
                </a:schemeClr>
              </a:buClr>
              <a:buFont typeface="Wingdings 2"/>
              <a:buNone/>
              <a:defRPr/>
            </a:pPr>
            <a:endParaRPr lang="en-US" sz="1600" b="1" dirty="0" smtClean="0">
              <a:solidFill>
                <a:schemeClr val="bg2">
                  <a:lumMod val="75000"/>
                </a:schemeClr>
              </a:solidFill>
            </a:endParaRPr>
          </a:p>
          <a:p>
            <a:pPr marL="548640" indent="-411480" eaLnBrk="1" fontAlgn="auto" hangingPunct="1">
              <a:spcAft>
                <a:spcPts val="0"/>
              </a:spcAft>
              <a:buClr>
                <a:schemeClr val="tx1">
                  <a:shade val="95000"/>
                </a:schemeClr>
              </a:buClr>
              <a:buFont typeface="Wingdings 2"/>
              <a:buChar char=""/>
              <a:defRPr/>
            </a:pPr>
            <a:r>
              <a:rPr lang="en-US" dirty="0" smtClean="0"/>
              <a:t>A belief is an </a:t>
            </a:r>
            <a:r>
              <a:rPr lang="en-US" dirty="0" smtClean="0">
                <a:solidFill>
                  <a:srgbClr val="FF0000"/>
                </a:solidFill>
              </a:rPr>
              <a:t>idea</a:t>
            </a:r>
            <a:r>
              <a:rPr lang="en-US" dirty="0" smtClean="0"/>
              <a:t> that is held by a person to be </a:t>
            </a:r>
            <a:r>
              <a:rPr lang="en-US" dirty="0" smtClean="0">
                <a:solidFill>
                  <a:srgbClr val="FF0000"/>
                </a:solidFill>
              </a:rPr>
              <a:t>true</a:t>
            </a:r>
            <a:r>
              <a:rPr lang="en-US" dirty="0" smtClean="0"/>
              <a:t>.</a:t>
            </a:r>
          </a:p>
          <a:p>
            <a:pPr marL="548640" indent="-411480" eaLnBrk="1" fontAlgn="auto" hangingPunct="1">
              <a:spcAft>
                <a:spcPts val="0"/>
              </a:spcAft>
              <a:buClr>
                <a:schemeClr val="tx1">
                  <a:shade val="95000"/>
                </a:schemeClr>
              </a:buClr>
              <a:buFont typeface="Wingdings 2"/>
              <a:buChar char=""/>
              <a:defRPr/>
            </a:pPr>
            <a:r>
              <a:rPr lang="en-US" dirty="0" smtClean="0"/>
              <a:t>Belief based upon certainties, probabilities or matters of faith.</a:t>
            </a:r>
          </a:p>
          <a:p>
            <a:pPr marL="548640" indent="-411480" eaLnBrk="1" fontAlgn="auto" hangingPunct="1">
              <a:spcAft>
                <a:spcPts val="0"/>
              </a:spcAft>
              <a:buClr>
                <a:schemeClr val="tx1">
                  <a:shade val="95000"/>
                </a:schemeClr>
              </a:buClr>
              <a:buFont typeface="Wingdings 2"/>
              <a:buChar char=""/>
              <a:defRPr/>
            </a:pPr>
            <a:r>
              <a:rPr lang="en-US" dirty="0" smtClean="0"/>
              <a:t>A belief can come from different sources: experiences, cultural and societal norms, what other people say (e.g. education).</a:t>
            </a:r>
          </a:p>
          <a:p>
            <a:pPr marL="548640" indent="-411480" eaLnBrk="1" fontAlgn="auto" hangingPunct="1">
              <a:spcAft>
                <a:spcPts val="0"/>
              </a:spcAft>
              <a:buClr>
                <a:schemeClr val="tx1">
                  <a:shade val="95000"/>
                </a:schemeClr>
              </a:buClr>
              <a:buFont typeface="Wingdings 2"/>
              <a:buChar char=""/>
              <a:defRPr/>
            </a:pPr>
            <a:r>
              <a:rPr lang="en-US" dirty="0" smtClean="0"/>
              <a:t>A potential belief sits with the person until they accept it as truth, and adopt.</a:t>
            </a:r>
          </a:p>
          <a:p>
            <a:endParaRPr lang="en-GB" dirty="0" smtClean="0"/>
          </a:p>
          <a:p>
            <a:r>
              <a:rPr lang="en-GB" b="1" dirty="0" smtClean="0"/>
              <a:t>What are personal values?</a:t>
            </a:r>
          </a:p>
          <a:p>
            <a:endParaRPr lang="en-GB" dirty="0" smtClean="0"/>
          </a:p>
          <a:p>
            <a:pPr marL="548640" indent="-411480" eaLnBrk="1" fontAlgn="auto" hangingPunct="1">
              <a:spcAft>
                <a:spcPts val="0"/>
              </a:spcAft>
              <a:buClr>
                <a:schemeClr val="tx1">
                  <a:shade val="95000"/>
                </a:schemeClr>
              </a:buClr>
              <a:buFont typeface="Wingdings 2"/>
              <a:buChar char=""/>
              <a:defRPr/>
            </a:pPr>
            <a:r>
              <a:rPr lang="en-US" dirty="0" smtClean="0"/>
              <a:t>Values are stable long-lasting beliefs about what is important to a person. They become </a:t>
            </a:r>
            <a:r>
              <a:rPr lang="en-US" dirty="0" smtClean="0">
                <a:solidFill>
                  <a:srgbClr val="FF0000"/>
                </a:solidFill>
              </a:rPr>
              <a:t>standards</a:t>
            </a:r>
            <a:r>
              <a:rPr lang="en-US" dirty="0" smtClean="0"/>
              <a:t> by which people order their lives and make their choices.</a:t>
            </a:r>
          </a:p>
          <a:p>
            <a:pPr marL="548640" indent="-411480" eaLnBrk="1" fontAlgn="auto" hangingPunct="1">
              <a:spcAft>
                <a:spcPts val="0"/>
              </a:spcAft>
              <a:buClr>
                <a:schemeClr val="tx1">
                  <a:shade val="95000"/>
                </a:schemeClr>
              </a:buClr>
              <a:buFont typeface="Wingdings 2"/>
              <a:buChar char=""/>
              <a:defRPr/>
            </a:pPr>
            <a:r>
              <a:rPr lang="en-US" dirty="0" smtClean="0"/>
              <a:t>A belief will develop into a value when the person’s </a:t>
            </a:r>
            <a:r>
              <a:rPr lang="en-US" dirty="0" smtClean="0">
                <a:solidFill>
                  <a:srgbClr val="FF0000"/>
                </a:solidFill>
              </a:rPr>
              <a:t>commitment</a:t>
            </a:r>
            <a:r>
              <a:rPr lang="en-US" dirty="0" smtClean="0"/>
              <a:t> to it grows and they see it as being important.</a:t>
            </a:r>
          </a:p>
          <a:p>
            <a:pPr marL="137160" indent="0" algn="l" eaLnBrk="1" fontAlgn="auto" hangingPunct="1">
              <a:spcAft>
                <a:spcPts val="0"/>
              </a:spcAft>
              <a:buClr>
                <a:schemeClr val="tx1">
                  <a:shade val="95000"/>
                </a:schemeClr>
              </a:buClr>
              <a:buFont typeface="Wingdings 2"/>
              <a:buNone/>
              <a:defRPr/>
            </a:pPr>
            <a:endParaRPr lang="en-US" dirty="0" smtClean="0"/>
          </a:p>
          <a:p>
            <a:pPr marL="137160" indent="0" algn="l" eaLnBrk="1" fontAlgn="auto" hangingPunct="1">
              <a:spcAft>
                <a:spcPts val="0"/>
              </a:spcAft>
              <a:buClr>
                <a:schemeClr val="tx1">
                  <a:shade val="95000"/>
                </a:schemeClr>
              </a:buClr>
              <a:buFont typeface="Wingdings 2"/>
              <a:buNone/>
              <a:defRPr/>
            </a:pPr>
            <a:r>
              <a:rPr lang="en-US" b="1" dirty="0" smtClean="0"/>
              <a:t>What</a:t>
            </a:r>
            <a:r>
              <a:rPr lang="en-US" b="1" baseline="0" dirty="0" smtClean="0"/>
              <a:t> are attitudes?</a:t>
            </a:r>
          </a:p>
          <a:p>
            <a:pPr marL="137160" indent="0" algn="l" eaLnBrk="1" fontAlgn="auto" hangingPunct="1">
              <a:spcAft>
                <a:spcPts val="0"/>
              </a:spcAft>
              <a:buClr>
                <a:schemeClr val="tx1">
                  <a:shade val="95000"/>
                </a:schemeClr>
              </a:buClr>
              <a:buFont typeface="Wingdings 2"/>
              <a:buNone/>
              <a:defRPr/>
            </a:pPr>
            <a:endParaRPr lang="en-US" dirty="0" smtClean="0"/>
          </a:p>
          <a:p>
            <a:pPr marL="548640" indent="-411480" eaLnBrk="1" fontAlgn="auto" hangingPunct="1">
              <a:spcAft>
                <a:spcPts val="0"/>
              </a:spcAft>
              <a:buClr>
                <a:schemeClr val="tx1">
                  <a:shade val="95000"/>
                </a:schemeClr>
              </a:buClr>
              <a:buFont typeface="Wingdings 2"/>
              <a:buChar char=""/>
              <a:defRPr/>
            </a:pPr>
            <a:r>
              <a:rPr lang="en-US" sz="1200" dirty="0" smtClean="0">
                <a:solidFill>
                  <a:schemeClr val="accent1">
                    <a:lumMod val="20000"/>
                    <a:lumOff val="80000"/>
                  </a:schemeClr>
                </a:solidFill>
              </a:rPr>
              <a:t>Attitudes are the </a:t>
            </a:r>
            <a:r>
              <a:rPr lang="en-US" sz="1200" u="sng" dirty="0" smtClean="0">
                <a:solidFill>
                  <a:schemeClr val="accent1">
                    <a:lumMod val="20000"/>
                    <a:lumOff val="80000"/>
                  </a:schemeClr>
                </a:solidFill>
              </a:rPr>
              <a:t>mental dispositions </a:t>
            </a:r>
            <a:r>
              <a:rPr lang="en-US" sz="1200" dirty="0" smtClean="0">
                <a:solidFill>
                  <a:schemeClr val="accent1">
                    <a:lumMod val="20000"/>
                    <a:lumOff val="80000"/>
                  </a:schemeClr>
                </a:solidFill>
              </a:rPr>
              <a:t>people have towards others and the current circumstances before making decisions that result in </a:t>
            </a:r>
            <a:r>
              <a:rPr lang="en-US" sz="1200" u="sng" dirty="0" err="1" smtClean="0">
                <a:solidFill>
                  <a:schemeClr val="accent1">
                    <a:lumMod val="20000"/>
                    <a:lumOff val="80000"/>
                  </a:schemeClr>
                </a:solidFill>
              </a:rPr>
              <a:t>behaviour</a:t>
            </a:r>
            <a:r>
              <a:rPr lang="en-US" sz="1200" dirty="0" smtClean="0">
                <a:solidFill>
                  <a:schemeClr val="accent1">
                    <a:lumMod val="20000"/>
                    <a:lumOff val="80000"/>
                  </a:schemeClr>
                </a:solidFill>
              </a:rPr>
              <a:t>. People primarily form their attitudes from underlying values and beliefs.</a:t>
            </a:r>
          </a:p>
          <a:p>
            <a:pPr marL="548640" indent="-411480" eaLnBrk="1" fontAlgn="auto" hangingPunct="1">
              <a:spcAft>
                <a:spcPts val="0"/>
              </a:spcAft>
              <a:buClr>
                <a:schemeClr val="tx1">
                  <a:shade val="95000"/>
                </a:schemeClr>
              </a:buClr>
              <a:buFont typeface="Wingdings 2"/>
              <a:buChar char=""/>
              <a:defRPr/>
            </a:pPr>
            <a:endParaRPr lang="en-US" sz="1200" dirty="0" smtClean="0">
              <a:solidFill>
                <a:schemeClr val="accent1">
                  <a:lumMod val="20000"/>
                  <a:lumOff val="80000"/>
                </a:schemeClr>
              </a:solidFill>
            </a:endParaRPr>
          </a:p>
          <a:p>
            <a:pPr marL="548640" indent="-411480" eaLnBrk="1" fontAlgn="auto" hangingPunct="1">
              <a:spcAft>
                <a:spcPts val="0"/>
              </a:spcAft>
              <a:buClr>
                <a:schemeClr val="tx1">
                  <a:shade val="95000"/>
                </a:schemeClr>
              </a:buClr>
              <a:buFont typeface="Wingdings 2"/>
              <a:buChar char=""/>
              <a:defRPr/>
            </a:pPr>
            <a:r>
              <a:rPr lang="en-US" sz="1200" dirty="0" smtClean="0">
                <a:solidFill>
                  <a:schemeClr val="accent1">
                    <a:lumMod val="20000"/>
                    <a:lumOff val="80000"/>
                  </a:schemeClr>
                </a:solidFill>
              </a:rPr>
              <a:t>However, factors which may not have been </a:t>
            </a:r>
            <a:r>
              <a:rPr lang="en-US" sz="1200" dirty="0" err="1" smtClean="0">
                <a:solidFill>
                  <a:schemeClr val="accent1">
                    <a:lumMod val="20000"/>
                    <a:lumOff val="80000"/>
                  </a:schemeClr>
                </a:solidFill>
              </a:rPr>
              <a:t>internalised</a:t>
            </a:r>
            <a:r>
              <a:rPr lang="en-US" sz="1200" dirty="0" smtClean="0">
                <a:solidFill>
                  <a:schemeClr val="accent1">
                    <a:lumMod val="20000"/>
                    <a:lumOff val="80000"/>
                  </a:schemeClr>
                </a:solidFill>
              </a:rPr>
              <a:t> as beliefs and values can still influence a person’s attitudes at the point of decision-making. Typical influences include the desire to please, political correctness, convenience, peer pressure.</a:t>
            </a:r>
          </a:p>
          <a:p>
            <a:endParaRPr lang="en-GB" dirty="0"/>
          </a:p>
        </p:txBody>
      </p:sp>
      <p:sp>
        <p:nvSpPr>
          <p:cNvPr id="4" name="Slide Number Placeholder 3"/>
          <p:cNvSpPr>
            <a:spLocks noGrp="1"/>
          </p:cNvSpPr>
          <p:nvPr>
            <p:ph type="sldNum" sz="quarter" idx="10"/>
          </p:nvPr>
        </p:nvSpPr>
        <p:spPr/>
        <p:txBody>
          <a:bodyPr/>
          <a:lstStyle/>
          <a:p>
            <a:pPr>
              <a:defRPr/>
            </a:pPr>
            <a:fld id="{8205D4C7-2A0A-4383-AAE6-951B37D95E1A}" type="slidenum">
              <a:rPr lang="en-GB" altLang="en-US" smtClean="0"/>
              <a:pPr>
                <a:defRPr/>
              </a:pPr>
              <a:t>11</a:t>
            </a:fld>
            <a:endParaRPr lang="en-GB" altLang="en-US"/>
          </a:p>
        </p:txBody>
      </p:sp>
    </p:spTree>
    <p:extLst>
      <p:ext uri="{BB962C8B-B14F-4D97-AF65-F5344CB8AC3E}">
        <p14:creationId xmlns:p14="http://schemas.microsoft.com/office/powerpoint/2010/main" val="1481310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18</a:t>
            </a:fld>
            <a:endParaRPr lang="en-GB" altLang="en-US"/>
          </a:p>
        </p:txBody>
      </p:sp>
    </p:spTree>
    <p:extLst>
      <p:ext uri="{BB962C8B-B14F-4D97-AF65-F5344CB8AC3E}">
        <p14:creationId xmlns:p14="http://schemas.microsoft.com/office/powerpoint/2010/main" val="782155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19</a:t>
            </a:fld>
            <a:endParaRPr lang="en-GB" altLang="en-US"/>
          </a:p>
        </p:txBody>
      </p:sp>
    </p:spTree>
    <p:extLst>
      <p:ext uri="{BB962C8B-B14F-4D97-AF65-F5344CB8AC3E}">
        <p14:creationId xmlns:p14="http://schemas.microsoft.com/office/powerpoint/2010/main" val="460654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20</a:t>
            </a:fld>
            <a:endParaRPr lang="en-GB" altLang="en-US"/>
          </a:p>
        </p:txBody>
      </p:sp>
    </p:spTree>
    <p:extLst>
      <p:ext uri="{BB962C8B-B14F-4D97-AF65-F5344CB8AC3E}">
        <p14:creationId xmlns:p14="http://schemas.microsoft.com/office/powerpoint/2010/main" val="2185292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21</a:t>
            </a:fld>
            <a:endParaRPr lang="en-GB" altLang="en-US"/>
          </a:p>
        </p:txBody>
      </p:sp>
    </p:spTree>
    <p:extLst>
      <p:ext uri="{BB962C8B-B14F-4D97-AF65-F5344CB8AC3E}">
        <p14:creationId xmlns:p14="http://schemas.microsoft.com/office/powerpoint/2010/main" val="12668445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22</a:t>
            </a:fld>
            <a:endParaRPr lang="en-GB" altLang="en-US"/>
          </a:p>
        </p:txBody>
      </p:sp>
    </p:spTree>
    <p:extLst>
      <p:ext uri="{BB962C8B-B14F-4D97-AF65-F5344CB8AC3E}">
        <p14:creationId xmlns:p14="http://schemas.microsoft.com/office/powerpoint/2010/main" val="323809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Our values reflect what is important to us. They are a shorthand way of describing our individual motivations. Together with our beliefs, they are the causal factors that drive our decision-making.</a:t>
            </a:r>
          </a:p>
          <a:p>
            <a:r>
              <a:rPr lang="en-GB" dirty="0" smtClean="0"/>
              <a:t>Values can be positive or fear-based (limiting). For example, honesty, trust and accountability are positive values, whereas blame, revenge and manipulation are potentially limiting, or fear-based, values.</a:t>
            </a:r>
          </a:p>
          <a:p>
            <a:r>
              <a:rPr lang="en-GB" dirty="0" smtClean="0"/>
              <a:t>Personal mastery involves overcoming or eliminating our fear-based beliefs. When our beliefs or behaviours are out of alignment with what is really important to us - our values, we lack authenticity.</a:t>
            </a:r>
          </a:p>
          <a:p>
            <a:r>
              <a:rPr lang="en-GB" dirty="0" smtClean="0"/>
              <a:t>Every human being on the planet grows and develops within seven well defined areas. These areas are defined in the Barrett Seven Levels of Consciousness Model Each area focuses on a particular need that is common to all people. The level of growth and development of an individual depends on their ability to satisfy these needs.</a:t>
            </a:r>
          </a:p>
          <a:p>
            <a:r>
              <a:rPr lang="en-GB" dirty="0" smtClean="0"/>
              <a:t>At different times you may find that you focus more on some levels and less on others, in response to changing life conditions. It is important to understand that in terms of the seven areas higher is not better; for example it will be difficult for you to focus on helping others if you are having health and money problems.</a:t>
            </a:r>
          </a:p>
          <a:p>
            <a:endParaRPr lang="en-GB" dirty="0"/>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24</a:t>
            </a:fld>
            <a:endParaRPr lang="en-GB" altLang="en-US"/>
          </a:p>
        </p:txBody>
      </p:sp>
    </p:spTree>
    <p:extLst>
      <p:ext uri="{BB962C8B-B14F-4D97-AF65-F5344CB8AC3E}">
        <p14:creationId xmlns:p14="http://schemas.microsoft.com/office/powerpoint/2010/main" val="1419962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25</a:t>
            </a:fld>
            <a:endParaRPr lang="en-GB" altLang="en-US"/>
          </a:p>
        </p:txBody>
      </p:sp>
    </p:spTree>
    <p:extLst>
      <p:ext uri="{BB962C8B-B14F-4D97-AF65-F5344CB8AC3E}">
        <p14:creationId xmlns:p14="http://schemas.microsoft.com/office/powerpoint/2010/main" val="2213607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26</a:t>
            </a:fld>
            <a:endParaRPr lang="en-GB" altLang="en-US"/>
          </a:p>
        </p:txBody>
      </p:sp>
    </p:spTree>
    <p:extLst>
      <p:ext uri="{BB962C8B-B14F-4D97-AF65-F5344CB8AC3E}">
        <p14:creationId xmlns:p14="http://schemas.microsoft.com/office/powerpoint/2010/main" val="2609131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27</a:t>
            </a:fld>
            <a:endParaRPr lang="en-GB" altLang="en-US"/>
          </a:p>
        </p:txBody>
      </p:sp>
    </p:spTree>
    <p:extLst>
      <p:ext uri="{BB962C8B-B14F-4D97-AF65-F5344CB8AC3E}">
        <p14:creationId xmlns:p14="http://schemas.microsoft.com/office/powerpoint/2010/main" val="3674507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28</a:t>
            </a:fld>
            <a:endParaRPr lang="en-GB" altLang="en-US"/>
          </a:p>
        </p:txBody>
      </p:sp>
    </p:spTree>
    <p:extLst>
      <p:ext uri="{BB962C8B-B14F-4D97-AF65-F5344CB8AC3E}">
        <p14:creationId xmlns:p14="http://schemas.microsoft.com/office/powerpoint/2010/main" val="33704624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29</a:t>
            </a:fld>
            <a:endParaRPr lang="en-GB" altLang="en-US"/>
          </a:p>
        </p:txBody>
      </p:sp>
    </p:spTree>
    <p:extLst>
      <p:ext uri="{BB962C8B-B14F-4D97-AF65-F5344CB8AC3E}">
        <p14:creationId xmlns:p14="http://schemas.microsoft.com/office/powerpoint/2010/main" val="569675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Witches of Glum exercise.</a:t>
            </a:r>
            <a:r>
              <a:rPr lang="en-GB" baseline="0" dirty="0" smtClean="0"/>
              <a:t>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30</a:t>
            </a:fld>
            <a:endParaRPr lang="en-GB" altLang="en-US"/>
          </a:p>
        </p:txBody>
      </p:sp>
    </p:spTree>
    <p:extLst>
      <p:ext uri="{BB962C8B-B14F-4D97-AF65-F5344CB8AC3E}">
        <p14:creationId xmlns:p14="http://schemas.microsoft.com/office/powerpoint/2010/main" val="1907921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31</a:t>
            </a:fld>
            <a:endParaRPr lang="en-GB" altLang="en-US"/>
          </a:p>
        </p:txBody>
      </p:sp>
    </p:spTree>
    <p:extLst>
      <p:ext uri="{BB962C8B-B14F-4D97-AF65-F5344CB8AC3E}">
        <p14:creationId xmlns:p14="http://schemas.microsoft.com/office/powerpoint/2010/main" val="36741617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WEF (2017)</a:t>
            </a:r>
          </a:p>
          <a:p>
            <a:endParaRPr lang="en-GB" dirty="0" smtClean="0"/>
          </a:p>
          <a:p>
            <a:r>
              <a:rPr lang="en-GB" dirty="0" smtClean="0"/>
              <a:t>When it comes to success, it’s easy to think that people blessed with brains are inevitably going to leave the rest of us in the dust. But new research from Stanford University will change your mind (and your attitude).</a:t>
            </a:r>
          </a:p>
          <a:p>
            <a:r>
              <a:rPr lang="en-GB" dirty="0" smtClean="0"/>
              <a:t>Psychologist Carol </a:t>
            </a:r>
            <a:r>
              <a:rPr lang="en-GB" dirty="0" err="1" smtClean="0"/>
              <a:t>Dweck</a:t>
            </a:r>
            <a:r>
              <a:rPr lang="en-GB" dirty="0" smtClean="0"/>
              <a:t> has spent her entire career studying attitude and performance, and her latest study shows that your attitude is a better predictor of your success than your IQ.</a:t>
            </a:r>
          </a:p>
          <a:p>
            <a:r>
              <a:rPr lang="en-GB" dirty="0" err="1" smtClean="0"/>
              <a:t>Dweck</a:t>
            </a:r>
            <a:r>
              <a:rPr lang="en-GB" dirty="0" smtClean="0"/>
              <a:t> found that people’s core attitudes fall into one of two categories: a fixed </a:t>
            </a:r>
            <a:r>
              <a:rPr lang="en-GB" dirty="0" err="1" smtClean="0"/>
              <a:t>mindset</a:t>
            </a:r>
            <a:r>
              <a:rPr lang="en-GB" dirty="0" smtClean="0"/>
              <a:t> or a growth </a:t>
            </a:r>
            <a:r>
              <a:rPr lang="en-GB" dirty="0" err="1" smtClean="0"/>
              <a:t>mindset</a:t>
            </a:r>
            <a:r>
              <a:rPr lang="en-GB" dirty="0" smtClean="0"/>
              <a:t>.</a:t>
            </a:r>
          </a:p>
          <a:p>
            <a:endParaRPr lang="en-GB" dirty="0" smtClean="0"/>
          </a:p>
          <a:p>
            <a:r>
              <a:rPr lang="en-GB" dirty="0" smtClean="0"/>
              <a:t>With a fixed </a:t>
            </a:r>
            <a:r>
              <a:rPr lang="en-GB" dirty="0" err="1" smtClean="0"/>
              <a:t>mindset</a:t>
            </a:r>
            <a:r>
              <a:rPr lang="en-GB" dirty="0" smtClean="0"/>
              <a:t>, you believe you are who you are and you cannot change. This creates problems when you’re challenged because anything that appears to be more than you can</a:t>
            </a:r>
          </a:p>
          <a:p>
            <a:r>
              <a:rPr lang="en-GB" dirty="0" smtClean="0"/>
              <a:t>People with a growth </a:t>
            </a:r>
            <a:r>
              <a:rPr lang="en-GB" dirty="0" err="1" smtClean="0"/>
              <a:t>mindset</a:t>
            </a:r>
            <a:r>
              <a:rPr lang="en-GB" dirty="0" smtClean="0"/>
              <a:t> believe that they can improve with effort. They outperform those with a fixed </a:t>
            </a:r>
            <a:r>
              <a:rPr lang="en-GB" dirty="0" err="1" smtClean="0"/>
              <a:t>mindset</a:t>
            </a:r>
            <a:r>
              <a:rPr lang="en-GB" dirty="0" smtClean="0"/>
              <a:t>, even when they have a lower IQ, because they embrace challenges, treating them as opportunities to learn something new.</a:t>
            </a:r>
          </a:p>
          <a:p>
            <a:endParaRPr lang="en-GB" dirty="0"/>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32</a:t>
            </a:fld>
            <a:endParaRPr lang="en-GB" altLang="en-US"/>
          </a:p>
        </p:txBody>
      </p:sp>
    </p:spTree>
    <p:extLst>
      <p:ext uri="{BB962C8B-B14F-4D97-AF65-F5344CB8AC3E}">
        <p14:creationId xmlns:p14="http://schemas.microsoft.com/office/powerpoint/2010/main" val="22252999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37160" indent="0" eaLnBrk="1" fontAlgn="auto" hangingPunct="1">
              <a:spcAft>
                <a:spcPts val="0"/>
              </a:spcAft>
              <a:buClr>
                <a:schemeClr val="tx1">
                  <a:shade val="95000"/>
                </a:schemeClr>
              </a:buClr>
              <a:buFont typeface="Wingdings 2"/>
              <a:buNone/>
              <a:defRPr/>
            </a:pPr>
            <a:r>
              <a:rPr lang="en-US" dirty="0" smtClean="0"/>
              <a:t>In some cases, personal and professional ethics may clash and cause a moral conflict. For example: </a:t>
            </a:r>
          </a:p>
          <a:p>
            <a:pPr marL="548640" indent="-411480" eaLnBrk="1" fontAlgn="auto" hangingPunct="1">
              <a:spcAft>
                <a:spcPts val="0"/>
              </a:spcAft>
              <a:buClr>
                <a:schemeClr val="tx1">
                  <a:shade val="95000"/>
                </a:schemeClr>
              </a:buClr>
              <a:buFont typeface="Wingdings 2"/>
              <a:buNone/>
              <a:defRPr/>
            </a:pPr>
            <a:r>
              <a:rPr lang="en-US" dirty="0" smtClean="0"/>
              <a:t>	</a:t>
            </a:r>
          </a:p>
          <a:p>
            <a:pPr marL="548640" indent="-411480" eaLnBrk="1" fontAlgn="auto" hangingPunct="1">
              <a:spcAft>
                <a:spcPts val="0"/>
              </a:spcAft>
              <a:buClr>
                <a:schemeClr val="tx1">
                  <a:shade val="95000"/>
                </a:schemeClr>
              </a:buClr>
              <a:buFont typeface="Wingdings 2"/>
              <a:buNone/>
              <a:defRPr/>
            </a:pPr>
            <a:r>
              <a:rPr lang="en-US" sz="1100" dirty="0" smtClean="0"/>
              <a:t>A police officer may personally believe that a law that he is required to enforce is wrong. However, under the Code of Conduct for the Police, he is required to obey all lawful and reasonable instructions to enforce that law.</a:t>
            </a:r>
          </a:p>
          <a:p>
            <a:pPr marL="548640" indent="-411480" eaLnBrk="1" fontAlgn="auto" hangingPunct="1">
              <a:spcAft>
                <a:spcPts val="0"/>
              </a:spcAft>
              <a:buClr>
                <a:schemeClr val="tx1">
                  <a:shade val="95000"/>
                </a:schemeClr>
              </a:buClr>
              <a:buFont typeface="Wingdings 2"/>
              <a:buNone/>
              <a:defRPr/>
            </a:pPr>
            <a:endParaRPr lang="en-US" dirty="0" smtClean="0"/>
          </a:p>
          <a:p>
            <a:pPr marL="137160" indent="0" eaLnBrk="1" fontAlgn="auto" hangingPunct="1">
              <a:spcAft>
                <a:spcPts val="0"/>
              </a:spcAft>
              <a:buClr>
                <a:schemeClr val="tx1">
                  <a:shade val="95000"/>
                </a:schemeClr>
              </a:buClr>
              <a:buFont typeface="Wingdings 2"/>
              <a:buNone/>
              <a:defRPr/>
            </a:pPr>
            <a:r>
              <a:rPr lang="en-US" dirty="0" smtClean="0"/>
              <a:t>More often than not people at work resolve moral conflicts by drawing a line between their professional and individual roles.</a:t>
            </a:r>
          </a:p>
          <a:p>
            <a:endParaRPr lang="en-GB" dirty="0"/>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33</a:t>
            </a:fld>
            <a:endParaRPr lang="en-GB" altLang="en-US"/>
          </a:p>
        </p:txBody>
      </p:sp>
    </p:spTree>
    <p:extLst>
      <p:ext uri="{BB962C8B-B14F-4D97-AF65-F5344CB8AC3E}">
        <p14:creationId xmlns:p14="http://schemas.microsoft.com/office/powerpoint/2010/main" val="42304014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34</a:t>
            </a:fld>
            <a:endParaRPr lang="en-GB" altLang="en-US"/>
          </a:p>
        </p:txBody>
      </p:sp>
    </p:spTree>
    <p:extLst>
      <p:ext uri="{BB962C8B-B14F-4D97-AF65-F5344CB8AC3E}">
        <p14:creationId xmlns:p14="http://schemas.microsoft.com/office/powerpoint/2010/main" val="38272871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37160" indent="0" eaLnBrk="1" fontAlgn="auto" hangingPunct="1">
              <a:spcAft>
                <a:spcPts val="0"/>
              </a:spcAft>
              <a:buClr>
                <a:schemeClr val="tx1">
                  <a:shade val="95000"/>
                </a:schemeClr>
              </a:buClr>
              <a:buFont typeface="Wingdings 2"/>
              <a:buNone/>
              <a:defRPr/>
            </a:pPr>
            <a:r>
              <a:rPr lang="en-US" dirty="0" smtClean="0"/>
              <a:t>Ethical principles underpin all professional codes of conduct. &amp; may differ depending on the profession; for example, medical practitioners will differ from those that relate to lawyers or real estate agents. </a:t>
            </a:r>
          </a:p>
          <a:p>
            <a:pPr marL="137160" indent="0" eaLnBrk="1" fontAlgn="auto" hangingPunct="1">
              <a:spcAft>
                <a:spcPts val="0"/>
              </a:spcAft>
              <a:buClr>
                <a:schemeClr val="tx1">
                  <a:shade val="95000"/>
                </a:schemeClr>
              </a:buClr>
              <a:buFont typeface="Wingdings 2"/>
              <a:buNone/>
              <a:defRPr/>
            </a:pPr>
            <a:r>
              <a:rPr lang="en-US" dirty="0" smtClean="0"/>
              <a:t>However, there are some universal ethical principles that apply across all professions, including: </a:t>
            </a:r>
          </a:p>
          <a:p>
            <a:pPr marL="548640" indent="-411480" eaLnBrk="1" fontAlgn="auto" hangingPunct="1">
              <a:spcAft>
                <a:spcPts val="0"/>
              </a:spcAft>
              <a:buClr>
                <a:schemeClr val="tx1">
                  <a:shade val="95000"/>
                </a:schemeClr>
              </a:buClr>
              <a:buFont typeface="Wingdings 2"/>
              <a:buNone/>
              <a:defRPr/>
            </a:pPr>
            <a:r>
              <a:rPr lang="en-US" dirty="0" smtClean="0"/>
              <a:t>• honesty </a:t>
            </a:r>
          </a:p>
          <a:p>
            <a:pPr marL="548640" indent="-411480" eaLnBrk="1" fontAlgn="auto" hangingPunct="1">
              <a:spcAft>
                <a:spcPts val="0"/>
              </a:spcAft>
              <a:buClr>
                <a:schemeClr val="tx1">
                  <a:shade val="95000"/>
                </a:schemeClr>
              </a:buClr>
              <a:buFont typeface="Wingdings 2"/>
              <a:buNone/>
              <a:defRPr/>
            </a:pPr>
            <a:r>
              <a:rPr lang="en-US" dirty="0" smtClean="0"/>
              <a:t>• trustworthiness </a:t>
            </a:r>
          </a:p>
          <a:p>
            <a:pPr marL="548640" indent="-411480" eaLnBrk="1" fontAlgn="auto" hangingPunct="1">
              <a:spcAft>
                <a:spcPts val="0"/>
              </a:spcAft>
              <a:buClr>
                <a:schemeClr val="tx1">
                  <a:shade val="95000"/>
                </a:schemeClr>
              </a:buClr>
              <a:buFont typeface="Wingdings 2"/>
              <a:buNone/>
              <a:defRPr/>
            </a:pPr>
            <a:r>
              <a:rPr lang="en-US" dirty="0" smtClean="0"/>
              <a:t>• loyalty </a:t>
            </a:r>
          </a:p>
          <a:p>
            <a:pPr marL="548640" indent="-411480" eaLnBrk="1" fontAlgn="auto" hangingPunct="1">
              <a:spcAft>
                <a:spcPts val="0"/>
              </a:spcAft>
              <a:buClr>
                <a:schemeClr val="tx1">
                  <a:shade val="95000"/>
                </a:schemeClr>
              </a:buClr>
              <a:buFont typeface="Wingdings 2"/>
              <a:buNone/>
              <a:defRPr/>
            </a:pPr>
            <a:r>
              <a:rPr lang="en-US" dirty="0" smtClean="0"/>
              <a:t>• respect for others </a:t>
            </a:r>
          </a:p>
          <a:p>
            <a:pPr marL="548640" indent="-411480" eaLnBrk="1" fontAlgn="auto" hangingPunct="1">
              <a:spcAft>
                <a:spcPts val="0"/>
              </a:spcAft>
              <a:buClr>
                <a:schemeClr val="tx1">
                  <a:shade val="95000"/>
                </a:schemeClr>
              </a:buClr>
              <a:buFont typeface="Wingdings 2"/>
              <a:buNone/>
              <a:defRPr/>
            </a:pPr>
            <a:r>
              <a:rPr lang="en-US" dirty="0" smtClean="0"/>
              <a:t>• adherence to the law </a:t>
            </a:r>
          </a:p>
          <a:p>
            <a:pPr marL="548640" indent="-411480" eaLnBrk="1" fontAlgn="auto" hangingPunct="1">
              <a:spcAft>
                <a:spcPts val="0"/>
              </a:spcAft>
              <a:buClr>
                <a:schemeClr val="tx1">
                  <a:shade val="95000"/>
                </a:schemeClr>
              </a:buClr>
              <a:buFont typeface="Wingdings 2"/>
              <a:buNone/>
              <a:defRPr/>
            </a:pPr>
            <a:r>
              <a:rPr lang="en-US" dirty="0" smtClean="0"/>
              <a:t>• doing good and avoiding harm to others </a:t>
            </a:r>
          </a:p>
          <a:p>
            <a:pPr marL="548640" indent="-411480" eaLnBrk="1" fontAlgn="auto" hangingPunct="1">
              <a:spcAft>
                <a:spcPts val="0"/>
              </a:spcAft>
              <a:buClr>
                <a:schemeClr val="tx1">
                  <a:shade val="95000"/>
                </a:schemeClr>
              </a:buClr>
              <a:buFont typeface="Wingdings 2"/>
              <a:buNone/>
              <a:defRPr/>
            </a:pPr>
            <a:r>
              <a:rPr lang="en-US" dirty="0" smtClean="0"/>
              <a:t>• accountability. </a:t>
            </a:r>
          </a:p>
          <a:p>
            <a:endParaRPr lang="en-GB" dirty="0"/>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35</a:t>
            </a:fld>
            <a:endParaRPr lang="en-GB" altLang="en-US"/>
          </a:p>
        </p:txBody>
      </p:sp>
    </p:spTree>
    <p:extLst>
      <p:ext uri="{BB962C8B-B14F-4D97-AF65-F5344CB8AC3E}">
        <p14:creationId xmlns:p14="http://schemas.microsoft.com/office/powerpoint/2010/main" val="28857343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37160" indent="0" eaLnBrk="1" fontAlgn="auto" hangingPunct="1">
              <a:spcAft>
                <a:spcPts val="0"/>
              </a:spcAft>
              <a:buClr>
                <a:schemeClr val="tx1">
                  <a:shade val="95000"/>
                </a:schemeClr>
              </a:buClr>
              <a:buFont typeface="Wingdings 2"/>
              <a:buNone/>
              <a:defRPr/>
            </a:pPr>
            <a:r>
              <a:rPr lang="en-US" sz="1200" dirty="0" smtClean="0">
                <a:solidFill>
                  <a:schemeClr val="bg1"/>
                </a:solidFill>
              </a:rPr>
              <a:t>Professional codes of conduct provide benefits to: </a:t>
            </a:r>
          </a:p>
          <a:p>
            <a:pPr marL="548640" indent="-411480" eaLnBrk="1" fontAlgn="auto" hangingPunct="1">
              <a:spcAft>
                <a:spcPts val="0"/>
              </a:spcAft>
              <a:buClr>
                <a:schemeClr val="tx1">
                  <a:shade val="95000"/>
                </a:schemeClr>
              </a:buClr>
              <a:buFont typeface="Wingdings 2"/>
              <a:buNone/>
              <a:defRPr/>
            </a:pPr>
            <a:r>
              <a:rPr lang="en-US" sz="1200" dirty="0" smtClean="0">
                <a:solidFill>
                  <a:schemeClr val="bg1"/>
                </a:solidFill>
              </a:rPr>
              <a:t>• build public confidence in the profession’s trustworthiness </a:t>
            </a:r>
          </a:p>
          <a:p>
            <a:pPr marL="548640" indent="-411480" eaLnBrk="1" fontAlgn="auto" hangingPunct="1">
              <a:spcAft>
                <a:spcPts val="0"/>
              </a:spcAft>
              <a:buClr>
                <a:schemeClr val="tx1">
                  <a:shade val="95000"/>
                </a:schemeClr>
              </a:buClr>
              <a:buFont typeface="Wingdings 2"/>
              <a:buNone/>
              <a:defRPr/>
            </a:pPr>
            <a:r>
              <a:rPr lang="en-US" sz="1200" dirty="0" smtClean="0">
                <a:solidFill>
                  <a:schemeClr val="bg1"/>
                </a:solidFill>
              </a:rPr>
              <a:t>• clients can get transparency and certainty about how their affairs will be handled </a:t>
            </a:r>
          </a:p>
          <a:p>
            <a:pPr marL="548640" indent="-411480" eaLnBrk="1" fontAlgn="auto" hangingPunct="1">
              <a:spcAft>
                <a:spcPts val="0"/>
              </a:spcAft>
              <a:buClr>
                <a:schemeClr val="tx1">
                  <a:shade val="95000"/>
                </a:schemeClr>
              </a:buClr>
              <a:buFont typeface="Wingdings 2"/>
              <a:buNone/>
              <a:defRPr/>
            </a:pPr>
            <a:r>
              <a:rPr lang="en-US" sz="1200" dirty="0" smtClean="0">
                <a:solidFill>
                  <a:schemeClr val="bg1"/>
                </a:solidFill>
              </a:rPr>
              <a:t>• members of the profession have a supporting framework for resisting pressure to act inappropriately. </a:t>
            </a:r>
          </a:p>
          <a:p>
            <a:pPr marL="548640" indent="-411480" eaLnBrk="1" fontAlgn="auto" hangingPunct="1">
              <a:spcAft>
                <a:spcPts val="0"/>
              </a:spcAft>
              <a:buClr>
                <a:schemeClr val="tx1">
                  <a:shade val="95000"/>
                </a:schemeClr>
              </a:buClr>
              <a:buFont typeface="Wingdings 2"/>
              <a:buNone/>
              <a:defRPr/>
            </a:pPr>
            <a:r>
              <a:rPr lang="en-US" sz="1200" dirty="0" smtClean="0">
                <a:solidFill>
                  <a:schemeClr val="bg1"/>
                </a:solidFill>
              </a:rPr>
              <a:t>• the profession as a whole, as they provide a common understanding of acceptable practice which builds collegiality and allows for fairer disciplinary procedures </a:t>
            </a:r>
          </a:p>
          <a:p>
            <a:endParaRPr lang="en-GB" dirty="0"/>
          </a:p>
        </p:txBody>
      </p:sp>
      <p:sp>
        <p:nvSpPr>
          <p:cNvPr id="4" name="Slide Number Placeholder 3"/>
          <p:cNvSpPr>
            <a:spLocks noGrp="1"/>
          </p:cNvSpPr>
          <p:nvPr>
            <p:ph type="sldNum" sz="quarter" idx="10"/>
          </p:nvPr>
        </p:nvSpPr>
        <p:spPr/>
        <p:txBody>
          <a:bodyPr/>
          <a:lstStyle/>
          <a:p>
            <a:fld id="{C6643B26-F7A6-4DBA-BFB2-D33BE6CA4821}" type="slidenum">
              <a:rPr lang="en-GB" altLang="en-US" smtClean="0"/>
              <a:pPr/>
              <a:t>36</a:t>
            </a:fld>
            <a:endParaRPr lang="en-GB" altLang="en-US"/>
          </a:p>
        </p:txBody>
      </p:sp>
    </p:spTree>
    <p:extLst>
      <p:ext uri="{BB962C8B-B14F-4D97-AF65-F5344CB8AC3E}">
        <p14:creationId xmlns:p14="http://schemas.microsoft.com/office/powerpoint/2010/main" val="4080735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en-US"/>
              <a:t>Click to edit Master title style</a:t>
            </a: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7">
            <a:extLst>
              <a:ext uri="{FF2B5EF4-FFF2-40B4-BE49-F238E27FC236}">
                <a16:creationId xmlns:a16="http://schemas.microsoft.com/office/drawing/2014/main" id="{C6D0BC8C-B436-4A57-B8CB-D58BDF8FFB20}"/>
              </a:ext>
            </a:extLst>
          </p:cNvPr>
          <p:cNvSpPr>
            <a:spLocks noGrp="1"/>
          </p:cNvSpPr>
          <p:nvPr>
            <p:ph type="dt" sz="half" idx="10"/>
          </p:nvPr>
        </p:nvSpPr>
        <p:spPr/>
        <p:txBody>
          <a:bodyPr/>
          <a:lstStyle>
            <a:lvl1pPr>
              <a:defRPr/>
            </a:lvl1pPr>
          </a:lstStyle>
          <a:p>
            <a:pPr>
              <a:defRPr/>
            </a:pPr>
            <a:fld id="{6147E949-6BB8-4C1F-AE1F-C805F6CA32B8}" type="datetime1">
              <a:rPr lang="en-GB"/>
              <a:pPr>
                <a:defRPr/>
              </a:pPr>
              <a:t>11/03/2019</a:t>
            </a:fld>
            <a:endParaRPr lang="en-GB"/>
          </a:p>
        </p:txBody>
      </p:sp>
      <p:sp>
        <p:nvSpPr>
          <p:cNvPr id="5" name="Footer Placeholder 16">
            <a:extLst>
              <a:ext uri="{FF2B5EF4-FFF2-40B4-BE49-F238E27FC236}">
                <a16:creationId xmlns:a16="http://schemas.microsoft.com/office/drawing/2014/main" id="{F1599164-E6A0-4AC8-B748-FDE16B27BEEE}"/>
              </a:ext>
            </a:extLst>
          </p:cNvPr>
          <p:cNvSpPr>
            <a:spLocks noGrp="1"/>
          </p:cNvSpPr>
          <p:nvPr>
            <p:ph type="ftr" sz="quarter" idx="11"/>
          </p:nvPr>
        </p:nvSpPr>
        <p:spPr/>
        <p:txBody>
          <a:bodyPr/>
          <a:lstStyle>
            <a:lvl1pPr>
              <a:defRPr/>
            </a:lvl1pPr>
          </a:lstStyle>
          <a:p>
            <a:pPr>
              <a:defRPr/>
            </a:pPr>
            <a:r>
              <a:rPr lang="en-GB"/>
              <a:t>TSD50011011</a:t>
            </a:r>
          </a:p>
        </p:txBody>
      </p:sp>
      <p:sp>
        <p:nvSpPr>
          <p:cNvPr id="6" name="Slide Number Placeholder 28">
            <a:extLst>
              <a:ext uri="{FF2B5EF4-FFF2-40B4-BE49-F238E27FC236}">
                <a16:creationId xmlns:a16="http://schemas.microsoft.com/office/drawing/2014/main" id="{27F2A458-56E2-4D6F-904F-CB3199D1C1CB}"/>
              </a:ext>
            </a:extLst>
          </p:cNvPr>
          <p:cNvSpPr>
            <a:spLocks noGrp="1"/>
          </p:cNvSpPr>
          <p:nvPr>
            <p:ph type="sldNum" sz="quarter" idx="12"/>
          </p:nvPr>
        </p:nvSpPr>
        <p:spPr/>
        <p:txBody>
          <a:bodyPr/>
          <a:lstStyle>
            <a:lvl1pPr>
              <a:defRPr smtClean="0"/>
            </a:lvl1pPr>
          </a:lstStyle>
          <a:p>
            <a:pPr>
              <a:defRPr/>
            </a:pPr>
            <a:fld id="{CD7DB67D-96F4-4F8D-8ECC-4A0295776238}" type="slidenum">
              <a:rPr lang="en-GB" altLang="en-US"/>
              <a:pPr>
                <a:defRPr/>
              </a:pPr>
              <a:t>‹#›</a:t>
            </a:fld>
            <a:endParaRPr lang="en-GB" altLang="en-US"/>
          </a:p>
        </p:txBody>
      </p:sp>
    </p:spTree>
    <p:extLst>
      <p:ext uri="{BB962C8B-B14F-4D97-AF65-F5344CB8AC3E}">
        <p14:creationId xmlns:p14="http://schemas.microsoft.com/office/powerpoint/2010/main" val="1227128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0E27FA-1BC5-4A57-8353-C6AD0A3D9FAB}"/>
              </a:ext>
            </a:extLst>
          </p:cNvPr>
          <p:cNvSpPr>
            <a:spLocks noGrp="1"/>
          </p:cNvSpPr>
          <p:nvPr>
            <p:ph type="dt" sz="half" idx="10"/>
          </p:nvPr>
        </p:nvSpPr>
        <p:spPr/>
        <p:txBody>
          <a:bodyPr/>
          <a:lstStyle>
            <a:lvl1pPr>
              <a:defRPr/>
            </a:lvl1pPr>
          </a:lstStyle>
          <a:p>
            <a:pPr>
              <a:defRPr/>
            </a:pPr>
            <a:fld id="{3AB38912-F490-4435-92A8-33A0FAA4576B}" type="datetime1">
              <a:rPr lang="en-GB"/>
              <a:pPr>
                <a:defRPr/>
              </a:pPr>
              <a:t>11/03/2019</a:t>
            </a:fld>
            <a:endParaRPr lang="en-GB"/>
          </a:p>
        </p:txBody>
      </p:sp>
      <p:sp>
        <p:nvSpPr>
          <p:cNvPr id="5" name="Footer Placeholder 4">
            <a:extLst>
              <a:ext uri="{FF2B5EF4-FFF2-40B4-BE49-F238E27FC236}">
                <a16:creationId xmlns:a16="http://schemas.microsoft.com/office/drawing/2014/main" id="{9BF9F07B-6804-4077-AD6C-F09EEE7FFF9D}"/>
              </a:ext>
            </a:extLst>
          </p:cNvPr>
          <p:cNvSpPr>
            <a:spLocks noGrp="1"/>
          </p:cNvSpPr>
          <p:nvPr>
            <p:ph type="ftr" sz="quarter" idx="11"/>
          </p:nvPr>
        </p:nvSpPr>
        <p:spPr/>
        <p:txBody>
          <a:bodyPr/>
          <a:lstStyle>
            <a:lvl1pPr>
              <a:defRPr/>
            </a:lvl1pPr>
          </a:lstStyle>
          <a:p>
            <a:pPr>
              <a:defRPr/>
            </a:pPr>
            <a:r>
              <a:rPr lang="en-GB"/>
              <a:t>TSD50011011</a:t>
            </a:r>
          </a:p>
        </p:txBody>
      </p:sp>
      <p:sp>
        <p:nvSpPr>
          <p:cNvPr id="6" name="Slide Number Placeholder 5">
            <a:extLst>
              <a:ext uri="{FF2B5EF4-FFF2-40B4-BE49-F238E27FC236}">
                <a16:creationId xmlns:a16="http://schemas.microsoft.com/office/drawing/2014/main" id="{8E1F8E7E-80A8-47BB-A01F-1142A9DC8884}"/>
              </a:ext>
            </a:extLst>
          </p:cNvPr>
          <p:cNvSpPr>
            <a:spLocks noGrp="1"/>
          </p:cNvSpPr>
          <p:nvPr>
            <p:ph type="sldNum" sz="quarter" idx="12"/>
          </p:nvPr>
        </p:nvSpPr>
        <p:spPr/>
        <p:txBody>
          <a:bodyPr/>
          <a:lstStyle>
            <a:lvl1pPr>
              <a:defRPr smtClean="0"/>
            </a:lvl1pPr>
          </a:lstStyle>
          <a:p>
            <a:pPr>
              <a:defRPr/>
            </a:pPr>
            <a:fld id="{C4E005EA-D39A-4A79-BC78-6944E29ED9F7}" type="slidenum">
              <a:rPr lang="en-GB" altLang="en-US"/>
              <a:pPr>
                <a:defRPr/>
              </a:pPr>
              <a:t>‹#›</a:t>
            </a:fld>
            <a:endParaRPr lang="en-GB" altLang="en-US"/>
          </a:p>
        </p:txBody>
      </p:sp>
    </p:spTree>
    <p:extLst>
      <p:ext uri="{BB962C8B-B14F-4D97-AF65-F5344CB8AC3E}">
        <p14:creationId xmlns:p14="http://schemas.microsoft.com/office/powerpoint/2010/main" val="3399553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13">
            <a:extLst>
              <a:ext uri="{FF2B5EF4-FFF2-40B4-BE49-F238E27FC236}">
                <a16:creationId xmlns:a16="http://schemas.microsoft.com/office/drawing/2014/main" id="{5DC59ED4-1DFC-4F4B-8079-28D3749C4AC6}"/>
              </a:ext>
            </a:extLst>
          </p:cNvPr>
          <p:cNvSpPr>
            <a:spLocks noGrp="1"/>
          </p:cNvSpPr>
          <p:nvPr>
            <p:ph type="dt" sz="half" idx="10"/>
          </p:nvPr>
        </p:nvSpPr>
        <p:spPr/>
        <p:txBody>
          <a:bodyPr/>
          <a:lstStyle>
            <a:lvl1pPr>
              <a:defRPr/>
            </a:lvl1pPr>
          </a:lstStyle>
          <a:p>
            <a:pPr>
              <a:defRPr/>
            </a:pPr>
            <a:fld id="{BDE9C52B-935B-439D-B71E-AD0201773DDB}" type="datetime1">
              <a:rPr lang="en-GB"/>
              <a:pPr>
                <a:defRPr/>
              </a:pPr>
              <a:t>11/03/2019</a:t>
            </a:fld>
            <a:endParaRPr lang="en-GB"/>
          </a:p>
        </p:txBody>
      </p:sp>
      <p:sp>
        <p:nvSpPr>
          <p:cNvPr id="5" name="Footer Placeholder 2">
            <a:extLst>
              <a:ext uri="{FF2B5EF4-FFF2-40B4-BE49-F238E27FC236}">
                <a16:creationId xmlns:a16="http://schemas.microsoft.com/office/drawing/2014/main" id="{5A951AE6-9CEE-49C8-896B-CB749BA3BC9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39712D7E-A025-4497-8692-4BC02E5FBB1B}"/>
              </a:ext>
            </a:extLst>
          </p:cNvPr>
          <p:cNvSpPr>
            <a:spLocks noGrp="1"/>
          </p:cNvSpPr>
          <p:nvPr>
            <p:ph type="sldNum" sz="quarter" idx="12"/>
          </p:nvPr>
        </p:nvSpPr>
        <p:spPr/>
        <p:txBody>
          <a:bodyPr/>
          <a:lstStyle>
            <a:lvl1pPr>
              <a:defRPr/>
            </a:lvl1pPr>
          </a:lstStyle>
          <a:p>
            <a:pPr>
              <a:defRPr/>
            </a:pPr>
            <a:fld id="{84B07A2A-75AF-4DF9-AD2D-EB7592AF3F90}" type="slidenum">
              <a:rPr lang="en-GB" altLang="en-US"/>
              <a:pPr>
                <a:defRPr/>
              </a:pPr>
              <a:t>‹#›</a:t>
            </a:fld>
            <a:endParaRPr lang="en-GB" altLang="en-US"/>
          </a:p>
        </p:txBody>
      </p:sp>
    </p:spTree>
    <p:extLst>
      <p:ext uri="{BB962C8B-B14F-4D97-AF65-F5344CB8AC3E}">
        <p14:creationId xmlns:p14="http://schemas.microsoft.com/office/powerpoint/2010/main" val="463479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0BEB1FA3-807C-443E-BD6D-20D8319F4C52}"/>
              </a:ext>
            </a:extLst>
          </p:cNvPr>
          <p:cNvSpPr>
            <a:spLocks noGrp="1"/>
          </p:cNvSpPr>
          <p:nvPr>
            <p:ph type="dt" sz="half" idx="10"/>
          </p:nvPr>
        </p:nvSpPr>
        <p:spPr/>
        <p:txBody>
          <a:bodyPr/>
          <a:lstStyle>
            <a:lvl1pPr>
              <a:defRPr/>
            </a:lvl1pPr>
          </a:lstStyle>
          <a:p>
            <a:pPr>
              <a:defRPr/>
            </a:pPr>
            <a:fld id="{3A6EE4F8-7C8B-4807-8FBF-B68738D1175D}" type="datetime1">
              <a:rPr lang="en-GB"/>
              <a:pPr>
                <a:defRPr/>
              </a:pPr>
              <a:t>11/03/2019</a:t>
            </a:fld>
            <a:endParaRPr lang="en-GB"/>
          </a:p>
        </p:txBody>
      </p:sp>
      <p:sp>
        <p:nvSpPr>
          <p:cNvPr id="6" name="Footer Placeholder 2">
            <a:extLst>
              <a:ext uri="{FF2B5EF4-FFF2-40B4-BE49-F238E27FC236}">
                <a16:creationId xmlns:a16="http://schemas.microsoft.com/office/drawing/2014/main" id="{34A83541-08CC-48AF-BE9D-FD43700048A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C260DEED-F8A9-474A-AA6A-FC09E95313CA}"/>
              </a:ext>
            </a:extLst>
          </p:cNvPr>
          <p:cNvSpPr>
            <a:spLocks noGrp="1"/>
          </p:cNvSpPr>
          <p:nvPr>
            <p:ph type="sldNum" sz="quarter" idx="12"/>
          </p:nvPr>
        </p:nvSpPr>
        <p:spPr/>
        <p:txBody>
          <a:bodyPr/>
          <a:lstStyle>
            <a:lvl1pPr>
              <a:defRPr/>
            </a:lvl1pPr>
          </a:lstStyle>
          <a:p>
            <a:pPr>
              <a:defRPr/>
            </a:pPr>
            <a:fld id="{7F99E3FF-EE5C-442D-9A2F-B75B40B7E3DE}" type="slidenum">
              <a:rPr lang="en-GB" altLang="en-US"/>
              <a:pPr>
                <a:defRPr/>
              </a:pPr>
              <a:t>‹#›</a:t>
            </a:fld>
            <a:endParaRPr lang="en-GB" altLang="en-US"/>
          </a:p>
        </p:txBody>
      </p:sp>
    </p:spTree>
    <p:extLst>
      <p:ext uri="{BB962C8B-B14F-4D97-AF65-F5344CB8AC3E}">
        <p14:creationId xmlns:p14="http://schemas.microsoft.com/office/powerpoint/2010/main" val="4247992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a:extLst>
              <a:ext uri="{FF2B5EF4-FFF2-40B4-BE49-F238E27FC236}">
                <a16:creationId xmlns:a16="http://schemas.microsoft.com/office/drawing/2014/main" id="{A208EF33-52A7-412A-A9AF-756ADCBD4BD9}"/>
              </a:ext>
            </a:extLst>
          </p:cNvPr>
          <p:cNvSpPr>
            <a:spLocks noGrp="1"/>
          </p:cNvSpPr>
          <p:nvPr>
            <p:ph type="dt" sz="half" idx="10"/>
          </p:nvPr>
        </p:nvSpPr>
        <p:spPr/>
        <p:txBody>
          <a:bodyPr/>
          <a:lstStyle>
            <a:lvl1pPr>
              <a:defRPr/>
            </a:lvl1pPr>
          </a:lstStyle>
          <a:p>
            <a:pPr>
              <a:defRPr/>
            </a:pPr>
            <a:fld id="{1631E5B9-390B-4CAA-9197-F0FE51F1A088}" type="datetime1">
              <a:rPr lang="en-GB"/>
              <a:pPr>
                <a:defRPr/>
              </a:pPr>
              <a:t>11/03/2019</a:t>
            </a:fld>
            <a:endParaRPr lang="en-GB"/>
          </a:p>
        </p:txBody>
      </p:sp>
      <p:sp>
        <p:nvSpPr>
          <p:cNvPr id="8" name="Footer Placeholder 2">
            <a:extLst>
              <a:ext uri="{FF2B5EF4-FFF2-40B4-BE49-F238E27FC236}">
                <a16:creationId xmlns:a16="http://schemas.microsoft.com/office/drawing/2014/main" id="{EED5E27E-6E05-46DF-8229-AB5D341AFD5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22">
            <a:extLst>
              <a:ext uri="{FF2B5EF4-FFF2-40B4-BE49-F238E27FC236}">
                <a16:creationId xmlns:a16="http://schemas.microsoft.com/office/drawing/2014/main" id="{4C0B77B6-59FB-4981-8FBF-49154A15DDFE}"/>
              </a:ext>
            </a:extLst>
          </p:cNvPr>
          <p:cNvSpPr>
            <a:spLocks noGrp="1"/>
          </p:cNvSpPr>
          <p:nvPr>
            <p:ph type="sldNum" sz="quarter" idx="12"/>
          </p:nvPr>
        </p:nvSpPr>
        <p:spPr/>
        <p:txBody>
          <a:bodyPr/>
          <a:lstStyle>
            <a:lvl1pPr>
              <a:defRPr/>
            </a:lvl1pPr>
          </a:lstStyle>
          <a:p>
            <a:pPr>
              <a:defRPr/>
            </a:pPr>
            <a:fld id="{59553FA1-B1A6-4F76-97E3-188EC70F426F}" type="slidenum">
              <a:rPr lang="en-GB" altLang="en-US"/>
              <a:pPr>
                <a:defRPr/>
              </a:pPr>
              <a:t>‹#›</a:t>
            </a:fld>
            <a:endParaRPr lang="en-GB" altLang="en-US"/>
          </a:p>
        </p:txBody>
      </p:sp>
    </p:spTree>
    <p:extLst>
      <p:ext uri="{BB962C8B-B14F-4D97-AF65-F5344CB8AC3E}">
        <p14:creationId xmlns:p14="http://schemas.microsoft.com/office/powerpoint/2010/main" val="1810647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a:extLst>
              <a:ext uri="{FF2B5EF4-FFF2-40B4-BE49-F238E27FC236}">
                <a16:creationId xmlns:a16="http://schemas.microsoft.com/office/drawing/2014/main" id="{EE8AA065-EBCF-47BD-8979-6686C5A90229}"/>
              </a:ext>
            </a:extLst>
          </p:cNvPr>
          <p:cNvSpPr>
            <a:spLocks noGrp="1"/>
          </p:cNvSpPr>
          <p:nvPr>
            <p:ph type="dt" sz="half" idx="10"/>
          </p:nvPr>
        </p:nvSpPr>
        <p:spPr/>
        <p:txBody>
          <a:bodyPr/>
          <a:lstStyle>
            <a:lvl1pPr>
              <a:defRPr/>
            </a:lvl1pPr>
          </a:lstStyle>
          <a:p>
            <a:pPr>
              <a:defRPr/>
            </a:pPr>
            <a:fld id="{16A430F2-A313-421B-8EE1-7D35E0AD3A46}" type="datetime1">
              <a:rPr lang="en-GB"/>
              <a:pPr>
                <a:defRPr/>
              </a:pPr>
              <a:t>11/03/2019</a:t>
            </a:fld>
            <a:endParaRPr lang="en-GB"/>
          </a:p>
        </p:txBody>
      </p:sp>
      <p:sp>
        <p:nvSpPr>
          <p:cNvPr id="4" name="Footer Placeholder 2">
            <a:extLst>
              <a:ext uri="{FF2B5EF4-FFF2-40B4-BE49-F238E27FC236}">
                <a16:creationId xmlns:a16="http://schemas.microsoft.com/office/drawing/2014/main" id="{92C49A58-7A1D-4877-826B-93C0D9CBA4EE}"/>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22">
            <a:extLst>
              <a:ext uri="{FF2B5EF4-FFF2-40B4-BE49-F238E27FC236}">
                <a16:creationId xmlns:a16="http://schemas.microsoft.com/office/drawing/2014/main" id="{29D8B139-09CB-42D6-BFD3-8FB0E4F64688}"/>
              </a:ext>
            </a:extLst>
          </p:cNvPr>
          <p:cNvSpPr>
            <a:spLocks noGrp="1"/>
          </p:cNvSpPr>
          <p:nvPr>
            <p:ph type="sldNum" sz="quarter" idx="12"/>
          </p:nvPr>
        </p:nvSpPr>
        <p:spPr/>
        <p:txBody>
          <a:bodyPr/>
          <a:lstStyle>
            <a:lvl1pPr>
              <a:defRPr/>
            </a:lvl1pPr>
          </a:lstStyle>
          <a:p>
            <a:pPr>
              <a:defRPr/>
            </a:pPr>
            <a:fld id="{AA52DCAC-A952-407F-9CEF-0CD0E1EC10D4}" type="slidenum">
              <a:rPr lang="en-GB" altLang="en-US"/>
              <a:pPr>
                <a:defRPr/>
              </a:pPr>
              <a:t>‹#›</a:t>
            </a:fld>
            <a:endParaRPr lang="en-GB" altLang="en-US"/>
          </a:p>
        </p:txBody>
      </p:sp>
    </p:spTree>
    <p:extLst>
      <p:ext uri="{BB962C8B-B14F-4D97-AF65-F5344CB8AC3E}">
        <p14:creationId xmlns:p14="http://schemas.microsoft.com/office/powerpoint/2010/main" val="2432990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28FEE7A-1F74-46BF-BE9E-623C868AA228}"/>
              </a:ext>
            </a:extLst>
          </p:cNvPr>
          <p:cNvSpPr>
            <a:spLocks noGrp="1"/>
          </p:cNvSpPr>
          <p:nvPr>
            <p:ph type="dt" sz="half" idx="10"/>
          </p:nvPr>
        </p:nvSpPr>
        <p:spPr/>
        <p:txBody>
          <a:bodyPr/>
          <a:lstStyle>
            <a:lvl1pPr>
              <a:defRPr/>
            </a:lvl1pPr>
          </a:lstStyle>
          <a:p>
            <a:pPr>
              <a:defRPr/>
            </a:pPr>
            <a:fld id="{C08DAC91-93CF-4A0C-AA88-7C3E3ABA25B3}" type="datetime1">
              <a:rPr lang="en-GB"/>
              <a:pPr>
                <a:defRPr/>
              </a:pPr>
              <a:t>11/03/2019</a:t>
            </a:fld>
            <a:endParaRPr lang="en-GB"/>
          </a:p>
        </p:txBody>
      </p:sp>
      <p:sp>
        <p:nvSpPr>
          <p:cNvPr id="3" name="Footer Placeholder 2">
            <a:extLst>
              <a:ext uri="{FF2B5EF4-FFF2-40B4-BE49-F238E27FC236}">
                <a16:creationId xmlns:a16="http://schemas.microsoft.com/office/drawing/2014/main" id="{05BFC9CF-1350-4552-A1D9-D705FD096FA7}"/>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5E47EBF-1876-452E-8E44-24EC85F613FB}"/>
              </a:ext>
            </a:extLst>
          </p:cNvPr>
          <p:cNvSpPr>
            <a:spLocks noGrp="1"/>
          </p:cNvSpPr>
          <p:nvPr>
            <p:ph type="sldNum" sz="quarter" idx="12"/>
          </p:nvPr>
        </p:nvSpPr>
        <p:spPr/>
        <p:txBody>
          <a:bodyPr/>
          <a:lstStyle>
            <a:lvl1pPr>
              <a:defRPr/>
            </a:lvl1pPr>
          </a:lstStyle>
          <a:p>
            <a:pPr>
              <a:defRPr/>
            </a:pPr>
            <a:fld id="{4331C65B-808F-4CB6-A256-312EAFFEECDD}" type="slidenum">
              <a:rPr lang="en-GB" altLang="en-US"/>
              <a:pPr>
                <a:defRPr/>
              </a:pPr>
              <a:t>‹#›</a:t>
            </a:fld>
            <a:endParaRPr lang="en-GB" altLang="en-US"/>
          </a:p>
        </p:txBody>
      </p:sp>
    </p:spTree>
    <p:extLst>
      <p:ext uri="{BB962C8B-B14F-4D97-AF65-F5344CB8AC3E}">
        <p14:creationId xmlns:p14="http://schemas.microsoft.com/office/powerpoint/2010/main" val="1386439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2A9AEF0A-DB38-4167-9A75-C703AD27BE43}"/>
              </a:ext>
            </a:extLst>
          </p:cNvPr>
          <p:cNvSpPr>
            <a:spLocks noGrp="1"/>
          </p:cNvSpPr>
          <p:nvPr>
            <p:ph type="dt" sz="half" idx="10"/>
          </p:nvPr>
        </p:nvSpPr>
        <p:spPr/>
        <p:txBody>
          <a:bodyPr/>
          <a:lstStyle>
            <a:lvl1pPr>
              <a:defRPr/>
            </a:lvl1pPr>
          </a:lstStyle>
          <a:p>
            <a:pPr>
              <a:defRPr/>
            </a:pPr>
            <a:fld id="{67C0BCA6-0AF6-4EA2-8CA2-2392C85BDF20}" type="datetime1">
              <a:rPr lang="en-GB"/>
              <a:pPr>
                <a:defRPr/>
              </a:pPr>
              <a:t>11/03/2019</a:t>
            </a:fld>
            <a:endParaRPr lang="en-GB"/>
          </a:p>
        </p:txBody>
      </p:sp>
      <p:sp>
        <p:nvSpPr>
          <p:cNvPr id="6" name="Footer Placeholder 2">
            <a:extLst>
              <a:ext uri="{FF2B5EF4-FFF2-40B4-BE49-F238E27FC236}">
                <a16:creationId xmlns:a16="http://schemas.microsoft.com/office/drawing/2014/main" id="{5BCFF6CF-A51C-4B34-85A6-A129A3F8DD8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6B749716-C73A-46F0-91A8-3C5BA135366C}"/>
              </a:ext>
            </a:extLst>
          </p:cNvPr>
          <p:cNvSpPr>
            <a:spLocks noGrp="1"/>
          </p:cNvSpPr>
          <p:nvPr>
            <p:ph type="sldNum" sz="quarter" idx="12"/>
          </p:nvPr>
        </p:nvSpPr>
        <p:spPr/>
        <p:txBody>
          <a:bodyPr/>
          <a:lstStyle>
            <a:lvl1pPr>
              <a:defRPr/>
            </a:lvl1pPr>
          </a:lstStyle>
          <a:p>
            <a:pPr>
              <a:defRPr/>
            </a:pPr>
            <a:fld id="{DC627E88-FCF0-471C-83B0-6139840EB0B6}" type="slidenum">
              <a:rPr lang="en-GB" altLang="en-US"/>
              <a:pPr>
                <a:defRPr/>
              </a:pPr>
              <a:t>‹#›</a:t>
            </a:fld>
            <a:endParaRPr lang="en-GB" altLang="en-US"/>
          </a:p>
        </p:txBody>
      </p:sp>
    </p:spTree>
    <p:extLst>
      <p:ext uri="{BB962C8B-B14F-4D97-AF65-F5344CB8AC3E}">
        <p14:creationId xmlns:p14="http://schemas.microsoft.com/office/powerpoint/2010/main" val="787283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en-US"/>
              <a:t>Click to edit Master text styles</a:t>
            </a:r>
          </a:p>
        </p:txBody>
      </p:sp>
      <p:sp>
        <p:nvSpPr>
          <p:cNvPr id="5" name="Date Placeholder 13">
            <a:extLst>
              <a:ext uri="{FF2B5EF4-FFF2-40B4-BE49-F238E27FC236}">
                <a16:creationId xmlns:a16="http://schemas.microsoft.com/office/drawing/2014/main" id="{E5E7F95E-A00D-4013-9FA0-C509A0F686CD}"/>
              </a:ext>
            </a:extLst>
          </p:cNvPr>
          <p:cNvSpPr>
            <a:spLocks noGrp="1"/>
          </p:cNvSpPr>
          <p:nvPr>
            <p:ph type="dt" sz="half" idx="10"/>
          </p:nvPr>
        </p:nvSpPr>
        <p:spPr/>
        <p:txBody>
          <a:bodyPr/>
          <a:lstStyle>
            <a:lvl1pPr>
              <a:defRPr/>
            </a:lvl1pPr>
          </a:lstStyle>
          <a:p>
            <a:pPr>
              <a:defRPr/>
            </a:pPr>
            <a:fld id="{B817002F-48C1-42F5-B0B4-D9F83E57FB16}" type="datetime1">
              <a:rPr lang="en-GB"/>
              <a:pPr>
                <a:defRPr/>
              </a:pPr>
              <a:t>11/03/2019</a:t>
            </a:fld>
            <a:endParaRPr lang="en-GB"/>
          </a:p>
        </p:txBody>
      </p:sp>
      <p:sp>
        <p:nvSpPr>
          <p:cNvPr id="6" name="Footer Placeholder 2">
            <a:extLst>
              <a:ext uri="{FF2B5EF4-FFF2-40B4-BE49-F238E27FC236}">
                <a16:creationId xmlns:a16="http://schemas.microsoft.com/office/drawing/2014/main" id="{D638713C-18FF-40F3-B860-513C3D65676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53C969D7-8CA3-4101-BAE7-1848BFB465DB}"/>
              </a:ext>
            </a:extLst>
          </p:cNvPr>
          <p:cNvSpPr>
            <a:spLocks noGrp="1"/>
          </p:cNvSpPr>
          <p:nvPr>
            <p:ph type="sldNum" sz="quarter" idx="12"/>
          </p:nvPr>
        </p:nvSpPr>
        <p:spPr/>
        <p:txBody>
          <a:bodyPr/>
          <a:lstStyle>
            <a:lvl1pPr>
              <a:defRPr/>
            </a:lvl1pPr>
          </a:lstStyle>
          <a:p>
            <a:pPr>
              <a:defRPr/>
            </a:pPr>
            <a:fld id="{C3373817-DEBB-40E5-9FF8-A46D4DA883BA}" type="slidenum">
              <a:rPr lang="en-GB" altLang="en-US"/>
              <a:pPr>
                <a:defRPr/>
              </a:pPr>
              <a:t>‹#›</a:t>
            </a:fld>
            <a:endParaRPr lang="en-GB" altLang="en-US"/>
          </a:p>
        </p:txBody>
      </p:sp>
    </p:spTree>
    <p:extLst>
      <p:ext uri="{BB962C8B-B14F-4D97-AF65-F5344CB8AC3E}">
        <p14:creationId xmlns:p14="http://schemas.microsoft.com/office/powerpoint/2010/main" val="1215974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B57D353C-9940-4344-BD49-3A621CF8C726}"/>
              </a:ext>
            </a:extLst>
          </p:cNvPr>
          <p:cNvSpPr>
            <a:spLocks noGrp="1"/>
          </p:cNvSpPr>
          <p:nvPr>
            <p:ph type="dt" sz="half" idx="10"/>
          </p:nvPr>
        </p:nvSpPr>
        <p:spPr/>
        <p:txBody>
          <a:bodyPr/>
          <a:lstStyle>
            <a:lvl1pPr>
              <a:defRPr/>
            </a:lvl1pPr>
          </a:lstStyle>
          <a:p>
            <a:pPr>
              <a:defRPr/>
            </a:pPr>
            <a:fld id="{4BB1662A-3EC6-445B-81A5-BB8774FA628F}" type="datetime1">
              <a:rPr lang="en-GB"/>
              <a:pPr>
                <a:defRPr/>
              </a:pPr>
              <a:t>11/03/2019</a:t>
            </a:fld>
            <a:endParaRPr lang="en-GB"/>
          </a:p>
        </p:txBody>
      </p:sp>
      <p:sp>
        <p:nvSpPr>
          <p:cNvPr id="5" name="Footer Placeholder 2">
            <a:extLst>
              <a:ext uri="{FF2B5EF4-FFF2-40B4-BE49-F238E27FC236}">
                <a16:creationId xmlns:a16="http://schemas.microsoft.com/office/drawing/2014/main" id="{2B00F727-60E7-46F8-8E56-9FEDBA10C5F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0C5B02BC-65F4-46F5-B531-CC3B9346E0E2}"/>
              </a:ext>
            </a:extLst>
          </p:cNvPr>
          <p:cNvSpPr>
            <a:spLocks noGrp="1"/>
          </p:cNvSpPr>
          <p:nvPr>
            <p:ph type="sldNum" sz="quarter" idx="12"/>
          </p:nvPr>
        </p:nvSpPr>
        <p:spPr/>
        <p:txBody>
          <a:bodyPr/>
          <a:lstStyle>
            <a:lvl1pPr>
              <a:defRPr/>
            </a:lvl1pPr>
          </a:lstStyle>
          <a:p>
            <a:pPr>
              <a:defRPr/>
            </a:pPr>
            <a:fld id="{68E26D94-7C42-4F6F-83B7-963B2DFA4EC4}" type="slidenum">
              <a:rPr lang="en-GB" altLang="en-US"/>
              <a:pPr>
                <a:defRPr/>
              </a:pPr>
              <a:t>‹#›</a:t>
            </a:fld>
            <a:endParaRPr lang="en-GB" altLang="en-US"/>
          </a:p>
        </p:txBody>
      </p:sp>
    </p:spTree>
    <p:extLst>
      <p:ext uri="{BB962C8B-B14F-4D97-AF65-F5344CB8AC3E}">
        <p14:creationId xmlns:p14="http://schemas.microsoft.com/office/powerpoint/2010/main" val="421495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B1AE47B7-91D8-4BC2-A6A7-7F343A757841}"/>
              </a:ext>
            </a:extLst>
          </p:cNvPr>
          <p:cNvSpPr>
            <a:spLocks noGrp="1"/>
          </p:cNvSpPr>
          <p:nvPr>
            <p:ph type="dt" sz="half" idx="10"/>
          </p:nvPr>
        </p:nvSpPr>
        <p:spPr/>
        <p:txBody>
          <a:bodyPr/>
          <a:lstStyle>
            <a:lvl1pPr>
              <a:defRPr/>
            </a:lvl1pPr>
          </a:lstStyle>
          <a:p>
            <a:pPr>
              <a:defRPr/>
            </a:pPr>
            <a:fld id="{679B90A2-85E6-44ED-BAF6-5F9E3C47ECF2}" type="datetime1">
              <a:rPr lang="en-GB"/>
              <a:pPr>
                <a:defRPr/>
              </a:pPr>
              <a:t>11/03/2019</a:t>
            </a:fld>
            <a:endParaRPr lang="en-GB"/>
          </a:p>
        </p:txBody>
      </p:sp>
      <p:sp>
        <p:nvSpPr>
          <p:cNvPr id="5" name="Footer Placeholder 2">
            <a:extLst>
              <a:ext uri="{FF2B5EF4-FFF2-40B4-BE49-F238E27FC236}">
                <a16:creationId xmlns:a16="http://schemas.microsoft.com/office/drawing/2014/main" id="{7B9C368E-8ED7-42CC-87BC-561C9115213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E05B20F-0616-4EB6-81B8-DCBFED5C0936}"/>
              </a:ext>
            </a:extLst>
          </p:cNvPr>
          <p:cNvSpPr>
            <a:spLocks noGrp="1"/>
          </p:cNvSpPr>
          <p:nvPr>
            <p:ph type="sldNum" sz="quarter" idx="12"/>
          </p:nvPr>
        </p:nvSpPr>
        <p:spPr/>
        <p:txBody>
          <a:bodyPr/>
          <a:lstStyle>
            <a:lvl1pPr>
              <a:defRPr/>
            </a:lvl1pPr>
          </a:lstStyle>
          <a:p>
            <a:pPr>
              <a:defRPr/>
            </a:pPr>
            <a:fld id="{3ED10572-E7DB-4BB3-AEF8-ED4B5E3A5ADD}" type="slidenum">
              <a:rPr lang="en-GB" altLang="en-US"/>
              <a:pPr>
                <a:defRPr/>
              </a:pPr>
              <a:t>‹#›</a:t>
            </a:fld>
            <a:endParaRPr lang="en-GB" altLang="en-US"/>
          </a:p>
        </p:txBody>
      </p:sp>
    </p:spTree>
    <p:extLst>
      <p:ext uri="{BB962C8B-B14F-4D97-AF65-F5344CB8AC3E}">
        <p14:creationId xmlns:p14="http://schemas.microsoft.com/office/powerpoint/2010/main" val="1181834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2" name="Title Placeholder 21">
            <a:extLst>
              <a:ext uri="{FF2B5EF4-FFF2-40B4-BE49-F238E27FC236}">
                <a16:creationId xmlns:a16="http://schemas.microsoft.com/office/drawing/2014/main" id="{8A4E2177-E544-493A-8BC5-76203E2E6771}"/>
              </a:ext>
            </a:extLst>
          </p:cNvPr>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en-US"/>
              <a:t>Click to edit Master title style</a:t>
            </a:r>
          </a:p>
        </p:txBody>
      </p:sp>
      <p:sp>
        <p:nvSpPr>
          <p:cNvPr id="1027" name="Text Placeholder 12">
            <a:extLst>
              <a:ext uri="{FF2B5EF4-FFF2-40B4-BE49-F238E27FC236}">
                <a16:creationId xmlns:a16="http://schemas.microsoft.com/office/drawing/2014/main" id="{174FB053-1C59-4B51-928E-6D7C2531D2F3}"/>
              </a:ext>
            </a:extLst>
          </p:cNvPr>
          <p:cNvSpPr>
            <a:spLocks noGrp="1"/>
          </p:cNvSpPr>
          <p:nvPr>
            <p:ph type="body" idx="1"/>
          </p:nvPr>
        </p:nvSpPr>
        <p:spPr bwMode="auto">
          <a:xfrm>
            <a:off x="457200" y="1600200"/>
            <a:ext cx="82296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a:extLst>
              <a:ext uri="{FF2B5EF4-FFF2-40B4-BE49-F238E27FC236}">
                <a16:creationId xmlns:a16="http://schemas.microsoft.com/office/drawing/2014/main" id="{6CD7A240-60F6-47A6-A603-30DB11F63B4B}"/>
              </a:ext>
            </a:extLst>
          </p:cNvPr>
          <p:cNvSpPr>
            <a:spLocks noGrp="1"/>
          </p:cNvSpPr>
          <p:nvPr>
            <p:ph type="dt" sz="half" idx="2"/>
          </p:nvPr>
        </p:nvSpPr>
        <p:spPr>
          <a:xfrm>
            <a:off x="457200" y="6416675"/>
            <a:ext cx="2133600" cy="365125"/>
          </a:xfrm>
          <a:prstGeom prst="rect">
            <a:avLst/>
          </a:prstGeom>
        </p:spPr>
        <p:txBody>
          <a:bodyPr vert="horz" anchor="b"/>
          <a:lstStyle>
            <a:lvl1pPr algn="l" eaLnBrk="1" fontAlgn="auto" latinLnBrk="0" hangingPunct="1">
              <a:spcBef>
                <a:spcPts val="0"/>
              </a:spcBef>
              <a:spcAft>
                <a:spcPts val="0"/>
              </a:spcAft>
              <a:defRPr kumimoji="0" sz="1200">
                <a:solidFill>
                  <a:schemeClr val="tx1">
                    <a:shade val="50000"/>
                  </a:schemeClr>
                </a:solidFill>
                <a:latin typeface="+mn-lt"/>
                <a:cs typeface="+mn-cs"/>
              </a:defRPr>
            </a:lvl1pPr>
          </a:lstStyle>
          <a:p>
            <a:pPr>
              <a:defRPr/>
            </a:pPr>
            <a:fld id="{ADB2CC35-E0A2-465A-AC8E-7DBCAA34DA85}" type="datetime1">
              <a:rPr lang="en-GB"/>
              <a:pPr>
                <a:defRPr/>
              </a:pPr>
              <a:t>11/03/2019</a:t>
            </a:fld>
            <a:endParaRPr lang="en-GB"/>
          </a:p>
        </p:txBody>
      </p:sp>
      <p:sp>
        <p:nvSpPr>
          <p:cNvPr id="3" name="Footer Placeholder 2">
            <a:extLst>
              <a:ext uri="{FF2B5EF4-FFF2-40B4-BE49-F238E27FC236}">
                <a16:creationId xmlns:a16="http://schemas.microsoft.com/office/drawing/2014/main" id="{C5468D27-14E8-4D70-A051-875C26B5C190}"/>
              </a:ext>
            </a:extLst>
          </p:cNvPr>
          <p:cNvSpPr>
            <a:spLocks noGrp="1"/>
          </p:cNvSpPr>
          <p:nvPr>
            <p:ph type="ftr" sz="quarter" idx="3"/>
          </p:nvPr>
        </p:nvSpPr>
        <p:spPr>
          <a:xfrm>
            <a:off x="3124200" y="6416675"/>
            <a:ext cx="2895600" cy="365125"/>
          </a:xfrm>
          <a:prstGeom prst="rect">
            <a:avLst/>
          </a:prstGeom>
        </p:spPr>
        <p:txBody>
          <a:bodyPr vert="horz" anchor="b"/>
          <a:lstStyle>
            <a:lvl1pPr algn="ctr" eaLnBrk="1" fontAlgn="auto" latinLnBrk="0" hangingPunct="1">
              <a:spcBef>
                <a:spcPts val="0"/>
              </a:spcBef>
              <a:spcAft>
                <a:spcPts val="0"/>
              </a:spcAft>
              <a:defRPr kumimoji="0" sz="1200">
                <a:solidFill>
                  <a:schemeClr val="tx1">
                    <a:shade val="50000"/>
                  </a:schemeClr>
                </a:solidFill>
                <a:latin typeface="+mn-lt"/>
                <a:cs typeface="+mn-cs"/>
              </a:defRPr>
            </a:lvl1pPr>
          </a:lstStyle>
          <a:p>
            <a:pPr>
              <a:defRPr/>
            </a:pPr>
            <a:endParaRPr lang="en-US"/>
          </a:p>
        </p:txBody>
      </p:sp>
      <p:sp>
        <p:nvSpPr>
          <p:cNvPr id="23" name="Slide Number Placeholder 22">
            <a:extLst>
              <a:ext uri="{FF2B5EF4-FFF2-40B4-BE49-F238E27FC236}">
                <a16:creationId xmlns:a16="http://schemas.microsoft.com/office/drawing/2014/main" id="{BD472C81-C061-4951-A10F-F0A77350C9BA}"/>
              </a:ext>
            </a:extLst>
          </p:cNvPr>
          <p:cNvSpPr>
            <a:spLocks noGrp="1"/>
          </p:cNvSpPr>
          <p:nvPr>
            <p:ph type="sldNum" sz="quarter" idx="4"/>
          </p:nvPr>
        </p:nvSpPr>
        <p:spPr>
          <a:xfrm>
            <a:off x="7924800" y="6416675"/>
            <a:ext cx="762000" cy="365125"/>
          </a:xfrm>
          <a:prstGeom prst="rect">
            <a:avLst/>
          </a:prstGeom>
        </p:spPr>
        <p:txBody>
          <a:bodyPr vert="horz" wrap="square" lIns="0" tIns="45720" rIns="0" bIns="45720" numCol="1" anchor="b" anchorCtr="0" compatLnSpc="1">
            <a:prstTxWarp prst="textNoShape">
              <a:avLst/>
            </a:prstTxWarp>
          </a:bodyPr>
          <a:lstStyle>
            <a:lvl1pPr algn="r" eaLnBrk="1" hangingPunct="1">
              <a:defRPr sz="1200" smtClean="0">
                <a:solidFill>
                  <a:srgbClr val="BCBCBC"/>
                </a:solidFill>
                <a:latin typeface="Verdana" panose="020B0604030504040204" pitchFamily="34" charset="0"/>
              </a:defRPr>
            </a:lvl1pPr>
          </a:lstStyle>
          <a:p>
            <a:pPr>
              <a:defRPr/>
            </a:pPr>
            <a:fld id="{C91AC16E-284C-4F63-B320-49275277EAAB}" type="slidenum">
              <a:rPr lang="en-GB" altLang="en-US"/>
              <a:pPr>
                <a:defRPr/>
              </a:pPr>
              <a:t>‹#›</a:t>
            </a:fld>
            <a:endParaRPr lang="en-GB" altLang="en-US"/>
          </a:p>
        </p:txBody>
      </p:sp>
    </p:spTree>
  </p:cSld>
  <p:clrMap bg1="dk1" tx1="lt1" bg2="dk2" tx2="lt2" accent1="accent1" accent2="accent2" accent3="accent3" accent4="accent4" accent5="accent5" accent6="accent6" hlink="hlink" folHlink="folHlink"/>
  <p:sldLayoutIdLst>
    <p:sldLayoutId id="2147483746" r:id="rId1"/>
    <p:sldLayoutId id="2147483747"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hf sldNum="0" hdr="0" dt="0"/>
  <p:txStyles>
    <p:title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Verdana" pitchFamily="34" charset="0"/>
        </a:defRPr>
      </a:lvl2pPr>
      <a:lvl3pPr algn="ctr" rtl="0" eaLnBrk="0" fontAlgn="base" hangingPunct="0">
        <a:spcBef>
          <a:spcPct val="0"/>
        </a:spcBef>
        <a:spcAft>
          <a:spcPct val="0"/>
        </a:spcAft>
        <a:defRPr sz="4100" b="1">
          <a:solidFill>
            <a:schemeClr val="tx1"/>
          </a:solidFill>
          <a:latin typeface="Verdana" pitchFamily="34" charset="0"/>
        </a:defRPr>
      </a:lvl3pPr>
      <a:lvl4pPr algn="ctr" rtl="0" eaLnBrk="0" fontAlgn="base" hangingPunct="0">
        <a:spcBef>
          <a:spcPct val="0"/>
        </a:spcBef>
        <a:spcAft>
          <a:spcPct val="0"/>
        </a:spcAft>
        <a:defRPr sz="4100" b="1">
          <a:solidFill>
            <a:schemeClr val="tx1"/>
          </a:solidFill>
          <a:latin typeface="Verdana" pitchFamily="34" charset="0"/>
        </a:defRPr>
      </a:lvl4pPr>
      <a:lvl5pPr algn="ctr" rtl="0" eaLnBrk="0" fontAlgn="base" hangingPunct="0">
        <a:spcBef>
          <a:spcPct val="0"/>
        </a:spcBef>
        <a:spcAft>
          <a:spcPct val="0"/>
        </a:spcAft>
        <a:defRPr sz="4100" b="1">
          <a:solidFill>
            <a:schemeClr val="tx1"/>
          </a:solidFill>
          <a:latin typeface="Verdana" pitchFamily="34" charset="0"/>
        </a:defRPr>
      </a:lvl5pPr>
      <a:lvl6pPr marL="457200" algn="ctr" rtl="0" fontAlgn="base">
        <a:spcBef>
          <a:spcPct val="0"/>
        </a:spcBef>
        <a:spcAft>
          <a:spcPct val="0"/>
        </a:spcAft>
        <a:defRPr sz="4100" b="1">
          <a:solidFill>
            <a:schemeClr val="tx1"/>
          </a:solidFill>
          <a:latin typeface="Verdana" pitchFamily="34" charset="0"/>
        </a:defRPr>
      </a:lvl6pPr>
      <a:lvl7pPr marL="914400" algn="ctr" rtl="0" fontAlgn="base">
        <a:spcBef>
          <a:spcPct val="0"/>
        </a:spcBef>
        <a:spcAft>
          <a:spcPct val="0"/>
        </a:spcAft>
        <a:defRPr sz="4100" b="1">
          <a:solidFill>
            <a:schemeClr val="tx1"/>
          </a:solidFill>
          <a:latin typeface="Verdana" pitchFamily="34" charset="0"/>
        </a:defRPr>
      </a:lvl7pPr>
      <a:lvl8pPr marL="1371600" algn="ctr" rtl="0" fontAlgn="base">
        <a:spcBef>
          <a:spcPct val="0"/>
        </a:spcBef>
        <a:spcAft>
          <a:spcPct val="0"/>
        </a:spcAft>
        <a:defRPr sz="4100" b="1">
          <a:solidFill>
            <a:schemeClr val="tx1"/>
          </a:solidFill>
          <a:latin typeface="Verdana" pitchFamily="34" charset="0"/>
        </a:defRPr>
      </a:lvl8pPr>
      <a:lvl9pPr marL="1828800" algn="ctr" rtl="0" fontAlgn="base">
        <a:spcBef>
          <a:spcPct val="0"/>
        </a:spcBef>
        <a:spcAft>
          <a:spcPct val="0"/>
        </a:spcAft>
        <a:defRPr sz="4100" b="1">
          <a:solidFill>
            <a:schemeClr val="tx1"/>
          </a:solidFill>
          <a:latin typeface="Verdana" pitchFamily="34" charset="0"/>
        </a:defRPr>
      </a:lvl9pPr>
    </p:titleStyle>
    <p:bodyStyle>
      <a:lvl1pPr marL="547688" indent="-411163" algn="l" rtl="0" eaLnBrk="0" fontAlgn="base" hangingPunct="0">
        <a:spcBef>
          <a:spcPct val="20000"/>
        </a:spcBef>
        <a:spcAft>
          <a:spcPct val="0"/>
        </a:spcAft>
        <a:buClr>
          <a:srgbClr val="F9F9F9"/>
        </a:buClr>
        <a:buSzPct val="65000"/>
        <a:buFont typeface="Wingdings 2" panose="05020102010507070707" pitchFamily="18" charset="2"/>
        <a:buChar char=""/>
        <a:defRPr sz="2800" kern="1200">
          <a:solidFill>
            <a:schemeClr val="tx1"/>
          </a:solidFill>
          <a:latin typeface="+mn-lt"/>
          <a:ea typeface="+mn-ea"/>
          <a:cs typeface="+mn-cs"/>
        </a:defRPr>
      </a:lvl1pPr>
      <a:lvl2pPr marL="868363" indent="-282575" algn="l" rtl="0" eaLnBrk="0" fontAlgn="base" hangingPunct="0">
        <a:spcBef>
          <a:spcPct val="20000"/>
        </a:spcBef>
        <a:spcAft>
          <a:spcPct val="0"/>
        </a:spcAft>
        <a:buClr>
          <a:schemeClr val="tx1"/>
        </a:buClr>
        <a:buSzPct val="80000"/>
        <a:buFont typeface="Wingdings 2" panose="05020102010507070707" pitchFamily="18" charset="2"/>
        <a:buChar char=""/>
        <a:defRPr sz="2400" kern="1200">
          <a:solidFill>
            <a:schemeClr val="tx1"/>
          </a:solidFill>
          <a:latin typeface="+mn-lt"/>
          <a:ea typeface="+mn-ea"/>
          <a:cs typeface="+mn-cs"/>
        </a:defRPr>
      </a:lvl2pPr>
      <a:lvl3pPr marL="1133475" indent="-228600" algn="l" rtl="0" eaLnBrk="0" fontAlgn="base" hangingPunct="0">
        <a:spcBef>
          <a:spcPct val="20000"/>
        </a:spcBef>
        <a:spcAft>
          <a:spcPct val="0"/>
        </a:spcAft>
        <a:buClr>
          <a:schemeClr val="tx1"/>
        </a:buClr>
        <a:buSzPct val="95000"/>
        <a:buFont typeface="Wingdings" panose="05000000000000000000" pitchFamily="2" charset="2"/>
        <a:buChar char=""/>
        <a:defRPr sz="2200" kern="1200">
          <a:solidFill>
            <a:schemeClr val="tx1"/>
          </a:solidFill>
          <a:latin typeface="+mn-lt"/>
          <a:ea typeface="+mn-ea"/>
          <a:cs typeface="+mn-cs"/>
        </a:defRPr>
      </a:lvl3pPr>
      <a:lvl4pPr marL="1352550" indent="-182563" algn="l" rtl="0" eaLnBrk="0" fontAlgn="base" hangingPunct="0">
        <a:spcBef>
          <a:spcPct val="20000"/>
        </a:spcBef>
        <a:spcAft>
          <a:spcPct val="0"/>
        </a:spcAft>
        <a:buClr>
          <a:schemeClr val="tx1"/>
        </a:buClr>
        <a:buSzPct val="100000"/>
        <a:buFont typeface="Wingdings 3" panose="05040102010807070707" pitchFamily="18" charset="2"/>
        <a:buChar char=""/>
        <a:defRPr sz="2000" kern="1200">
          <a:solidFill>
            <a:schemeClr val="tx1"/>
          </a:solidFill>
          <a:latin typeface="+mn-lt"/>
          <a:ea typeface="+mn-ea"/>
          <a:cs typeface="+mn-cs"/>
        </a:defRPr>
      </a:lvl4pPr>
      <a:lvl5pPr marL="1544638" indent="-182563" algn="l" rtl="0" eaLnBrk="0" fontAlgn="base" hangingPunct="0">
        <a:spcBef>
          <a:spcPct val="20000"/>
        </a:spcBef>
        <a:spcAft>
          <a:spcPct val="0"/>
        </a:spcAft>
        <a:buClr>
          <a:schemeClr val="tx1"/>
        </a:buClr>
        <a:buFont typeface="Wingdings 2" panose="05020102010507070707"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m/url?sa=i&amp;rct=j&amp;q=&amp;esrc=s&amp;source=images&amp;cd=&amp;cad=rja&amp;uact=8&amp;ved=2ahUKEwjzsrTeyb7eAhVGgxoKHbwgBTQQjRx6BAgBEAU&amp;url=https://www.psav.com/our-story/core-values&amp;psig=AOvVaw1IutTQT63UgfyruH9NkkIX&amp;ust=1541552452601640"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url?sa=i&amp;rct=j&amp;q=&amp;esrc=s&amp;source=images&amp;cd=&amp;cad=rja&amp;uact=8&amp;ved=2ahUKEwiR2NvYso7eAhVF0RoKHU6nAhUQjRx6BAgBEAU&amp;url=https://www.musicnotes.com/sheet-music/artist/the-theorist&amp;psig=AOvVaw3q-7akGvXLJx_elryELN5X&amp;ust=1539897307915015"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google.com/url?sa=i&amp;rct=j&amp;q=&amp;esrc=s&amp;source=images&amp;cd=&amp;cad=rja&amp;uact=8&amp;ved=2ahUKEwjGyY3HyL7eAhUPJBoKHVbYCmUQjRx6BAgBEAU&amp;url=https://populistcleaning.com/the-populist-brand-our-core-values/&amp;psig=AOvVaw1IutTQT63UgfyruH9NkkIX&amp;ust=1541552452601640"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google.com/url?sa=i&amp;rct=j&amp;q=&amp;esrc=s&amp;source=images&amp;cd=&amp;cad=rja&amp;uact=8&amp;ved=2ahUKEwjGyY3HyL7eAhUPJBoKHVbYCmUQjRx6BAgBEAU&amp;url=https://www.nytimes.com/2018/10/05/business/surprising-truths-about-trade-deficits.html&amp;psig=AOvVaw1IutTQT63UgfyruH9NkkIX&amp;ust=154155245260164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m/url?sa=i&amp;rct=j&amp;q=&amp;esrc=s&amp;source=images&amp;cd=&amp;cad=rja&amp;uact=8&amp;ved=2ahUKEwjuvu6Ty77eAhVHWBoKHZ-1DxAQjRx6BAgBEAU&amp;url=http://www.biggestjob.com/2013/attitudes-productive-and-unproductive/&amp;psig=AOvVaw2DrOnI8plGtCzpcDFddbhk&amp;ust=1541553147173920"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m/url?sa=i&amp;rct=j&amp;q=&amp;esrc=s&amp;source=images&amp;cd=&amp;cad=rja&amp;uact=8&amp;ved=2ahUKEwikyZzX9MHeAhUDz4UKHfh-DnsQjRx6BAgBEAU&amp;url=http://www.mecmining.com.au/how-valuable-are-organisational-values/&amp;psig=AOvVaw0gs_I6KSlkVOJUbeToT2mG&amp;ust=1541667377021514"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google.com/url?sa=i&amp;rct=j&amp;q=&amp;esrc=s&amp;source=images&amp;cd=&amp;cad=rja&amp;uact=8&amp;ved=2ahUKEwi61cmpy77eAhUD3RoKHRLTCoUQjRx6BAgBEAU&amp;url=http://www.gandrllc.com/neuromarketing/attitudes-emotions-bank-advertising-wells-fargo-scandal/&amp;psig=AOvVaw2DrOnI8plGtCzpcDFddbhk&amp;ust=1541553147173920"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google.com/url?sa=i&amp;rct=j&amp;q=&amp;esrc=s&amp;source=images&amp;cd=&amp;cad=rja&amp;uact=8&amp;ved=2ahUKEwiXqJGDz77eAhUPyxoKHb8fBTsQjRx6BAgBEAU&amp;url=https://br.freepik.com/vetores-gratis/mulher-de-negocios-agradavel-apertando-as-maos_836233.htm&amp;psig=AOvVaw2DrOnI8plGtCzpcDFddbhk&amp;ust=1541553147173920"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google.com/url?sa=i&amp;rct=j&amp;q=&amp;esrc=s&amp;source=images&amp;cd=&amp;cad=rja&amp;uact=8&amp;ved=2ahUKEwi_i7y03L7eAhVPzRoKHRqCDg4QjRx6BAgBEAU&amp;url=https://www.lynda.com/Business-Skills-tutorials/Business-Ethics/379032-2.html&amp;psig=AOvVaw3FBfgwm3OTCJxr_pwR3nZ4&amp;ust=1541557359370499"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jF6q2X8MHeAhXCxIUKHYueCDsQjRx6BAgBEAU&amp;url=https://isha.sadhguru.org/in/en/wisdom/article/youth-faith-belief&amp;psig=AOvVaw0j4SWl4H_N5dYptMbzvaUn&amp;ust=1541665973785099"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2ahUKEwi5s6uhlcPeAhWyyIUKHS3KAdwQjRx6BAgBEAU&amp;url=http://actors9.com/values-clipart/classy-values-clipart-beliefs-and-clipartxtras/&amp;psig=AOvVaw3wXuV3n-PJP3zS2yxC6SN1&amp;ust=1541701041235494"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ibsrzPmsPeAhWwz4UKHZGsDPMQjRx6BAgBEAU&amp;url=https://corp.keurig.ca/en-CA/Sustainability/canada/PeopleAndCommunities.aspx&amp;psig=AOvVaw3wXuV3n-PJP3zS2yxC6SN1&amp;ust=1541701041235494"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valuescentre.com/our-products/products-individuals/personal-values-assessment-pva"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2ahUKEwjFip6S8sLeAhWpJsAKHYMYBE0QjRx6BAgBEAU&amp;url=http://mafazine.myblog.arts.ac.uk/2018/03/11/what-a-difference-a-week-makes/&amp;psig=AOvVaw3wXuV3n-PJP3zS2yxC6SN1&amp;ust=1541701041235494"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8T_jwq9ph8k"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jmgv_q2r7eAhXRxoUKHQcCC0kQjRx6BAgBEAU&amp;url=https://www.sophia.org/online-courses/introduction-to-ethics&amp;psig=AOvVaw3FBfgwm3OTCJxr_pwR3nZ4&amp;ust=1541557359370499"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jmgv_q2r7eAhXRxoUKHQcCC0kQjRx6BAgBEAU&amp;url=https://blogs.ubc.ca/jennyhsiao/2015/11/01/business-vs-ethical-dilemma/&amp;psig=AOvVaw3FBfgwm3OTCJxr_pwR3nZ4&amp;ust=1541557359370499"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31B68-23CE-4346-8096-8D066085F6E1}"/>
              </a:ext>
            </a:extLst>
          </p:cNvPr>
          <p:cNvSpPr>
            <a:spLocks noGrp="1"/>
          </p:cNvSpPr>
          <p:nvPr>
            <p:ph type="ctrTitle"/>
          </p:nvPr>
        </p:nvSpPr>
        <p:spPr>
          <a:xfrm>
            <a:off x="428596" y="357166"/>
            <a:ext cx="8229600" cy="1828800"/>
          </a:xfrm>
        </p:spPr>
        <p:txBody>
          <a:bodyPr/>
          <a:lstStyle/>
          <a:p>
            <a:pPr eaLnBrk="1" fontAlgn="auto" hangingPunct="1">
              <a:spcAft>
                <a:spcPts val="0"/>
              </a:spcAft>
              <a:defRPr/>
            </a:pPr>
            <a:r>
              <a:rPr lang="en-GB" dirty="0"/>
              <a:t>Critical thinking</a:t>
            </a:r>
            <a:endParaRPr lang="en-US" dirty="0"/>
          </a:p>
        </p:txBody>
      </p:sp>
      <p:sp>
        <p:nvSpPr>
          <p:cNvPr id="5123" name="Subtitle 3">
            <a:extLst>
              <a:ext uri="{FF2B5EF4-FFF2-40B4-BE49-F238E27FC236}">
                <a16:creationId xmlns:a16="http://schemas.microsoft.com/office/drawing/2014/main" id="{E94C681D-64B4-4488-8013-3A0105CC39D7}"/>
              </a:ext>
            </a:extLst>
          </p:cNvPr>
          <p:cNvSpPr>
            <a:spLocks noGrp="1"/>
          </p:cNvSpPr>
          <p:nvPr>
            <p:ph type="subTitle" idx="1"/>
          </p:nvPr>
        </p:nvSpPr>
        <p:spPr>
          <a:xfrm>
            <a:off x="1571625" y="2143125"/>
            <a:ext cx="6400800" cy="1752600"/>
          </a:xfrm>
        </p:spPr>
        <p:txBody>
          <a:bodyPr/>
          <a:lstStyle/>
          <a:p>
            <a:pPr eaLnBrk="1" hangingPunct="1"/>
            <a:r>
              <a:rPr lang="en-GB" altLang="en-US" dirty="0"/>
              <a:t>Week 4</a:t>
            </a:r>
            <a:endParaRPr lang="en-US" altLang="en-US" dirty="0"/>
          </a:p>
        </p:txBody>
      </p:sp>
      <p:sp>
        <p:nvSpPr>
          <p:cNvPr id="5" name="Subtitle 2">
            <a:extLst>
              <a:ext uri="{FF2B5EF4-FFF2-40B4-BE49-F238E27FC236}">
                <a16:creationId xmlns:a16="http://schemas.microsoft.com/office/drawing/2014/main" id="{01BC7F1F-A6EB-468F-9DD0-E1CA21FEC792}"/>
              </a:ext>
            </a:extLst>
          </p:cNvPr>
          <p:cNvSpPr txBox="1">
            <a:spLocks/>
          </p:cNvSpPr>
          <p:nvPr/>
        </p:nvSpPr>
        <p:spPr>
          <a:xfrm>
            <a:off x="1714500" y="2643188"/>
            <a:ext cx="6400800" cy="1752600"/>
          </a:xfrm>
          <a:prstGeom prst="rect">
            <a:avLst/>
          </a:prstGeom>
        </p:spPr>
        <p:txBody>
          <a:bodyPr>
            <a:normAutofit/>
          </a:bodyPr>
          <a:lstStyle/>
          <a:p>
            <a:pPr algn="ctr" eaLnBrk="1" fontAlgn="auto" hangingPunct="1">
              <a:spcBef>
                <a:spcPct val="20000"/>
              </a:spcBef>
              <a:spcAft>
                <a:spcPts val="0"/>
              </a:spcAft>
              <a:buClr>
                <a:schemeClr val="tx1">
                  <a:shade val="95000"/>
                </a:schemeClr>
              </a:buClr>
              <a:buSzPct val="65000"/>
              <a:buFont typeface="Wingdings 2"/>
              <a:buNone/>
              <a:defRPr/>
            </a:pPr>
            <a:r>
              <a:rPr lang="en-GB" sz="2800" dirty="0">
                <a:latin typeface="+mn-lt"/>
                <a:cs typeface="+mn-cs"/>
              </a:rPr>
              <a:t>BMSK5001</a:t>
            </a:r>
          </a:p>
        </p:txBody>
      </p:sp>
      <p:pic>
        <p:nvPicPr>
          <p:cNvPr id="1026" name="Picture 2" descr="Image result for values">
            <a:hlinkClick r:id="rId2"/>
            <a:extLst>
              <a:ext uri="{FF2B5EF4-FFF2-40B4-BE49-F238E27FC236}">
                <a16:creationId xmlns:a16="http://schemas.microsoft.com/office/drawing/2014/main" id="{433822B9-A750-4505-AE34-9EF6215DC22B}"/>
              </a:ext>
            </a:extLst>
          </p:cNvPr>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a:off x="1571604" y="3357562"/>
            <a:ext cx="6429343" cy="261070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Outcomes</a:t>
            </a:r>
            <a:endParaRPr lang="en-GB" dirty="0"/>
          </a:p>
        </p:txBody>
      </p:sp>
      <p:sp>
        <p:nvSpPr>
          <p:cNvPr id="3" name="Content Placeholder 2"/>
          <p:cNvSpPr>
            <a:spLocks noGrp="1"/>
          </p:cNvSpPr>
          <p:nvPr>
            <p:ph idx="1"/>
          </p:nvPr>
        </p:nvSpPr>
        <p:spPr/>
        <p:txBody>
          <a:bodyPr/>
          <a:lstStyle/>
          <a:p>
            <a:r>
              <a:rPr lang="en-GB" dirty="0" smtClean="0"/>
              <a:t>To understand the concept of </a:t>
            </a:r>
            <a:r>
              <a:rPr lang="en-GB" dirty="0" err="1" smtClean="0"/>
              <a:t>socratic</a:t>
            </a:r>
            <a:r>
              <a:rPr lang="en-GB" dirty="0" smtClean="0"/>
              <a:t> questioning</a:t>
            </a:r>
          </a:p>
          <a:p>
            <a:r>
              <a:rPr lang="en-GB" dirty="0" smtClean="0"/>
              <a:t>To be able to analyse the differences between beliefs, attitudes and values</a:t>
            </a:r>
          </a:p>
          <a:p>
            <a:r>
              <a:rPr lang="en-GB" dirty="0" smtClean="0"/>
              <a:t>To understand the link between personal and organisational values</a:t>
            </a:r>
          </a:p>
          <a:p>
            <a:r>
              <a:rPr lang="en-GB" dirty="0" smtClean="0"/>
              <a:t>To understand how bias affects decision making</a:t>
            </a:r>
          </a:p>
          <a:p>
            <a:endParaRPr lang="en-GB" dirty="0"/>
          </a:p>
        </p:txBody>
      </p:sp>
      <p:sp>
        <p:nvSpPr>
          <p:cNvPr id="4" name="Footer Placeholder 3"/>
          <p:cNvSpPr>
            <a:spLocks noGrp="1"/>
          </p:cNvSpPr>
          <p:nvPr>
            <p:ph type="ftr" sz="quarter" idx="11"/>
          </p:nvPr>
        </p:nvSpPr>
        <p:spPr/>
        <p:txBody>
          <a:bodyPr/>
          <a:lstStyle/>
          <a:p>
            <a:pPr>
              <a:defRPr/>
            </a:pPr>
            <a:r>
              <a:rPr lang="en-GB" smtClean="0"/>
              <a:t>TSD50011011</a:t>
            </a:r>
            <a:endParaRPr lang="en-GB"/>
          </a:p>
        </p:txBody>
      </p:sp>
    </p:spTree>
    <p:extLst>
      <p:ext uri="{BB962C8B-B14F-4D97-AF65-F5344CB8AC3E}">
        <p14:creationId xmlns:p14="http://schemas.microsoft.com/office/powerpoint/2010/main" val="3178333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3E3B1DC6-1AF9-4F71-9CBA-1790A129A258}"/>
              </a:ext>
            </a:extLst>
          </p:cNvPr>
          <p:cNvSpPr>
            <a:spLocks noGrp="1"/>
          </p:cNvSpPr>
          <p:nvPr>
            <p:ph type="title"/>
          </p:nvPr>
        </p:nvSpPr>
        <p:spPr>
          <a:xfrm>
            <a:off x="1194196" y="450057"/>
            <a:ext cx="6172200" cy="857250"/>
          </a:xfrm>
        </p:spPr>
        <p:txBody>
          <a:bodyPr>
            <a:normAutofit fontScale="90000"/>
          </a:bodyPr>
          <a:lstStyle/>
          <a:p>
            <a:pPr eaLnBrk="1" hangingPunct="1"/>
            <a:r>
              <a:rPr lang="en-GB" altLang="en-US" sz="2700" dirty="0">
                <a:latin typeface="Arial" panose="020B0604020202020204" pitchFamily="34" charset="0"/>
                <a:cs typeface="Arial" panose="020B0604020202020204" pitchFamily="34" charset="0"/>
              </a:rPr>
              <a:t>Six Types of Socratic Questions</a:t>
            </a:r>
            <a:br>
              <a:rPr lang="en-GB" altLang="en-US" sz="2700" dirty="0">
                <a:latin typeface="Arial" panose="020B0604020202020204" pitchFamily="34" charset="0"/>
                <a:cs typeface="Arial" panose="020B0604020202020204" pitchFamily="34" charset="0"/>
              </a:rPr>
            </a:br>
            <a:endParaRPr lang="en-GB" altLang="en-US" sz="2700" dirty="0">
              <a:latin typeface="Arial" panose="020B0604020202020204" pitchFamily="34" charset="0"/>
              <a:cs typeface="Arial" panose="020B0604020202020204" pitchFamily="34" charset="0"/>
            </a:endParaRPr>
          </a:p>
        </p:txBody>
      </p:sp>
      <p:graphicFrame>
        <p:nvGraphicFramePr>
          <p:cNvPr id="2" name="Content Placeholder 1">
            <a:extLst>
              <a:ext uri="{FF2B5EF4-FFF2-40B4-BE49-F238E27FC236}">
                <a16:creationId xmlns:a16="http://schemas.microsoft.com/office/drawing/2014/main" id="{28D5C678-F3F9-482F-9C57-E10FB5F3EB3B}"/>
              </a:ext>
            </a:extLst>
          </p:cNvPr>
          <p:cNvGraphicFramePr>
            <a:graphicFrameLocks noGrp="1"/>
          </p:cNvGraphicFramePr>
          <p:nvPr>
            <p:ph idx="1"/>
            <p:extLst>
              <p:ext uri="{D42A27DB-BD31-4B8C-83A1-F6EECF244321}">
                <p14:modId xmlns:p14="http://schemas.microsoft.com/office/powerpoint/2010/main" val="3996099749"/>
              </p:ext>
            </p:extLst>
          </p:nvPr>
        </p:nvGraphicFramePr>
        <p:xfrm>
          <a:off x="1174261" y="1484784"/>
          <a:ext cx="6806804" cy="42719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8132" name="Footer Placeholder 2">
            <a:extLst>
              <a:ext uri="{FF2B5EF4-FFF2-40B4-BE49-F238E27FC236}">
                <a16:creationId xmlns:a16="http://schemas.microsoft.com/office/drawing/2014/main" id="{0B29D0E3-F859-4FF1-B785-2FE0DF4FEA59}"/>
              </a:ext>
            </a:extLst>
          </p:cNvPr>
          <p:cNvSpPr>
            <a:spLocks noGrp="1"/>
          </p:cNvSpPr>
          <p:nvPr>
            <p:ph type="ftr"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63493" name="Slide Number Placeholder 3">
            <a:extLst>
              <a:ext uri="{FF2B5EF4-FFF2-40B4-BE49-F238E27FC236}">
                <a16:creationId xmlns:a16="http://schemas.microsoft.com/office/drawing/2014/main" id="{FDD2D35E-D18E-44F7-9909-5809F91AA7A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A7888DFA-9377-4F56-A8C5-87191817120F}" type="slidenum">
              <a:rPr lang="en-GB" altLang="en-US" sz="900">
                <a:solidFill>
                  <a:srgbClr val="000000"/>
                </a:solidFill>
              </a:rPr>
              <a:pPr>
                <a:lnSpc>
                  <a:spcPct val="100000"/>
                </a:lnSpc>
                <a:spcBef>
                  <a:spcPct val="0"/>
                </a:spcBef>
                <a:buFontTx/>
                <a:buNone/>
              </a:pPr>
              <a:t>3</a:t>
            </a:fld>
            <a:endParaRPr lang="en-GB" altLang="en-US" sz="900">
              <a:solidFill>
                <a:srgbClr val="000000"/>
              </a:solidFill>
            </a:endParaRPr>
          </a:p>
        </p:txBody>
      </p:sp>
      <p:pic>
        <p:nvPicPr>
          <p:cNvPr id="63494" name="Picture 2">
            <a:extLst>
              <a:ext uri="{FF2B5EF4-FFF2-40B4-BE49-F238E27FC236}">
                <a16:creationId xmlns:a16="http://schemas.microsoft.com/office/drawing/2014/main" id="{AB8E34E4-DEC6-4230-A120-6C04047499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15933" y="266700"/>
            <a:ext cx="98464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a:extLst>
              <a:ext uri="{FF2B5EF4-FFF2-40B4-BE49-F238E27FC236}">
                <a16:creationId xmlns:a16="http://schemas.microsoft.com/office/drawing/2014/main" id="{41FCB504-34D1-46A8-BCB3-240B5481DC1E}"/>
              </a:ext>
            </a:extLst>
          </p:cNvPr>
          <p:cNvSpPr>
            <a:spLocks noGrp="1"/>
          </p:cNvSpPr>
          <p:nvPr>
            <p:ph type="title"/>
          </p:nvPr>
        </p:nvSpPr>
        <p:spPr>
          <a:xfrm>
            <a:off x="2218730" y="413942"/>
            <a:ext cx="4706540" cy="857250"/>
          </a:xfrm>
        </p:spPr>
        <p:txBody>
          <a:bodyPr/>
          <a:lstStyle/>
          <a:p>
            <a:pPr eaLnBrk="1" hangingPunct="1"/>
            <a:r>
              <a:rPr lang="en-GB" altLang="en-US" sz="2700" dirty="0">
                <a:latin typeface="Arial" panose="020B0604020202020204" pitchFamily="34" charset="0"/>
                <a:cs typeface="Arial" panose="020B0604020202020204" pitchFamily="34" charset="0"/>
              </a:rPr>
              <a:t>Preparation for Research</a:t>
            </a:r>
            <a:endParaRPr lang="en-GB" altLang="en-US" sz="2700" dirty="0"/>
          </a:p>
        </p:txBody>
      </p:sp>
      <p:sp>
        <p:nvSpPr>
          <p:cNvPr id="71683" name="Content Placeholder 2">
            <a:extLst>
              <a:ext uri="{FF2B5EF4-FFF2-40B4-BE49-F238E27FC236}">
                <a16:creationId xmlns:a16="http://schemas.microsoft.com/office/drawing/2014/main" id="{B343B69F-69AA-4C79-8D13-A2A5E22CB47C}"/>
              </a:ext>
            </a:extLst>
          </p:cNvPr>
          <p:cNvSpPr>
            <a:spLocks noGrp="1"/>
          </p:cNvSpPr>
          <p:nvPr>
            <p:ph idx="1"/>
          </p:nvPr>
        </p:nvSpPr>
        <p:spPr>
          <a:xfrm>
            <a:off x="827584" y="1484784"/>
            <a:ext cx="6913960" cy="3394472"/>
          </a:xfrm>
        </p:spPr>
        <p:txBody>
          <a:bodyPr/>
          <a:lstStyle/>
          <a:p>
            <a:pPr eaLnBrk="1" hangingPunct="1"/>
            <a:r>
              <a:rPr lang="en-GB" altLang="en-US" dirty="0">
                <a:solidFill>
                  <a:srgbClr val="7030A0"/>
                </a:solidFill>
                <a:latin typeface="Arial" panose="020B0604020202020204" pitchFamily="34" charset="0"/>
                <a:cs typeface="Arial" panose="020B0604020202020204" pitchFamily="34" charset="0"/>
              </a:rPr>
              <a:t>Select </a:t>
            </a:r>
            <a:r>
              <a:rPr lang="en-GB" altLang="en-US" b="1" i="1" u="sng" dirty="0">
                <a:solidFill>
                  <a:srgbClr val="7030A0"/>
                </a:solidFill>
                <a:latin typeface="Arial" panose="020B0604020202020204" pitchFamily="34" charset="0"/>
                <a:cs typeface="Arial" panose="020B0604020202020204" pitchFamily="34" charset="0"/>
              </a:rPr>
              <a:t>A </a:t>
            </a:r>
            <a:r>
              <a:rPr lang="en-GB" altLang="en-US" dirty="0">
                <a:solidFill>
                  <a:srgbClr val="7030A0"/>
                </a:solidFill>
                <a:latin typeface="Arial" panose="020B0604020202020204" pitchFamily="34" charset="0"/>
                <a:cs typeface="Arial" panose="020B0604020202020204" pitchFamily="34" charset="0"/>
              </a:rPr>
              <a:t>theorist</a:t>
            </a:r>
          </a:p>
          <a:p>
            <a:pPr eaLnBrk="1" hangingPunct="1"/>
            <a:r>
              <a:rPr lang="en-GB" altLang="en-US" dirty="0">
                <a:solidFill>
                  <a:srgbClr val="0070C0"/>
                </a:solidFill>
                <a:latin typeface="Arial" panose="020B0604020202020204" pitchFamily="34" charset="0"/>
                <a:cs typeface="Arial" panose="020B0604020202020204" pitchFamily="34" charset="0"/>
              </a:rPr>
              <a:t>Write a report on a  theory (from each theorist), explain its relation to you in your workplace, or state why it doesn’t relate to you. </a:t>
            </a:r>
            <a:r>
              <a:rPr lang="en-GB" altLang="en-US" i="1" dirty="0">
                <a:solidFill>
                  <a:srgbClr val="0070C0"/>
                </a:solidFill>
                <a:latin typeface="Arial" panose="020B0604020202020204" pitchFamily="34" charset="0"/>
                <a:cs typeface="Arial" panose="020B0604020202020204" pitchFamily="34" charset="0"/>
              </a:rPr>
              <a:t>Supply references</a:t>
            </a:r>
            <a:r>
              <a:rPr lang="en-GB" altLang="en-US" dirty="0">
                <a:solidFill>
                  <a:srgbClr val="0070C0"/>
                </a:solidFill>
                <a:latin typeface="Arial" panose="020B0604020202020204" pitchFamily="34" charset="0"/>
                <a:cs typeface="Arial" panose="020B0604020202020204" pitchFamily="34" charset="0"/>
              </a:rPr>
              <a:t> in your report.</a:t>
            </a:r>
          </a:p>
          <a:p>
            <a:pPr eaLnBrk="1" hangingPunct="1"/>
            <a:r>
              <a:rPr lang="en-GB" altLang="en-US" dirty="0">
                <a:solidFill>
                  <a:srgbClr val="002060"/>
                </a:solidFill>
                <a:latin typeface="Arial" panose="020B0604020202020204" pitchFamily="34" charset="0"/>
                <a:cs typeface="Arial" panose="020B0604020202020204" pitchFamily="34" charset="0"/>
              </a:rPr>
              <a:t>How could this fit in with your assignment? </a:t>
            </a:r>
          </a:p>
          <a:p>
            <a:pPr eaLnBrk="1" hangingPunct="1"/>
            <a:endParaRPr lang="en-GB" altLang="en-US" dirty="0"/>
          </a:p>
        </p:txBody>
      </p:sp>
      <p:sp>
        <p:nvSpPr>
          <p:cNvPr id="53252" name="Footer Placeholder 3">
            <a:extLst>
              <a:ext uri="{FF2B5EF4-FFF2-40B4-BE49-F238E27FC236}">
                <a16:creationId xmlns:a16="http://schemas.microsoft.com/office/drawing/2014/main" id="{9FE92D29-F9F3-41B6-8216-DE42D1B3901B}"/>
              </a:ext>
            </a:extLst>
          </p:cNvPr>
          <p:cNvSpPr>
            <a:spLocks noGrp="1"/>
          </p:cNvSpPr>
          <p:nvPr>
            <p:ph type="ftr"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71685" name="Slide Number Placeholder 4">
            <a:extLst>
              <a:ext uri="{FF2B5EF4-FFF2-40B4-BE49-F238E27FC236}">
                <a16:creationId xmlns:a16="http://schemas.microsoft.com/office/drawing/2014/main" id="{A1989AF7-E689-4E5D-A3A7-411472AC95A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718B9224-0239-472A-89A3-A1BD65A5D240}" type="slidenum">
              <a:rPr lang="en-GB" altLang="en-US" sz="900">
                <a:solidFill>
                  <a:srgbClr val="898989"/>
                </a:solidFill>
              </a:rPr>
              <a:pPr>
                <a:lnSpc>
                  <a:spcPct val="100000"/>
                </a:lnSpc>
                <a:spcBef>
                  <a:spcPct val="0"/>
                </a:spcBef>
                <a:buFontTx/>
                <a:buNone/>
              </a:pPr>
              <a:t>4</a:t>
            </a:fld>
            <a:endParaRPr lang="en-GB" altLang="en-US" sz="900">
              <a:solidFill>
                <a:srgbClr val="898989"/>
              </a:solidFill>
            </a:endParaRPr>
          </a:p>
        </p:txBody>
      </p:sp>
      <p:pic>
        <p:nvPicPr>
          <p:cNvPr id="71686" name="Picture 2" descr="Image result for theorist">
            <a:hlinkClick r:id="rId2"/>
            <a:extLst>
              <a:ext uri="{FF2B5EF4-FFF2-40B4-BE49-F238E27FC236}">
                <a16:creationId xmlns:a16="http://schemas.microsoft.com/office/drawing/2014/main" id="{95ECF541-C3AC-422B-A374-0E6D4891F2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5324475"/>
            <a:ext cx="5174456"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5EA3C7A1-9E1F-4460-89E6-3818EA0EECF2}"/>
              </a:ext>
            </a:extLst>
          </p:cNvPr>
          <p:cNvSpPr>
            <a:spLocks noGrp="1"/>
          </p:cNvSpPr>
          <p:nvPr>
            <p:ph type="title"/>
          </p:nvPr>
        </p:nvSpPr>
        <p:spPr/>
        <p:txBody>
          <a:bodyPr/>
          <a:lstStyle/>
          <a:p>
            <a:pPr eaLnBrk="1" hangingPunct="1"/>
            <a:r>
              <a:rPr lang="en-GB" altLang="en-US" sz="2700" dirty="0">
                <a:latin typeface="Arial" panose="020B0604020202020204" pitchFamily="34" charset="0"/>
                <a:cs typeface="Arial" panose="020B0604020202020204" pitchFamily="34" charset="0"/>
              </a:rPr>
              <a:t>Session on 11</a:t>
            </a:r>
            <a:r>
              <a:rPr lang="en-GB" altLang="en-US" sz="2700" baseline="30000" dirty="0">
                <a:latin typeface="Arial" panose="020B0604020202020204" pitchFamily="34" charset="0"/>
                <a:cs typeface="Arial" panose="020B0604020202020204" pitchFamily="34" charset="0"/>
              </a:rPr>
              <a:t>th</a:t>
            </a:r>
            <a:r>
              <a:rPr lang="en-GB" altLang="en-US" sz="2700" dirty="0">
                <a:latin typeface="Arial" panose="020B0604020202020204" pitchFamily="34" charset="0"/>
                <a:cs typeface="Arial" panose="020B0604020202020204" pitchFamily="34" charset="0"/>
              </a:rPr>
              <a:t> March – </a:t>
            </a:r>
            <a:r>
              <a:rPr lang="en-GB" altLang="en-US" sz="2700" dirty="0">
                <a:solidFill>
                  <a:srgbClr val="7030A0"/>
                </a:solidFill>
                <a:latin typeface="Arial" panose="020B0604020202020204" pitchFamily="34" charset="0"/>
                <a:cs typeface="Arial" panose="020B0604020202020204" pitchFamily="34" charset="0"/>
              </a:rPr>
              <a:t>The ‘Theorists’ Draw!’</a:t>
            </a:r>
            <a:endParaRPr lang="en-GB" altLang="en-US" sz="2700" dirty="0">
              <a:solidFill>
                <a:srgbClr val="7030A0"/>
              </a:solidFill>
            </a:endParaRPr>
          </a:p>
        </p:txBody>
      </p:sp>
      <p:sp>
        <p:nvSpPr>
          <p:cNvPr id="54275" name="Footer Placeholder 3">
            <a:extLst>
              <a:ext uri="{FF2B5EF4-FFF2-40B4-BE49-F238E27FC236}">
                <a16:creationId xmlns:a16="http://schemas.microsoft.com/office/drawing/2014/main" id="{E5F41D09-93B0-4EDF-A44F-3F698304EAA4}"/>
              </a:ext>
            </a:extLst>
          </p:cNvPr>
          <p:cNvSpPr>
            <a:spLocks noGrp="1"/>
          </p:cNvSpPr>
          <p:nvPr>
            <p:ph type="ftr"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72708" name="Slide Number Placeholder 4">
            <a:extLst>
              <a:ext uri="{FF2B5EF4-FFF2-40B4-BE49-F238E27FC236}">
                <a16:creationId xmlns:a16="http://schemas.microsoft.com/office/drawing/2014/main" id="{FE3D99E0-6293-486A-9ABE-7C7414D0D8F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5B8B8D8F-7E8F-411B-AA3D-856950ADD9A6}" type="slidenum">
              <a:rPr lang="en-GB" altLang="en-US" sz="900">
                <a:solidFill>
                  <a:srgbClr val="898989"/>
                </a:solidFill>
              </a:rPr>
              <a:pPr>
                <a:lnSpc>
                  <a:spcPct val="100000"/>
                </a:lnSpc>
                <a:spcBef>
                  <a:spcPct val="0"/>
                </a:spcBef>
                <a:buFontTx/>
                <a:buNone/>
              </a:pPr>
              <a:t>5</a:t>
            </a:fld>
            <a:endParaRPr lang="en-GB" altLang="en-US" sz="900">
              <a:solidFill>
                <a:srgbClr val="898989"/>
              </a:solidFill>
            </a:endParaRPr>
          </a:p>
        </p:txBody>
      </p:sp>
      <p:pic>
        <p:nvPicPr>
          <p:cNvPr id="72709" name="Picture 2">
            <a:extLst>
              <a:ext uri="{FF2B5EF4-FFF2-40B4-BE49-F238E27FC236}">
                <a16:creationId xmlns:a16="http://schemas.microsoft.com/office/drawing/2014/main" id="{5F827A25-3B8A-48F6-AD79-E7825D66C5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8507" y="1654770"/>
            <a:ext cx="98464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Table 6">
            <a:extLst>
              <a:ext uri="{FF2B5EF4-FFF2-40B4-BE49-F238E27FC236}">
                <a16:creationId xmlns:a16="http://schemas.microsoft.com/office/drawing/2014/main" id="{52B10127-56C0-4C81-AFF7-C4DB5F776C09}"/>
              </a:ext>
            </a:extLst>
          </p:cNvPr>
          <p:cNvGraphicFramePr>
            <a:graphicFrameLocks noGrp="1"/>
          </p:cNvGraphicFramePr>
          <p:nvPr/>
        </p:nvGraphicFramePr>
        <p:xfrm>
          <a:off x="1656160" y="2121694"/>
          <a:ext cx="4572000" cy="3893932"/>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tblGrid>
              <a:tr h="480162">
                <a:tc>
                  <a:txBody>
                    <a:bodyPr/>
                    <a:lstStyle/>
                    <a:p>
                      <a:pPr marL="342900" lvl="0" indent="-342900">
                        <a:lnSpc>
                          <a:spcPct val="200000"/>
                        </a:lnSpc>
                        <a:buFont typeface="Arial" panose="020B0604020202020204" pitchFamily="34" charset="0"/>
                        <a:buChar char="•"/>
                      </a:pPr>
                      <a:r>
                        <a:rPr lang="en-GB" altLang="en-US" sz="1400" dirty="0">
                          <a:solidFill>
                            <a:srgbClr val="FFFF00"/>
                          </a:solidFill>
                          <a:latin typeface="Arial" panose="020B0604020202020204" pitchFamily="34" charset="0"/>
                        </a:rPr>
                        <a:t>1.John Adair</a:t>
                      </a:r>
                      <a:endParaRPr lang="en-GB" sz="1400" dirty="0">
                        <a:solidFill>
                          <a:srgbClr val="FFFF00"/>
                        </a:solidFill>
                      </a:endParaRPr>
                    </a:p>
                  </a:txBody>
                  <a:tcPr marL="68580" marR="68580" marT="34298" marB="34298"/>
                </a:tc>
                <a:tc>
                  <a:txBody>
                    <a:bodyPr/>
                    <a:lstStyle/>
                    <a:p>
                      <a:pPr marL="342900" lvl="0" indent="-342900">
                        <a:lnSpc>
                          <a:spcPct val="200000"/>
                        </a:lnSpc>
                        <a:buFont typeface="Arial" panose="020B0604020202020204" pitchFamily="34" charset="0"/>
                        <a:buChar char="•"/>
                      </a:pPr>
                      <a:r>
                        <a:rPr lang="en-GB" altLang="en-US" sz="1400" dirty="0">
                          <a:solidFill>
                            <a:srgbClr val="FFFF00"/>
                          </a:solidFill>
                          <a:latin typeface="Arial" panose="020B0604020202020204" pitchFamily="34" charset="0"/>
                        </a:rPr>
                        <a:t>8.Frederick Herzberg</a:t>
                      </a:r>
                      <a:endParaRPr lang="en-GB" sz="1400" dirty="0">
                        <a:solidFill>
                          <a:srgbClr val="FFFF00"/>
                        </a:solidFill>
                      </a:endParaRPr>
                    </a:p>
                  </a:txBody>
                  <a:tcPr marL="68580" marR="68580" marT="34298" marB="34298"/>
                </a:tc>
                <a:extLst>
                  <a:ext uri="{0D108BD9-81ED-4DB2-BD59-A6C34878D82A}">
                    <a16:rowId xmlns:a16="http://schemas.microsoft.com/office/drawing/2014/main" val="10000"/>
                  </a:ext>
                </a:extLst>
              </a:tr>
              <a:tr h="480162">
                <a:tc>
                  <a:txBody>
                    <a:bodyPr/>
                    <a:lstStyle/>
                    <a:p>
                      <a:pPr marL="342900" lvl="0" indent="-342900">
                        <a:lnSpc>
                          <a:spcPct val="200000"/>
                        </a:lnSpc>
                        <a:buFont typeface="Arial" panose="020B0604020202020204" pitchFamily="34" charset="0"/>
                        <a:buChar char="•"/>
                      </a:pPr>
                      <a:r>
                        <a:rPr lang="en-GB" altLang="en-US" sz="1400" dirty="0">
                          <a:solidFill>
                            <a:schemeClr val="bg2">
                              <a:lumMod val="25000"/>
                            </a:schemeClr>
                          </a:solidFill>
                          <a:latin typeface="Arial" panose="020B0604020202020204" pitchFamily="34" charset="0"/>
                        </a:rPr>
                        <a:t>2.Charles Handy</a:t>
                      </a:r>
                      <a:endParaRPr lang="en-GB" sz="1400" dirty="0">
                        <a:solidFill>
                          <a:schemeClr val="bg2">
                            <a:lumMod val="25000"/>
                          </a:schemeClr>
                        </a:solidFill>
                      </a:endParaRPr>
                    </a:p>
                  </a:txBody>
                  <a:tcPr marL="68580" marR="68580" marT="34298" marB="34298"/>
                </a:tc>
                <a:tc>
                  <a:txBody>
                    <a:bodyPr/>
                    <a:lstStyle/>
                    <a:p>
                      <a:pPr marL="342900" lvl="0" indent="-342900">
                        <a:lnSpc>
                          <a:spcPct val="200000"/>
                        </a:lnSpc>
                        <a:buFont typeface="Arial" panose="020B0604020202020204" pitchFamily="34" charset="0"/>
                        <a:buChar char="•"/>
                      </a:pPr>
                      <a:r>
                        <a:rPr lang="en-GB" altLang="en-US" sz="1400" dirty="0">
                          <a:solidFill>
                            <a:schemeClr val="bg2">
                              <a:lumMod val="25000"/>
                            </a:schemeClr>
                          </a:solidFill>
                          <a:latin typeface="Arial" panose="020B0604020202020204" pitchFamily="34" charset="0"/>
                        </a:rPr>
                        <a:t>9.Rensis Likert </a:t>
                      </a:r>
                      <a:endParaRPr lang="en-GB" sz="1400" dirty="0">
                        <a:solidFill>
                          <a:schemeClr val="bg2">
                            <a:lumMod val="25000"/>
                          </a:schemeClr>
                        </a:solidFill>
                      </a:endParaRPr>
                    </a:p>
                  </a:txBody>
                  <a:tcPr marL="68580" marR="68580" marT="34298" marB="34298"/>
                </a:tc>
                <a:extLst>
                  <a:ext uri="{0D108BD9-81ED-4DB2-BD59-A6C34878D82A}">
                    <a16:rowId xmlns:a16="http://schemas.microsoft.com/office/drawing/2014/main" val="10001"/>
                  </a:ext>
                </a:extLst>
              </a:tr>
              <a:tr h="480162">
                <a:tc>
                  <a:txBody>
                    <a:bodyPr/>
                    <a:lstStyle/>
                    <a:p>
                      <a:pPr marL="342900" lvl="0" indent="-342900">
                        <a:lnSpc>
                          <a:spcPct val="200000"/>
                        </a:lnSpc>
                        <a:buFont typeface="Arial" panose="020B0604020202020204" pitchFamily="34" charset="0"/>
                        <a:buChar char="•"/>
                      </a:pPr>
                      <a:r>
                        <a:rPr lang="en-GB" altLang="en-US" sz="1400" dirty="0">
                          <a:solidFill>
                            <a:srgbClr val="FF0000"/>
                          </a:solidFill>
                          <a:latin typeface="Arial" panose="020B0604020202020204" pitchFamily="34" charset="0"/>
                        </a:rPr>
                        <a:t>3.Henry Mintzberg</a:t>
                      </a:r>
                      <a:endParaRPr lang="en-GB" sz="1400" dirty="0">
                        <a:solidFill>
                          <a:srgbClr val="FF0000"/>
                        </a:solidFill>
                      </a:endParaRPr>
                    </a:p>
                  </a:txBody>
                  <a:tcPr marL="68580" marR="68580" marT="34298" marB="34298"/>
                </a:tc>
                <a:tc>
                  <a:txBody>
                    <a:bodyPr/>
                    <a:lstStyle/>
                    <a:p>
                      <a:pPr marL="342900" lvl="0" indent="-342900">
                        <a:lnSpc>
                          <a:spcPct val="200000"/>
                        </a:lnSpc>
                        <a:buFont typeface="Arial" panose="020B0604020202020204" pitchFamily="34" charset="0"/>
                        <a:buChar char="•"/>
                      </a:pPr>
                      <a:r>
                        <a:rPr lang="en-GB" altLang="en-US" sz="1400" dirty="0">
                          <a:solidFill>
                            <a:srgbClr val="FF0000"/>
                          </a:solidFill>
                          <a:latin typeface="Arial" panose="020B0604020202020204" pitchFamily="34" charset="0"/>
                        </a:rPr>
                        <a:t>10.Edward de Bono</a:t>
                      </a:r>
                      <a:endParaRPr lang="en-GB" sz="1400" dirty="0">
                        <a:solidFill>
                          <a:srgbClr val="FF0000"/>
                        </a:solidFill>
                      </a:endParaRPr>
                    </a:p>
                  </a:txBody>
                  <a:tcPr marL="68580" marR="68580" marT="34298" marB="34298"/>
                </a:tc>
                <a:extLst>
                  <a:ext uri="{0D108BD9-81ED-4DB2-BD59-A6C34878D82A}">
                    <a16:rowId xmlns:a16="http://schemas.microsoft.com/office/drawing/2014/main" val="10002"/>
                  </a:ext>
                </a:extLst>
              </a:tr>
              <a:tr h="480162">
                <a:tc>
                  <a:txBody>
                    <a:bodyPr/>
                    <a:lstStyle/>
                    <a:p>
                      <a:pPr marL="342900" lvl="0" indent="-342900">
                        <a:lnSpc>
                          <a:spcPct val="200000"/>
                        </a:lnSpc>
                        <a:buFont typeface="Arial" panose="020B0604020202020204" pitchFamily="34" charset="0"/>
                        <a:buChar char="•"/>
                      </a:pPr>
                      <a:r>
                        <a:rPr lang="en-GB" altLang="en-US" sz="1400" dirty="0">
                          <a:solidFill>
                            <a:srgbClr val="002060"/>
                          </a:solidFill>
                          <a:latin typeface="Arial" panose="020B0604020202020204" pitchFamily="34" charset="0"/>
                        </a:rPr>
                        <a:t>4.Douglas McGregor</a:t>
                      </a:r>
                      <a:endParaRPr lang="en-GB" sz="1400" dirty="0">
                        <a:solidFill>
                          <a:srgbClr val="002060"/>
                        </a:solidFill>
                      </a:endParaRPr>
                    </a:p>
                  </a:txBody>
                  <a:tcPr marL="68580" marR="68580" marT="34298" marB="34298"/>
                </a:tc>
                <a:tc>
                  <a:txBody>
                    <a:bodyPr/>
                    <a:lstStyle/>
                    <a:p>
                      <a:pPr marL="342900" lvl="0" indent="-342900">
                        <a:lnSpc>
                          <a:spcPct val="200000"/>
                        </a:lnSpc>
                        <a:buFont typeface="Arial" panose="020B0604020202020204" pitchFamily="34" charset="0"/>
                        <a:buChar char="•"/>
                      </a:pPr>
                      <a:r>
                        <a:rPr lang="en-GB" altLang="en-US" sz="1400" dirty="0">
                          <a:solidFill>
                            <a:srgbClr val="002060"/>
                          </a:solidFill>
                          <a:latin typeface="Arial" panose="020B0604020202020204" pitchFamily="34" charset="0"/>
                        </a:rPr>
                        <a:t>11.Stephen Covey </a:t>
                      </a:r>
                      <a:endParaRPr lang="en-GB" sz="1400" dirty="0">
                        <a:solidFill>
                          <a:srgbClr val="002060"/>
                        </a:solidFill>
                      </a:endParaRPr>
                    </a:p>
                  </a:txBody>
                  <a:tcPr marL="68580" marR="68580" marT="34298" marB="34298"/>
                </a:tc>
                <a:extLst>
                  <a:ext uri="{0D108BD9-81ED-4DB2-BD59-A6C34878D82A}">
                    <a16:rowId xmlns:a16="http://schemas.microsoft.com/office/drawing/2014/main" val="10003"/>
                  </a:ext>
                </a:extLst>
              </a:tr>
              <a:tr h="480162">
                <a:tc>
                  <a:txBody>
                    <a:bodyPr/>
                    <a:lstStyle/>
                    <a:p>
                      <a:pPr marL="342900" lvl="0" indent="-342900">
                        <a:lnSpc>
                          <a:spcPct val="200000"/>
                        </a:lnSpc>
                        <a:buFont typeface="Arial" panose="020B0604020202020204" pitchFamily="34" charset="0"/>
                        <a:buChar char="•"/>
                      </a:pPr>
                      <a:r>
                        <a:rPr lang="en-GB" altLang="en-US" sz="1400" dirty="0">
                          <a:solidFill>
                            <a:srgbClr val="00B050"/>
                          </a:solidFill>
                          <a:latin typeface="Arial" panose="020B0604020202020204" pitchFamily="34" charset="0"/>
                        </a:rPr>
                        <a:t>5.Daniel Goleman</a:t>
                      </a:r>
                      <a:endParaRPr lang="en-GB" sz="1400" dirty="0">
                        <a:solidFill>
                          <a:srgbClr val="00B050"/>
                        </a:solidFill>
                      </a:endParaRPr>
                    </a:p>
                  </a:txBody>
                  <a:tcPr marL="68580" marR="68580" marT="34298" marB="34298"/>
                </a:tc>
                <a:tc>
                  <a:txBody>
                    <a:bodyPr/>
                    <a:lstStyle/>
                    <a:p>
                      <a:pPr marL="342900" lvl="0" indent="-342900">
                        <a:lnSpc>
                          <a:spcPct val="200000"/>
                        </a:lnSpc>
                        <a:buFont typeface="Arial" panose="020B0604020202020204" pitchFamily="34" charset="0"/>
                        <a:buChar char="•"/>
                      </a:pPr>
                      <a:r>
                        <a:rPr lang="en-GB" altLang="en-US" sz="1400" dirty="0">
                          <a:solidFill>
                            <a:srgbClr val="00B050"/>
                          </a:solidFill>
                          <a:latin typeface="Arial" panose="020B0604020202020204" pitchFamily="34" charset="0"/>
                        </a:rPr>
                        <a:t>12.W. Edwards Deming </a:t>
                      </a:r>
                      <a:endParaRPr lang="en-GB" sz="1400" dirty="0">
                        <a:solidFill>
                          <a:srgbClr val="00B050"/>
                        </a:solidFill>
                      </a:endParaRPr>
                    </a:p>
                  </a:txBody>
                  <a:tcPr marL="68580" marR="68580" marT="34298" marB="34298"/>
                </a:tc>
                <a:extLst>
                  <a:ext uri="{0D108BD9-81ED-4DB2-BD59-A6C34878D82A}">
                    <a16:rowId xmlns:a16="http://schemas.microsoft.com/office/drawing/2014/main" val="10004"/>
                  </a:ext>
                </a:extLst>
              </a:tr>
              <a:tr h="480162">
                <a:tc>
                  <a:txBody>
                    <a:bodyPr/>
                    <a:lstStyle/>
                    <a:p>
                      <a:pPr marL="342900" lvl="0" indent="-342900">
                        <a:lnSpc>
                          <a:spcPct val="200000"/>
                        </a:lnSpc>
                        <a:buFont typeface="Arial" panose="020B0604020202020204" pitchFamily="34" charset="0"/>
                        <a:buChar char="•"/>
                      </a:pPr>
                      <a:r>
                        <a:rPr lang="en-GB" altLang="en-US" sz="1400" dirty="0">
                          <a:solidFill>
                            <a:srgbClr val="0070C0"/>
                          </a:solidFill>
                          <a:latin typeface="Arial" panose="020B0604020202020204" pitchFamily="34" charset="0"/>
                        </a:rPr>
                        <a:t>6.Elton Mayo</a:t>
                      </a:r>
                      <a:endParaRPr lang="en-GB" sz="1400" dirty="0">
                        <a:solidFill>
                          <a:srgbClr val="0070C0"/>
                        </a:solidFill>
                      </a:endParaRPr>
                    </a:p>
                  </a:txBody>
                  <a:tcPr marL="68580" marR="68580" marT="34298" marB="34298"/>
                </a:tc>
                <a:tc>
                  <a:txBody>
                    <a:bodyPr/>
                    <a:lstStyle/>
                    <a:p>
                      <a:pPr marL="342900" lvl="0" indent="-342900">
                        <a:lnSpc>
                          <a:spcPct val="200000"/>
                        </a:lnSpc>
                        <a:buFont typeface="Arial" panose="020B0604020202020204" pitchFamily="34" charset="0"/>
                        <a:buChar char="•"/>
                      </a:pPr>
                      <a:r>
                        <a:rPr lang="en-GB" altLang="en-US" sz="1400" dirty="0">
                          <a:solidFill>
                            <a:srgbClr val="0070C0"/>
                          </a:solidFill>
                          <a:latin typeface="Arial" panose="020B0604020202020204" pitchFamily="34" charset="0"/>
                        </a:rPr>
                        <a:t>13.Reginald Revans </a:t>
                      </a:r>
                      <a:endParaRPr lang="en-GB" sz="1400" dirty="0">
                        <a:solidFill>
                          <a:srgbClr val="0070C0"/>
                        </a:solidFill>
                      </a:endParaRPr>
                    </a:p>
                  </a:txBody>
                  <a:tcPr marL="68580" marR="68580" marT="34298" marB="34298"/>
                </a:tc>
                <a:extLst>
                  <a:ext uri="{0D108BD9-81ED-4DB2-BD59-A6C34878D82A}">
                    <a16:rowId xmlns:a16="http://schemas.microsoft.com/office/drawing/2014/main" val="10005"/>
                  </a:ext>
                </a:extLst>
              </a:tr>
              <a:tr h="480162">
                <a:tc>
                  <a:txBody>
                    <a:bodyPr/>
                    <a:lstStyle/>
                    <a:p>
                      <a:pPr marL="342900" lvl="0" indent="-342900">
                        <a:lnSpc>
                          <a:spcPct val="200000"/>
                        </a:lnSpc>
                        <a:buFont typeface="Arial" panose="020B0604020202020204" pitchFamily="34" charset="0"/>
                        <a:buChar char="•"/>
                      </a:pPr>
                      <a:r>
                        <a:rPr lang="en-GB" altLang="en-US" sz="1400" dirty="0">
                          <a:solidFill>
                            <a:srgbClr val="7030A0"/>
                          </a:solidFill>
                          <a:latin typeface="Arial" panose="020B0604020202020204" pitchFamily="34" charset="0"/>
                        </a:rPr>
                        <a:t>7.Henri Fayol </a:t>
                      </a:r>
                      <a:endParaRPr lang="en-GB" sz="1400" dirty="0">
                        <a:solidFill>
                          <a:srgbClr val="7030A0"/>
                        </a:solidFill>
                      </a:endParaRPr>
                    </a:p>
                  </a:txBody>
                  <a:tcPr marL="68580" marR="68580" marT="34298" marB="34298"/>
                </a:tc>
                <a:tc>
                  <a:txBody>
                    <a:bodyPr/>
                    <a:lstStyle/>
                    <a:p>
                      <a:pPr marL="342900" lvl="0" indent="-342900">
                        <a:lnSpc>
                          <a:spcPct val="200000"/>
                        </a:lnSpc>
                        <a:buFont typeface="Arial" panose="020B0604020202020204" pitchFamily="34" charset="0"/>
                        <a:buChar char="•"/>
                      </a:pPr>
                      <a:r>
                        <a:rPr lang="en-GB" altLang="en-US" sz="1400" dirty="0">
                          <a:solidFill>
                            <a:srgbClr val="7030A0"/>
                          </a:solidFill>
                          <a:latin typeface="Arial" panose="020B0604020202020204" pitchFamily="34" charset="0"/>
                        </a:rPr>
                        <a:t>14.Max Weber</a:t>
                      </a:r>
                      <a:endParaRPr lang="en-GB" sz="1400" dirty="0">
                        <a:solidFill>
                          <a:srgbClr val="7030A0"/>
                        </a:solidFill>
                      </a:endParaRPr>
                    </a:p>
                  </a:txBody>
                  <a:tcPr marL="68580" marR="68580" marT="34298" marB="34298"/>
                </a:tc>
                <a:extLst>
                  <a:ext uri="{0D108BD9-81ED-4DB2-BD59-A6C34878D82A}">
                    <a16:rowId xmlns:a16="http://schemas.microsoft.com/office/drawing/2014/main" val="10006"/>
                  </a:ext>
                </a:extLst>
              </a:tr>
            </a:tbl>
          </a:graphicData>
        </a:graphic>
      </p:graphicFrame>
      <p:sp>
        <p:nvSpPr>
          <p:cNvPr id="72736" name="Rectangle 7">
            <a:extLst>
              <a:ext uri="{FF2B5EF4-FFF2-40B4-BE49-F238E27FC236}">
                <a16:creationId xmlns:a16="http://schemas.microsoft.com/office/drawing/2014/main" id="{3CBC9DA8-2F86-4703-96FA-A6ADF6A14C45}"/>
              </a:ext>
            </a:extLst>
          </p:cNvPr>
          <p:cNvSpPr>
            <a:spLocks noChangeArrowheads="1"/>
          </p:cNvSpPr>
          <p:nvPr/>
        </p:nvSpPr>
        <p:spPr bwMode="auto">
          <a:xfrm>
            <a:off x="2857500" y="2992041"/>
            <a:ext cx="3429000"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GB" altLang="en-US" sz="1350">
                <a:solidFill>
                  <a:srgbClr val="000000"/>
                </a:solidFill>
                <a:latin typeface="Arial" panose="020B0604020202020204" pitchFamily="34" charset="0"/>
              </a:rPr>
              <a:t>		 	</a:t>
            </a:r>
          </a:p>
          <a:p>
            <a:pPr eaLnBrk="1" hangingPunct="1">
              <a:lnSpc>
                <a:spcPct val="100000"/>
              </a:lnSpc>
              <a:spcBef>
                <a:spcPct val="0"/>
              </a:spcBef>
              <a:buFontTx/>
              <a:buNone/>
            </a:pPr>
            <a:r>
              <a:rPr lang="en-GB" altLang="en-US" sz="1350">
                <a:solidFill>
                  <a:srgbClr val="000000"/>
                </a:solidFill>
                <a:latin typeface="Arial" panose="020B0604020202020204" pitchFamily="34" charset="0"/>
              </a:rPr>
              <a:t>	 	</a:t>
            </a:r>
          </a:p>
          <a:p>
            <a:pPr eaLnBrk="1" hangingPunct="1">
              <a:lnSpc>
                <a:spcPct val="100000"/>
              </a:lnSpc>
              <a:spcBef>
                <a:spcPct val="0"/>
              </a:spcBef>
              <a:buFontTx/>
              <a:buNone/>
            </a:pPr>
            <a:r>
              <a:rPr lang="en-GB" altLang="en-US" sz="1350">
                <a:solidFill>
                  <a:srgbClr val="000000"/>
                </a:solidFill>
                <a:latin typeface="Arial" panose="020B0604020202020204" pitchFamily="34" charset="0"/>
              </a:rPr>
              <a:t>	 	</a:t>
            </a:r>
          </a:p>
          <a:p>
            <a:pPr eaLnBrk="1" hangingPunct="1">
              <a:lnSpc>
                <a:spcPct val="100000"/>
              </a:lnSpc>
              <a:spcBef>
                <a:spcPct val="0"/>
              </a:spcBef>
              <a:buFontTx/>
              <a:buNone/>
            </a:pPr>
            <a:r>
              <a:rPr lang="en-GB" altLang="en-US" sz="1350">
                <a:solidFill>
                  <a:srgbClr val="000000"/>
                </a:solidFill>
                <a:latin typeface="Arial" panose="020B0604020202020204" pitchFamily="34" charset="0"/>
              </a:rPr>
              <a:t>	</a:t>
            </a:r>
          </a:p>
          <a:p>
            <a:pPr eaLnBrk="1" hangingPunct="1">
              <a:lnSpc>
                <a:spcPct val="100000"/>
              </a:lnSpc>
              <a:spcBef>
                <a:spcPct val="0"/>
              </a:spcBef>
              <a:buFontTx/>
              <a:buNone/>
            </a:pPr>
            <a:r>
              <a:rPr lang="en-GB" altLang="en-US" sz="1350">
                <a:solidFill>
                  <a:srgbClr val="000000"/>
                </a:solidFill>
                <a:latin typeface="Arial" panose="020B0604020202020204" pitchFamily="34" charset="0"/>
              </a:rPr>
              <a:t>		</a:t>
            </a:r>
          </a:p>
          <a:p>
            <a:pPr eaLnBrk="1" hangingPunct="1">
              <a:lnSpc>
                <a:spcPct val="100000"/>
              </a:lnSpc>
              <a:spcBef>
                <a:spcPct val="0"/>
              </a:spcBef>
              <a:buFontTx/>
              <a:buNone/>
            </a:pPr>
            <a:r>
              <a:rPr lang="en-GB" altLang="en-US" sz="1350">
                <a:solidFill>
                  <a:srgbClr val="000000"/>
                </a:solidFill>
                <a:latin typeface="Arial" panose="020B0604020202020204" pitchFamily="34" charset="0"/>
              </a:rPr>
              <a:t>			</a:t>
            </a:r>
          </a:p>
          <a:p>
            <a:pPr eaLnBrk="1" hangingPunct="1">
              <a:lnSpc>
                <a:spcPct val="100000"/>
              </a:lnSpc>
              <a:spcBef>
                <a:spcPct val="0"/>
              </a:spcBef>
              <a:buFontTx/>
              <a:buNone/>
            </a:pPr>
            <a:r>
              <a:rPr lang="en-GB" altLang="en-US" sz="1350">
                <a:solidFill>
                  <a:srgbClr val="000000"/>
                </a:solidFill>
                <a:latin typeface="Arial" panose="020B0604020202020204" pitchFamily="34" charset="0"/>
              </a:rPr>
              <a:t>			</a:t>
            </a:r>
            <a:endParaRPr lang="en-GB" altLang="en-US" sz="1350" b="1">
              <a:solidFill>
                <a:srgbClr val="000000"/>
              </a:solidFill>
              <a:latin typeface="Arial" panose="020B0604020202020204" pitchFamily="34" charset="0"/>
            </a:endParaRPr>
          </a:p>
        </p:txBody>
      </p:sp>
      <p:pic>
        <p:nvPicPr>
          <p:cNvPr id="72737" name="Picture 9">
            <a:extLst>
              <a:ext uri="{FF2B5EF4-FFF2-40B4-BE49-F238E27FC236}">
                <a16:creationId xmlns:a16="http://schemas.microsoft.com/office/drawing/2014/main" id="{6319C13F-883C-4715-B819-3F6E5A31008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05550" y="2781300"/>
            <a:ext cx="1703785" cy="227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817B1-8893-493D-9362-485A1CD3DF69}"/>
              </a:ext>
            </a:extLst>
          </p:cNvPr>
          <p:cNvSpPr>
            <a:spLocks noGrp="1"/>
          </p:cNvSpPr>
          <p:nvPr>
            <p:ph type="title"/>
          </p:nvPr>
        </p:nvSpPr>
        <p:spPr/>
        <p:txBody>
          <a:bodyPr/>
          <a:lstStyle/>
          <a:p>
            <a:pPr eaLnBrk="1" fontAlgn="auto" hangingPunct="1">
              <a:spcAft>
                <a:spcPts val="0"/>
              </a:spcAft>
              <a:defRPr/>
            </a:pPr>
            <a:r>
              <a:rPr lang="en-GB" altLang="en-US" sz="3600" dirty="0">
                <a:latin typeface="Arial" pitchFamily="34" charset="0"/>
                <a:cs typeface="Arial" pitchFamily="34" charset="0"/>
              </a:rPr>
              <a:t>Theorists – Collate the following…</a:t>
            </a:r>
            <a:endParaRPr lang="en-GB" sz="3600" dirty="0"/>
          </a:p>
        </p:txBody>
      </p:sp>
      <p:sp>
        <p:nvSpPr>
          <p:cNvPr id="3" name="Content Placeholder 2">
            <a:extLst>
              <a:ext uri="{FF2B5EF4-FFF2-40B4-BE49-F238E27FC236}">
                <a16:creationId xmlns:a16="http://schemas.microsoft.com/office/drawing/2014/main" id="{95184066-51CA-4FEE-808C-D56A93DA906C}"/>
              </a:ext>
            </a:extLst>
          </p:cNvPr>
          <p:cNvSpPr>
            <a:spLocks noGrp="1"/>
          </p:cNvSpPr>
          <p:nvPr>
            <p:ph idx="1"/>
          </p:nvPr>
        </p:nvSpPr>
        <p:spPr/>
        <p:txBody>
          <a:bodyPr>
            <a:normAutofit fontScale="92500" lnSpcReduction="10000"/>
          </a:bodyPr>
          <a:lstStyle/>
          <a:p>
            <a:pPr marL="457200" indent="-457200" eaLnBrk="1" fontAlgn="auto" hangingPunct="1">
              <a:spcAft>
                <a:spcPts val="600"/>
              </a:spcAft>
              <a:buClr>
                <a:schemeClr val="tx1">
                  <a:shade val="95000"/>
                </a:schemeClr>
              </a:buClr>
              <a:buFont typeface="Arial" panose="020B0604020202020204" pitchFamily="34" charset="0"/>
              <a:buAutoNum type="arabicPeriod"/>
              <a:defRPr/>
            </a:pPr>
            <a:r>
              <a:rPr lang="en-GB" altLang="en-US" dirty="0">
                <a:solidFill>
                  <a:schemeClr val="bg2">
                    <a:lumMod val="50000"/>
                  </a:schemeClr>
                </a:solidFill>
                <a:latin typeface="Arial" panose="020B0604020202020204" pitchFamily="34" charset="0"/>
                <a:cs typeface="Arial" panose="020B0604020202020204" pitchFamily="34" charset="0"/>
              </a:rPr>
              <a:t>Name of theorist</a:t>
            </a:r>
          </a:p>
          <a:p>
            <a:pPr marL="457200" indent="-457200" eaLnBrk="1" fontAlgn="auto" hangingPunct="1">
              <a:spcAft>
                <a:spcPts val="600"/>
              </a:spcAft>
              <a:buClr>
                <a:schemeClr val="tx1">
                  <a:shade val="95000"/>
                </a:schemeClr>
              </a:buClr>
              <a:buFont typeface="Arial" panose="020B0604020202020204" pitchFamily="34" charset="0"/>
              <a:buAutoNum type="arabicPeriod"/>
              <a:defRPr/>
            </a:pPr>
            <a:r>
              <a:rPr lang="en-GB" altLang="en-US" dirty="0">
                <a:solidFill>
                  <a:schemeClr val="bg2">
                    <a:lumMod val="50000"/>
                  </a:schemeClr>
                </a:solidFill>
                <a:latin typeface="Arial" panose="020B0604020202020204" pitchFamily="34" charset="0"/>
                <a:cs typeface="Arial" panose="020B0604020202020204" pitchFamily="34" charset="0"/>
              </a:rPr>
              <a:t>Brief background</a:t>
            </a:r>
          </a:p>
          <a:p>
            <a:pPr marL="457200" indent="-457200" eaLnBrk="1" fontAlgn="auto" hangingPunct="1">
              <a:spcAft>
                <a:spcPts val="600"/>
              </a:spcAft>
              <a:buClr>
                <a:schemeClr val="tx1">
                  <a:shade val="95000"/>
                </a:schemeClr>
              </a:buClr>
              <a:buFont typeface="Arial" panose="020B0604020202020204" pitchFamily="34" charset="0"/>
              <a:buAutoNum type="arabicPeriod"/>
              <a:defRPr/>
            </a:pPr>
            <a:r>
              <a:rPr lang="en-GB" altLang="en-US" dirty="0">
                <a:solidFill>
                  <a:schemeClr val="bg2">
                    <a:lumMod val="50000"/>
                  </a:schemeClr>
                </a:solidFill>
                <a:latin typeface="Arial" panose="020B0604020202020204" pitchFamily="34" charset="0"/>
                <a:cs typeface="Arial" panose="020B0604020202020204" pitchFamily="34" charset="0"/>
              </a:rPr>
              <a:t>Most famous theory</a:t>
            </a:r>
          </a:p>
          <a:p>
            <a:pPr marL="457200" indent="-457200" eaLnBrk="1" fontAlgn="auto" hangingPunct="1">
              <a:spcAft>
                <a:spcPts val="600"/>
              </a:spcAft>
              <a:buClr>
                <a:schemeClr val="tx1">
                  <a:shade val="95000"/>
                </a:schemeClr>
              </a:buClr>
              <a:buFont typeface="Arial" panose="020B0604020202020204" pitchFamily="34" charset="0"/>
              <a:buAutoNum type="arabicPeriod"/>
              <a:defRPr/>
            </a:pPr>
            <a:r>
              <a:rPr lang="en-GB" altLang="en-US" dirty="0">
                <a:solidFill>
                  <a:schemeClr val="bg2">
                    <a:lumMod val="50000"/>
                  </a:schemeClr>
                </a:solidFill>
                <a:latin typeface="Arial" panose="020B0604020202020204" pitchFamily="34" charset="0"/>
                <a:cs typeface="Arial" panose="020B0604020202020204" pitchFamily="34" charset="0"/>
              </a:rPr>
              <a:t>Other views, critiques etc</a:t>
            </a:r>
          </a:p>
          <a:p>
            <a:pPr marL="457200" indent="-457200" eaLnBrk="1" fontAlgn="auto" hangingPunct="1">
              <a:spcAft>
                <a:spcPts val="600"/>
              </a:spcAft>
              <a:buClr>
                <a:schemeClr val="tx1">
                  <a:shade val="95000"/>
                </a:schemeClr>
              </a:buClr>
              <a:buFont typeface="Arial" panose="020B0604020202020204" pitchFamily="34" charset="0"/>
              <a:buAutoNum type="arabicPeriod"/>
              <a:defRPr/>
            </a:pPr>
            <a:r>
              <a:rPr lang="en-GB" altLang="en-US" dirty="0">
                <a:solidFill>
                  <a:schemeClr val="bg2">
                    <a:lumMod val="50000"/>
                  </a:schemeClr>
                </a:solidFill>
                <a:latin typeface="Arial" panose="020B0604020202020204" pitchFamily="34" charset="0"/>
                <a:cs typeface="Arial" panose="020B0604020202020204" pitchFamily="34" charset="0"/>
              </a:rPr>
              <a:t>How useful in the workplace</a:t>
            </a:r>
          </a:p>
          <a:p>
            <a:pPr marL="457200" indent="-457200" eaLnBrk="1" fontAlgn="auto" hangingPunct="1">
              <a:spcAft>
                <a:spcPts val="600"/>
              </a:spcAft>
              <a:buClr>
                <a:schemeClr val="tx1">
                  <a:shade val="95000"/>
                </a:schemeClr>
              </a:buClr>
              <a:buFont typeface="Arial" panose="020B0604020202020204" pitchFamily="34" charset="0"/>
              <a:buAutoNum type="arabicPeriod"/>
              <a:defRPr/>
            </a:pPr>
            <a:r>
              <a:rPr lang="en-GB" altLang="en-US" dirty="0">
                <a:solidFill>
                  <a:schemeClr val="bg2">
                    <a:lumMod val="50000"/>
                  </a:schemeClr>
                </a:solidFill>
                <a:latin typeface="Arial" panose="020B0604020202020204" pitchFamily="34" charset="0"/>
                <a:cs typeface="Arial" panose="020B0604020202020204" pitchFamily="34" charset="0"/>
              </a:rPr>
              <a:t>Give a practical example of how its been applied (positive or negative)</a:t>
            </a:r>
          </a:p>
          <a:p>
            <a:pPr marL="457200" indent="-457200" eaLnBrk="1" fontAlgn="auto" hangingPunct="1">
              <a:spcAft>
                <a:spcPts val="600"/>
              </a:spcAft>
              <a:buClr>
                <a:schemeClr val="tx1">
                  <a:shade val="95000"/>
                </a:schemeClr>
              </a:buClr>
              <a:buFont typeface="Arial" panose="020B0604020202020204" pitchFamily="34" charset="0"/>
              <a:buAutoNum type="arabicPeriod"/>
              <a:defRPr/>
            </a:pPr>
            <a:r>
              <a:rPr lang="en-GB" altLang="en-US" dirty="0">
                <a:solidFill>
                  <a:schemeClr val="bg2">
                    <a:lumMod val="50000"/>
                  </a:schemeClr>
                </a:solidFill>
                <a:latin typeface="Arial" panose="020B0604020202020204" pitchFamily="34" charset="0"/>
                <a:cs typeface="Arial" panose="020B0604020202020204" pitchFamily="34" charset="0"/>
              </a:rPr>
              <a:t>Your opinion</a:t>
            </a:r>
          </a:p>
          <a:p>
            <a:pPr marL="457200" indent="-457200" eaLnBrk="1" fontAlgn="auto" hangingPunct="1">
              <a:spcAft>
                <a:spcPts val="600"/>
              </a:spcAft>
              <a:buClr>
                <a:schemeClr val="tx1">
                  <a:shade val="95000"/>
                </a:schemeClr>
              </a:buClr>
              <a:buFont typeface="Arial" panose="020B0604020202020204" pitchFamily="34" charset="0"/>
              <a:buAutoNum type="arabicPeriod"/>
              <a:defRPr/>
            </a:pPr>
            <a:r>
              <a:rPr lang="en-GB" altLang="en-US" dirty="0">
                <a:solidFill>
                  <a:schemeClr val="bg2">
                    <a:lumMod val="50000"/>
                  </a:schemeClr>
                </a:solidFill>
                <a:latin typeface="Arial" panose="020B0604020202020204" pitchFamily="34" charset="0"/>
                <a:cs typeface="Arial" panose="020B0604020202020204" pitchFamily="34" charset="0"/>
              </a:rPr>
              <a:t>Referencing</a:t>
            </a:r>
            <a:endParaRPr lang="en-GB" dirty="0">
              <a:solidFill>
                <a:schemeClr val="bg2">
                  <a:lumMod val="50000"/>
                </a:schemeClr>
              </a:solidFill>
            </a:endParaRPr>
          </a:p>
        </p:txBody>
      </p:sp>
      <p:sp>
        <p:nvSpPr>
          <p:cNvPr id="4" name="Footer Placeholder 3">
            <a:extLst>
              <a:ext uri="{FF2B5EF4-FFF2-40B4-BE49-F238E27FC236}">
                <a16:creationId xmlns:a16="http://schemas.microsoft.com/office/drawing/2014/main" id="{007908EA-629C-438C-980C-027B1DDFCB6C}"/>
              </a:ext>
            </a:extLst>
          </p:cNvPr>
          <p:cNvSpPr>
            <a:spLocks noGrp="1"/>
          </p:cNvSpPr>
          <p:nvPr>
            <p:ph type="ftr" sz="quarter" idx="11"/>
          </p:nvPr>
        </p:nvSpPr>
        <p:spPr/>
        <p:txBody>
          <a:bodyPr/>
          <a:lstStyle/>
          <a:p>
            <a:pPr>
              <a:defRPr/>
            </a:pPr>
            <a:r>
              <a:rPr lang="en-GB" dirty="0"/>
              <a:t>                             </a:t>
            </a:r>
          </a:p>
        </p:txBody>
      </p:sp>
      <p:sp>
        <p:nvSpPr>
          <p:cNvPr id="8197" name="Slide Number Placeholder 4">
            <a:extLst>
              <a:ext uri="{FF2B5EF4-FFF2-40B4-BE49-F238E27FC236}">
                <a16:creationId xmlns:a16="http://schemas.microsoft.com/office/drawing/2014/main" id="{2AE9B210-3DA6-4A9A-9C6F-2EAB10AA7D5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9F9F9"/>
              </a:buClr>
              <a:buSzPct val="65000"/>
              <a:buFont typeface="Wingdings 2" panose="05020102010507070707" pitchFamily="18" charset="2"/>
              <a:buChar char=""/>
              <a:defRPr sz="2800">
                <a:solidFill>
                  <a:schemeClr val="tx1"/>
                </a:solidFill>
                <a:latin typeface="Verdana" panose="020B0604030504040204" pitchFamily="34" charset="0"/>
              </a:defRPr>
            </a:lvl1pPr>
            <a:lvl2pPr marL="742950" indent="-285750">
              <a:spcBef>
                <a:spcPct val="20000"/>
              </a:spcBef>
              <a:buClr>
                <a:schemeClr val="tx1"/>
              </a:buClr>
              <a:buSzPct val="80000"/>
              <a:buFont typeface="Wingdings 2" panose="05020102010507070707" pitchFamily="18" charset="2"/>
              <a:buChar char=""/>
              <a:defRPr sz="2400">
                <a:solidFill>
                  <a:schemeClr val="tx1"/>
                </a:solidFill>
                <a:latin typeface="Verdana" panose="020B0604030504040204" pitchFamily="34" charset="0"/>
              </a:defRPr>
            </a:lvl2pPr>
            <a:lvl3pPr marL="1143000" indent="-228600">
              <a:spcBef>
                <a:spcPct val="20000"/>
              </a:spcBef>
              <a:buClr>
                <a:schemeClr val="tx1"/>
              </a:buClr>
              <a:buSzPct val="9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tx1"/>
              </a:buClr>
              <a:buSzPct val="100000"/>
              <a:buFont typeface="Wingdings 3" panose="05040102010807070707" pitchFamily="18" charset="2"/>
              <a:buChar char=""/>
              <a:defRPr sz="2000">
                <a:solidFill>
                  <a:schemeClr val="tx1"/>
                </a:solidFill>
                <a:latin typeface="Verdana" panose="020B0604030504040204" pitchFamily="34" charset="0"/>
              </a:defRPr>
            </a:lvl4pPr>
            <a:lvl5pPr marL="2057400" indent="-228600">
              <a:spcBef>
                <a:spcPct val="20000"/>
              </a:spcBef>
              <a:buClr>
                <a:schemeClr val="tx1"/>
              </a:buClr>
              <a:buFont typeface="Wingdings 2" panose="05020102010507070707" pitchFamily="18"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9pPr>
          </a:lstStyle>
          <a:p>
            <a:pPr>
              <a:spcBef>
                <a:spcPct val="0"/>
              </a:spcBef>
              <a:buClrTx/>
              <a:buSzTx/>
              <a:buFontTx/>
              <a:buNone/>
            </a:pPr>
            <a:fld id="{B75DE234-C93D-49DD-A5D2-616AD0F2EEFC}" type="slidenum">
              <a:rPr lang="en-GB" altLang="en-US" sz="1200">
                <a:solidFill>
                  <a:srgbClr val="BCBCBC"/>
                </a:solidFill>
              </a:rPr>
              <a:pPr>
                <a:spcBef>
                  <a:spcPct val="0"/>
                </a:spcBef>
                <a:buClrTx/>
                <a:buSzTx/>
                <a:buFontTx/>
                <a:buNone/>
              </a:pPr>
              <a:t>6</a:t>
            </a:fld>
            <a:endParaRPr lang="en-GB" altLang="en-US" sz="1200">
              <a:solidFill>
                <a:srgbClr val="BCBCBC"/>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547CC2-FC1E-483E-9CDB-9EE99F347ED7}"/>
              </a:ext>
            </a:extLst>
          </p:cNvPr>
          <p:cNvSpPr>
            <a:spLocks noGrp="1"/>
          </p:cNvSpPr>
          <p:nvPr>
            <p:ph idx="1"/>
          </p:nvPr>
        </p:nvSpPr>
        <p:spPr>
          <a:xfrm>
            <a:off x="500063" y="5500688"/>
            <a:ext cx="8358187" cy="500062"/>
          </a:xfrm>
        </p:spPr>
        <p:txBody>
          <a:bodyPr>
            <a:normAutofit lnSpcReduction="10000"/>
          </a:bodyPr>
          <a:lstStyle/>
          <a:p>
            <a:pPr marL="548640" indent="-411480" eaLnBrk="1" fontAlgn="auto" hangingPunct="1">
              <a:spcAft>
                <a:spcPts val="0"/>
              </a:spcAft>
              <a:buClr>
                <a:schemeClr val="tx1">
                  <a:shade val="95000"/>
                </a:schemeClr>
              </a:buClr>
              <a:buFont typeface="Wingdings 2"/>
              <a:buNone/>
              <a:defRPr/>
            </a:pPr>
            <a:r>
              <a:rPr lang="en-GB" dirty="0"/>
              <a:t>		   Webber		Taylor		</a:t>
            </a:r>
            <a:r>
              <a:rPr lang="en-GB" dirty="0" err="1"/>
              <a:t>Fayol</a:t>
            </a:r>
            <a:endParaRPr lang="en-US" dirty="0"/>
          </a:p>
        </p:txBody>
      </p:sp>
      <p:pic>
        <p:nvPicPr>
          <p:cNvPr id="9219" name="Picture 2">
            <a:extLst>
              <a:ext uri="{FF2B5EF4-FFF2-40B4-BE49-F238E27FC236}">
                <a16:creationId xmlns:a16="http://schemas.microsoft.com/office/drawing/2014/main" id="{B1388697-6E08-4CB8-8EC2-AE3E98C162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563" y="1714500"/>
            <a:ext cx="7191375"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a:extLst>
              <a:ext uri="{FF2B5EF4-FFF2-40B4-BE49-F238E27FC236}">
                <a16:creationId xmlns:a16="http://schemas.microsoft.com/office/drawing/2014/main" id="{3FD32026-F628-41FB-BECF-44825885DF73}"/>
              </a:ext>
            </a:extLst>
          </p:cNvPr>
          <p:cNvSpPr>
            <a:spLocks noGrp="1"/>
          </p:cNvSpPr>
          <p:nvPr>
            <p:ph type="title"/>
          </p:nvPr>
        </p:nvSpPr>
        <p:spPr/>
        <p:txBody>
          <a:bodyPr>
            <a:normAutofit fontScale="90000"/>
          </a:bodyPr>
          <a:lstStyle/>
          <a:p>
            <a:pPr eaLnBrk="1" fontAlgn="auto" hangingPunct="1">
              <a:spcAft>
                <a:spcPts val="0"/>
              </a:spcAft>
              <a:defRPr/>
            </a:pPr>
            <a:r>
              <a:rPr lang="en-GB" dirty="0"/>
              <a:t>The Major Schools of Management Thought</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C302D-FA8A-48D8-865C-DF785453C0B1}"/>
              </a:ext>
            </a:extLst>
          </p:cNvPr>
          <p:cNvSpPr>
            <a:spLocks noGrp="1"/>
          </p:cNvSpPr>
          <p:nvPr>
            <p:ph type="ctrTitle"/>
          </p:nvPr>
        </p:nvSpPr>
        <p:spPr/>
        <p:txBody>
          <a:bodyPr/>
          <a:lstStyle/>
          <a:p>
            <a:pPr eaLnBrk="1" fontAlgn="auto" hangingPunct="1">
              <a:spcAft>
                <a:spcPts val="0"/>
              </a:spcAft>
              <a:defRPr/>
            </a:pPr>
            <a:r>
              <a:rPr lang="en-GB" dirty="0"/>
              <a:t>Values Beliefs &amp; Attitudes</a:t>
            </a:r>
          </a:p>
        </p:txBody>
      </p:sp>
      <p:sp>
        <p:nvSpPr>
          <p:cNvPr id="11267" name="AutoShape 2" descr="Image result for values">
            <a:hlinkClick r:id="rId2"/>
            <a:extLst>
              <a:ext uri="{FF2B5EF4-FFF2-40B4-BE49-F238E27FC236}">
                <a16:creationId xmlns:a16="http://schemas.microsoft.com/office/drawing/2014/main" id="{465B1758-DC85-47A4-8A22-1E1FC89FDF91}"/>
              </a:ext>
            </a:extLst>
          </p:cNvPr>
          <p:cNvSpPr>
            <a:spLocks noChangeAspect="1" noChangeArrowheads="1"/>
          </p:cNvSpPr>
          <p:nvPr/>
        </p:nvSpPr>
        <p:spPr bwMode="auto">
          <a:xfrm>
            <a:off x="38100" y="-2795588"/>
            <a:ext cx="9429750" cy="5543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9F9F9"/>
              </a:buClr>
              <a:buSzPct val="65000"/>
              <a:buFont typeface="Wingdings 2" panose="05020102010507070707" pitchFamily="18" charset="2"/>
              <a:buChar char=""/>
              <a:defRPr sz="2800">
                <a:solidFill>
                  <a:schemeClr val="tx1"/>
                </a:solidFill>
                <a:latin typeface="Verdana" panose="020B0604030504040204" pitchFamily="34" charset="0"/>
              </a:defRPr>
            </a:lvl1pPr>
            <a:lvl2pPr marL="742950" indent="-285750">
              <a:spcBef>
                <a:spcPct val="20000"/>
              </a:spcBef>
              <a:buClr>
                <a:schemeClr val="tx1"/>
              </a:buClr>
              <a:buSzPct val="80000"/>
              <a:buFont typeface="Wingdings 2" panose="05020102010507070707" pitchFamily="18" charset="2"/>
              <a:buChar char=""/>
              <a:defRPr sz="2400">
                <a:solidFill>
                  <a:schemeClr val="tx1"/>
                </a:solidFill>
                <a:latin typeface="Verdana" panose="020B0604030504040204" pitchFamily="34" charset="0"/>
              </a:defRPr>
            </a:lvl2pPr>
            <a:lvl3pPr marL="1143000" indent="-228600">
              <a:spcBef>
                <a:spcPct val="20000"/>
              </a:spcBef>
              <a:buClr>
                <a:schemeClr val="tx1"/>
              </a:buClr>
              <a:buSzPct val="9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tx1"/>
              </a:buClr>
              <a:buSzPct val="100000"/>
              <a:buFont typeface="Wingdings 3" panose="05040102010807070707" pitchFamily="18" charset="2"/>
              <a:buChar char=""/>
              <a:defRPr sz="2000">
                <a:solidFill>
                  <a:schemeClr val="tx1"/>
                </a:solidFill>
                <a:latin typeface="Verdana" panose="020B0604030504040204" pitchFamily="34" charset="0"/>
              </a:defRPr>
            </a:lvl4pPr>
            <a:lvl5pPr marL="2057400" indent="-228600">
              <a:spcBef>
                <a:spcPct val="20000"/>
              </a:spcBef>
              <a:buClr>
                <a:schemeClr val="tx1"/>
              </a:buClr>
              <a:buFont typeface="Wingdings 2" panose="05020102010507070707" pitchFamily="18"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9pPr>
          </a:lstStyle>
          <a:p>
            <a:pPr eaLnBrk="1" hangingPunct="1">
              <a:spcBef>
                <a:spcPct val="0"/>
              </a:spcBef>
              <a:buClrTx/>
              <a:buSzTx/>
              <a:buFontTx/>
              <a:buNone/>
            </a:pPr>
            <a:endParaRPr lang="en-US" altLang="en-US" sz="1800"/>
          </a:p>
        </p:txBody>
      </p:sp>
      <p:sp>
        <p:nvSpPr>
          <p:cNvPr id="11268" name="AutoShape 4" descr="Image result for values">
            <a:hlinkClick r:id="rId2"/>
            <a:extLst>
              <a:ext uri="{FF2B5EF4-FFF2-40B4-BE49-F238E27FC236}">
                <a16:creationId xmlns:a16="http://schemas.microsoft.com/office/drawing/2014/main" id="{7186C75C-0F7B-4F03-A2B6-8F9EC10AEBFE}"/>
              </a:ext>
            </a:extLst>
          </p:cNvPr>
          <p:cNvSpPr>
            <a:spLocks noChangeAspect="1" noChangeArrowheads="1"/>
          </p:cNvSpPr>
          <p:nvPr/>
        </p:nvSpPr>
        <p:spPr bwMode="auto">
          <a:xfrm>
            <a:off x="38100" y="-2795588"/>
            <a:ext cx="9429750" cy="5543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9F9F9"/>
              </a:buClr>
              <a:buSzPct val="65000"/>
              <a:buFont typeface="Wingdings 2" panose="05020102010507070707" pitchFamily="18" charset="2"/>
              <a:buChar char=""/>
              <a:defRPr sz="2800">
                <a:solidFill>
                  <a:schemeClr val="tx1"/>
                </a:solidFill>
                <a:latin typeface="Verdana" panose="020B0604030504040204" pitchFamily="34" charset="0"/>
              </a:defRPr>
            </a:lvl1pPr>
            <a:lvl2pPr marL="742950" indent="-285750">
              <a:spcBef>
                <a:spcPct val="20000"/>
              </a:spcBef>
              <a:buClr>
                <a:schemeClr val="tx1"/>
              </a:buClr>
              <a:buSzPct val="80000"/>
              <a:buFont typeface="Wingdings 2" panose="05020102010507070707" pitchFamily="18" charset="2"/>
              <a:buChar char=""/>
              <a:defRPr sz="2400">
                <a:solidFill>
                  <a:schemeClr val="tx1"/>
                </a:solidFill>
                <a:latin typeface="Verdana" panose="020B0604030504040204" pitchFamily="34" charset="0"/>
              </a:defRPr>
            </a:lvl2pPr>
            <a:lvl3pPr marL="1143000" indent="-228600">
              <a:spcBef>
                <a:spcPct val="20000"/>
              </a:spcBef>
              <a:buClr>
                <a:schemeClr val="tx1"/>
              </a:buClr>
              <a:buSzPct val="9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tx1"/>
              </a:buClr>
              <a:buSzPct val="100000"/>
              <a:buFont typeface="Wingdings 3" panose="05040102010807070707" pitchFamily="18" charset="2"/>
              <a:buChar char=""/>
              <a:defRPr sz="2000">
                <a:solidFill>
                  <a:schemeClr val="tx1"/>
                </a:solidFill>
                <a:latin typeface="Verdana" panose="020B0604030504040204" pitchFamily="34" charset="0"/>
              </a:defRPr>
            </a:lvl4pPr>
            <a:lvl5pPr marL="2057400" indent="-228600">
              <a:spcBef>
                <a:spcPct val="20000"/>
              </a:spcBef>
              <a:buClr>
                <a:schemeClr val="tx1"/>
              </a:buClr>
              <a:buFont typeface="Wingdings 2" panose="05020102010507070707" pitchFamily="18"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9pPr>
          </a:lstStyle>
          <a:p>
            <a:pPr eaLnBrk="1" hangingPunct="1">
              <a:spcBef>
                <a:spcPct val="0"/>
              </a:spcBef>
              <a:buClrTx/>
              <a:buSzTx/>
              <a:buFontTx/>
              <a:buNone/>
            </a:pPr>
            <a:endParaRPr lang="en-US" altLang="en-US" sz="1800"/>
          </a:p>
        </p:txBody>
      </p:sp>
      <p:pic>
        <p:nvPicPr>
          <p:cNvPr id="11269" name="Picture 6" descr="Image result for values">
            <a:hlinkClick r:id="rId2"/>
            <a:extLst>
              <a:ext uri="{FF2B5EF4-FFF2-40B4-BE49-F238E27FC236}">
                <a16:creationId xmlns:a16="http://schemas.microsoft.com/office/drawing/2014/main" id="{CE4C3E40-DD59-45F9-8A01-95A291C775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5938" y="3214688"/>
            <a:ext cx="5643562"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EB940-9ED9-4B48-8F66-F25A77F515ED}"/>
              </a:ext>
            </a:extLst>
          </p:cNvPr>
          <p:cNvSpPr>
            <a:spLocks noGrp="1"/>
          </p:cNvSpPr>
          <p:nvPr>
            <p:ph type="title"/>
          </p:nvPr>
        </p:nvSpPr>
        <p:spPr/>
        <p:txBody>
          <a:bodyPr/>
          <a:lstStyle/>
          <a:p>
            <a:pPr eaLnBrk="1" fontAlgn="auto" hangingPunct="1">
              <a:spcAft>
                <a:spcPts val="0"/>
              </a:spcAft>
              <a:defRPr/>
            </a:pPr>
            <a:r>
              <a:rPr lang="en-GB" dirty="0"/>
              <a:t>The Relationship</a:t>
            </a:r>
          </a:p>
        </p:txBody>
      </p:sp>
      <p:sp>
        <p:nvSpPr>
          <p:cNvPr id="5" name="Rectangle: Rounded Corners 4">
            <a:extLst>
              <a:ext uri="{FF2B5EF4-FFF2-40B4-BE49-F238E27FC236}">
                <a16:creationId xmlns:a16="http://schemas.microsoft.com/office/drawing/2014/main" id="{107E16D5-B57A-4E4D-9965-9C1C8B32BB94}"/>
              </a:ext>
            </a:extLst>
          </p:cNvPr>
          <p:cNvSpPr/>
          <p:nvPr/>
        </p:nvSpPr>
        <p:spPr>
          <a:xfrm>
            <a:off x="317500" y="2209800"/>
            <a:ext cx="13716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Values</a:t>
            </a:r>
          </a:p>
        </p:txBody>
      </p:sp>
      <p:sp>
        <p:nvSpPr>
          <p:cNvPr id="6" name="Rectangle: Rounded Corners 5">
            <a:extLst>
              <a:ext uri="{FF2B5EF4-FFF2-40B4-BE49-F238E27FC236}">
                <a16:creationId xmlns:a16="http://schemas.microsoft.com/office/drawing/2014/main" id="{B0F15A1B-EB3F-43A4-A601-580605662E33}"/>
              </a:ext>
            </a:extLst>
          </p:cNvPr>
          <p:cNvSpPr/>
          <p:nvPr/>
        </p:nvSpPr>
        <p:spPr>
          <a:xfrm>
            <a:off x="2786063" y="2214563"/>
            <a:ext cx="13716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Beliefs</a:t>
            </a:r>
          </a:p>
        </p:txBody>
      </p:sp>
      <p:sp>
        <p:nvSpPr>
          <p:cNvPr id="7" name="Rectangle: Rounded Corners 6">
            <a:extLst>
              <a:ext uri="{FF2B5EF4-FFF2-40B4-BE49-F238E27FC236}">
                <a16:creationId xmlns:a16="http://schemas.microsoft.com/office/drawing/2014/main" id="{AFE0B3AC-532E-4FAA-8238-E1F1E00FD8D2}"/>
              </a:ext>
            </a:extLst>
          </p:cNvPr>
          <p:cNvSpPr/>
          <p:nvPr/>
        </p:nvSpPr>
        <p:spPr>
          <a:xfrm>
            <a:off x="5000625" y="2214563"/>
            <a:ext cx="13716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Attitudes</a:t>
            </a:r>
          </a:p>
        </p:txBody>
      </p:sp>
      <p:sp>
        <p:nvSpPr>
          <p:cNvPr id="8" name="Rectangle: Rounded Corners 7">
            <a:extLst>
              <a:ext uri="{FF2B5EF4-FFF2-40B4-BE49-F238E27FC236}">
                <a16:creationId xmlns:a16="http://schemas.microsoft.com/office/drawing/2014/main" id="{4214DA5C-B254-4734-9DFC-C4BFA417730C}"/>
              </a:ext>
            </a:extLst>
          </p:cNvPr>
          <p:cNvSpPr/>
          <p:nvPr/>
        </p:nvSpPr>
        <p:spPr>
          <a:xfrm>
            <a:off x="7467600" y="2209800"/>
            <a:ext cx="1604963"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Behaviours</a:t>
            </a:r>
          </a:p>
        </p:txBody>
      </p:sp>
      <p:sp>
        <p:nvSpPr>
          <p:cNvPr id="12295" name="TextBox 8">
            <a:extLst>
              <a:ext uri="{FF2B5EF4-FFF2-40B4-BE49-F238E27FC236}">
                <a16:creationId xmlns:a16="http://schemas.microsoft.com/office/drawing/2014/main" id="{7CBD01C8-FDBE-484B-9EC3-3B846528F0D4}"/>
              </a:ext>
            </a:extLst>
          </p:cNvPr>
          <p:cNvSpPr txBox="1">
            <a:spLocks noChangeArrowheads="1"/>
          </p:cNvSpPr>
          <p:nvPr/>
        </p:nvSpPr>
        <p:spPr bwMode="auto">
          <a:xfrm>
            <a:off x="1643063" y="2559050"/>
            <a:ext cx="11763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9F9F9"/>
              </a:buClr>
              <a:buSzPct val="65000"/>
              <a:buFont typeface="Wingdings 2" panose="05020102010507070707" pitchFamily="18" charset="2"/>
              <a:buChar char=""/>
              <a:defRPr sz="2800">
                <a:solidFill>
                  <a:schemeClr val="tx1"/>
                </a:solidFill>
                <a:latin typeface="Verdana" panose="020B0604030504040204" pitchFamily="34" charset="0"/>
              </a:defRPr>
            </a:lvl1pPr>
            <a:lvl2pPr marL="742950" indent="-285750">
              <a:spcBef>
                <a:spcPct val="20000"/>
              </a:spcBef>
              <a:buClr>
                <a:schemeClr val="tx1"/>
              </a:buClr>
              <a:buSzPct val="80000"/>
              <a:buFont typeface="Wingdings 2" panose="05020102010507070707" pitchFamily="18" charset="2"/>
              <a:buChar char=""/>
              <a:defRPr sz="2400">
                <a:solidFill>
                  <a:schemeClr val="tx1"/>
                </a:solidFill>
                <a:latin typeface="Verdana" panose="020B0604030504040204" pitchFamily="34" charset="0"/>
              </a:defRPr>
            </a:lvl2pPr>
            <a:lvl3pPr marL="1143000" indent="-228600">
              <a:spcBef>
                <a:spcPct val="20000"/>
              </a:spcBef>
              <a:buClr>
                <a:schemeClr val="tx1"/>
              </a:buClr>
              <a:buSzPct val="9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tx1"/>
              </a:buClr>
              <a:buSzPct val="100000"/>
              <a:buFont typeface="Wingdings 3" panose="05040102010807070707" pitchFamily="18" charset="2"/>
              <a:buChar char=""/>
              <a:defRPr sz="2000">
                <a:solidFill>
                  <a:schemeClr val="tx1"/>
                </a:solidFill>
                <a:latin typeface="Verdana" panose="020B0604030504040204" pitchFamily="34" charset="0"/>
              </a:defRPr>
            </a:lvl4pPr>
            <a:lvl5pPr marL="2057400" indent="-228600">
              <a:spcBef>
                <a:spcPct val="20000"/>
              </a:spcBef>
              <a:buClr>
                <a:schemeClr val="tx1"/>
              </a:buClr>
              <a:buFont typeface="Wingdings 2" panose="05020102010507070707" pitchFamily="18"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9pPr>
          </a:lstStyle>
          <a:p>
            <a:pPr algn="ctr" eaLnBrk="1" hangingPunct="1">
              <a:spcBef>
                <a:spcPct val="0"/>
              </a:spcBef>
              <a:buClrTx/>
              <a:buSzTx/>
              <a:buFontTx/>
              <a:buNone/>
            </a:pPr>
            <a:r>
              <a:rPr lang="en-GB" altLang="en-US" sz="1200"/>
              <a:t>Underpinned</a:t>
            </a:r>
            <a:r>
              <a:rPr lang="en-GB" altLang="en-US" sz="1400"/>
              <a:t> by</a:t>
            </a:r>
          </a:p>
        </p:txBody>
      </p:sp>
      <p:sp>
        <p:nvSpPr>
          <p:cNvPr id="12296" name="TextBox 9">
            <a:extLst>
              <a:ext uri="{FF2B5EF4-FFF2-40B4-BE49-F238E27FC236}">
                <a16:creationId xmlns:a16="http://schemas.microsoft.com/office/drawing/2014/main" id="{276A774C-3D8B-43AE-A229-D6294018B0DF}"/>
              </a:ext>
            </a:extLst>
          </p:cNvPr>
          <p:cNvSpPr txBox="1">
            <a:spLocks noChangeArrowheads="1"/>
          </p:cNvSpPr>
          <p:nvPr/>
        </p:nvSpPr>
        <p:spPr bwMode="auto">
          <a:xfrm>
            <a:off x="4000500" y="2571750"/>
            <a:ext cx="11763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9F9F9"/>
              </a:buClr>
              <a:buSzPct val="65000"/>
              <a:buFont typeface="Wingdings 2" panose="05020102010507070707" pitchFamily="18" charset="2"/>
              <a:buChar char=""/>
              <a:defRPr sz="2800">
                <a:solidFill>
                  <a:schemeClr val="tx1"/>
                </a:solidFill>
                <a:latin typeface="Verdana" panose="020B0604030504040204" pitchFamily="34" charset="0"/>
              </a:defRPr>
            </a:lvl1pPr>
            <a:lvl2pPr marL="742950" indent="-285750">
              <a:spcBef>
                <a:spcPct val="20000"/>
              </a:spcBef>
              <a:buClr>
                <a:schemeClr val="tx1"/>
              </a:buClr>
              <a:buSzPct val="80000"/>
              <a:buFont typeface="Wingdings 2" panose="05020102010507070707" pitchFamily="18" charset="2"/>
              <a:buChar char=""/>
              <a:defRPr sz="2400">
                <a:solidFill>
                  <a:schemeClr val="tx1"/>
                </a:solidFill>
                <a:latin typeface="Verdana" panose="020B0604030504040204" pitchFamily="34" charset="0"/>
              </a:defRPr>
            </a:lvl2pPr>
            <a:lvl3pPr marL="1143000" indent="-228600">
              <a:spcBef>
                <a:spcPct val="20000"/>
              </a:spcBef>
              <a:buClr>
                <a:schemeClr val="tx1"/>
              </a:buClr>
              <a:buSzPct val="9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tx1"/>
              </a:buClr>
              <a:buSzPct val="100000"/>
              <a:buFont typeface="Wingdings 3" panose="05040102010807070707" pitchFamily="18" charset="2"/>
              <a:buChar char=""/>
              <a:defRPr sz="2000">
                <a:solidFill>
                  <a:schemeClr val="tx1"/>
                </a:solidFill>
                <a:latin typeface="Verdana" panose="020B0604030504040204" pitchFamily="34" charset="0"/>
              </a:defRPr>
            </a:lvl4pPr>
            <a:lvl5pPr marL="2057400" indent="-228600">
              <a:spcBef>
                <a:spcPct val="20000"/>
              </a:spcBef>
              <a:buClr>
                <a:schemeClr val="tx1"/>
              </a:buClr>
              <a:buFont typeface="Wingdings 2" panose="05020102010507070707" pitchFamily="18"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9pPr>
          </a:lstStyle>
          <a:p>
            <a:pPr algn="ctr" eaLnBrk="1" hangingPunct="1">
              <a:spcBef>
                <a:spcPct val="0"/>
              </a:spcBef>
              <a:buClrTx/>
              <a:buSzTx/>
              <a:buFontTx/>
              <a:buNone/>
            </a:pPr>
            <a:r>
              <a:rPr lang="en-GB" altLang="en-US" sz="1200"/>
              <a:t>Form the </a:t>
            </a:r>
          </a:p>
          <a:p>
            <a:pPr algn="ctr" eaLnBrk="1" hangingPunct="1">
              <a:spcBef>
                <a:spcPct val="0"/>
              </a:spcBef>
              <a:buClrTx/>
              <a:buSzTx/>
              <a:buFontTx/>
              <a:buNone/>
            </a:pPr>
            <a:r>
              <a:rPr lang="en-GB" altLang="en-US" sz="1200"/>
              <a:t>basis of</a:t>
            </a:r>
            <a:endParaRPr lang="en-GB" altLang="en-US" sz="1400"/>
          </a:p>
        </p:txBody>
      </p:sp>
      <p:sp>
        <p:nvSpPr>
          <p:cNvPr id="12297" name="TextBox 10">
            <a:extLst>
              <a:ext uri="{FF2B5EF4-FFF2-40B4-BE49-F238E27FC236}">
                <a16:creationId xmlns:a16="http://schemas.microsoft.com/office/drawing/2014/main" id="{D2A8DE01-F3FF-4230-BC76-5FA4D665F1FC}"/>
              </a:ext>
            </a:extLst>
          </p:cNvPr>
          <p:cNvSpPr txBox="1">
            <a:spLocks noChangeArrowheads="1"/>
          </p:cNvSpPr>
          <p:nvPr/>
        </p:nvSpPr>
        <p:spPr bwMode="auto">
          <a:xfrm>
            <a:off x="6286500" y="2559050"/>
            <a:ext cx="1285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9F9F9"/>
              </a:buClr>
              <a:buSzPct val="65000"/>
              <a:buFont typeface="Wingdings 2" panose="05020102010507070707" pitchFamily="18" charset="2"/>
              <a:buChar char=""/>
              <a:defRPr sz="2800">
                <a:solidFill>
                  <a:schemeClr val="tx1"/>
                </a:solidFill>
                <a:latin typeface="Verdana" panose="020B0604030504040204" pitchFamily="34" charset="0"/>
              </a:defRPr>
            </a:lvl1pPr>
            <a:lvl2pPr marL="742950" indent="-285750">
              <a:spcBef>
                <a:spcPct val="20000"/>
              </a:spcBef>
              <a:buClr>
                <a:schemeClr val="tx1"/>
              </a:buClr>
              <a:buSzPct val="80000"/>
              <a:buFont typeface="Wingdings 2" panose="05020102010507070707" pitchFamily="18" charset="2"/>
              <a:buChar char=""/>
              <a:defRPr sz="2400">
                <a:solidFill>
                  <a:schemeClr val="tx1"/>
                </a:solidFill>
                <a:latin typeface="Verdana" panose="020B0604030504040204" pitchFamily="34" charset="0"/>
              </a:defRPr>
            </a:lvl2pPr>
            <a:lvl3pPr marL="1143000" indent="-228600">
              <a:spcBef>
                <a:spcPct val="20000"/>
              </a:spcBef>
              <a:buClr>
                <a:schemeClr val="tx1"/>
              </a:buClr>
              <a:buSzPct val="9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tx1"/>
              </a:buClr>
              <a:buSzPct val="100000"/>
              <a:buFont typeface="Wingdings 3" panose="05040102010807070707" pitchFamily="18" charset="2"/>
              <a:buChar char=""/>
              <a:defRPr sz="2000">
                <a:solidFill>
                  <a:schemeClr val="tx1"/>
                </a:solidFill>
                <a:latin typeface="Verdana" panose="020B0604030504040204" pitchFamily="34" charset="0"/>
              </a:defRPr>
            </a:lvl4pPr>
            <a:lvl5pPr marL="2057400" indent="-228600">
              <a:spcBef>
                <a:spcPct val="20000"/>
              </a:spcBef>
              <a:buClr>
                <a:schemeClr val="tx1"/>
              </a:buClr>
              <a:buFont typeface="Wingdings 2" panose="05020102010507070707" pitchFamily="18"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9pPr>
          </a:lstStyle>
          <a:p>
            <a:pPr algn="ctr" eaLnBrk="1" hangingPunct="1">
              <a:spcBef>
                <a:spcPct val="0"/>
              </a:spcBef>
              <a:buClrTx/>
              <a:buSzTx/>
              <a:buFontTx/>
              <a:buNone/>
            </a:pPr>
            <a:r>
              <a:rPr lang="en-GB" altLang="en-US" sz="1200"/>
              <a:t>Which are demonstrated through</a:t>
            </a:r>
            <a:endParaRPr lang="en-GB" altLang="en-US" sz="1400"/>
          </a:p>
        </p:txBody>
      </p:sp>
      <p:pic>
        <p:nvPicPr>
          <p:cNvPr id="12298" name="Picture 2" descr="Related image">
            <a:hlinkClick r:id="rId2"/>
            <a:extLst>
              <a:ext uri="{FF2B5EF4-FFF2-40B4-BE49-F238E27FC236}">
                <a16:creationId xmlns:a16="http://schemas.microsoft.com/office/drawing/2014/main" id="{55B0DDB2-59A5-4CF1-9221-3DEA0C933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6063" y="3714750"/>
            <a:ext cx="3756025" cy="27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1EAA68-8E7D-4AF1-94CF-96B6F3833A4E}"/>
              </a:ext>
            </a:extLst>
          </p:cNvPr>
          <p:cNvSpPr>
            <a:spLocks noGrp="1"/>
          </p:cNvSpPr>
          <p:nvPr>
            <p:ph sz="half" idx="1"/>
          </p:nvPr>
        </p:nvSpPr>
        <p:spPr>
          <a:xfrm>
            <a:off x="187325" y="685800"/>
            <a:ext cx="8528050" cy="4525963"/>
          </a:xfrm>
        </p:spPr>
        <p:txBody>
          <a:bodyPr>
            <a:noAutofit/>
          </a:bodyPr>
          <a:lstStyle/>
          <a:p>
            <a:pPr marL="548640" indent="-411480" eaLnBrk="1" fontAlgn="auto" hangingPunct="1">
              <a:spcAft>
                <a:spcPts val="0"/>
              </a:spcAft>
              <a:buClr>
                <a:schemeClr val="tx1">
                  <a:shade val="95000"/>
                </a:schemeClr>
              </a:buClr>
              <a:buFont typeface="Wingdings 2"/>
              <a:buChar char=""/>
              <a:defRPr/>
            </a:pPr>
            <a:r>
              <a:rPr lang="en-GB" sz="2400" b="1" dirty="0">
                <a:solidFill>
                  <a:schemeClr val="bg2">
                    <a:lumMod val="75000"/>
                  </a:schemeClr>
                </a:solidFill>
              </a:rPr>
              <a:t>Values </a:t>
            </a:r>
            <a:r>
              <a:rPr lang="en-GB" sz="2400" dirty="0"/>
              <a:t> describe and provide a means of talking about what is </a:t>
            </a:r>
            <a:r>
              <a:rPr lang="en-GB" sz="2400" b="1" dirty="0">
                <a:solidFill>
                  <a:srgbClr val="0070C0"/>
                </a:solidFill>
              </a:rPr>
              <a:t>important</a:t>
            </a:r>
            <a:r>
              <a:rPr lang="en-GB" sz="2400" dirty="0"/>
              <a:t> to us.</a:t>
            </a:r>
          </a:p>
          <a:p>
            <a:pPr marL="548640" indent="-411480" eaLnBrk="1" fontAlgn="auto" hangingPunct="1">
              <a:spcAft>
                <a:spcPts val="0"/>
              </a:spcAft>
              <a:buClr>
                <a:schemeClr val="tx1">
                  <a:shade val="95000"/>
                </a:schemeClr>
              </a:buClr>
              <a:buFont typeface="Wingdings 2"/>
              <a:buChar char=""/>
              <a:defRPr/>
            </a:pPr>
            <a:r>
              <a:rPr lang="en-GB" sz="2400" b="1" dirty="0">
                <a:solidFill>
                  <a:schemeClr val="bg2">
                    <a:lumMod val="75000"/>
                  </a:schemeClr>
                </a:solidFill>
              </a:rPr>
              <a:t>Beliefs</a:t>
            </a:r>
            <a:r>
              <a:rPr lang="en-GB" sz="2400" b="1" dirty="0"/>
              <a:t> </a:t>
            </a:r>
            <a:r>
              <a:rPr lang="en-GB" sz="2400" dirty="0"/>
              <a:t>are things that we </a:t>
            </a:r>
            <a:r>
              <a:rPr lang="en-GB" sz="2400" b="1" dirty="0">
                <a:solidFill>
                  <a:srgbClr val="0070C0"/>
                </a:solidFill>
              </a:rPr>
              <a:t>hold to be true </a:t>
            </a:r>
            <a:r>
              <a:rPr lang="en-GB" sz="2400" dirty="0"/>
              <a:t>which underpin our values. </a:t>
            </a:r>
            <a:r>
              <a:rPr lang="en-GB" altLang="en-US" sz="2400" dirty="0"/>
              <a:t>Our </a:t>
            </a:r>
            <a:r>
              <a:rPr lang="en-GB" altLang="en-US" sz="2400" b="1" dirty="0"/>
              <a:t>experience </a:t>
            </a:r>
            <a:r>
              <a:rPr lang="en-GB" altLang="en-US" sz="2400" dirty="0"/>
              <a:t>and </a:t>
            </a:r>
            <a:r>
              <a:rPr lang="en-GB" altLang="en-US" sz="2400" b="1" dirty="0"/>
              <a:t>view of the world</a:t>
            </a:r>
          </a:p>
          <a:p>
            <a:pPr marL="548640" indent="-411480" eaLnBrk="1" fontAlgn="auto" hangingPunct="1">
              <a:spcAft>
                <a:spcPts val="0"/>
              </a:spcAft>
              <a:buClr>
                <a:schemeClr val="tx1">
                  <a:shade val="95000"/>
                </a:schemeClr>
              </a:buClr>
              <a:buFont typeface="Wingdings 2"/>
              <a:buChar char=""/>
              <a:defRPr/>
            </a:pPr>
            <a:r>
              <a:rPr lang="en-GB" sz="2400" dirty="0"/>
              <a:t> </a:t>
            </a:r>
            <a:r>
              <a:rPr lang="en-GB" sz="2400" b="1" dirty="0">
                <a:solidFill>
                  <a:schemeClr val="bg2">
                    <a:lumMod val="75000"/>
                  </a:schemeClr>
                </a:solidFill>
              </a:rPr>
              <a:t>Attitudes</a:t>
            </a:r>
            <a:r>
              <a:rPr lang="en-GB" sz="2400" b="1" dirty="0"/>
              <a:t> </a:t>
            </a:r>
            <a:r>
              <a:rPr lang="en-GB" sz="2400" dirty="0"/>
              <a:t>are the ways a person </a:t>
            </a:r>
            <a:r>
              <a:rPr lang="en-GB" sz="2400" b="1" dirty="0">
                <a:solidFill>
                  <a:srgbClr val="0070C0"/>
                </a:solidFill>
              </a:rPr>
              <a:t>expresses</a:t>
            </a:r>
            <a:r>
              <a:rPr lang="en-GB" sz="2400" dirty="0"/>
              <a:t> or </a:t>
            </a:r>
            <a:r>
              <a:rPr lang="en-GB" sz="2400" b="1" dirty="0">
                <a:solidFill>
                  <a:srgbClr val="0070C0"/>
                </a:solidFill>
              </a:rPr>
              <a:t>applies</a:t>
            </a:r>
            <a:r>
              <a:rPr lang="en-GB" sz="2400" dirty="0"/>
              <a:t> their beliefs and values, and is expressed through words and behaviour</a:t>
            </a:r>
          </a:p>
        </p:txBody>
      </p:sp>
      <p:pic>
        <p:nvPicPr>
          <p:cNvPr id="13315" name="Picture 2" descr="Image result for attitudes">
            <a:hlinkClick r:id="rId2"/>
            <a:extLst>
              <a:ext uri="{FF2B5EF4-FFF2-40B4-BE49-F238E27FC236}">
                <a16:creationId xmlns:a16="http://schemas.microsoft.com/office/drawing/2014/main" id="{830809B9-D884-4FE4-8D82-36557EEC1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0313" y="4286250"/>
            <a:ext cx="4143375"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a:extLst>
              <a:ext uri="{FF2B5EF4-FFF2-40B4-BE49-F238E27FC236}">
                <a16:creationId xmlns:a16="http://schemas.microsoft.com/office/drawing/2014/main" id="{22456375-A5C2-44C8-B4BC-E38725745C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750" y="233363"/>
            <a:ext cx="6286500" cy="639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FB995-99C2-4ECB-A46C-32F9EF747DFD}"/>
              </a:ext>
            </a:extLst>
          </p:cNvPr>
          <p:cNvSpPr>
            <a:spLocks noGrp="1"/>
          </p:cNvSpPr>
          <p:nvPr>
            <p:ph type="title"/>
          </p:nvPr>
        </p:nvSpPr>
        <p:spPr/>
        <p:txBody>
          <a:bodyPr>
            <a:normAutofit fontScale="90000"/>
          </a:bodyPr>
          <a:lstStyle/>
          <a:p>
            <a:pPr eaLnBrk="1" fontAlgn="auto" hangingPunct="1">
              <a:spcAft>
                <a:spcPts val="0"/>
              </a:spcAft>
              <a:defRPr/>
            </a:pPr>
            <a:r>
              <a:rPr lang="en-US" dirty="0"/>
              <a:t>Where do values come from?</a:t>
            </a:r>
            <a:br>
              <a:rPr lang="en-US" dirty="0"/>
            </a:br>
            <a:endParaRPr lang="en-US" dirty="0"/>
          </a:p>
        </p:txBody>
      </p:sp>
      <p:sp>
        <p:nvSpPr>
          <p:cNvPr id="3" name="Content Placeholder 2">
            <a:extLst>
              <a:ext uri="{FF2B5EF4-FFF2-40B4-BE49-F238E27FC236}">
                <a16:creationId xmlns:a16="http://schemas.microsoft.com/office/drawing/2014/main" id="{AD8EF1D2-5F45-4ADE-8573-422A24E95198}"/>
              </a:ext>
            </a:extLst>
          </p:cNvPr>
          <p:cNvSpPr>
            <a:spLocks noGrp="1"/>
          </p:cNvSpPr>
          <p:nvPr>
            <p:ph idx="1"/>
          </p:nvPr>
        </p:nvSpPr>
        <p:spPr>
          <a:xfrm>
            <a:off x="500063" y="1000125"/>
            <a:ext cx="8229600" cy="4708525"/>
          </a:xfrm>
        </p:spPr>
        <p:txBody>
          <a:bodyPr>
            <a:normAutofit fontScale="70000" lnSpcReduction="20000"/>
          </a:bodyPr>
          <a:lstStyle/>
          <a:p>
            <a:pPr marL="548640" indent="-411480" eaLnBrk="1" fontAlgn="auto" hangingPunct="1">
              <a:spcAft>
                <a:spcPts val="0"/>
              </a:spcAft>
              <a:buClr>
                <a:schemeClr val="tx1">
                  <a:shade val="95000"/>
                </a:schemeClr>
              </a:buClr>
              <a:buFont typeface="Wingdings 2"/>
              <a:buNone/>
              <a:defRPr/>
            </a:pPr>
            <a:r>
              <a:rPr lang="en-US" dirty="0">
                <a:solidFill>
                  <a:schemeClr val="accent2">
                    <a:lumMod val="20000"/>
                    <a:lumOff val="80000"/>
                  </a:schemeClr>
                </a:solidFill>
              </a:rPr>
              <a:t>Our values come from a variety of sources. Some of these include:</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Family</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Peers (social influences)</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The workplace</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Educational institutions such as schools</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Significant life events (death, divorce, losing jobs, major accident and trauma, major health issues, significant losses)</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Major historical events (world wars, economic depressions, etc).</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Religion</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Music</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Media</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Technology</a:t>
            </a:r>
          </a:p>
          <a:p>
            <a:pPr marL="548640" indent="-411480" eaLnBrk="1" fontAlgn="auto" hangingPunct="1">
              <a:spcAft>
                <a:spcPts val="0"/>
              </a:spcAft>
              <a:buClr>
                <a:schemeClr val="tx1">
                  <a:shade val="95000"/>
                </a:schemeClr>
              </a:buClr>
              <a:buFont typeface="Wingdings 2"/>
              <a:buChar char=""/>
              <a:defRPr/>
            </a:pPr>
            <a:r>
              <a:rPr lang="en-US" dirty="0">
                <a:solidFill>
                  <a:schemeClr val="accent2">
                    <a:lumMod val="20000"/>
                    <a:lumOff val="80000"/>
                  </a:schemeClr>
                </a:solidFill>
              </a:rPr>
              <a:t>Culture</a:t>
            </a:r>
          </a:p>
          <a:p>
            <a:pPr marL="548640" indent="-411480" eaLnBrk="1" fontAlgn="auto" hangingPunct="1">
              <a:spcAft>
                <a:spcPts val="0"/>
              </a:spcAft>
              <a:buClr>
                <a:schemeClr val="tx1">
                  <a:shade val="95000"/>
                </a:schemeClr>
              </a:buClr>
              <a:buFont typeface="Wingdings 2"/>
              <a:buChar char=""/>
              <a:defRPr/>
            </a:pPr>
            <a:endParaRPr lang="en-US" dirty="0"/>
          </a:p>
        </p:txBody>
      </p:sp>
      <p:sp>
        <p:nvSpPr>
          <p:cNvPr id="20484" name="AutoShape 6" descr="Image result for values">
            <a:hlinkClick r:id="rId2"/>
            <a:extLst>
              <a:ext uri="{FF2B5EF4-FFF2-40B4-BE49-F238E27FC236}">
                <a16:creationId xmlns:a16="http://schemas.microsoft.com/office/drawing/2014/main" id="{FBB40A19-3F15-46DB-9691-A0435D9397D6}"/>
              </a:ext>
            </a:extLst>
          </p:cNvPr>
          <p:cNvSpPr>
            <a:spLocks noChangeAspect="1" noChangeArrowheads="1"/>
          </p:cNvSpPr>
          <p:nvPr/>
        </p:nvSpPr>
        <p:spPr bwMode="auto">
          <a:xfrm>
            <a:off x="38100" y="-2141538"/>
            <a:ext cx="10058400" cy="4181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9F9F9"/>
              </a:buClr>
              <a:buSzPct val="65000"/>
              <a:buFont typeface="Wingdings 2" panose="05020102010507070707" pitchFamily="18" charset="2"/>
              <a:buChar char=""/>
              <a:defRPr sz="2800">
                <a:solidFill>
                  <a:schemeClr val="tx1"/>
                </a:solidFill>
                <a:latin typeface="Verdana" panose="020B0604030504040204" pitchFamily="34" charset="0"/>
              </a:defRPr>
            </a:lvl1pPr>
            <a:lvl2pPr marL="742950" indent="-285750">
              <a:spcBef>
                <a:spcPct val="20000"/>
              </a:spcBef>
              <a:buClr>
                <a:schemeClr val="tx1"/>
              </a:buClr>
              <a:buSzPct val="80000"/>
              <a:buFont typeface="Wingdings 2" panose="05020102010507070707" pitchFamily="18" charset="2"/>
              <a:buChar char=""/>
              <a:defRPr sz="2400">
                <a:solidFill>
                  <a:schemeClr val="tx1"/>
                </a:solidFill>
                <a:latin typeface="Verdana" panose="020B0604030504040204" pitchFamily="34" charset="0"/>
              </a:defRPr>
            </a:lvl2pPr>
            <a:lvl3pPr marL="1143000" indent="-228600">
              <a:spcBef>
                <a:spcPct val="20000"/>
              </a:spcBef>
              <a:buClr>
                <a:schemeClr val="tx1"/>
              </a:buClr>
              <a:buSzPct val="9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tx1"/>
              </a:buClr>
              <a:buSzPct val="100000"/>
              <a:buFont typeface="Wingdings 3" panose="05040102010807070707" pitchFamily="18" charset="2"/>
              <a:buChar char=""/>
              <a:defRPr sz="2000">
                <a:solidFill>
                  <a:schemeClr val="tx1"/>
                </a:solidFill>
                <a:latin typeface="Verdana" panose="020B0604030504040204" pitchFamily="34" charset="0"/>
              </a:defRPr>
            </a:lvl4pPr>
            <a:lvl5pPr marL="2057400" indent="-228600">
              <a:spcBef>
                <a:spcPct val="20000"/>
              </a:spcBef>
              <a:buClr>
                <a:schemeClr val="tx1"/>
              </a:buClr>
              <a:buFont typeface="Wingdings 2" panose="05020102010507070707" pitchFamily="18"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1"/>
              </a:buClr>
              <a:buFont typeface="Wingdings 2" panose="05020102010507070707" pitchFamily="18" charset="2"/>
              <a:buChar char=""/>
              <a:defRPr sz="2000">
                <a:solidFill>
                  <a:schemeClr val="tx1"/>
                </a:solidFill>
                <a:latin typeface="Verdana" panose="020B0604030504040204" pitchFamily="34" charset="0"/>
              </a:defRPr>
            </a:lvl9pPr>
          </a:lstStyle>
          <a:p>
            <a:pPr eaLnBrk="1" hangingPunct="1">
              <a:spcBef>
                <a:spcPct val="0"/>
              </a:spcBef>
              <a:buClrTx/>
              <a:buSzTx/>
              <a:buFontTx/>
              <a:buNone/>
            </a:pPr>
            <a:endParaRPr lang="en-US" altLang="en-US" sz="1800">
              <a:latin typeface="Arial" panose="020B0604020202020204" pitchFamily="34" charset="0"/>
            </a:endParaRPr>
          </a:p>
        </p:txBody>
      </p:sp>
      <p:pic>
        <p:nvPicPr>
          <p:cNvPr id="20485" name="Picture 8" descr="Image result for values">
            <a:hlinkClick r:id="rId2"/>
            <a:extLst>
              <a:ext uri="{FF2B5EF4-FFF2-40B4-BE49-F238E27FC236}">
                <a16:creationId xmlns:a16="http://schemas.microsoft.com/office/drawing/2014/main" id="{E40411F6-F317-4463-BA6E-F888F8EB96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125" y="4357688"/>
            <a:ext cx="5072063"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 result for attitudes">
            <a:hlinkClick r:id="rId2"/>
            <a:extLst>
              <a:ext uri="{FF2B5EF4-FFF2-40B4-BE49-F238E27FC236}">
                <a16:creationId xmlns:a16="http://schemas.microsoft.com/office/drawing/2014/main" id="{FDC73929-4BF8-4AAE-8247-DC36BA305624}"/>
              </a:ext>
            </a:extLst>
          </p:cNvPr>
          <p:cNvPicPr>
            <a:picLocks noChangeAspect="1" noChangeArrowheads="1"/>
          </p:cNvPicPr>
          <p:nvPr/>
        </p:nvPicPr>
        <p:blipFill>
          <a:blip r:embed="rId3">
            <a:duotone>
              <a:schemeClr val="accent5">
                <a:shade val="45000"/>
                <a:satMod val="135000"/>
              </a:schemeClr>
              <a:prstClr val="white"/>
            </a:duotone>
            <a:lum bright="-20000" contrast="10000"/>
          </a:blip>
          <a:srcRect/>
          <a:stretch>
            <a:fillRect/>
          </a:stretch>
        </p:blipFill>
        <p:spPr bwMode="auto">
          <a:xfrm>
            <a:off x="642910" y="1285860"/>
            <a:ext cx="7643866" cy="4643443"/>
          </a:xfrm>
          <a:prstGeom prst="rect">
            <a:avLst/>
          </a:prstGeom>
          <a:noFill/>
        </p:spPr>
      </p:pic>
      <p:sp>
        <p:nvSpPr>
          <p:cNvPr id="2" name="Title 1">
            <a:extLst>
              <a:ext uri="{FF2B5EF4-FFF2-40B4-BE49-F238E27FC236}">
                <a16:creationId xmlns:a16="http://schemas.microsoft.com/office/drawing/2014/main" id="{E14ED2FD-9C2B-4276-8BAD-17733653B678}"/>
              </a:ext>
            </a:extLst>
          </p:cNvPr>
          <p:cNvSpPr>
            <a:spLocks noGrp="1"/>
          </p:cNvSpPr>
          <p:nvPr>
            <p:ph type="title"/>
          </p:nvPr>
        </p:nvSpPr>
        <p:spPr>
          <a:xfrm>
            <a:off x="357158" y="285728"/>
            <a:ext cx="8229600" cy="1143000"/>
          </a:xfrm>
        </p:spPr>
        <p:txBody>
          <a:bodyPr/>
          <a:lstStyle/>
          <a:p>
            <a:pPr eaLnBrk="1" fontAlgn="auto" hangingPunct="1">
              <a:spcAft>
                <a:spcPts val="0"/>
              </a:spcAft>
              <a:defRPr/>
            </a:pPr>
            <a:r>
              <a:rPr lang="en-GB" dirty="0"/>
              <a:t>Values &amp; their benefits</a:t>
            </a:r>
          </a:p>
        </p:txBody>
      </p:sp>
      <p:sp>
        <p:nvSpPr>
          <p:cNvPr id="3" name="Content Placeholder 2">
            <a:extLst>
              <a:ext uri="{FF2B5EF4-FFF2-40B4-BE49-F238E27FC236}">
                <a16:creationId xmlns:a16="http://schemas.microsoft.com/office/drawing/2014/main" id="{32EE84E1-63CB-4981-B17A-26C36D867195}"/>
              </a:ext>
            </a:extLst>
          </p:cNvPr>
          <p:cNvSpPr>
            <a:spLocks noGrp="1"/>
          </p:cNvSpPr>
          <p:nvPr>
            <p:ph idx="1"/>
          </p:nvPr>
        </p:nvSpPr>
        <p:spPr>
          <a:xfrm>
            <a:off x="285750" y="1357313"/>
            <a:ext cx="8229600" cy="4708525"/>
          </a:xfrm>
        </p:spPr>
        <p:txBody>
          <a:bodyPr>
            <a:normAutofit lnSpcReduction="10000"/>
          </a:bodyPr>
          <a:lstStyle/>
          <a:p>
            <a:pPr marL="548640" indent="-411480" eaLnBrk="1" fontAlgn="auto" hangingPunct="1">
              <a:spcAft>
                <a:spcPts val="0"/>
              </a:spcAft>
              <a:buClr>
                <a:schemeClr val="tx1">
                  <a:shade val="95000"/>
                </a:schemeClr>
              </a:buClr>
              <a:buFont typeface="Wingdings 2"/>
              <a:buChar char=""/>
              <a:defRPr/>
            </a:pPr>
            <a:r>
              <a:rPr lang="en-GB" altLang="en-US" b="1" dirty="0">
                <a:solidFill>
                  <a:schemeClr val="bg1"/>
                </a:solidFill>
              </a:rPr>
              <a:t>Helps us </a:t>
            </a:r>
            <a:r>
              <a:rPr lang="en-GB" altLang="en-US" b="1" dirty="0">
                <a:solidFill>
                  <a:srgbClr val="7030A0"/>
                </a:solidFill>
              </a:rPr>
              <a:t>understand</a:t>
            </a:r>
            <a:r>
              <a:rPr lang="en-GB" altLang="en-US" b="1" dirty="0">
                <a:solidFill>
                  <a:schemeClr val="bg1"/>
                </a:solidFill>
              </a:rPr>
              <a:t> why we believe what we do and if we wish to change it.</a:t>
            </a:r>
          </a:p>
          <a:p>
            <a:pPr marL="548640" indent="-411480" eaLnBrk="1" fontAlgn="auto" hangingPunct="1">
              <a:spcAft>
                <a:spcPts val="0"/>
              </a:spcAft>
              <a:buClr>
                <a:schemeClr val="tx1">
                  <a:shade val="95000"/>
                </a:schemeClr>
              </a:buClr>
              <a:buFont typeface="Wingdings 2"/>
              <a:buChar char=""/>
              <a:defRPr/>
            </a:pPr>
            <a:r>
              <a:rPr lang="en-GB" altLang="en-US" b="1" dirty="0">
                <a:solidFill>
                  <a:srgbClr val="7030A0"/>
                </a:solidFill>
              </a:rPr>
              <a:t>Shared</a:t>
            </a:r>
            <a:r>
              <a:rPr lang="en-GB" altLang="en-US" b="1" dirty="0">
                <a:solidFill>
                  <a:schemeClr val="bg1"/>
                </a:solidFill>
              </a:rPr>
              <a:t> Values are the basis of </a:t>
            </a:r>
            <a:r>
              <a:rPr lang="en-GB" altLang="en-US" b="1" dirty="0">
                <a:solidFill>
                  <a:srgbClr val="7030A0"/>
                </a:solidFill>
              </a:rPr>
              <a:t>relationship</a:t>
            </a:r>
          </a:p>
          <a:p>
            <a:pPr marL="548640" indent="-411480" eaLnBrk="1" fontAlgn="auto" hangingPunct="1">
              <a:spcAft>
                <a:spcPts val="0"/>
              </a:spcAft>
              <a:buClr>
                <a:schemeClr val="tx1">
                  <a:shade val="95000"/>
                </a:schemeClr>
              </a:buClr>
              <a:buFont typeface="Wingdings 2"/>
              <a:buChar char=""/>
              <a:defRPr/>
            </a:pPr>
            <a:r>
              <a:rPr lang="en-GB" altLang="en-US" b="1" dirty="0">
                <a:solidFill>
                  <a:schemeClr val="bg1"/>
                </a:solidFill>
              </a:rPr>
              <a:t>They can </a:t>
            </a:r>
            <a:r>
              <a:rPr lang="en-GB" altLang="en-US" b="1" dirty="0">
                <a:solidFill>
                  <a:srgbClr val="7030A0"/>
                </a:solidFill>
              </a:rPr>
              <a:t>motivate</a:t>
            </a:r>
            <a:r>
              <a:rPr lang="en-GB" altLang="en-US" b="1" dirty="0">
                <a:solidFill>
                  <a:schemeClr val="bg1"/>
                </a:solidFill>
              </a:rPr>
              <a:t> us –if we value something we will go after it.</a:t>
            </a:r>
          </a:p>
          <a:p>
            <a:pPr marL="548640" indent="-411480" eaLnBrk="1" fontAlgn="auto" hangingPunct="1">
              <a:spcAft>
                <a:spcPts val="0"/>
              </a:spcAft>
              <a:buClr>
                <a:schemeClr val="tx1">
                  <a:shade val="95000"/>
                </a:schemeClr>
              </a:buClr>
              <a:buFont typeface="Wingdings 2"/>
              <a:buChar char=""/>
              <a:defRPr/>
            </a:pPr>
            <a:r>
              <a:rPr lang="en-GB" altLang="en-US" b="1" dirty="0">
                <a:solidFill>
                  <a:schemeClr val="bg1"/>
                </a:solidFill>
              </a:rPr>
              <a:t>Knowing our own values makes us more </a:t>
            </a:r>
            <a:r>
              <a:rPr lang="en-GB" altLang="en-US" b="1" dirty="0">
                <a:solidFill>
                  <a:srgbClr val="7030A0"/>
                </a:solidFill>
              </a:rPr>
              <a:t>tolerant</a:t>
            </a:r>
            <a:r>
              <a:rPr lang="en-GB" altLang="en-US" b="1" dirty="0">
                <a:solidFill>
                  <a:schemeClr val="bg1"/>
                </a:solidFill>
              </a:rPr>
              <a:t> of others</a:t>
            </a:r>
          </a:p>
          <a:p>
            <a:pPr marL="548640" indent="-411480" eaLnBrk="1" fontAlgn="auto" hangingPunct="1">
              <a:spcAft>
                <a:spcPts val="0"/>
              </a:spcAft>
              <a:buClr>
                <a:schemeClr val="tx1">
                  <a:shade val="95000"/>
                </a:schemeClr>
              </a:buClr>
              <a:buFont typeface="Wingdings 2"/>
              <a:buChar char=""/>
              <a:defRPr/>
            </a:pPr>
            <a:r>
              <a:rPr lang="en-GB" altLang="en-US" b="1" dirty="0">
                <a:solidFill>
                  <a:schemeClr val="bg1"/>
                </a:solidFill>
              </a:rPr>
              <a:t>They help to give lives </a:t>
            </a:r>
            <a:r>
              <a:rPr lang="en-GB" altLang="en-US" b="1" dirty="0">
                <a:solidFill>
                  <a:srgbClr val="7030A0"/>
                </a:solidFill>
              </a:rPr>
              <a:t>meaningful</a:t>
            </a:r>
            <a:r>
              <a:rPr lang="en-GB" altLang="en-US" b="1" dirty="0">
                <a:solidFill>
                  <a:schemeClr val="bg1"/>
                </a:solidFill>
              </a:rPr>
              <a:t> significance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EBAF9C8-C024-4895-A096-A61BBD9348BF}"/>
              </a:ext>
            </a:extLst>
          </p:cNvPr>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71438" y="142875"/>
            <a:ext cx="8929687" cy="6643688"/>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180A2-16EF-4625-AFA8-29DAD4A93D79}"/>
              </a:ext>
            </a:extLst>
          </p:cNvPr>
          <p:cNvSpPr>
            <a:spLocks noGrp="1"/>
          </p:cNvSpPr>
          <p:nvPr>
            <p:ph type="title"/>
          </p:nvPr>
        </p:nvSpPr>
        <p:spPr/>
        <p:txBody>
          <a:bodyPr/>
          <a:lstStyle/>
          <a:p>
            <a:pPr eaLnBrk="1" fontAlgn="auto" hangingPunct="1">
              <a:spcAft>
                <a:spcPts val="0"/>
              </a:spcAft>
              <a:defRPr/>
            </a:pPr>
            <a:r>
              <a:rPr lang="en-GB" dirty="0"/>
              <a:t>Values</a:t>
            </a:r>
          </a:p>
        </p:txBody>
      </p:sp>
      <p:sp>
        <p:nvSpPr>
          <p:cNvPr id="22531" name="Content Placeholder 2">
            <a:extLst>
              <a:ext uri="{FF2B5EF4-FFF2-40B4-BE49-F238E27FC236}">
                <a16:creationId xmlns:a16="http://schemas.microsoft.com/office/drawing/2014/main" id="{95102CF4-3B76-4A2E-AFE1-F0FCD0EA6F70}"/>
              </a:ext>
            </a:extLst>
          </p:cNvPr>
          <p:cNvSpPr>
            <a:spLocks noGrp="1"/>
          </p:cNvSpPr>
          <p:nvPr>
            <p:ph idx="1"/>
          </p:nvPr>
        </p:nvSpPr>
        <p:spPr>
          <a:xfrm>
            <a:off x="457200" y="1600200"/>
            <a:ext cx="5257800" cy="4708525"/>
          </a:xfrm>
        </p:spPr>
        <p:txBody>
          <a:bodyPr>
            <a:normAutofit lnSpcReduction="10000"/>
          </a:bodyPr>
          <a:lstStyle/>
          <a:p>
            <a:pPr marL="548640" indent="-411480" eaLnBrk="1" fontAlgn="auto" hangingPunct="1">
              <a:spcAft>
                <a:spcPts val="0"/>
              </a:spcAft>
              <a:buClr>
                <a:schemeClr val="tx1">
                  <a:shade val="95000"/>
                </a:schemeClr>
              </a:buClr>
              <a:buFont typeface="Wingdings 2"/>
              <a:buChar char=""/>
              <a:defRPr/>
            </a:pPr>
            <a:r>
              <a:rPr lang="en-GB" altLang="en-US" dirty="0">
                <a:solidFill>
                  <a:srgbClr val="C00000"/>
                </a:solidFill>
              </a:rPr>
              <a:t>Foundation Values </a:t>
            </a:r>
            <a:r>
              <a:rPr lang="en-GB" altLang="en-US" dirty="0"/>
              <a:t>- </a:t>
            </a:r>
            <a:r>
              <a:rPr lang="en-GB" altLang="en-US" sz="2400" i="1" dirty="0"/>
              <a:t>(these are needed  in order to have a solid </a:t>
            </a:r>
            <a:r>
              <a:rPr lang="en-GB" altLang="en-US" sz="2400" i="1" dirty="0">
                <a:solidFill>
                  <a:srgbClr val="C00000"/>
                </a:solidFill>
              </a:rPr>
              <a:t>foundation</a:t>
            </a:r>
            <a:r>
              <a:rPr lang="en-GB" altLang="en-US" sz="2400" i="1" dirty="0"/>
              <a:t> to our lives)</a:t>
            </a:r>
          </a:p>
          <a:p>
            <a:pPr marL="548640" indent="-411480" eaLnBrk="1" fontAlgn="auto" hangingPunct="1">
              <a:spcAft>
                <a:spcPts val="0"/>
              </a:spcAft>
              <a:buClr>
                <a:schemeClr val="tx1">
                  <a:shade val="95000"/>
                </a:schemeClr>
              </a:buClr>
              <a:buFont typeface="Wingdings 2"/>
              <a:buChar char=""/>
              <a:defRPr/>
            </a:pPr>
            <a:r>
              <a:rPr lang="en-GB" altLang="en-US" dirty="0">
                <a:solidFill>
                  <a:srgbClr val="00B050"/>
                </a:solidFill>
              </a:rPr>
              <a:t>Focus Values </a:t>
            </a:r>
            <a:r>
              <a:rPr lang="en-GB" altLang="en-US" dirty="0"/>
              <a:t>– </a:t>
            </a:r>
            <a:r>
              <a:rPr lang="en-GB" altLang="en-US" sz="2400" i="1" dirty="0"/>
              <a:t>(These are those value </a:t>
            </a:r>
            <a:r>
              <a:rPr lang="en-GB" altLang="en-US" sz="2400" b="1" i="1" dirty="0">
                <a:solidFill>
                  <a:srgbClr val="00B050"/>
                </a:solidFill>
              </a:rPr>
              <a:t>priorities</a:t>
            </a:r>
            <a:r>
              <a:rPr lang="en-GB" altLang="en-US" sz="2400" i="1" dirty="0"/>
              <a:t> in our lives  that inform attitude to relationships and decision making)</a:t>
            </a:r>
          </a:p>
          <a:p>
            <a:pPr marL="548640" indent="-411480" eaLnBrk="1" fontAlgn="auto" hangingPunct="1">
              <a:spcAft>
                <a:spcPts val="0"/>
              </a:spcAft>
              <a:buClr>
                <a:schemeClr val="tx1">
                  <a:shade val="95000"/>
                </a:schemeClr>
              </a:buClr>
              <a:buFont typeface="Wingdings 2"/>
              <a:buChar char=""/>
              <a:defRPr/>
            </a:pPr>
            <a:r>
              <a:rPr lang="en-GB" altLang="en-US" dirty="0">
                <a:solidFill>
                  <a:srgbClr val="7030A0"/>
                </a:solidFill>
              </a:rPr>
              <a:t>Future Values </a:t>
            </a:r>
            <a:r>
              <a:rPr lang="en-GB" altLang="en-US" sz="2400" i="1" dirty="0"/>
              <a:t>– (They represent what is </a:t>
            </a:r>
            <a:r>
              <a:rPr lang="en-GB" altLang="en-US" sz="2400" i="1" dirty="0">
                <a:solidFill>
                  <a:srgbClr val="7030A0"/>
                </a:solidFill>
              </a:rPr>
              <a:t>important</a:t>
            </a:r>
            <a:r>
              <a:rPr lang="en-GB" altLang="en-US" sz="2400" i="1" dirty="0"/>
              <a:t> to us about the future</a:t>
            </a:r>
            <a:endParaRPr lang="en-GB" altLang="en-US" i="1" dirty="0"/>
          </a:p>
        </p:txBody>
      </p:sp>
      <p:pic>
        <p:nvPicPr>
          <p:cNvPr id="27652" name="Picture 4" descr="Related image">
            <a:hlinkClick r:id="rId2"/>
            <a:extLst>
              <a:ext uri="{FF2B5EF4-FFF2-40B4-BE49-F238E27FC236}">
                <a16:creationId xmlns:a16="http://schemas.microsoft.com/office/drawing/2014/main" id="{1F7DA355-A48D-47B1-83A6-AFA86E7EEB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2188" y="1785938"/>
            <a:ext cx="2719387" cy="407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a:extLst>
              <a:ext uri="{FF2B5EF4-FFF2-40B4-BE49-F238E27FC236}">
                <a16:creationId xmlns:a16="http://schemas.microsoft.com/office/drawing/2014/main" id="{5BBE8D22-EA92-421E-9B33-2A92784808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142875"/>
            <a:ext cx="8869362"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E31C0-2B35-4CD7-B5D4-238DF08C4ACD}"/>
              </a:ext>
            </a:extLst>
          </p:cNvPr>
          <p:cNvSpPr>
            <a:spLocks noGrp="1"/>
          </p:cNvSpPr>
          <p:nvPr>
            <p:ph type="title"/>
          </p:nvPr>
        </p:nvSpPr>
        <p:spPr/>
        <p:txBody>
          <a:bodyPr/>
          <a:lstStyle/>
          <a:p>
            <a:pPr eaLnBrk="1" fontAlgn="auto" hangingPunct="1">
              <a:spcAft>
                <a:spcPts val="0"/>
              </a:spcAft>
              <a:defRPr/>
            </a:pPr>
            <a:r>
              <a:rPr lang="en-GB" dirty="0"/>
              <a:t>Rank your values</a:t>
            </a:r>
            <a:endParaRPr lang="en-US" dirty="0"/>
          </a:p>
        </p:txBody>
      </p:sp>
      <p:pic>
        <p:nvPicPr>
          <p:cNvPr id="66562" name="Picture 2" descr="Image result for ethics">
            <a:hlinkClick r:id="rId2"/>
            <a:extLst>
              <a:ext uri="{FF2B5EF4-FFF2-40B4-BE49-F238E27FC236}">
                <a16:creationId xmlns:a16="http://schemas.microsoft.com/office/drawing/2014/main" id="{AAC77C1E-4F13-4F8D-99E8-E6B388B12F27}"/>
              </a:ext>
            </a:extLst>
          </p:cNvPr>
          <p:cNvPicPr>
            <a:picLocks noChangeAspect="1" noChangeArrowheads="1"/>
          </p:cNvPicPr>
          <p:nvPr/>
        </p:nvPicPr>
        <p:blipFill>
          <a:blip r:embed="rId3" cstate="print">
            <a:duotone>
              <a:prstClr val="black"/>
              <a:schemeClr val="accent1">
                <a:tint val="45000"/>
                <a:satMod val="400000"/>
              </a:schemeClr>
            </a:duotone>
          </a:blip>
          <a:srcRect/>
          <a:stretch>
            <a:fillRect/>
          </a:stretch>
        </p:blipFill>
        <p:spPr bwMode="auto">
          <a:xfrm>
            <a:off x="714348" y="2000240"/>
            <a:ext cx="7381875" cy="4152901"/>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4CE20-7F93-4741-AD65-A4E0CDE1ADEB}"/>
              </a:ext>
            </a:extLst>
          </p:cNvPr>
          <p:cNvSpPr>
            <a:spLocks noGrp="1"/>
          </p:cNvSpPr>
          <p:nvPr>
            <p:ph type="title"/>
          </p:nvPr>
        </p:nvSpPr>
        <p:spPr>
          <a:xfrm>
            <a:off x="457200" y="116632"/>
            <a:ext cx="8229600" cy="648072"/>
          </a:xfrm>
        </p:spPr>
        <p:txBody>
          <a:bodyPr>
            <a:normAutofit fontScale="90000"/>
          </a:bodyPr>
          <a:lstStyle/>
          <a:p>
            <a:r>
              <a:rPr lang="en-GB" dirty="0"/>
              <a:t>The Barrett Model</a:t>
            </a:r>
          </a:p>
        </p:txBody>
      </p:sp>
      <p:sp>
        <p:nvSpPr>
          <p:cNvPr id="3" name="Content Placeholder 2">
            <a:extLst>
              <a:ext uri="{FF2B5EF4-FFF2-40B4-BE49-F238E27FC236}">
                <a16:creationId xmlns:a16="http://schemas.microsoft.com/office/drawing/2014/main" id="{6F2675ED-E2AE-4877-A144-167DF9A33965}"/>
              </a:ext>
            </a:extLst>
          </p:cNvPr>
          <p:cNvSpPr>
            <a:spLocks noGrp="1"/>
          </p:cNvSpPr>
          <p:nvPr>
            <p:ph idx="1"/>
          </p:nvPr>
        </p:nvSpPr>
        <p:spPr>
          <a:xfrm>
            <a:off x="436240" y="908720"/>
            <a:ext cx="8229600" cy="5111973"/>
          </a:xfrm>
        </p:spPr>
        <p:txBody>
          <a:bodyPr/>
          <a:lstStyle/>
          <a:p>
            <a:pPr marL="136525" indent="0" algn="ctr">
              <a:buNone/>
            </a:pPr>
            <a:r>
              <a:rPr lang="en-GB" sz="2400" dirty="0"/>
              <a:t>Values stand at the very core of human  </a:t>
            </a:r>
            <a:endParaRPr lang="en-GB" sz="2400" dirty="0" smtClean="0"/>
          </a:p>
          <a:p>
            <a:pPr marL="136525" indent="0" algn="ctr">
              <a:buNone/>
            </a:pPr>
            <a:r>
              <a:rPr lang="en-GB" sz="2400" dirty="0" smtClean="0"/>
              <a:t>decision‐making</a:t>
            </a:r>
            <a:r>
              <a:rPr lang="en-GB" sz="2400" dirty="0"/>
              <a:t>. When we work in an </a:t>
            </a:r>
            <a:r>
              <a:rPr lang="en-GB" sz="2400" dirty="0" err="1" smtClean="0"/>
              <a:t>organisationwhose</a:t>
            </a:r>
            <a:r>
              <a:rPr lang="en-GB" sz="2400" dirty="0"/>
              <a:t> culture aligns with our personal values, we </a:t>
            </a:r>
            <a:endParaRPr lang="en-GB" sz="2400" dirty="0" smtClean="0"/>
          </a:p>
          <a:p>
            <a:pPr marL="136525" indent="0" algn="ctr">
              <a:buNone/>
            </a:pPr>
            <a:r>
              <a:rPr lang="en-GB" sz="2400" dirty="0" smtClean="0"/>
              <a:t>feel</a:t>
            </a:r>
            <a:r>
              <a:rPr lang="en-GB" sz="2400" dirty="0"/>
              <a:t> liberated. We are  able to bring our full selves to work. We </a:t>
            </a:r>
            <a:r>
              <a:rPr lang="en-GB" sz="2400" dirty="0" smtClean="0"/>
              <a:t>not only</a:t>
            </a:r>
            <a:r>
              <a:rPr lang="en-GB" sz="2400" dirty="0"/>
              <a:t> bring our energy, our creativity, and  </a:t>
            </a:r>
            <a:endParaRPr lang="en-GB" sz="2400" dirty="0" smtClean="0"/>
          </a:p>
          <a:p>
            <a:pPr marL="136525" indent="0" algn="ctr">
              <a:buNone/>
            </a:pPr>
            <a:r>
              <a:rPr lang="en-GB" sz="2400" dirty="0" smtClean="0"/>
              <a:t>our</a:t>
            </a:r>
            <a:r>
              <a:rPr lang="en-GB" sz="2400" dirty="0"/>
              <a:t> enthusiasm, we also bring our </a:t>
            </a:r>
            <a:endParaRPr lang="en-GB" sz="2400" dirty="0" smtClean="0"/>
          </a:p>
          <a:p>
            <a:pPr marL="136525" indent="0" algn="ctr">
              <a:buNone/>
            </a:pPr>
            <a:r>
              <a:rPr lang="en-GB" sz="2400" dirty="0" smtClean="0"/>
              <a:t>commitment</a:t>
            </a:r>
            <a:r>
              <a:rPr lang="en-GB" sz="2400" dirty="0"/>
              <a:t> to the well‐being of our </a:t>
            </a:r>
            <a:endParaRPr lang="en-GB" sz="2400" dirty="0" smtClean="0"/>
          </a:p>
          <a:p>
            <a:pPr marL="136525" indent="0" algn="ctr">
              <a:buNone/>
            </a:pPr>
            <a:r>
              <a:rPr lang="en-GB" sz="2400" dirty="0" smtClean="0"/>
              <a:t>associates</a:t>
            </a:r>
            <a:r>
              <a:rPr lang="en-GB" sz="2400" dirty="0"/>
              <a:t> and  the success of the </a:t>
            </a:r>
            <a:endParaRPr lang="en-GB" sz="2400" dirty="0" smtClean="0"/>
          </a:p>
          <a:p>
            <a:pPr marL="136525" indent="0" algn="ctr">
              <a:buNone/>
            </a:pPr>
            <a:r>
              <a:rPr lang="en-GB" sz="2400" dirty="0" smtClean="0"/>
              <a:t>organisation</a:t>
            </a:r>
            <a:r>
              <a:rPr lang="en-GB" sz="2400" dirty="0"/>
              <a:t>. Unleashing this energy is </a:t>
            </a:r>
            <a:endParaRPr lang="en-GB" sz="2400" dirty="0" smtClean="0"/>
          </a:p>
          <a:p>
            <a:pPr marL="136525" indent="0" algn="ctr">
              <a:buNone/>
            </a:pPr>
            <a:r>
              <a:rPr lang="en-GB" sz="2400" dirty="0" smtClean="0"/>
              <a:t>tantamount</a:t>
            </a:r>
            <a:r>
              <a:rPr lang="en-GB" sz="2400" dirty="0"/>
              <a:t> to liberating the  corporate soul. </a:t>
            </a:r>
            <a:endParaRPr lang="en-GB" sz="2400" dirty="0" smtClean="0"/>
          </a:p>
          <a:p>
            <a:pPr marL="136525" indent="0" algn="ctr">
              <a:buNone/>
            </a:pPr>
            <a:r>
              <a:rPr lang="en-GB" sz="2400" dirty="0" smtClean="0"/>
              <a:t>(Barrett, 2010)</a:t>
            </a:r>
            <a:endParaRPr lang="en-GB" sz="2400" dirty="0"/>
          </a:p>
        </p:txBody>
      </p:sp>
      <p:sp>
        <p:nvSpPr>
          <p:cNvPr id="4" name="Footer Placeholder 3">
            <a:extLst>
              <a:ext uri="{FF2B5EF4-FFF2-40B4-BE49-F238E27FC236}">
                <a16:creationId xmlns:a16="http://schemas.microsoft.com/office/drawing/2014/main" id="{D6F8EFB1-670F-4E9D-B654-ADE9E79DC634}"/>
              </a:ext>
            </a:extLst>
          </p:cNvPr>
          <p:cNvSpPr>
            <a:spLocks noGrp="1"/>
          </p:cNvSpPr>
          <p:nvPr>
            <p:ph type="ftr" sz="quarter" idx="11"/>
          </p:nvPr>
        </p:nvSpPr>
        <p:spPr/>
        <p:txBody>
          <a:bodyPr/>
          <a:lstStyle/>
          <a:p>
            <a:pPr>
              <a:defRPr/>
            </a:pPr>
            <a:r>
              <a:rPr lang="en-GB"/>
              <a:t>TSD50011011</a:t>
            </a:r>
          </a:p>
        </p:txBody>
      </p:sp>
    </p:spTree>
    <p:extLst>
      <p:ext uri="{BB962C8B-B14F-4D97-AF65-F5344CB8AC3E}">
        <p14:creationId xmlns:p14="http://schemas.microsoft.com/office/powerpoint/2010/main" val="3038799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E94CB-EB15-46EA-BE94-D6627812C0F7}"/>
              </a:ext>
            </a:extLst>
          </p:cNvPr>
          <p:cNvSpPr>
            <a:spLocks noGrp="1"/>
          </p:cNvSpPr>
          <p:nvPr>
            <p:ph type="title"/>
          </p:nvPr>
        </p:nvSpPr>
        <p:spPr/>
        <p:txBody>
          <a:bodyPr>
            <a:normAutofit fontScale="90000"/>
          </a:bodyPr>
          <a:lstStyle/>
          <a:p>
            <a:pPr eaLnBrk="1" fontAlgn="auto" hangingPunct="1">
              <a:spcAft>
                <a:spcPts val="0"/>
              </a:spcAft>
              <a:defRPr/>
            </a:pPr>
            <a:r>
              <a:rPr lang="en-US" dirty="0"/>
              <a:t>What is a personal value?</a:t>
            </a:r>
            <a:br>
              <a:rPr lang="en-US" dirty="0"/>
            </a:br>
            <a:endParaRPr lang="en-US" dirty="0"/>
          </a:p>
        </p:txBody>
      </p:sp>
      <p:sp>
        <p:nvSpPr>
          <p:cNvPr id="6" name="Content Placeholder 3">
            <a:extLst>
              <a:ext uri="{FF2B5EF4-FFF2-40B4-BE49-F238E27FC236}">
                <a16:creationId xmlns:a16="http://schemas.microsoft.com/office/drawing/2014/main" id="{E557F3B9-2A01-412B-95D3-686F890C7F1C}"/>
              </a:ext>
            </a:extLst>
          </p:cNvPr>
          <p:cNvSpPr>
            <a:spLocks noGrp="1"/>
          </p:cNvSpPr>
          <p:nvPr>
            <p:ph sz="half" idx="2"/>
          </p:nvPr>
        </p:nvSpPr>
        <p:spPr>
          <a:xfrm>
            <a:off x="785813" y="1017588"/>
            <a:ext cx="7786687" cy="5840412"/>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US" dirty="0"/>
              <a:t>Values are stable long-lasting beliefs about what is important to a person. They become </a:t>
            </a:r>
            <a:r>
              <a:rPr lang="en-US" dirty="0">
                <a:solidFill>
                  <a:srgbClr val="FF0000"/>
                </a:solidFill>
              </a:rPr>
              <a:t>standards</a:t>
            </a:r>
            <a:r>
              <a:rPr lang="en-US" dirty="0"/>
              <a:t> by which people order their lives and make their choices.</a:t>
            </a:r>
          </a:p>
          <a:p>
            <a:pPr marL="548640" indent="-411480" eaLnBrk="1" fontAlgn="auto" hangingPunct="1">
              <a:spcAft>
                <a:spcPts val="0"/>
              </a:spcAft>
              <a:buClr>
                <a:schemeClr val="tx1">
                  <a:shade val="95000"/>
                </a:schemeClr>
              </a:buClr>
              <a:buFont typeface="Wingdings 2"/>
              <a:buChar char=""/>
              <a:defRPr/>
            </a:pPr>
            <a:r>
              <a:rPr lang="en-US" dirty="0"/>
              <a:t>A belief will develop into a value when the person’s </a:t>
            </a:r>
            <a:r>
              <a:rPr lang="en-US" dirty="0">
                <a:solidFill>
                  <a:srgbClr val="FF0000"/>
                </a:solidFill>
              </a:rPr>
              <a:t>commitment</a:t>
            </a:r>
            <a:r>
              <a:rPr lang="en-US" dirty="0"/>
              <a:t> to it grows and they see it as being important.</a:t>
            </a:r>
          </a:p>
          <a:p>
            <a:pPr marL="548640" indent="-411480" eaLnBrk="1" fontAlgn="auto" hangingPunct="1">
              <a:spcAft>
                <a:spcPts val="0"/>
              </a:spcAft>
              <a:buClr>
                <a:schemeClr val="tx1">
                  <a:shade val="95000"/>
                </a:schemeClr>
              </a:buClr>
              <a:buFont typeface="Wingdings 2"/>
              <a:buChar char=""/>
              <a:defRPr/>
            </a:pPr>
            <a:endParaRPr lang="en-US" dirty="0"/>
          </a:p>
        </p:txBody>
      </p:sp>
      <p:pic>
        <p:nvPicPr>
          <p:cNvPr id="13317" name="Picture 5" descr="Image result for belief">
            <a:hlinkClick r:id="rId3"/>
            <a:extLst>
              <a:ext uri="{FF2B5EF4-FFF2-40B4-BE49-F238E27FC236}">
                <a16:creationId xmlns:a16="http://schemas.microsoft.com/office/drawing/2014/main" id="{69765064-64EE-4A61-917C-FFDA0A71D47B}"/>
              </a:ext>
            </a:extLst>
          </p:cNvPr>
          <p:cNvPicPr>
            <a:picLocks noChangeAspect="1" noChangeArrowheads="1"/>
          </p:cNvPicPr>
          <p:nvPr/>
        </p:nvPicPr>
        <p:blipFill>
          <a:blip r:embed="rId4">
            <a:duotone>
              <a:schemeClr val="bg2">
                <a:shade val="45000"/>
                <a:satMod val="135000"/>
              </a:schemeClr>
              <a:prstClr val="white"/>
            </a:duotone>
          </a:blip>
          <a:srcRect/>
          <a:stretch>
            <a:fillRect/>
          </a:stretch>
        </p:blipFill>
        <p:spPr bwMode="auto">
          <a:xfrm>
            <a:off x="2285984" y="4000504"/>
            <a:ext cx="4833411" cy="2719367"/>
          </a:xfrm>
          <a:prstGeom prst="rect">
            <a:avLst/>
          </a:prstGeom>
          <a:noFill/>
        </p:spPr>
      </p:pic>
    </p:spTree>
    <p:extLst>
      <p:ext uri="{BB962C8B-B14F-4D97-AF65-F5344CB8AC3E}">
        <p14:creationId xmlns:p14="http://schemas.microsoft.com/office/powerpoint/2010/main" val="30219087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7B86C-DC5D-4793-B845-8B9D789C56F3}"/>
              </a:ext>
            </a:extLst>
          </p:cNvPr>
          <p:cNvSpPr>
            <a:spLocks noGrp="1"/>
          </p:cNvSpPr>
          <p:nvPr>
            <p:ph type="title"/>
          </p:nvPr>
        </p:nvSpPr>
        <p:spPr/>
        <p:txBody>
          <a:bodyPr/>
          <a:lstStyle/>
          <a:p>
            <a:pPr>
              <a:defRPr/>
            </a:pPr>
            <a:r>
              <a:rPr lang="en-GB" dirty="0"/>
              <a:t>Organisational values</a:t>
            </a:r>
            <a:endParaRPr lang="en-US" dirty="0"/>
          </a:p>
        </p:txBody>
      </p:sp>
      <p:sp>
        <p:nvSpPr>
          <p:cNvPr id="4" name="TextBox 3">
            <a:extLst>
              <a:ext uri="{FF2B5EF4-FFF2-40B4-BE49-F238E27FC236}">
                <a16:creationId xmlns:a16="http://schemas.microsoft.com/office/drawing/2014/main" id="{9078CDA8-778E-4B0C-8D0F-634594B6B84A}"/>
              </a:ext>
            </a:extLst>
          </p:cNvPr>
          <p:cNvSpPr txBox="1"/>
          <p:nvPr/>
        </p:nvSpPr>
        <p:spPr>
          <a:xfrm>
            <a:off x="1071563" y="1500188"/>
            <a:ext cx="7143750" cy="1323975"/>
          </a:xfrm>
          <a:prstGeom prst="rect">
            <a:avLst/>
          </a:prstGeom>
          <a:noFill/>
        </p:spPr>
        <p:txBody>
          <a:bodyPr>
            <a:spAutoFit/>
          </a:bodyPr>
          <a:lstStyle/>
          <a:p>
            <a:pPr algn="ctr">
              <a:defRPr/>
            </a:pPr>
            <a:r>
              <a:rPr lang="en-GB" sz="2000" b="1" dirty="0">
                <a:solidFill>
                  <a:schemeClr val="bg2">
                    <a:lumMod val="20000"/>
                    <a:lumOff val="80000"/>
                  </a:schemeClr>
                </a:solidFill>
                <a:latin typeface="Arial" charset="0"/>
                <a:cs typeface="Arial" charset="0"/>
              </a:rPr>
              <a:t>Identifying individuals and companies values can help to create “win – win” outcome as individuals find meaning to their work and organisations get a committed work force that functions well.</a:t>
            </a:r>
            <a:endParaRPr lang="en-US" sz="2000" b="1" dirty="0">
              <a:solidFill>
                <a:schemeClr val="bg2">
                  <a:lumMod val="20000"/>
                  <a:lumOff val="80000"/>
                </a:schemeClr>
              </a:solidFill>
              <a:latin typeface="Arial" charset="0"/>
              <a:cs typeface="Arial" charset="0"/>
            </a:endParaRPr>
          </a:p>
        </p:txBody>
      </p:sp>
      <p:sp>
        <p:nvSpPr>
          <p:cNvPr id="5" name="TextBox 4">
            <a:extLst>
              <a:ext uri="{FF2B5EF4-FFF2-40B4-BE49-F238E27FC236}">
                <a16:creationId xmlns:a16="http://schemas.microsoft.com/office/drawing/2014/main" id="{45B4FCD3-6B87-4A1F-ACA8-F97F254B8D35}"/>
              </a:ext>
            </a:extLst>
          </p:cNvPr>
          <p:cNvSpPr txBox="1"/>
          <p:nvPr/>
        </p:nvSpPr>
        <p:spPr>
          <a:xfrm>
            <a:off x="428625" y="4290681"/>
            <a:ext cx="4143375" cy="2308225"/>
          </a:xfrm>
          <a:prstGeom prst="rect">
            <a:avLst/>
          </a:prstGeom>
        </p:spPr>
        <p:style>
          <a:lnRef idx="1">
            <a:schemeClr val="accent1"/>
          </a:lnRef>
          <a:fillRef idx="3">
            <a:schemeClr val="accent1"/>
          </a:fillRef>
          <a:effectRef idx="2">
            <a:schemeClr val="accent1"/>
          </a:effectRef>
          <a:fontRef idx="minor">
            <a:schemeClr val="lt1"/>
          </a:fontRef>
        </p:style>
        <p:txBody>
          <a:bodyPr>
            <a:spAutoFit/>
          </a:bodyPr>
          <a:lstStyle/>
          <a:p>
            <a:pPr algn="ctr">
              <a:defRPr/>
            </a:pPr>
            <a:r>
              <a:rPr lang="en-GB" dirty="0"/>
              <a:t>Value led organisations outperform others; growth in revenue, rate of job creation is higher, growth in stocks is higher, profit performance is higher and turn over is lower</a:t>
            </a:r>
          </a:p>
          <a:p>
            <a:pPr algn="ctr">
              <a:defRPr/>
            </a:pPr>
            <a:r>
              <a:rPr lang="en-GB" dirty="0" err="1"/>
              <a:t>Kotter</a:t>
            </a:r>
            <a:r>
              <a:rPr lang="en-GB" dirty="0"/>
              <a:t> and </a:t>
            </a:r>
            <a:r>
              <a:rPr lang="en-GB" dirty="0" err="1"/>
              <a:t>Heskett</a:t>
            </a:r>
            <a:r>
              <a:rPr lang="en-GB" dirty="0"/>
              <a:t> ( reported in </a:t>
            </a:r>
            <a:r>
              <a:rPr lang="en-GB" dirty="0" err="1"/>
              <a:t>Dearlove</a:t>
            </a:r>
            <a:r>
              <a:rPr lang="en-GB" dirty="0"/>
              <a:t> and Coomber,1999)  </a:t>
            </a:r>
            <a:endParaRPr lang="en-US" dirty="0"/>
          </a:p>
        </p:txBody>
      </p:sp>
      <p:sp>
        <p:nvSpPr>
          <p:cNvPr id="6" name="TextBox 5">
            <a:extLst>
              <a:ext uri="{FF2B5EF4-FFF2-40B4-BE49-F238E27FC236}">
                <a16:creationId xmlns:a16="http://schemas.microsoft.com/office/drawing/2014/main" id="{DF8911ED-E046-4E06-9332-F867AF4AD036}"/>
              </a:ext>
            </a:extLst>
          </p:cNvPr>
          <p:cNvSpPr txBox="1"/>
          <p:nvPr/>
        </p:nvSpPr>
        <p:spPr>
          <a:xfrm>
            <a:off x="5508104" y="4290681"/>
            <a:ext cx="2928958" cy="2031325"/>
          </a:xfrm>
          <a:prstGeom prst="rect">
            <a:avLst/>
          </a:prstGeom>
        </p:spPr>
        <p:style>
          <a:lnRef idx="0">
            <a:schemeClr val="accent5"/>
          </a:lnRef>
          <a:fillRef idx="3">
            <a:schemeClr val="accent5"/>
          </a:fillRef>
          <a:effectRef idx="3">
            <a:schemeClr val="accent5"/>
          </a:effectRef>
          <a:fontRef idx="minor">
            <a:schemeClr val="lt1"/>
          </a:fontRef>
        </p:style>
        <p:txBody>
          <a:bodyPr>
            <a:spAutoFit/>
          </a:bodyPr>
          <a:lstStyle/>
          <a:p>
            <a:pPr algn="ctr">
              <a:defRPr/>
            </a:pPr>
            <a:r>
              <a:rPr lang="en-GB" dirty="0"/>
              <a:t>Being an values led organisation also leads to attracting people who have the same values and keep people who feel fully committed</a:t>
            </a:r>
            <a:endParaRPr lang="en-US" dirty="0"/>
          </a:p>
        </p:txBody>
      </p:sp>
      <p:cxnSp>
        <p:nvCxnSpPr>
          <p:cNvPr id="8" name="Straight Arrow Connector 7">
            <a:extLst>
              <a:ext uri="{FF2B5EF4-FFF2-40B4-BE49-F238E27FC236}">
                <a16:creationId xmlns:a16="http://schemas.microsoft.com/office/drawing/2014/main" id="{AC822E02-6817-47AC-AE9C-EA3392D6ED24}"/>
              </a:ext>
            </a:extLst>
          </p:cNvPr>
          <p:cNvCxnSpPr/>
          <p:nvPr/>
        </p:nvCxnSpPr>
        <p:spPr>
          <a:xfrm rot="5400000">
            <a:off x="2541661" y="3036093"/>
            <a:ext cx="1428750" cy="1000125"/>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9" name="Straight Arrow Connector 8">
            <a:extLst>
              <a:ext uri="{FF2B5EF4-FFF2-40B4-BE49-F238E27FC236}">
                <a16:creationId xmlns:a16="http://schemas.microsoft.com/office/drawing/2014/main" id="{BD429D9C-086C-4BD0-8739-6BED05B5D0F5}"/>
              </a:ext>
            </a:extLst>
          </p:cNvPr>
          <p:cNvCxnSpPr/>
          <p:nvPr/>
        </p:nvCxnSpPr>
        <p:spPr>
          <a:xfrm>
            <a:off x="5143500" y="2928938"/>
            <a:ext cx="1357313" cy="1214437"/>
          </a:xfrm>
          <a:prstGeom prst="straightConnector1">
            <a:avLst/>
          </a:prstGeom>
          <a:ln>
            <a:tailEnd type="arrow"/>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17296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01A44-B009-4202-AE20-7D7E6F1971E1}"/>
              </a:ext>
            </a:extLst>
          </p:cNvPr>
          <p:cNvSpPr>
            <a:spLocks noGrp="1"/>
          </p:cNvSpPr>
          <p:nvPr>
            <p:ph type="title"/>
          </p:nvPr>
        </p:nvSpPr>
        <p:spPr>
          <a:xfrm>
            <a:off x="421481" y="-18752"/>
            <a:ext cx="8229600" cy="1143000"/>
          </a:xfrm>
        </p:spPr>
        <p:txBody>
          <a:bodyPr/>
          <a:lstStyle/>
          <a:p>
            <a:pPr>
              <a:defRPr/>
            </a:pPr>
            <a:r>
              <a:rPr lang="en-GB" dirty="0"/>
              <a:t>Organisational values</a:t>
            </a:r>
            <a:endParaRPr lang="en-US" dirty="0"/>
          </a:p>
        </p:txBody>
      </p:sp>
      <p:sp>
        <p:nvSpPr>
          <p:cNvPr id="35843" name="TextBox 3">
            <a:extLst>
              <a:ext uri="{FF2B5EF4-FFF2-40B4-BE49-F238E27FC236}">
                <a16:creationId xmlns:a16="http://schemas.microsoft.com/office/drawing/2014/main" id="{EAE2CCA3-DDD7-41DE-9FB5-3838E08782D9}"/>
              </a:ext>
            </a:extLst>
          </p:cNvPr>
          <p:cNvSpPr txBox="1">
            <a:spLocks noChangeArrowheads="1"/>
          </p:cNvSpPr>
          <p:nvPr/>
        </p:nvSpPr>
        <p:spPr bwMode="auto">
          <a:xfrm>
            <a:off x="1500187" y="1074515"/>
            <a:ext cx="6072187"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b="1" dirty="0">
                <a:solidFill>
                  <a:schemeClr val="bg1">
                    <a:lumMod val="75000"/>
                    <a:lumOff val="25000"/>
                  </a:schemeClr>
                </a:solidFill>
              </a:rPr>
              <a:t>Organisational values are defined as essential tenets and guiding </a:t>
            </a:r>
            <a:r>
              <a:rPr lang="en-GB" altLang="en-US" sz="2400" b="1" dirty="0" smtClean="0">
                <a:solidFill>
                  <a:schemeClr val="bg1">
                    <a:lumMod val="75000"/>
                    <a:lumOff val="25000"/>
                  </a:schemeClr>
                </a:solidFill>
              </a:rPr>
              <a:t>principles </a:t>
            </a:r>
            <a:r>
              <a:rPr lang="en-GB" altLang="en-US" sz="2400" b="1" dirty="0">
                <a:solidFill>
                  <a:schemeClr val="bg1">
                    <a:lumMod val="75000"/>
                    <a:lumOff val="25000"/>
                  </a:schemeClr>
                </a:solidFill>
              </a:rPr>
              <a:t>not specific cultural or operating practices. Some of the most common values found in organisations are: integrity; respect; customer focus; quality; creative/ innovative; accountability and fairness</a:t>
            </a:r>
            <a:r>
              <a:rPr lang="en-GB" altLang="en-US" sz="2000" b="1" dirty="0">
                <a:solidFill>
                  <a:schemeClr val="bg1">
                    <a:lumMod val="75000"/>
                    <a:lumOff val="25000"/>
                  </a:schemeClr>
                </a:solidFill>
              </a:rPr>
              <a:t>.</a:t>
            </a:r>
            <a:endParaRPr lang="en-US" altLang="en-US" sz="2000" b="1" dirty="0">
              <a:solidFill>
                <a:schemeClr val="bg1">
                  <a:lumMod val="75000"/>
                  <a:lumOff val="25000"/>
                </a:schemeClr>
              </a:solidFill>
            </a:endParaRPr>
          </a:p>
        </p:txBody>
      </p:sp>
      <p:pic>
        <p:nvPicPr>
          <p:cNvPr id="35844" name="Picture 2" descr="Related image">
            <a:hlinkClick r:id="rId3"/>
            <a:extLst>
              <a:ext uri="{FF2B5EF4-FFF2-40B4-BE49-F238E27FC236}">
                <a16:creationId xmlns:a16="http://schemas.microsoft.com/office/drawing/2014/main" id="{80B33AB6-E301-48DF-83FC-7E6186C874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4552950"/>
            <a:ext cx="6715125"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00500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C96D1-B271-49E2-9374-2A52C4E2CD9C}"/>
              </a:ext>
            </a:extLst>
          </p:cNvPr>
          <p:cNvSpPr>
            <a:spLocks noGrp="1"/>
          </p:cNvSpPr>
          <p:nvPr>
            <p:ph type="title"/>
          </p:nvPr>
        </p:nvSpPr>
        <p:spPr/>
        <p:txBody>
          <a:bodyPr>
            <a:normAutofit fontScale="90000"/>
          </a:bodyPr>
          <a:lstStyle/>
          <a:p>
            <a:pPr>
              <a:defRPr/>
            </a:pPr>
            <a:r>
              <a:rPr lang="en-GB" dirty="0"/>
              <a:t>Aligning individual and organisational values</a:t>
            </a:r>
            <a:endParaRPr lang="en-US" dirty="0"/>
          </a:p>
        </p:txBody>
      </p:sp>
      <p:sp>
        <p:nvSpPr>
          <p:cNvPr id="36867" name="TextBox 3">
            <a:extLst>
              <a:ext uri="{FF2B5EF4-FFF2-40B4-BE49-F238E27FC236}">
                <a16:creationId xmlns:a16="http://schemas.microsoft.com/office/drawing/2014/main" id="{A623B62E-F9C0-42FA-B540-7A7D3F368E30}"/>
              </a:ext>
            </a:extLst>
          </p:cNvPr>
          <p:cNvSpPr txBox="1">
            <a:spLocks noChangeArrowheads="1"/>
          </p:cNvSpPr>
          <p:nvPr/>
        </p:nvSpPr>
        <p:spPr bwMode="auto">
          <a:xfrm>
            <a:off x="142875" y="2071688"/>
            <a:ext cx="5286375" cy="409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sz="2000" b="1">
                <a:solidFill>
                  <a:srgbClr val="FFC000"/>
                </a:solidFill>
              </a:rPr>
              <a:t>Individual’s values drive their behaviours as its emotionally connected to them not just ‘</a:t>
            </a:r>
            <a:r>
              <a:rPr lang="en-GB" altLang="en-US" sz="2000" b="1">
                <a:solidFill>
                  <a:srgbClr val="FF0000"/>
                </a:solidFill>
              </a:rPr>
              <a:t>What's In It For Me’ (WIIFM)- </a:t>
            </a:r>
            <a:r>
              <a:rPr lang="en-GB" altLang="en-US" sz="2000" b="1">
                <a:solidFill>
                  <a:srgbClr val="FFC000"/>
                </a:solidFill>
              </a:rPr>
              <a:t>giving the feel- good factor. </a:t>
            </a:r>
          </a:p>
          <a:p>
            <a:pPr eaLnBrk="1" hangingPunct="1"/>
            <a:r>
              <a:rPr lang="en-GB" altLang="en-US" sz="2000" b="1">
                <a:solidFill>
                  <a:srgbClr val="FFC000"/>
                </a:solidFill>
              </a:rPr>
              <a:t>Applying the same principal to organisations as values guide the actions of value led organisations – there is less need for detailed procedures and management control and individuals are allowed to make decisions within the framework of the organisation.</a:t>
            </a:r>
          </a:p>
          <a:p>
            <a:pPr eaLnBrk="1" hangingPunct="1"/>
            <a:r>
              <a:rPr lang="en-GB" altLang="en-US" sz="2000" b="1">
                <a:solidFill>
                  <a:srgbClr val="FFC000"/>
                </a:solidFill>
              </a:rPr>
              <a:t>As shared values provide a reference point.</a:t>
            </a:r>
            <a:endParaRPr lang="en-US" altLang="en-US" sz="2000" b="1">
              <a:solidFill>
                <a:srgbClr val="FFC000"/>
              </a:solidFill>
            </a:endParaRPr>
          </a:p>
        </p:txBody>
      </p:sp>
      <p:pic>
        <p:nvPicPr>
          <p:cNvPr id="65538" name="Picture 2" descr="Related image">
            <a:hlinkClick r:id="rId3"/>
            <a:extLst>
              <a:ext uri="{FF2B5EF4-FFF2-40B4-BE49-F238E27FC236}">
                <a16:creationId xmlns:a16="http://schemas.microsoft.com/office/drawing/2014/main" id="{FC976A6B-028A-4F76-A6B4-F53F8132B7CF}"/>
              </a:ext>
            </a:extLst>
          </p:cNvPr>
          <p:cNvPicPr>
            <a:picLocks noChangeAspect="1" noChangeArrowheads="1"/>
          </p:cNvPicPr>
          <p:nvPr/>
        </p:nvPicPr>
        <p:blipFill>
          <a:blip r:embed="rId4">
            <a:duotone>
              <a:schemeClr val="bg2">
                <a:shade val="45000"/>
                <a:satMod val="135000"/>
              </a:schemeClr>
              <a:prstClr val="white"/>
            </a:duotone>
          </a:blip>
          <a:srcRect/>
          <a:stretch>
            <a:fillRect/>
          </a:stretch>
        </p:blipFill>
        <p:spPr bwMode="auto">
          <a:xfrm>
            <a:off x="5500694" y="2143116"/>
            <a:ext cx="2895600" cy="3643338"/>
          </a:xfrm>
          <a:prstGeom prst="rect">
            <a:avLst/>
          </a:prstGeom>
          <a:noFill/>
        </p:spPr>
      </p:pic>
    </p:spTree>
    <p:extLst>
      <p:ext uri="{BB962C8B-B14F-4D97-AF65-F5344CB8AC3E}">
        <p14:creationId xmlns:p14="http://schemas.microsoft.com/office/powerpoint/2010/main" val="26660138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GB" dirty="0" smtClean="0"/>
              <a:t>Examples</a:t>
            </a:r>
            <a:endParaRPr lang="en-GB" dirty="0"/>
          </a:p>
        </p:txBody>
      </p:sp>
      <p:sp>
        <p:nvSpPr>
          <p:cNvPr id="3" name="Content Placeholder 2"/>
          <p:cNvSpPr>
            <a:spLocks noGrp="1"/>
          </p:cNvSpPr>
          <p:nvPr>
            <p:ph idx="1"/>
          </p:nvPr>
        </p:nvSpPr>
        <p:spPr>
          <a:xfrm>
            <a:off x="457200" y="1196752"/>
            <a:ext cx="8229600" cy="4708525"/>
          </a:xfrm>
        </p:spPr>
        <p:txBody>
          <a:bodyPr/>
          <a:lstStyle/>
          <a:p>
            <a:r>
              <a:rPr lang="en-GB" dirty="0" smtClean="0"/>
              <a:t>A social worker who chooses this line of work because they want to care for people</a:t>
            </a:r>
          </a:p>
          <a:p>
            <a:r>
              <a:rPr lang="en-GB" dirty="0" smtClean="0"/>
              <a:t>A social worker who chooses a particular local authority to work for because they value training and development</a:t>
            </a:r>
          </a:p>
          <a:p>
            <a:r>
              <a:rPr lang="en-GB" dirty="0" smtClean="0"/>
              <a:t>A banker who leaves their job because of unethical practice within the firm</a:t>
            </a:r>
          </a:p>
          <a:p>
            <a:r>
              <a:rPr lang="en-GB" dirty="0" smtClean="0"/>
              <a:t>An administrator who applies for a job in a social enterprise because they dislike profit maximisation</a:t>
            </a:r>
            <a:endParaRPr lang="en-GB" dirty="0"/>
          </a:p>
        </p:txBody>
      </p:sp>
      <p:sp>
        <p:nvSpPr>
          <p:cNvPr id="4" name="Footer Placeholder 3"/>
          <p:cNvSpPr>
            <a:spLocks noGrp="1"/>
          </p:cNvSpPr>
          <p:nvPr>
            <p:ph type="ftr" sz="quarter" idx="11"/>
          </p:nvPr>
        </p:nvSpPr>
        <p:spPr/>
        <p:txBody>
          <a:bodyPr/>
          <a:lstStyle/>
          <a:p>
            <a:pPr>
              <a:defRPr/>
            </a:pPr>
            <a:r>
              <a:rPr lang="en-GB" smtClean="0"/>
              <a:t>TSD50011011</a:t>
            </a:r>
            <a:endParaRPr lang="en-GB"/>
          </a:p>
        </p:txBody>
      </p:sp>
    </p:spTree>
    <p:extLst>
      <p:ext uri="{BB962C8B-B14F-4D97-AF65-F5344CB8AC3E}">
        <p14:creationId xmlns:p14="http://schemas.microsoft.com/office/powerpoint/2010/main" val="27707427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r>
              <a:rPr lang="en-GB" dirty="0" smtClean="0"/>
              <a:t>Barrett Model</a:t>
            </a:r>
            <a:endParaRPr lang="en-GB"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35696" y="1124744"/>
            <a:ext cx="5616623" cy="5183981"/>
          </a:xfrm>
        </p:spPr>
      </p:pic>
      <p:sp>
        <p:nvSpPr>
          <p:cNvPr id="4" name="Footer Placeholder 3"/>
          <p:cNvSpPr>
            <a:spLocks noGrp="1"/>
          </p:cNvSpPr>
          <p:nvPr>
            <p:ph type="ftr" sz="quarter" idx="11"/>
          </p:nvPr>
        </p:nvSpPr>
        <p:spPr/>
        <p:txBody>
          <a:bodyPr/>
          <a:lstStyle/>
          <a:p>
            <a:pPr>
              <a:defRPr/>
            </a:pPr>
            <a:r>
              <a:rPr lang="en-GB" smtClean="0"/>
              <a:t>TSD50011011</a:t>
            </a:r>
            <a:endParaRPr lang="en-GB"/>
          </a:p>
        </p:txBody>
      </p:sp>
    </p:spTree>
    <p:extLst>
      <p:ext uri="{BB962C8B-B14F-4D97-AF65-F5344CB8AC3E}">
        <p14:creationId xmlns:p14="http://schemas.microsoft.com/office/powerpoint/2010/main" val="8503494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1F192-4355-4DF1-9820-5AC017D183F0}"/>
              </a:ext>
            </a:extLst>
          </p:cNvPr>
          <p:cNvSpPr>
            <a:spLocks noGrp="1"/>
          </p:cNvSpPr>
          <p:nvPr>
            <p:ph type="title"/>
          </p:nvPr>
        </p:nvSpPr>
        <p:spPr/>
        <p:txBody>
          <a:bodyPr/>
          <a:lstStyle/>
          <a:p>
            <a:r>
              <a:rPr lang="en-GB" dirty="0"/>
              <a:t>Assessing your own Values</a:t>
            </a:r>
          </a:p>
        </p:txBody>
      </p:sp>
      <p:sp>
        <p:nvSpPr>
          <p:cNvPr id="3" name="Content Placeholder 2">
            <a:extLst>
              <a:ext uri="{FF2B5EF4-FFF2-40B4-BE49-F238E27FC236}">
                <a16:creationId xmlns:a16="http://schemas.microsoft.com/office/drawing/2014/main" id="{9418AA03-817D-48D3-B524-5DAFB480DDF9}"/>
              </a:ext>
            </a:extLst>
          </p:cNvPr>
          <p:cNvSpPr>
            <a:spLocks noGrp="1"/>
          </p:cNvSpPr>
          <p:nvPr>
            <p:ph idx="1"/>
          </p:nvPr>
        </p:nvSpPr>
        <p:spPr/>
        <p:txBody>
          <a:bodyPr/>
          <a:lstStyle/>
          <a:p>
            <a:r>
              <a:rPr lang="en-GB" dirty="0">
                <a:hlinkClick r:id="rId3"/>
              </a:rPr>
              <a:t>https://www.valuescentre.com/our-products/products-individuals/personal-values-assessment-pva</a:t>
            </a:r>
            <a:endParaRPr lang="en-GB" dirty="0"/>
          </a:p>
          <a:p>
            <a:endParaRPr lang="en-GB" dirty="0"/>
          </a:p>
          <a:p>
            <a:r>
              <a:rPr lang="en-GB" dirty="0"/>
              <a:t>Identify 10 values that best describe you</a:t>
            </a:r>
          </a:p>
          <a:p>
            <a:r>
              <a:rPr lang="en-GB" dirty="0"/>
              <a:t>Complete the assessment at </a:t>
            </a:r>
            <a:r>
              <a:rPr lang="en-GB" dirty="0" smtClean="0"/>
              <a:t>home</a:t>
            </a:r>
          </a:p>
          <a:p>
            <a:r>
              <a:rPr lang="en-GB" dirty="0" smtClean="0"/>
              <a:t>Complete the on-line course</a:t>
            </a:r>
            <a:endParaRPr lang="en-GB" dirty="0"/>
          </a:p>
        </p:txBody>
      </p:sp>
      <p:sp>
        <p:nvSpPr>
          <p:cNvPr id="4" name="Footer Placeholder 3">
            <a:extLst>
              <a:ext uri="{FF2B5EF4-FFF2-40B4-BE49-F238E27FC236}">
                <a16:creationId xmlns:a16="http://schemas.microsoft.com/office/drawing/2014/main" id="{2EEE5444-2571-4C95-AF9C-E096F6E6DC94}"/>
              </a:ext>
            </a:extLst>
          </p:cNvPr>
          <p:cNvSpPr>
            <a:spLocks noGrp="1"/>
          </p:cNvSpPr>
          <p:nvPr>
            <p:ph type="ftr" sz="quarter" idx="11"/>
          </p:nvPr>
        </p:nvSpPr>
        <p:spPr/>
        <p:txBody>
          <a:bodyPr/>
          <a:lstStyle/>
          <a:p>
            <a:pPr>
              <a:defRPr/>
            </a:pPr>
            <a:r>
              <a:rPr lang="en-GB"/>
              <a:t>TSD50011011</a:t>
            </a:r>
          </a:p>
        </p:txBody>
      </p:sp>
    </p:spTree>
    <p:extLst>
      <p:ext uri="{BB962C8B-B14F-4D97-AF65-F5344CB8AC3E}">
        <p14:creationId xmlns:p14="http://schemas.microsoft.com/office/powerpoint/2010/main" val="31412237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D37FF-4E0F-49FB-8093-45ED0CA2EEAB}"/>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3836A242-3260-4CB5-A5F0-56FD86F10A05}"/>
              </a:ext>
            </a:extLst>
          </p:cNvPr>
          <p:cNvSpPr>
            <a:spLocks noGrp="1"/>
          </p:cNvSpPr>
          <p:nvPr>
            <p:ph idx="1"/>
          </p:nvPr>
        </p:nvSpPr>
        <p:spPr/>
        <p:txBody>
          <a:bodyPr/>
          <a:lstStyle/>
          <a:p>
            <a:r>
              <a:rPr lang="en-GB" dirty="0"/>
              <a:t>Compare your values with those for the chosen organisation</a:t>
            </a:r>
          </a:p>
          <a:p>
            <a:r>
              <a:rPr lang="en-GB" dirty="0"/>
              <a:t>Is there a conflict between your values and that of the organisation</a:t>
            </a:r>
            <a:r>
              <a:rPr lang="en-GB" dirty="0" smtClean="0"/>
              <a:t>?</a:t>
            </a:r>
          </a:p>
          <a:p>
            <a:r>
              <a:rPr lang="en-GB" dirty="0" smtClean="0"/>
              <a:t>Would you choose to work here? Why/why not?</a:t>
            </a:r>
          </a:p>
          <a:p>
            <a:pPr marL="136525" indent="0">
              <a:buNone/>
            </a:pPr>
            <a:endParaRPr lang="en-GB" dirty="0"/>
          </a:p>
        </p:txBody>
      </p:sp>
      <p:sp>
        <p:nvSpPr>
          <p:cNvPr id="4" name="Footer Placeholder 3">
            <a:extLst>
              <a:ext uri="{FF2B5EF4-FFF2-40B4-BE49-F238E27FC236}">
                <a16:creationId xmlns:a16="http://schemas.microsoft.com/office/drawing/2014/main" id="{3C46939D-2DB4-4D81-B283-ED7BE34D4B4C}"/>
              </a:ext>
            </a:extLst>
          </p:cNvPr>
          <p:cNvSpPr>
            <a:spLocks noGrp="1"/>
          </p:cNvSpPr>
          <p:nvPr>
            <p:ph type="ftr" sz="quarter" idx="11"/>
          </p:nvPr>
        </p:nvSpPr>
        <p:spPr/>
        <p:txBody>
          <a:bodyPr/>
          <a:lstStyle/>
          <a:p>
            <a:pPr>
              <a:defRPr/>
            </a:pPr>
            <a:r>
              <a:rPr lang="en-GB"/>
              <a:t>TSD50011011</a:t>
            </a:r>
          </a:p>
        </p:txBody>
      </p:sp>
    </p:spTree>
    <p:extLst>
      <p:ext uri="{BB962C8B-B14F-4D97-AF65-F5344CB8AC3E}">
        <p14:creationId xmlns:p14="http://schemas.microsoft.com/office/powerpoint/2010/main" val="8374767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Ikea’s Values</a:t>
            </a:r>
            <a:endParaRPr lang="en-GB" dirty="0"/>
          </a:p>
        </p:txBody>
      </p:sp>
      <p:sp>
        <p:nvSpPr>
          <p:cNvPr id="3" name="Content Placeholder 2"/>
          <p:cNvSpPr>
            <a:spLocks noGrp="1"/>
          </p:cNvSpPr>
          <p:nvPr>
            <p:ph idx="1"/>
          </p:nvPr>
        </p:nvSpPr>
        <p:spPr/>
        <p:txBody>
          <a:bodyPr/>
          <a:lstStyle/>
          <a:p>
            <a:pPr marL="136525" indent="0">
              <a:buNone/>
            </a:pPr>
            <a:r>
              <a:rPr lang="en-GB" b="1" dirty="0"/>
              <a:t>IKEA culture</a:t>
            </a:r>
          </a:p>
          <a:p>
            <a:r>
              <a:rPr lang="en-GB" sz="2400" dirty="0"/>
              <a:t>IKEA culture reflects Swedish roots coming from </a:t>
            </a:r>
            <a:r>
              <a:rPr lang="en-GB" sz="2400" dirty="0" err="1"/>
              <a:t>Småland</a:t>
            </a:r>
            <a:r>
              <a:rPr lang="en-GB" sz="2400" dirty="0"/>
              <a:t> in southern Sweden. People living here are hard-working, down-to-earth, help each other and live in a close contact with nature around. These aspects are translated into IKEA values which form the basics of IKEA culture.</a:t>
            </a:r>
          </a:p>
          <a:p>
            <a:pPr marL="136525" indent="0">
              <a:buNone/>
            </a:pPr>
            <a:r>
              <a:rPr lang="en-GB" b="1" dirty="0"/>
              <a:t>IKEA Key values</a:t>
            </a:r>
          </a:p>
          <a:p>
            <a:r>
              <a:rPr lang="en-GB" sz="2400" dirty="0"/>
              <a:t>We believe that every individual has something valuable to offer and we strive to have the same values in the way we work.</a:t>
            </a:r>
          </a:p>
          <a:p>
            <a:endParaRPr lang="en-GB" dirty="0"/>
          </a:p>
        </p:txBody>
      </p:sp>
      <p:sp>
        <p:nvSpPr>
          <p:cNvPr id="4" name="Footer Placeholder 3"/>
          <p:cNvSpPr>
            <a:spLocks noGrp="1"/>
          </p:cNvSpPr>
          <p:nvPr>
            <p:ph type="ftr" sz="quarter" idx="11"/>
          </p:nvPr>
        </p:nvSpPr>
        <p:spPr/>
        <p:txBody>
          <a:bodyPr/>
          <a:lstStyle/>
          <a:p>
            <a:pPr>
              <a:defRPr/>
            </a:pPr>
            <a:r>
              <a:rPr lang="en-GB" smtClean="0"/>
              <a:t>TSD50011011</a:t>
            </a:r>
            <a:endParaRPr lang="en-GB"/>
          </a:p>
        </p:txBody>
      </p:sp>
    </p:spTree>
    <p:extLst>
      <p:ext uri="{BB962C8B-B14F-4D97-AF65-F5344CB8AC3E}">
        <p14:creationId xmlns:p14="http://schemas.microsoft.com/office/powerpoint/2010/main" val="16579921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Related image">
            <a:hlinkClick r:id="rId3"/>
            <a:extLst>
              <a:ext uri="{FF2B5EF4-FFF2-40B4-BE49-F238E27FC236}">
                <a16:creationId xmlns:a16="http://schemas.microsoft.com/office/drawing/2014/main" id="{7483BAF2-7609-45CE-AE6B-A96738D89878}"/>
              </a:ext>
            </a:extLst>
          </p:cNvPr>
          <p:cNvPicPr>
            <a:picLocks noChangeAspect="1" noChangeArrowheads="1"/>
          </p:cNvPicPr>
          <p:nvPr/>
        </p:nvPicPr>
        <p:blipFill>
          <a:blip r:embed="rId4">
            <a:duotone>
              <a:schemeClr val="bg2">
                <a:shade val="45000"/>
                <a:satMod val="135000"/>
              </a:schemeClr>
              <a:prstClr val="white"/>
            </a:duotone>
          </a:blip>
          <a:srcRect/>
          <a:stretch>
            <a:fillRect/>
          </a:stretch>
        </p:blipFill>
        <p:spPr bwMode="auto">
          <a:xfrm>
            <a:off x="7380312" y="414203"/>
            <a:ext cx="1294082" cy="897034"/>
          </a:xfrm>
          <a:prstGeom prst="rect">
            <a:avLst/>
          </a:prstGeom>
          <a:noFill/>
        </p:spPr>
      </p:pic>
      <p:sp>
        <p:nvSpPr>
          <p:cNvPr id="28675" name="Rectangle 3">
            <a:extLst>
              <a:ext uri="{FF2B5EF4-FFF2-40B4-BE49-F238E27FC236}">
                <a16:creationId xmlns:a16="http://schemas.microsoft.com/office/drawing/2014/main" id="{7B48D1F5-5C3E-4C96-BB6D-6B0CA69CCE79}"/>
              </a:ext>
            </a:extLst>
          </p:cNvPr>
          <p:cNvSpPr>
            <a:spLocks noChangeArrowheads="1"/>
          </p:cNvSpPr>
          <p:nvPr/>
        </p:nvSpPr>
        <p:spPr bwMode="auto">
          <a:xfrm>
            <a:off x="357187" y="1772816"/>
            <a:ext cx="8072437"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dirty="0">
                <a:solidFill>
                  <a:schemeClr val="bg1"/>
                </a:solidFill>
                <a:latin typeface="Verdana" panose="020B0604030504040204" pitchFamily="34" charset="0"/>
              </a:rPr>
              <a:t>To work effectively it is critical to understand your own values and beliefs.</a:t>
            </a:r>
          </a:p>
          <a:p>
            <a:pPr eaLnBrk="1" hangingPunct="1"/>
            <a:endParaRPr lang="en-US" altLang="en-US" b="1" dirty="0">
              <a:solidFill>
                <a:schemeClr val="bg1"/>
              </a:solidFill>
              <a:latin typeface="Verdana" panose="020B0604030504040204" pitchFamily="34" charset="0"/>
            </a:endParaRPr>
          </a:p>
          <a:p>
            <a:pPr eaLnBrk="1" hangingPunct="1"/>
            <a:r>
              <a:rPr lang="en-US" altLang="en-US" b="1" dirty="0" smtClean="0">
                <a:solidFill>
                  <a:schemeClr val="bg1"/>
                </a:solidFill>
                <a:latin typeface="Verdana" panose="020B0604030504040204" pitchFamily="34" charset="0"/>
              </a:rPr>
              <a:t>In </a:t>
            </a:r>
            <a:r>
              <a:rPr lang="en-US" altLang="en-US" b="1" dirty="0">
                <a:solidFill>
                  <a:schemeClr val="bg1"/>
                </a:solidFill>
                <a:latin typeface="Verdana" panose="020B0604030504040204" pitchFamily="34" charset="0"/>
              </a:rPr>
              <a:t>order to remain professional it is necessary to leave our personal values out of the professional relationship.</a:t>
            </a:r>
          </a:p>
          <a:p>
            <a:pPr eaLnBrk="1" hangingPunct="1"/>
            <a:endParaRPr lang="en-US" altLang="en-US" b="1" dirty="0">
              <a:solidFill>
                <a:schemeClr val="bg1"/>
              </a:solidFill>
              <a:latin typeface="Verdana" panose="020B0604030504040204" pitchFamily="34" charset="0"/>
            </a:endParaRPr>
          </a:p>
          <a:p>
            <a:pPr eaLnBrk="1" hangingPunct="1"/>
            <a:endParaRPr lang="en-US" altLang="en-US" b="1" dirty="0">
              <a:solidFill>
                <a:schemeClr val="bg1"/>
              </a:solidFill>
              <a:latin typeface="Verdana" panose="020B0604030504040204" pitchFamily="34" charset="0"/>
            </a:endParaRPr>
          </a:p>
        </p:txBody>
      </p:sp>
      <p:sp>
        <p:nvSpPr>
          <p:cNvPr id="28676" name="Rectangle 5">
            <a:extLst>
              <a:ext uri="{FF2B5EF4-FFF2-40B4-BE49-F238E27FC236}">
                <a16:creationId xmlns:a16="http://schemas.microsoft.com/office/drawing/2014/main" id="{C9632070-E7D8-4EDE-A8F2-2363D82A5401}"/>
              </a:ext>
            </a:extLst>
          </p:cNvPr>
          <p:cNvSpPr>
            <a:spLocks noChangeArrowheads="1"/>
          </p:cNvSpPr>
          <p:nvPr/>
        </p:nvSpPr>
        <p:spPr bwMode="auto">
          <a:xfrm>
            <a:off x="467544" y="481022"/>
            <a:ext cx="56749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b="1" dirty="0">
                <a:latin typeface="Verdana" panose="020B0604030504040204" pitchFamily="34" charset="0"/>
              </a:rPr>
              <a:t>The problem with attitudes</a:t>
            </a:r>
          </a:p>
        </p:txBody>
      </p:sp>
      <p:sp>
        <p:nvSpPr>
          <p:cNvPr id="28677" name="Rectangle 6">
            <a:extLst>
              <a:ext uri="{FF2B5EF4-FFF2-40B4-BE49-F238E27FC236}">
                <a16:creationId xmlns:a16="http://schemas.microsoft.com/office/drawing/2014/main" id="{922CC017-FB46-4FEE-84D4-D9EE7EB61B1B}"/>
              </a:ext>
            </a:extLst>
          </p:cNvPr>
          <p:cNvSpPr>
            <a:spLocks noChangeArrowheads="1"/>
          </p:cNvSpPr>
          <p:nvPr/>
        </p:nvSpPr>
        <p:spPr bwMode="auto">
          <a:xfrm>
            <a:off x="357188" y="3581400"/>
            <a:ext cx="8072437"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dirty="0">
                <a:solidFill>
                  <a:schemeClr val="bg1"/>
                </a:solidFill>
                <a:latin typeface="Verdana" panose="020B0604030504040204" pitchFamily="34" charset="0"/>
              </a:rPr>
              <a:t>One of the problems with our attitudes is we often ignore any information which is not consistent with them—we become selective in the way we perceive and respond to events and issues—and lose our ‘objectivity’ about the world. </a:t>
            </a:r>
          </a:p>
          <a:p>
            <a:pPr eaLnBrk="1" hangingPunct="1"/>
            <a:endParaRPr lang="en-US" altLang="en-US" b="1" dirty="0">
              <a:solidFill>
                <a:schemeClr val="bg1"/>
              </a:solidFill>
              <a:latin typeface="Verdana" panose="020B0604030504040204" pitchFamily="34" charset="0"/>
            </a:endParaRPr>
          </a:p>
          <a:p>
            <a:pPr eaLnBrk="1" hangingPunct="1"/>
            <a:r>
              <a:rPr lang="en-US" altLang="en-US" b="1" dirty="0">
                <a:solidFill>
                  <a:schemeClr val="bg1"/>
                </a:solidFill>
                <a:latin typeface="Verdana" panose="020B0604030504040204" pitchFamily="34" charset="0"/>
              </a:rPr>
              <a:t>We need to develop an insights about our attitudes in order to reduce the risk of making decisions at work based on our unconscious, pre-existing perceptions, allowing us work more professional.</a:t>
            </a:r>
          </a:p>
        </p:txBody>
      </p:sp>
    </p:spTree>
    <p:extLst>
      <p:ext uri="{BB962C8B-B14F-4D97-AF65-F5344CB8AC3E}">
        <p14:creationId xmlns:p14="http://schemas.microsoft.com/office/powerpoint/2010/main" val="996437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8919E-C29D-4550-8AFA-7CE62747E46A}"/>
              </a:ext>
            </a:extLst>
          </p:cNvPr>
          <p:cNvSpPr>
            <a:spLocks noGrp="1"/>
          </p:cNvSpPr>
          <p:nvPr>
            <p:ph type="title"/>
          </p:nvPr>
        </p:nvSpPr>
        <p:spPr>
          <a:xfrm>
            <a:off x="457200" y="44624"/>
            <a:ext cx="8229600" cy="864096"/>
          </a:xfrm>
        </p:spPr>
        <p:txBody>
          <a:bodyPr/>
          <a:lstStyle/>
          <a:p>
            <a:r>
              <a:rPr lang="en-GB" dirty="0"/>
              <a:t>Cognitive Biases</a:t>
            </a:r>
          </a:p>
        </p:txBody>
      </p:sp>
      <p:sp>
        <p:nvSpPr>
          <p:cNvPr id="3" name="Content Placeholder 2">
            <a:extLst>
              <a:ext uri="{FF2B5EF4-FFF2-40B4-BE49-F238E27FC236}">
                <a16:creationId xmlns:a16="http://schemas.microsoft.com/office/drawing/2014/main" id="{2F4BAA4D-5641-40D1-8D10-189DB3E809E9}"/>
              </a:ext>
            </a:extLst>
          </p:cNvPr>
          <p:cNvSpPr>
            <a:spLocks noGrp="1"/>
          </p:cNvSpPr>
          <p:nvPr>
            <p:ph idx="1"/>
          </p:nvPr>
        </p:nvSpPr>
        <p:spPr>
          <a:xfrm>
            <a:off x="457200" y="1052736"/>
            <a:ext cx="8291264" cy="5616624"/>
          </a:xfrm>
        </p:spPr>
        <p:txBody>
          <a:bodyPr/>
          <a:lstStyle/>
          <a:p>
            <a:r>
              <a:rPr lang="en-GB" dirty="0"/>
              <a:t>We are each entitled to our own personal world view.</a:t>
            </a:r>
          </a:p>
          <a:p>
            <a:r>
              <a:rPr lang="en-GB" dirty="0"/>
              <a:t>Unfortunately, when it comes to interpreting information and making objective sense of reality, human brains are hard-wired to make all kinds of mental mistakes that can impact our ability to make rational judgments.</a:t>
            </a:r>
          </a:p>
          <a:p>
            <a:r>
              <a:rPr lang="en-GB" dirty="0"/>
              <a:t>In total, there are 180+ cognitive biases that mess with how we process data, think critically, and perceive reality</a:t>
            </a:r>
            <a:r>
              <a:rPr lang="en-GB" dirty="0" smtClean="0"/>
              <a:t>.</a:t>
            </a:r>
          </a:p>
          <a:p>
            <a:r>
              <a:rPr lang="en-GB" dirty="0" smtClean="0"/>
              <a:t>(WEF, 2018)</a:t>
            </a:r>
            <a:endParaRPr lang="en-GB" dirty="0"/>
          </a:p>
          <a:p>
            <a:endParaRPr lang="en-GB" dirty="0"/>
          </a:p>
        </p:txBody>
      </p:sp>
    </p:spTree>
    <p:extLst>
      <p:ext uri="{BB962C8B-B14F-4D97-AF65-F5344CB8AC3E}">
        <p14:creationId xmlns:p14="http://schemas.microsoft.com/office/powerpoint/2010/main" val="2061097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 (30 minutes)</a:t>
            </a:r>
            <a:endParaRPr lang="en-GB" dirty="0"/>
          </a:p>
        </p:txBody>
      </p:sp>
      <p:sp>
        <p:nvSpPr>
          <p:cNvPr id="3" name="Content Placeholder 2"/>
          <p:cNvSpPr>
            <a:spLocks noGrp="1"/>
          </p:cNvSpPr>
          <p:nvPr>
            <p:ph idx="1"/>
          </p:nvPr>
        </p:nvSpPr>
        <p:spPr/>
        <p:txBody>
          <a:bodyPr/>
          <a:lstStyle/>
          <a:p>
            <a:r>
              <a:rPr lang="en-GB" dirty="0" smtClean="0"/>
              <a:t>Listen to the extract and tick true or false to the following statements. </a:t>
            </a:r>
            <a:endParaRPr lang="en-GB" dirty="0"/>
          </a:p>
        </p:txBody>
      </p:sp>
      <p:sp>
        <p:nvSpPr>
          <p:cNvPr id="4" name="Footer Placeholder 3"/>
          <p:cNvSpPr>
            <a:spLocks noGrp="1"/>
          </p:cNvSpPr>
          <p:nvPr>
            <p:ph type="ftr" sz="quarter" idx="11"/>
          </p:nvPr>
        </p:nvSpPr>
        <p:spPr/>
        <p:txBody>
          <a:bodyPr/>
          <a:lstStyle/>
          <a:p>
            <a:pPr>
              <a:defRPr/>
            </a:pPr>
            <a:r>
              <a:rPr lang="en-GB" smtClean="0"/>
              <a:t>TSD50011011</a:t>
            </a:r>
            <a:endParaRPr lang="en-GB"/>
          </a:p>
        </p:txBody>
      </p:sp>
    </p:spTree>
    <p:extLst>
      <p:ext uri="{BB962C8B-B14F-4D97-AF65-F5344CB8AC3E}">
        <p14:creationId xmlns:p14="http://schemas.microsoft.com/office/powerpoint/2010/main" val="42309172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Michael </a:t>
            </a:r>
            <a:r>
              <a:rPr lang="en-GB" dirty="0" err="1" smtClean="0"/>
              <a:t>Shermer</a:t>
            </a:r>
            <a:r>
              <a:rPr lang="en-GB" dirty="0" smtClean="0"/>
              <a:t> – Why People believe weird things</a:t>
            </a:r>
            <a:endParaRPr lang="en-GB" dirty="0"/>
          </a:p>
        </p:txBody>
      </p:sp>
      <p:sp>
        <p:nvSpPr>
          <p:cNvPr id="3" name="Content Placeholder 2"/>
          <p:cNvSpPr>
            <a:spLocks noGrp="1"/>
          </p:cNvSpPr>
          <p:nvPr>
            <p:ph idx="1"/>
          </p:nvPr>
        </p:nvSpPr>
        <p:spPr/>
        <p:txBody>
          <a:bodyPr/>
          <a:lstStyle/>
          <a:p>
            <a:r>
              <a:rPr lang="en-GB" dirty="0">
                <a:hlinkClick r:id="rId3"/>
              </a:rPr>
              <a:t>https://</a:t>
            </a:r>
            <a:r>
              <a:rPr lang="en-GB" dirty="0" smtClean="0">
                <a:hlinkClick r:id="rId3"/>
              </a:rPr>
              <a:t>www.youtube.com/watch?v=8T_jwq9ph8k</a:t>
            </a:r>
            <a:endParaRPr lang="en-GB" dirty="0" smtClean="0"/>
          </a:p>
          <a:p>
            <a:endParaRPr lang="en-GB" dirty="0"/>
          </a:p>
          <a:p>
            <a:endParaRPr lang="en-GB" dirty="0"/>
          </a:p>
        </p:txBody>
      </p:sp>
      <p:sp>
        <p:nvSpPr>
          <p:cNvPr id="4" name="Footer Placeholder 3"/>
          <p:cNvSpPr>
            <a:spLocks noGrp="1"/>
          </p:cNvSpPr>
          <p:nvPr>
            <p:ph type="ftr" sz="quarter" idx="11"/>
          </p:nvPr>
        </p:nvSpPr>
        <p:spPr/>
        <p:txBody>
          <a:bodyPr/>
          <a:lstStyle/>
          <a:p>
            <a:pPr>
              <a:defRPr/>
            </a:pPr>
            <a:r>
              <a:rPr lang="en-GB" smtClean="0"/>
              <a:t>TSD50011011</a:t>
            </a:r>
            <a:endParaRPr lang="en-GB"/>
          </a:p>
        </p:txBody>
      </p:sp>
    </p:spTree>
    <p:extLst>
      <p:ext uri="{BB962C8B-B14F-4D97-AF65-F5344CB8AC3E}">
        <p14:creationId xmlns:p14="http://schemas.microsoft.com/office/powerpoint/2010/main" val="4290536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692696"/>
            <a:ext cx="8229600" cy="5040560"/>
          </a:xfrm>
        </p:spPr>
      </p:pic>
      <p:sp>
        <p:nvSpPr>
          <p:cNvPr id="4" name="Footer Placeholder 3"/>
          <p:cNvSpPr>
            <a:spLocks noGrp="1"/>
          </p:cNvSpPr>
          <p:nvPr>
            <p:ph type="ftr" sz="quarter" idx="11"/>
          </p:nvPr>
        </p:nvSpPr>
        <p:spPr/>
        <p:txBody>
          <a:bodyPr/>
          <a:lstStyle/>
          <a:p>
            <a:pPr>
              <a:defRPr/>
            </a:pPr>
            <a:r>
              <a:rPr lang="en-GB" smtClean="0"/>
              <a:t>TSD50011011</a:t>
            </a:r>
            <a:endParaRPr lang="en-GB"/>
          </a:p>
        </p:txBody>
      </p:sp>
    </p:spTree>
    <p:extLst>
      <p:ext uri="{BB962C8B-B14F-4D97-AF65-F5344CB8AC3E}">
        <p14:creationId xmlns:p14="http://schemas.microsoft.com/office/powerpoint/2010/main" val="1152686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23C44-ED73-4B76-A5A0-2A84C7624AEC}"/>
              </a:ext>
            </a:extLst>
          </p:cNvPr>
          <p:cNvSpPr>
            <a:spLocks noGrp="1"/>
          </p:cNvSpPr>
          <p:nvPr>
            <p:ph type="title"/>
          </p:nvPr>
        </p:nvSpPr>
        <p:spPr>
          <a:xfrm>
            <a:off x="-428660" y="500042"/>
            <a:ext cx="8229600" cy="1143000"/>
          </a:xfrm>
        </p:spPr>
        <p:txBody>
          <a:bodyPr>
            <a:normAutofit fontScale="90000"/>
          </a:bodyPr>
          <a:lstStyle/>
          <a:p>
            <a:pPr eaLnBrk="1" fontAlgn="auto" hangingPunct="1">
              <a:spcAft>
                <a:spcPts val="0"/>
              </a:spcAft>
              <a:defRPr/>
            </a:pPr>
            <a:r>
              <a:rPr lang="en-US" dirty="0"/>
              <a:t>The difference between personal and professional ethics </a:t>
            </a:r>
            <a:br>
              <a:rPr lang="en-US" dirty="0"/>
            </a:br>
            <a:endParaRPr lang="en-US" dirty="0"/>
          </a:p>
        </p:txBody>
      </p:sp>
      <p:sp>
        <p:nvSpPr>
          <p:cNvPr id="3" name="Content Placeholder 2">
            <a:extLst>
              <a:ext uri="{FF2B5EF4-FFF2-40B4-BE49-F238E27FC236}">
                <a16:creationId xmlns:a16="http://schemas.microsoft.com/office/drawing/2014/main" id="{21960C92-6A57-4A43-8880-F2656D08A591}"/>
              </a:ext>
            </a:extLst>
          </p:cNvPr>
          <p:cNvSpPr>
            <a:spLocks noGrp="1"/>
          </p:cNvSpPr>
          <p:nvPr>
            <p:ph idx="1"/>
          </p:nvPr>
        </p:nvSpPr>
        <p:spPr>
          <a:xfrm>
            <a:off x="428625" y="1857375"/>
            <a:ext cx="8229600" cy="4708525"/>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US" dirty="0"/>
              <a:t>Personal ethics refers to the ethics that a person identifies with in respect to people and situations that they deal with in everyday life. </a:t>
            </a:r>
          </a:p>
          <a:p>
            <a:pPr marL="548640" indent="-411480" eaLnBrk="1" fontAlgn="auto" hangingPunct="1">
              <a:spcAft>
                <a:spcPts val="0"/>
              </a:spcAft>
              <a:buClr>
                <a:schemeClr val="tx1">
                  <a:shade val="95000"/>
                </a:schemeClr>
              </a:buClr>
              <a:buFont typeface="Wingdings 2"/>
              <a:buChar char=""/>
              <a:defRPr/>
            </a:pPr>
            <a:r>
              <a:rPr lang="en-US" dirty="0"/>
              <a:t>Professional ethics refers to the ethics that a person must adhere to in respect of their interactions and business dealings in their professional life. </a:t>
            </a:r>
          </a:p>
          <a:p>
            <a:pPr marL="548640" indent="-411480" eaLnBrk="1" fontAlgn="auto" hangingPunct="1">
              <a:spcAft>
                <a:spcPts val="0"/>
              </a:spcAft>
              <a:buClr>
                <a:schemeClr val="tx1">
                  <a:shade val="95000"/>
                </a:schemeClr>
              </a:buClr>
              <a:buFont typeface="Wingdings 2"/>
              <a:buChar char=""/>
              <a:defRPr/>
            </a:pPr>
            <a:endParaRPr lang="en-US" dirty="0"/>
          </a:p>
          <a:p>
            <a:pPr marL="137160" indent="0" eaLnBrk="1" fontAlgn="auto" hangingPunct="1">
              <a:spcAft>
                <a:spcPts val="0"/>
              </a:spcAft>
              <a:buClr>
                <a:schemeClr val="tx1">
                  <a:shade val="95000"/>
                </a:schemeClr>
              </a:buClr>
              <a:buNone/>
              <a:defRPr/>
            </a:pPr>
            <a:endParaRPr lang="en-US" dirty="0"/>
          </a:p>
        </p:txBody>
      </p:sp>
      <p:pic>
        <p:nvPicPr>
          <p:cNvPr id="60418" name="Picture 2">
            <a:extLst>
              <a:ext uri="{FF2B5EF4-FFF2-40B4-BE49-F238E27FC236}">
                <a16:creationId xmlns:a16="http://schemas.microsoft.com/office/drawing/2014/main" id="{D6940A43-3CEA-47AD-923E-B4D43A1AF886}"/>
              </a:ext>
            </a:extLst>
          </p:cNvPr>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rot="1571023">
            <a:off x="7338495" y="293206"/>
            <a:ext cx="1457321" cy="1334167"/>
          </a:xfrm>
          <a:prstGeom prst="rect">
            <a:avLst/>
          </a:prstGeom>
          <a:noFill/>
          <a:ln w="9525">
            <a:noFill/>
            <a:miter lim="800000"/>
            <a:headEnd/>
            <a:tailEnd/>
          </a:ln>
          <a:effectLst/>
        </p:spPr>
      </p:pic>
    </p:spTree>
    <p:extLst>
      <p:ext uri="{BB962C8B-B14F-4D97-AF65-F5344CB8AC3E}">
        <p14:creationId xmlns:p14="http://schemas.microsoft.com/office/powerpoint/2010/main" val="25320305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72856-790A-479C-AB6D-8A1151D2F883}"/>
              </a:ext>
            </a:extLst>
          </p:cNvPr>
          <p:cNvSpPr>
            <a:spLocks noGrp="1"/>
          </p:cNvSpPr>
          <p:nvPr>
            <p:ph type="title"/>
          </p:nvPr>
        </p:nvSpPr>
        <p:spPr/>
        <p:txBody>
          <a:bodyPr>
            <a:normAutofit fontScale="90000"/>
          </a:bodyPr>
          <a:lstStyle/>
          <a:p>
            <a:pPr eaLnBrk="1" fontAlgn="auto" hangingPunct="1">
              <a:spcAft>
                <a:spcPts val="0"/>
              </a:spcAft>
              <a:defRPr/>
            </a:pPr>
            <a:r>
              <a:rPr lang="en-US" dirty="0"/>
              <a:t>Personal ethics </a:t>
            </a:r>
            <a:br>
              <a:rPr lang="en-US" dirty="0"/>
            </a:br>
            <a:endParaRPr lang="en-US" dirty="0"/>
          </a:p>
        </p:txBody>
      </p:sp>
      <p:sp>
        <p:nvSpPr>
          <p:cNvPr id="29699" name="Rectangle 4">
            <a:extLst>
              <a:ext uri="{FF2B5EF4-FFF2-40B4-BE49-F238E27FC236}">
                <a16:creationId xmlns:a16="http://schemas.microsoft.com/office/drawing/2014/main" id="{11DA46A8-0299-41C7-9EC5-10B1C17EAB5C}"/>
              </a:ext>
            </a:extLst>
          </p:cNvPr>
          <p:cNvSpPr>
            <a:spLocks noChangeArrowheads="1"/>
          </p:cNvSpPr>
          <p:nvPr/>
        </p:nvSpPr>
        <p:spPr bwMode="auto">
          <a:xfrm>
            <a:off x="428625" y="1028700"/>
            <a:ext cx="5929313"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a:latin typeface="Verdana" panose="020B0604030504040204" pitchFamily="34" charset="0"/>
              </a:rPr>
              <a:t>As with beliefs and values, personal ethics can differ widely from person to person. </a:t>
            </a:r>
          </a:p>
          <a:p>
            <a:pPr eaLnBrk="1" hangingPunct="1"/>
            <a:endParaRPr lang="en-US" altLang="en-US">
              <a:latin typeface="Verdana" panose="020B0604030504040204" pitchFamily="34" charset="0"/>
            </a:endParaRPr>
          </a:p>
          <a:p>
            <a:pPr eaLnBrk="1" hangingPunct="1"/>
            <a:r>
              <a:rPr lang="en-US" altLang="en-US">
                <a:latin typeface="Verdana" panose="020B0604030504040204" pitchFamily="34" charset="0"/>
              </a:rPr>
              <a:t>In other words, personal ethics are standards by which a person judges behaviour as being ‘right’ or ‘wrong </a:t>
            </a:r>
          </a:p>
          <a:p>
            <a:pPr eaLnBrk="1" hangingPunct="1"/>
            <a:endParaRPr lang="en-US" altLang="en-US">
              <a:latin typeface="Verdana" panose="020B0604030504040204" pitchFamily="34" charset="0"/>
            </a:endParaRPr>
          </a:p>
          <a:p>
            <a:pPr eaLnBrk="1" hangingPunct="1"/>
            <a:r>
              <a:rPr lang="en-US" altLang="en-US">
                <a:latin typeface="Verdana" panose="020B0604030504040204" pitchFamily="34" charset="0"/>
              </a:rPr>
              <a:t>Ethical expectations often take the form of principles such as: </a:t>
            </a:r>
          </a:p>
          <a:p>
            <a:pPr eaLnBrk="1" hangingPunct="1"/>
            <a:endParaRPr lang="en-US" altLang="en-US">
              <a:latin typeface="Verdana" panose="020B0604030504040204" pitchFamily="34" charset="0"/>
            </a:endParaRPr>
          </a:p>
          <a:p>
            <a:pPr eaLnBrk="1" hangingPunct="1"/>
            <a:r>
              <a:rPr lang="en-US" altLang="en-US">
                <a:latin typeface="Verdana" panose="020B0604030504040204" pitchFamily="34" charset="0"/>
              </a:rPr>
              <a:t>• concern for the well-being of others </a:t>
            </a:r>
          </a:p>
          <a:p>
            <a:pPr eaLnBrk="1" hangingPunct="1"/>
            <a:r>
              <a:rPr lang="en-US" altLang="en-US">
                <a:latin typeface="Verdana" panose="020B0604030504040204" pitchFamily="34" charset="0"/>
              </a:rPr>
              <a:t>• respect for others </a:t>
            </a:r>
          </a:p>
          <a:p>
            <a:pPr eaLnBrk="1" hangingPunct="1"/>
            <a:r>
              <a:rPr lang="en-US" altLang="en-US">
                <a:latin typeface="Verdana" panose="020B0604030504040204" pitchFamily="34" charset="0"/>
              </a:rPr>
              <a:t>• trustworthiness and honesty </a:t>
            </a:r>
          </a:p>
          <a:p>
            <a:pPr eaLnBrk="1" hangingPunct="1"/>
            <a:r>
              <a:rPr lang="en-US" altLang="en-US">
                <a:latin typeface="Verdana" panose="020B0604030504040204" pitchFamily="34" charset="0"/>
              </a:rPr>
              <a:t>• compliance with the law </a:t>
            </a:r>
          </a:p>
          <a:p>
            <a:pPr eaLnBrk="1" hangingPunct="1"/>
            <a:r>
              <a:rPr lang="en-US" altLang="en-US">
                <a:latin typeface="Verdana" panose="020B0604030504040204" pitchFamily="34" charset="0"/>
              </a:rPr>
              <a:t>• preventing harm to others. </a:t>
            </a:r>
          </a:p>
        </p:txBody>
      </p:sp>
      <p:pic>
        <p:nvPicPr>
          <p:cNvPr id="29700" name="Picture 2">
            <a:extLst>
              <a:ext uri="{FF2B5EF4-FFF2-40B4-BE49-F238E27FC236}">
                <a16:creationId xmlns:a16="http://schemas.microsoft.com/office/drawing/2014/main" id="{1B86AFDF-CF53-4CA5-B011-5E2BAE3C6D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250" y="1928813"/>
            <a:ext cx="2217738" cy="298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973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90CB1-6194-4B99-8484-DE37CADBC3E5}"/>
              </a:ext>
            </a:extLst>
          </p:cNvPr>
          <p:cNvSpPr>
            <a:spLocks noGrp="1"/>
          </p:cNvSpPr>
          <p:nvPr>
            <p:ph type="title"/>
          </p:nvPr>
        </p:nvSpPr>
        <p:spPr/>
        <p:txBody>
          <a:bodyPr>
            <a:normAutofit fontScale="90000"/>
          </a:bodyPr>
          <a:lstStyle/>
          <a:p>
            <a:pPr eaLnBrk="1" fontAlgn="auto" hangingPunct="1">
              <a:spcAft>
                <a:spcPts val="0"/>
              </a:spcAft>
              <a:defRPr/>
            </a:pPr>
            <a:r>
              <a:rPr lang="en-US" dirty="0"/>
              <a:t>Professional ethics and codes of conduct </a:t>
            </a:r>
            <a:br>
              <a:rPr lang="en-US" dirty="0"/>
            </a:br>
            <a:endParaRPr lang="en-US" dirty="0"/>
          </a:p>
        </p:txBody>
      </p:sp>
      <p:sp>
        <p:nvSpPr>
          <p:cNvPr id="3" name="Content Placeholder 2">
            <a:extLst>
              <a:ext uri="{FF2B5EF4-FFF2-40B4-BE49-F238E27FC236}">
                <a16:creationId xmlns:a16="http://schemas.microsoft.com/office/drawing/2014/main" id="{4515DD67-7FD3-49F7-A8A6-9C43308FA7FE}"/>
              </a:ext>
            </a:extLst>
          </p:cNvPr>
          <p:cNvSpPr>
            <a:spLocks noGrp="1"/>
          </p:cNvSpPr>
          <p:nvPr>
            <p:ph idx="1"/>
          </p:nvPr>
        </p:nvSpPr>
        <p:spPr>
          <a:xfrm>
            <a:off x="457200" y="1214438"/>
            <a:ext cx="8229600" cy="5094287"/>
          </a:xfrm>
        </p:spPr>
        <p:txBody>
          <a:bodyPr>
            <a:normAutofit fontScale="77500" lnSpcReduction="20000"/>
          </a:bodyPr>
          <a:lstStyle/>
          <a:p>
            <a:pPr marL="548640" indent="-411480" eaLnBrk="1" fontAlgn="auto" hangingPunct="1">
              <a:spcAft>
                <a:spcPts val="0"/>
              </a:spcAft>
              <a:buClr>
                <a:schemeClr val="tx1">
                  <a:shade val="95000"/>
                </a:schemeClr>
              </a:buClr>
              <a:buFont typeface="Wingdings 2"/>
              <a:buChar char=""/>
              <a:defRPr/>
            </a:pPr>
            <a:r>
              <a:rPr lang="en-US" dirty="0"/>
              <a:t>Professional ethics are principles that govern the </a:t>
            </a:r>
            <a:r>
              <a:rPr lang="en-US" dirty="0" err="1"/>
              <a:t>behaviour</a:t>
            </a:r>
            <a:r>
              <a:rPr lang="en-US" dirty="0"/>
              <a:t> of a person or group in a business environment. Like values, professional ethics provide rules on how a person should act towards other people and institutions in such an environment. </a:t>
            </a:r>
          </a:p>
          <a:p>
            <a:pPr marL="548640" indent="-411480" eaLnBrk="1" fontAlgn="auto" hangingPunct="1">
              <a:spcAft>
                <a:spcPts val="0"/>
              </a:spcAft>
              <a:buClr>
                <a:schemeClr val="tx1">
                  <a:shade val="95000"/>
                </a:schemeClr>
              </a:buClr>
              <a:buFont typeface="Wingdings 2" panose="05020102010507070707" pitchFamily="18" charset="2"/>
              <a:buNone/>
              <a:defRPr/>
            </a:pPr>
            <a:endParaRPr lang="en-US" b="1" dirty="0"/>
          </a:p>
          <a:p>
            <a:pPr marL="548640" indent="-411480" eaLnBrk="1" fontAlgn="auto" hangingPunct="1">
              <a:spcAft>
                <a:spcPts val="0"/>
              </a:spcAft>
              <a:buClr>
                <a:schemeClr val="tx1">
                  <a:shade val="95000"/>
                </a:schemeClr>
              </a:buClr>
              <a:buFont typeface="Wingdings 2" panose="05020102010507070707" pitchFamily="18" charset="2"/>
              <a:buNone/>
              <a:defRPr/>
            </a:pPr>
            <a:r>
              <a:rPr lang="en-US" b="1" dirty="0"/>
              <a:t>Ethical principles </a:t>
            </a:r>
          </a:p>
          <a:p>
            <a:pPr marL="548640" indent="-411480" eaLnBrk="1" fontAlgn="auto" hangingPunct="1">
              <a:spcAft>
                <a:spcPts val="0"/>
              </a:spcAft>
              <a:buClr>
                <a:schemeClr val="tx1">
                  <a:shade val="95000"/>
                </a:schemeClr>
              </a:buClr>
              <a:buFont typeface="Wingdings 2"/>
              <a:buNone/>
              <a:defRPr/>
            </a:pPr>
            <a:r>
              <a:rPr lang="en-US" dirty="0" smtClean="0"/>
              <a:t>• </a:t>
            </a:r>
            <a:r>
              <a:rPr lang="en-US" dirty="0"/>
              <a:t>honesty </a:t>
            </a:r>
          </a:p>
          <a:p>
            <a:pPr marL="548640" indent="-411480" eaLnBrk="1" fontAlgn="auto" hangingPunct="1">
              <a:spcAft>
                <a:spcPts val="0"/>
              </a:spcAft>
              <a:buClr>
                <a:schemeClr val="tx1">
                  <a:shade val="95000"/>
                </a:schemeClr>
              </a:buClr>
              <a:buFont typeface="Wingdings 2"/>
              <a:buNone/>
              <a:defRPr/>
            </a:pPr>
            <a:r>
              <a:rPr lang="en-US" dirty="0"/>
              <a:t>• trustworthiness </a:t>
            </a:r>
          </a:p>
          <a:p>
            <a:pPr marL="548640" indent="-411480" eaLnBrk="1" fontAlgn="auto" hangingPunct="1">
              <a:spcAft>
                <a:spcPts val="0"/>
              </a:spcAft>
              <a:buClr>
                <a:schemeClr val="tx1">
                  <a:shade val="95000"/>
                </a:schemeClr>
              </a:buClr>
              <a:buFont typeface="Wingdings 2"/>
              <a:buNone/>
              <a:defRPr/>
            </a:pPr>
            <a:r>
              <a:rPr lang="en-US" dirty="0"/>
              <a:t>• loyalty </a:t>
            </a:r>
          </a:p>
          <a:p>
            <a:pPr marL="548640" indent="-411480" eaLnBrk="1" fontAlgn="auto" hangingPunct="1">
              <a:spcAft>
                <a:spcPts val="0"/>
              </a:spcAft>
              <a:buClr>
                <a:schemeClr val="tx1">
                  <a:shade val="95000"/>
                </a:schemeClr>
              </a:buClr>
              <a:buFont typeface="Wingdings 2"/>
              <a:buNone/>
              <a:defRPr/>
            </a:pPr>
            <a:r>
              <a:rPr lang="en-US" dirty="0"/>
              <a:t>• respect for others </a:t>
            </a:r>
          </a:p>
          <a:p>
            <a:pPr marL="548640" indent="-411480" eaLnBrk="1" fontAlgn="auto" hangingPunct="1">
              <a:spcAft>
                <a:spcPts val="0"/>
              </a:spcAft>
              <a:buClr>
                <a:schemeClr val="tx1">
                  <a:shade val="95000"/>
                </a:schemeClr>
              </a:buClr>
              <a:buFont typeface="Wingdings 2"/>
              <a:buNone/>
              <a:defRPr/>
            </a:pPr>
            <a:r>
              <a:rPr lang="en-US" dirty="0"/>
              <a:t>• adherence to the law </a:t>
            </a:r>
          </a:p>
          <a:p>
            <a:pPr marL="548640" indent="-411480" eaLnBrk="1" fontAlgn="auto" hangingPunct="1">
              <a:spcAft>
                <a:spcPts val="0"/>
              </a:spcAft>
              <a:buClr>
                <a:schemeClr val="tx1">
                  <a:shade val="95000"/>
                </a:schemeClr>
              </a:buClr>
              <a:buFont typeface="Wingdings 2"/>
              <a:buNone/>
              <a:defRPr/>
            </a:pPr>
            <a:r>
              <a:rPr lang="en-US" dirty="0"/>
              <a:t>• doing good and avoiding harm to others </a:t>
            </a:r>
          </a:p>
          <a:p>
            <a:pPr marL="548640" indent="-411480" eaLnBrk="1" fontAlgn="auto" hangingPunct="1">
              <a:spcAft>
                <a:spcPts val="0"/>
              </a:spcAft>
              <a:buClr>
                <a:schemeClr val="tx1">
                  <a:shade val="95000"/>
                </a:schemeClr>
              </a:buClr>
              <a:buFont typeface="Wingdings 2"/>
              <a:buNone/>
              <a:defRPr/>
            </a:pPr>
            <a:r>
              <a:rPr lang="en-US" dirty="0"/>
              <a:t>• accountability. </a:t>
            </a:r>
          </a:p>
          <a:p>
            <a:pPr marL="548640" indent="-411480" eaLnBrk="1" fontAlgn="auto" hangingPunct="1">
              <a:spcAft>
                <a:spcPts val="0"/>
              </a:spcAft>
              <a:buClr>
                <a:schemeClr val="tx1">
                  <a:shade val="95000"/>
                </a:schemeClr>
              </a:buClr>
              <a:buFont typeface="Wingdings 2"/>
              <a:buChar char=""/>
              <a:defRPr/>
            </a:pPr>
            <a:endParaRPr lang="en-US" dirty="0"/>
          </a:p>
        </p:txBody>
      </p:sp>
      <p:sp>
        <p:nvSpPr>
          <p:cNvPr id="31748" name="AutoShape 2" descr="Image result for ethics">
            <a:hlinkClick r:id="rId3"/>
            <a:extLst>
              <a:ext uri="{FF2B5EF4-FFF2-40B4-BE49-F238E27FC236}">
                <a16:creationId xmlns:a16="http://schemas.microsoft.com/office/drawing/2014/main" id="{444C6B8C-AEFE-4BD2-B8BD-E6C95A583508}"/>
              </a:ext>
            </a:extLst>
          </p:cNvPr>
          <p:cNvSpPr>
            <a:spLocks noChangeAspect="1" noChangeArrowheads="1"/>
          </p:cNvSpPr>
          <p:nvPr/>
        </p:nvSpPr>
        <p:spPr bwMode="auto">
          <a:xfrm>
            <a:off x="38100" y="-1989138"/>
            <a:ext cx="4152900" cy="415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Verdana" panose="020B0604030504040204" pitchFamily="34" charset="0"/>
            </a:endParaRPr>
          </a:p>
        </p:txBody>
      </p:sp>
      <p:sp>
        <p:nvSpPr>
          <p:cNvPr id="31749" name="AutoShape 4" descr="Image result for ethics">
            <a:hlinkClick r:id="rId3"/>
            <a:extLst>
              <a:ext uri="{FF2B5EF4-FFF2-40B4-BE49-F238E27FC236}">
                <a16:creationId xmlns:a16="http://schemas.microsoft.com/office/drawing/2014/main" id="{0B4C75B5-0EDB-4CCE-B388-8D683FA9AE36}"/>
              </a:ext>
            </a:extLst>
          </p:cNvPr>
          <p:cNvSpPr>
            <a:spLocks noChangeAspect="1" noChangeArrowheads="1"/>
          </p:cNvSpPr>
          <p:nvPr/>
        </p:nvSpPr>
        <p:spPr bwMode="auto">
          <a:xfrm>
            <a:off x="38100" y="-1989138"/>
            <a:ext cx="4152900" cy="415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Verdana" panose="020B0604030504040204" pitchFamily="34" charset="0"/>
            </a:endParaRPr>
          </a:p>
        </p:txBody>
      </p:sp>
      <p:pic>
        <p:nvPicPr>
          <p:cNvPr id="31750" name="Picture 6" descr="Image result for ethics">
            <a:hlinkClick r:id="rId3"/>
            <a:extLst>
              <a:ext uri="{FF2B5EF4-FFF2-40B4-BE49-F238E27FC236}">
                <a16:creationId xmlns:a16="http://schemas.microsoft.com/office/drawing/2014/main" id="{9F941149-1439-440F-BB39-B97D10D518F2}"/>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143625" y="4143375"/>
            <a:ext cx="2366963" cy="236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0591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5E343-DABC-404A-AAFB-5E63B7415EB8}"/>
              </a:ext>
            </a:extLst>
          </p:cNvPr>
          <p:cNvSpPr>
            <a:spLocks noGrp="1"/>
          </p:cNvSpPr>
          <p:nvPr>
            <p:ph type="title"/>
          </p:nvPr>
        </p:nvSpPr>
        <p:spPr>
          <a:xfrm>
            <a:off x="457200" y="274638"/>
            <a:ext cx="8229600" cy="796908"/>
          </a:xfrm>
        </p:spPr>
        <p:txBody>
          <a:bodyPr>
            <a:normAutofit fontScale="90000"/>
          </a:bodyPr>
          <a:lstStyle/>
          <a:p>
            <a:pPr eaLnBrk="1" fontAlgn="auto" hangingPunct="1">
              <a:spcAft>
                <a:spcPts val="0"/>
              </a:spcAft>
              <a:defRPr/>
            </a:pPr>
            <a:r>
              <a:rPr lang="en-US" dirty="0"/>
              <a:t>Codes of conduct </a:t>
            </a:r>
            <a:br>
              <a:rPr lang="en-US" dirty="0"/>
            </a:br>
            <a:endParaRPr lang="en-US" dirty="0"/>
          </a:p>
        </p:txBody>
      </p:sp>
      <p:sp>
        <p:nvSpPr>
          <p:cNvPr id="3" name="Content Placeholder 2">
            <a:extLst>
              <a:ext uri="{FF2B5EF4-FFF2-40B4-BE49-F238E27FC236}">
                <a16:creationId xmlns:a16="http://schemas.microsoft.com/office/drawing/2014/main" id="{DA5BE43B-D633-4655-97DF-311E60BE72CB}"/>
              </a:ext>
            </a:extLst>
          </p:cNvPr>
          <p:cNvSpPr>
            <a:spLocks noGrp="1"/>
          </p:cNvSpPr>
          <p:nvPr>
            <p:ph idx="1"/>
          </p:nvPr>
        </p:nvSpPr>
        <p:spPr>
          <a:xfrm>
            <a:off x="500063" y="714375"/>
            <a:ext cx="8229600" cy="4779963"/>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US" sz="2400" dirty="0">
                <a:solidFill>
                  <a:schemeClr val="bg1"/>
                </a:solidFill>
              </a:rPr>
              <a:t>Professional codes of conduct draw on these professional ethical principles as the basis for required </a:t>
            </a:r>
            <a:r>
              <a:rPr lang="en-US" sz="2400" dirty="0">
                <a:solidFill>
                  <a:srgbClr val="FF0000"/>
                </a:solidFill>
              </a:rPr>
              <a:t>standards</a:t>
            </a:r>
            <a:r>
              <a:rPr lang="en-US" sz="2400" dirty="0">
                <a:solidFill>
                  <a:schemeClr val="bg1"/>
                </a:solidFill>
              </a:rPr>
              <a:t> of </a:t>
            </a:r>
            <a:r>
              <a:rPr lang="en-US" sz="2400" dirty="0" err="1">
                <a:solidFill>
                  <a:schemeClr val="bg1"/>
                </a:solidFill>
              </a:rPr>
              <a:t>behaviour</a:t>
            </a:r>
            <a:r>
              <a:rPr lang="en-US" sz="2400" dirty="0">
                <a:solidFill>
                  <a:schemeClr val="bg1"/>
                </a:solidFill>
              </a:rPr>
              <a:t> for members of a profession. They also seek to set out the </a:t>
            </a:r>
            <a:r>
              <a:rPr lang="en-US" sz="2400" dirty="0">
                <a:solidFill>
                  <a:srgbClr val="FF0000"/>
                </a:solidFill>
              </a:rPr>
              <a:t>expectations</a:t>
            </a:r>
            <a:r>
              <a:rPr lang="en-US" sz="2400" dirty="0">
                <a:solidFill>
                  <a:schemeClr val="bg1"/>
                </a:solidFill>
              </a:rPr>
              <a:t> that the profession and society have of its members. </a:t>
            </a:r>
          </a:p>
          <a:p>
            <a:pPr marL="548640" indent="-411480" eaLnBrk="1" fontAlgn="auto" hangingPunct="1">
              <a:spcAft>
                <a:spcPts val="0"/>
              </a:spcAft>
              <a:buClr>
                <a:schemeClr val="tx1">
                  <a:shade val="95000"/>
                </a:schemeClr>
              </a:buClr>
              <a:buFont typeface="Wingdings 2"/>
              <a:buChar char=""/>
              <a:defRPr/>
            </a:pPr>
            <a:r>
              <a:rPr lang="en-US" sz="2400" dirty="0">
                <a:solidFill>
                  <a:schemeClr val="bg1"/>
                </a:solidFill>
              </a:rPr>
              <a:t>The intention of codes of conduct is to provide </a:t>
            </a:r>
            <a:r>
              <a:rPr lang="en-US" sz="2400" dirty="0">
                <a:solidFill>
                  <a:srgbClr val="FF0000"/>
                </a:solidFill>
              </a:rPr>
              <a:t>guidelines</a:t>
            </a:r>
            <a:r>
              <a:rPr lang="en-US" sz="2400" dirty="0">
                <a:solidFill>
                  <a:schemeClr val="bg1"/>
                </a:solidFill>
              </a:rPr>
              <a:t> for the minimum standard of appropriate </a:t>
            </a:r>
            <a:r>
              <a:rPr lang="en-US" sz="2400" dirty="0" err="1">
                <a:solidFill>
                  <a:schemeClr val="bg1"/>
                </a:solidFill>
              </a:rPr>
              <a:t>behaviour</a:t>
            </a:r>
            <a:r>
              <a:rPr lang="en-US" sz="2400" dirty="0">
                <a:solidFill>
                  <a:schemeClr val="bg1"/>
                </a:solidFill>
              </a:rPr>
              <a:t> in a professional context. Codes of conduct sit alongside the general law of the land and the personal values of members of the profession. </a:t>
            </a:r>
          </a:p>
          <a:p>
            <a:pPr marL="548640" indent="-411480" eaLnBrk="1" fontAlgn="auto" hangingPunct="1">
              <a:spcAft>
                <a:spcPts val="0"/>
              </a:spcAft>
              <a:buClr>
                <a:schemeClr val="tx1">
                  <a:shade val="95000"/>
                </a:schemeClr>
              </a:buClr>
              <a:buFont typeface="Wingdings 2"/>
              <a:buChar char=""/>
              <a:defRPr/>
            </a:pPr>
            <a:endParaRPr lang="en-US" sz="1400" dirty="0">
              <a:solidFill>
                <a:schemeClr val="bg1"/>
              </a:solidFill>
            </a:endParaRPr>
          </a:p>
          <a:p>
            <a:pPr marL="548640" indent="-411480" eaLnBrk="1" fontAlgn="auto" hangingPunct="1">
              <a:spcAft>
                <a:spcPts val="0"/>
              </a:spcAft>
              <a:buClr>
                <a:schemeClr val="tx1">
                  <a:shade val="95000"/>
                </a:schemeClr>
              </a:buClr>
              <a:buFont typeface="Wingdings 2"/>
              <a:buNone/>
              <a:defRPr/>
            </a:pPr>
            <a:endParaRPr lang="en-US" sz="1200" dirty="0">
              <a:solidFill>
                <a:schemeClr val="bg1"/>
              </a:solidFill>
            </a:endParaRPr>
          </a:p>
        </p:txBody>
      </p:sp>
      <p:pic>
        <p:nvPicPr>
          <p:cNvPr id="32772" name="Picture 2" descr="Related image">
            <a:hlinkClick r:id="rId3"/>
            <a:extLst>
              <a:ext uri="{FF2B5EF4-FFF2-40B4-BE49-F238E27FC236}">
                <a16:creationId xmlns:a16="http://schemas.microsoft.com/office/drawing/2014/main" id="{3352E63B-A3F5-4A4E-B740-A8BAA8ECA3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5091906"/>
            <a:ext cx="1928813" cy="168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86125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4120</TotalTime>
  <Words>2643</Words>
  <Application>Microsoft Office PowerPoint</Application>
  <PresentationFormat>On-screen Show (4:3)</PresentationFormat>
  <Paragraphs>329</Paragraphs>
  <Slides>36</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Verdana</vt:lpstr>
      <vt:lpstr>Wingdings</vt:lpstr>
      <vt:lpstr>Wingdings 2</vt:lpstr>
      <vt:lpstr>Wingdings 3</vt:lpstr>
      <vt:lpstr>Apex</vt:lpstr>
      <vt:lpstr>Critical thinking</vt:lpstr>
      <vt:lpstr>Learning Outcomes</vt:lpstr>
      <vt:lpstr>Six Types of Socratic Questions </vt:lpstr>
      <vt:lpstr>Preparation for Research</vt:lpstr>
      <vt:lpstr>Session on 11th March – The ‘Theorists’ Draw!’</vt:lpstr>
      <vt:lpstr>Theorists – Collate the following…</vt:lpstr>
      <vt:lpstr>The Major Schools of Management Thought</vt:lpstr>
      <vt:lpstr>Values Beliefs &amp; Attitudes</vt:lpstr>
      <vt:lpstr>The Relationship</vt:lpstr>
      <vt:lpstr>PowerPoint Presentation</vt:lpstr>
      <vt:lpstr>PowerPoint Presentation</vt:lpstr>
      <vt:lpstr>Where do values come from? </vt:lpstr>
      <vt:lpstr>Values &amp; their benefits</vt:lpstr>
      <vt:lpstr>PowerPoint Presentation</vt:lpstr>
      <vt:lpstr>Values</vt:lpstr>
      <vt:lpstr>PowerPoint Presentation</vt:lpstr>
      <vt:lpstr>Rank your values</vt:lpstr>
      <vt:lpstr>The Barrett Model</vt:lpstr>
      <vt:lpstr>What is a personal value? </vt:lpstr>
      <vt:lpstr>Organisational values</vt:lpstr>
      <vt:lpstr>Organisational values</vt:lpstr>
      <vt:lpstr>Aligning individual and organisational values</vt:lpstr>
      <vt:lpstr>Examples</vt:lpstr>
      <vt:lpstr>Barrett Model</vt:lpstr>
      <vt:lpstr>Assessing your own Values</vt:lpstr>
      <vt:lpstr>Activity</vt:lpstr>
      <vt:lpstr>Ikea’s Values</vt:lpstr>
      <vt:lpstr>PowerPoint Presentation</vt:lpstr>
      <vt:lpstr>Cognitive Biases</vt:lpstr>
      <vt:lpstr>Activity (30 minutes)</vt:lpstr>
      <vt:lpstr>Michael Shermer – Why People believe weird things</vt:lpstr>
      <vt:lpstr>PowerPoint Presentation</vt:lpstr>
      <vt:lpstr>The difference between personal and professional ethics  </vt:lpstr>
      <vt:lpstr>Personal ethics  </vt:lpstr>
      <vt:lpstr>Professional ethics and codes of conduct  </vt:lpstr>
      <vt:lpstr>Codes of conduct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Values &amp; Beliefs</dc:title>
  <dc:creator>Andrew Maund</dc:creator>
  <cp:lastModifiedBy>Shehla Khan</cp:lastModifiedBy>
  <cp:revision>47</cp:revision>
  <dcterms:created xsi:type="dcterms:W3CDTF">2014-02-11T12:45:58Z</dcterms:created>
  <dcterms:modified xsi:type="dcterms:W3CDTF">2019-03-11T11:32:58Z</dcterms:modified>
</cp:coreProperties>
</file>