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0" r:id="rId4"/>
  </p:sldMasterIdLst>
  <p:notesMasterIdLst>
    <p:notesMasterId r:id="rId17"/>
  </p:notesMasterIdLst>
  <p:sldIdLst>
    <p:sldId id="268" r:id="rId5"/>
    <p:sldId id="310" r:id="rId6"/>
    <p:sldId id="311" r:id="rId7"/>
    <p:sldId id="312" r:id="rId8"/>
    <p:sldId id="317" r:id="rId9"/>
    <p:sldId id="313" r:id="rId10"/>
    <p:sldId id="314" r:id="rId11"/>
    <p:sldId id="316" r:id="rId12"/>
    <p:sldId id="315" r:id="rId13"/>
    <p:sldId id="319" r:id="rId14"/>
    <p:sldId id="320" r:id="rId15"/>
    <p:sldId id="32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5445"/>
    <a:srgbClr val="99CB3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62" d="100"/>
          <a:sy n="62" d="100"/>
        </p:scale>
        <p:origin x="82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011A60-4CC6-499E-9389-3B363E9590F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IN"/>
        </a:p>
      </dgm:t>
    </dgm:pt>
    <dgm:pt modelId="{9D6B7F0E-9E0D-4C59-99AB-C42E67B0E71B}">
      <dgm:prSet custT="1"/>
      <dgm:spPr/>
      <dgm:t>
        <a:bodyPr/>
        <a:lstStyle/>
        <a:p>
          <a:pPr algn="just"/>
          <a:r>
            <a:rPr lang="en-IN" sz="2400" b="1" i="0" dirty="0">
              <a:solidFill>
                <a:srgbClr val="335445"/>
              </a:solidFill>
              <a:effectLst>
                <a:outerShdw blurRad="38100" dist="38100" dir="2700000" algn="tl">
                  <a:srgbClr val="000000">
                    <a:alpha val="43137"/>
                  </a:srgbClr>
                </a:outerShdw>
              </a:effectLst>
            </a:rPr>
            <a:t>Global Burden of Air Pollution on Child Health</a:t>
          </a:r>
          <a:endParaRPr lang="en-IN" sz="2400" dirty="0">
            <a:solidFill>
              <a:srgbClr val="335445"/>
            </a:solidFill>
            <a:effectLst>
              <a:outerShdw blurRad="38100" dist="38100" dir="2700000" algn="tl">
                <a:srgbClr val="000000">
                  <a:alpha val="43137"/>
                </a:srgbClr>
              </a:outerShdw>
            </a:effectLst>
          </a:endParaRPr>
        </a:p>
      </dgm:t>
    </dgm:pt>
    <dgm:pt modelId="{1AC97E0B-A1CA-4030-A63A-A01E7B279A1B}" type="parTrans" cxnId="{090CA960-515E-4547-88E5-61408EA1B8D1}">
      <dgm:prSet/>
      <dgm:spPr/>
      <dgm:t>
        <a:bodyPr/>
        <a:lstStyle/>
        <a:p>
          <a:endParaRPr lang="en-IN"/>
        </a:p>
      </dgm:t>
    </dgm:pt>
    <dgm:pt modelId="{CB1ED95C-A191-4544-BBBA-B06C1AE76F17}" type="sibTrans" cxnId="{090CA960-515E-4547-88E5-61408EA1B8D1}">
      <dgm:prSet/>
      <dgm:spPr/>
      <dgm:t>
        <a:bodyPr/>
        <a:lstStyle/>
        <a:p>
          <a:endParaRPr lang="en-IN"/>
        </a:p>
      </dgm:t>
    </dgm:pt>
    <dgm:pt modelId="{0E4405CC-0B65-44E9-A109-E2C0584C608D}">
      <dgm:prSet custT="1"/>
      <dgm:spPr/>
      <dgm:t>
        <a:bodyPr/>
        <a:lstStyle/>
        <a:p>
          <a:pPr algn="l"/>
          <a:r>
            <a:rPr lang="en-US" sz="1800" b="0" i="0" dirty="0"/>
            <a:t>More than 90 percent of those children below five years of age around the globe inhale air which surpasses WHO pollution standards (World Health Organization, 2023).</a:t>
          </a:r>
          <a:br>
            <a:rPr lang="en-US" sz="1800" b="0" i="0" dirty="0"/>
          </a:br>
          <a:r>
            <a:rPr lang="en-US" sz="1800" b="0" i="0" dirty="0"/>
            <a:t>1-10 child deaths around the world are associated with the exposure to air pollution (UNICEF, 2022).</a:t>
          </a:r>
          <a:endParaRPr lang="en-IN" sz="1800" dirty="0"/>
        </a:p>
      </dgm:t>
    </dgm:pt>
    <dgm:pt modelId="{0A4D3E4D-1F4C-443D-A019-6BF4B8929335}" type="parTrans" cxnId="{821D1BE9-65B6-4D76-BC92-41044358B522}">
      <dgm:prSet/>
      <dgm:spPr/>
      <dgm:t>
        <a:bodyPr/>
        <a:lstStyle/>
        <a:p>
          <a:endParaRPr lang="en-IN"/>
        </a:p>
      </dgm:t>
    </dgm:pt>
    <dgm:pt modelId="{1315FB30-09D5-4CF9-82AF-F37E69339544}" type="sibTrans" cxnId="{821D1BE9-65B6-4D76-BC92-41044358B522}">
      <dgm:prSet/>
      <dgm:spPr/>
      <dgm:t>
        <a:bodyPr/>
        <a:lstStyle/>
        <a:p>
          <a:endParaRPr lang="en-IN"/>
        </a:p>
      </dgm:t>
    </dgm:pt>
    <dgm:pt modelId="{3147BC1E-6D8C-46B7-A15A-3567CF8D8854}">
      <dgm:prSet custT="1"/>
      <dgm:spPr/>
      <dgm:t>
        <a:bodyPr/>
        <a:lstStyle/>
        <a:p>
          <a:pPr algn="l"/>
          <a:r>
            <a:rPr lang="en-US" sz="1800" b="0" i="0" dirty="0"/>
            <a:t>The children having chronic respiratory or cardiovascular issues are at a greater risk of morbidity and readmission to hospital (Royal College of Physicians, 2020).</a:t>
          </a:r>
          <a:br>
            <a:rPr lang="en-US" sz="1800" b="0" i="0" dirty="0"/>
          </a:br>
          <a:r>
            <a:rPr lang="en-US" sz="1800" b="0" i="0" dirty="0"/>
            <a:t>The highest amount of it is found in South and East Asia and Sub-Saharan Africa because of </a:t>
          </a:r>
          <a:r>
            <a:rPr lang="en-US" sz="1800" b="0" i="0" dirty="0" err="1"/>
            <a:t>industrialisation</a:t>
          </a:r>
          <a:r>
            <a:rPr lang="en-US" sz="1800" b="0" i="0" dirty="0"/>
            <a:t>, traffic emissions, and the use of biomass fuels (The Lancet Planetary Health, 2023).</a:t>
          </a:r>
          <a:endParaRPr lang="en-IN" sz="1800" dirty="0"/>
        </a:p>
      </dgm:t>
    </dgm:pt>
    <dgm:pt modelId="{E425D35C-D5BD-4A16-98C9-D265E009C2E6}" type="parTrans" cxnId="{763C9297-CCDC-42F5-A82F-F8C2C3F37745}">
      <dgm:prSet/>
      <dgm:spPr/>
      <dgm:t>
        <a:bodyPr/>
        <a:lstStyle/>
        <a:p>
          <a:endParaRPr lang="en-IN"/>
        </a:p>
      </dgm:t>
    </dgm:pt>
    <dgm:pt modelId="{C3CB5405-DD17-4F63-A92B-817BCE52DF3B}" type="sibTrans" cxnId="{763C9297-CCDC-42F5-A82F-F8C2C3F37745}">
      <dgm:prSet/>
      <dgm:spPr/>
      <dgm:t>
        <a:bodyPr/>
        <a:lstStyle/>
        <a:p>
          <a:endParaRPr lang="en-IN"/>
        </a:p>
      </dgm:t>
    </dgm:pt>
    <dgm:pt modelId="{94445904-8B46-418C-8EF1-552F84C7B1C1}">
      <dgm:prSet/>
      <dgm:spPr/>
      <dgm:t>
        <a:bodyPr/>
        <a:lstStyle/>
        <a:p>
          <a:pPr algn="l"/>
          <a:r>
            <a:rPr lang="en-US" b="0" i="0" dirty="0"/>
            <a:t>Air pollution is a cause of asthma and pneumonia, bronchitis, poor development of the lungs, and worsening of the heart disease already present (WHO, 2023; RCP, 2020).</a:t>
          </a:r>
          <a:br>
            <a:rPr lang="en-US" b="0" i="0" dirty="0"/>
          </a:br>
          <a:endParaRPr lang="en-IN" dirty="0"/>
        </a:p>
      </dgm:t>
    </dgm:pt>
    <dgm:pt modelId="{13ACF2CE-3163-4863-B1EA-9FF70D02CAD4}" type="parTrans" cxnId="{E29184CA-873E-497C-9224-AB7E25728BB4}">
      <dgm:prSet/>
      <dgm:spPr/>
      <dgm:t>
        <a:bodyPr/>
        <a:lstStyle/>
        <a:p>
          <a:endParaRPr lang="en-IN"/>
        </a:p>
      </dgm:t>
    </dgm:pt>
    <dgm:pt modelId="{8E747AB7-566D-45D3-BBCB-A79A0B1A9E66}" type="sibTrans" cxnId="{E29184CA-873E-497C-9224-AB7E25728BB4}">
      <dgm:prSet/>
      <dgm:spPr/>
      <dgm:t>
        <a:bodyPr/>
        <a:lstStyle/>
        <a:p>
          <a:endParaRPr lang="en-IN"/>
        </a:p>
      </dgm:t>
    </dgm:pt>
    <dgm:pt modelId="{F2B6AE73-274A-471B-BA59-FEE500D839F2}" type="pres">
      <dgm:prSet presAssocID="{2B011A60-4CC6-499E-9389-3B363E9590F3}" presName="vert0" presStyleCnt="0">
        <dgm:presLayoutVars>
          <dgm:dir/>
          <dgm:animOne val="branch"/>
          <dgm:animLvl val="lvl"/>
        </dgm:presLayoutVars>
      </dgm:prSet>
      <dgm:spPr/>
    </dgm:pt>
    <dgm:pt modelId="{276CC65B-450D-4D91-A08B-6E775212791B}" type="pres">
      <dgm:prSet presAssocID="{9D6B7F0E-9E0D-4C59-99AB-C42E67B0E71B}" presName="thickLine" presStyleLbl="alignNode1" presStyleIdx="0" presStyleCnt="4"/>
      <dgm:spPr/>
    </dgm:pt>
    <dgm:pt modelId="{9754E4CB-41CB-4E15-9007-84C27FA208EA}" type="pres">
      <dgm:prSet presAssocID="{9D6B7F0E-9E0D-4C59-99AB-C42E67B0E71B}" presName="horz1" presStyleCnt="0"/>
      <dgm:spPr/>
    </dgm:pt>
    <dgm:pt modelId="{51C9F86F-35ED-40E1-A7E0-8DDEEA794240}" type="pres">
      <dgm:prSet presAssocID="{9D6B7F0E-9E0D-4C59-99AB-C42E67B0E71B}" presName="tx1" presStyleLbl="revTx" presStyleIdx="0" presStyleCnt="4"/>
      <dgm:spPr/>
    </dgm:pt>
    <dgm:pt modelId="{469743D3-739F-47BA-A917-431C64765821}" type="pres">
      <dgm:prSet presAssocID="{9D6B7F0E-9E0D-4C59-99AB-C42E67B0E71B}" presName="vert1" presStyleCnt="0"/>
      <dgm:spPr/>
    </dgm:pt>
    <dgm:pt modelId="{EA0CA637-1ECA-47A2-85CF-E826364BB169}" type="pres">
      <dgm:prSet presAssocID="{0E4405CC-0B65-44E9-A109-E2C0584C608D}" presName="thickLine" presStyleLbl="alignNode1" presStyleIdx="1" presStyleCnt="4"/>
      <dgm:spPr/>
    </dgm:pt>
    <dgm:pt modelId="{39F8CAF6-FFE2-43AD-921F-3AB15DF63F17}" type="pres">
      <dgm:prSet presAssocID="{0E4405CC-0B65-44E9-A109-E2C0584C608D}" presName="horz1" presStyleCnt="0"/>
      <dgm:spPr/>
    </dgm:pt>
    <dgm:pt modelId="{3C1662F1-ADD0-4B9D-B129-E20D3583D926}" type="pres">
      <dgm:prSet presAssocID="{0E4405CC-0B65-44E9-A109-E2C0584C608D}" presName="tx1" presStyleLbl="revTx" presStyleIdx="1" presStyleCnt="4"/>
      <dgm:spPr/>
    </dgm:pt>
    <dgm:pt modelId="{4A7A793D-8D1E-4804-95E0-6078833584FD}" type="pres">
      <dgm:prSet presAssocID="{0E4405CC-0B65-44E9-A109-E2C0584C608D}" presName="vert1" presStyleCnt="0"/>
      <dgm:spPr/>
    </dgm:pt>
    <dgm:pt modelId="{9F3FA0EA-9CE0-4DC3-BB17-7631FBD8CAB5}" type="pres">
      <dgm:prSet presAssocID="{3147BC1E-6D8C-46B7-A15A-3567CF8D8854}" presName="thickLine" presStyleLbl="alignNode1" presStyleIdx="2" presStyleCnt="4"/>
      <dgm:spPr/>
    </dgm:pt>
    <dgm:pt modelId="{6431C786-128B-4A65-94C9-5AC1338F6BAC}" type="pres">
      <dgm:prSet presAssocID="{3147BC1E-6D8C-46B7-A15A-3567CF8D8854}" presName="horz1" presStyleCnt="0"/>
      <dgm:spPr/>
    </dgm:pt>
    <dgm:pt modelId="{7100B729-465B-4E63-8F0F-4270ACFB7DAC}" type="pres">
      <dgm:prSet presAssocID="{3147BC1E-6D8C-46B7-A15A-3567CF8D8854}" presName="tx1" presStyleLbl="revTx" presStyleIdx="2" presStyleCnt="4" custScaleX="99074" custScaleY="125003"/>
      <dgm:spPr/>
    </dgm:pt>
    <dgm:pt modelId="{9302DDFA-3057-4954-AFBB-B812AC3F42C3}" type="pres">
      <dgm:prSet presAssocID="{3147BC1E-6D8C-46B7-A15A-3567CF8D8854}" presName="vert1" presStyleCnt="0"/>
      <dgm:spPr/>
    </dgm:pt>
    <dgm:pt modelId="{F1B3C029-9357-466B-BD33-DA87ACBD6CB2}" type="pres">
      <dgm:prSet presAssocID="{94445904-8B46-418C-8EF1-552F84C7B1C1}" presName="thickLine" presStyleLbl="alignNode1" presStyleIdx="3" presStyleCnt="4"/>
      <dgm:spPr/>
    </dgm:pt>
    <dgm:pt modelId="{C3BFF196-CF0D-4E57-A6FA-9682B9D69F5D}" type="pres">
      <dgm:prSet presAssocID="{94445904-8B46-418C-8EF1-552F84C7B1C1}" presName="horz1" presStyleCnt="0"/>
      <dgm:spPr/>
    </dgm:pt>
    <dgm:pt modelId="{C00D4681-ADEC-4170-BAB2-F5C84D4D32D4}" type="pres">
      <dgm:prSet presAssocID="{94445904-8B46-418C-8EF1-552F84C7B1C1}" presName="tx1" presStyleLbl="revTx" presStyleIdx="3" presStyleCnt="4"/>
      <dgm:spPr/>
    </dgm:pt>
    <dgm:pt modelId="{90EFD8FD-1A22-4B6A-BBF0-6794DB0BEF60}" type="pres">
      <dgm:prSet presAssocID="{94445904-8B46-418C-8EF1-552F84C7B1C1}" presName="vert1" presStyleCnt="0"/>
      <dgm:spPr/>
    </dgm:pt>
  </dgm:ptLst>
  <dgm:cxnLst>
    <dgm:cxn modelId="{090CA960-515E-4547-88E5-61408EA1B8D1}" srcId="{2B011A60-4CC6-499E-9389-3B363E9590F3}" destId="{9D6B7F0E-9E0D-4C59-99AB-C42E67B0E71B}" srcOrd="0" destOrd="0" parTransId="{1AC97E0B-A1CA-4030-A63A-A01E7B279A1B}" sibTransId="{CB1ED95C-A191-4544-BBBA-B06C1AE76F17}"/>
    <dgm:cxn modelId="{F22ECB4A-6BE1-4054-937B-16BC1B464378}" type="presOf" srcId="{94445904-8B46-418C-8EF1-552F84C7B1C1}" destId="{C00D4681-ADEC-4170-BAB2-F5C84D4D32D4}" srcOrd="0" destOrd="0" presId="urn:microsoft.com/office/officeart/2008/layout/LinedList"/>
    <dgm:cxn modelId="{0985384B-4F17-49F4-A34C-A230403AFBA1}" type="presOf" srcId="{0E4405CC-0B65-44E9-A109-E2C0584C608D}" destId="{3C1662F1-ADD0-4B9D-B129-E20D3583D926}" srcOrd="0" destOrd="0" presId="urn:microsoft.com/office/officeart/2008/layout/LinedList"/>
    <dgm:cxn modelId="{9E747753-252A-455A-B14A-D7ED44BDA0E1}" type="presOf" srcId="{2B011A60-4CC6-499E-9389-3B363E9590F3}" destId="{F2B6AE73-274A-471B-BA59-FEE500D839F2}" srcOrd="0" destOrd="0" presId="urn:microsoft.com/office/officeart/2008/layout/LinedList"/>
    <dgm:cxn modelId="{763C9297-CCDC-42F5-A82F-F8C2C3F37745}" srcId="{2B011A60-4CC6-499E-9389-3B363E9590F3}" destId="{3147BC1E-6D8C-46B7-A15A-3567CF8D8854}" srcOrd="2" destOrd="0" parTransId="{E425D35C-D5BD-4A16-98C9-D265E009C2E6}" sibTransId="{C3CB5405-DD17-4F63-A92B-817BCE52DF3B}"/>
    <dgm:cxn modelId="{F52CDDBF-9D23-42E2-B35C-9280044F0AC7}" type="presOf" srcId="{9D6B7F0E-9E0D-4C59-99AB-C42E67B0E71B}" destId="{51C9F86F-35ED-40E1-A7E0-8DDEEA794240}" srcOrd="0" destOrd="0" presId="urn:microsoft.com/office/officeart/2008/layout/LinedList"/>
    <dgm:cxn modelId="{E29184CA-873E-497C-9224-AB7E25728BB4}" srcId="{2B011A60-4CC6-499E-9389-3B363E9590F3}" destId="{94445904-8B46-418C-8EF1-552F84C7B1C1}" srcOrd="3" destOrd="0" parTransId="{13ACF2CE-3163-4863-B1EA-9FF70D02CAD4}" sibTransId="{8E747AB7-566D-45D3-BBCB-A79A0B1A9E66}"/>
    <dgm:cxn modelId="{821D1BE9-65B6-4D76-BC92-41044358B522}" srcId="{2B011A60-4CC6-499E-9389-3B363E9590F3}" destId="{0E4405CC-0B65-44E9-A109-E2C0584C608D}" srcOrd="1" destOrd="0" parTransId="{0A4D3E4D-1F4C-443D-A019-6BF4B8929335}" sibTransId="{1315FB30-09D5-4CF9-82AF-F37E69339544}"/>
    <dgm:cxn modelId="{488709FC-5AFE-4C46-B0FB-FB98C590D75A}" type="presOf" srcId="{3147BC1E-6D8C-46B7-A15A-3567CF8D8854}" destId="{7100B729-465B-4E63-8F0F-4270ACFB7DAC}" srcOrd="0" destOrd="0" presId="urn:microsoft.com/office/officeart/2008/layout/LinedList"/>
    <dgm:cxn modelId="{BA8BFB19-EA68-4F2C-B1C9-7F711CD54660}" type="presParOf" srcId="{F2B6AE73-274A-471B-BA59-FEE500D839F2}" destId="{276CC65B-450D-4D91-A08B-6E775212791B}" srcOrd="0" destOrd="0" presId="urn:microsoft.com/office/officeart/2008/layout/LinedList"/>
    <dgm:cxn modelId="{E33703D0-2238-4A82-89AC-35A78A30E06F}" type="presParOf" srcId="{F2B6AE73-274A-471B-BA59-FEE500D839F2}" destId="{9754E4CB-41CB-4E15-9007-84C27FA208EA}" srcOrd="1" destOrd="0" presId="urn:microsoft.com/office/officeart/2008/layout/LinedList"/>
    <dgm:cxn modelId="{494980D6-FEAE-4E2C-8D45-8D3BF8F297BA}" type="presParOf" srcId="{9754E4CB-41CB-4E15-9007-84C27FA208EA}" destId="{51C9F86F-35ED-40E1-A7E0-8DDEEA794240}" srcOrd="0" destOrd="0" presId="urn:microsoft.com/office/officeart/2008/layout/LinedList"/>
    <dgm:cxn modelId="{D0C33092-7456-47A0-8FDF-EF61421FF6F5}" type="presParOf" srcId="{9754E4CB-41CB-4E15-9007-84C27FA208EA}" destId="{469743D3-739F-47BA-A917-431C64765821}" srcOrd="1" destOrd="0" presId="urn:microsoft.com/office/officeart/2008/layout/LinedList"/>
    <dgm:cxn modelId="{80D89DF3-FC71-453B-B9E3-719D4ABB0566}" type="presParOf" srcId="{F2B6AE73-274A-471B-BA59-FEE500D839F2}" destId="{EA0CA637-1ECA-47A2-85CF-E826364BB169}" srcOrd="2" destOrd="0" presId="urn:microsoft.com/office/officeart/2008/layout/LinedList"/>
    <dgm:cxn modelId="{91A6A981-1A50-4962-8D20-8B032972D4DD}" type="presParOf" srcId="{F2B6AE73-274A-471B-BA59-FEE500D839F2}" destId="{39F8CAF6-FFE2-43AD-921F-3AB15DF63F17}" srcOrd="3" destOrd="0" presId="urn:microsoft.com/office/officeart/2008/layout/LinedList"/>
    <dgm:cxn modelId="{388821B7-69EC-45AD-9005-A1B406C40E0B}" type="presParOf" srcId="{39F8CAF6-FFE2-43AD-921F-3AB15DF63F17}" destId="{3C1662F1-ADD0-4B9D-B129-E20D3583D926}" srcOrd="0" destOrd="0" presId="urn:microsoft.com/office/officeart/2008/layout/LinedList"/>
    <dgm:cxn modelId="{A1CA009D-A84B-494E-AACB-1D92D241356E}" type="presParOf" srcId="{39F8CAF6-FFE2-43AD-921F-3AB15DF63F17}" destId="{4A7A793D-8D1E-4804-95E0-6078833584FD}" srcOrd="1" destOrd="0" presId="urn:microsoft.com/office/officeart/2008/layout/LinedList"/>
    <dgm:cxn modelId="{C0C2F29D-49E6-408C-A9CD-D7A5853E3F1D}" type="presParOf" srcId="{F2B6AE73-274A-471B-BA59-FEE500D839F2}" destId="{9F3FA0EA-9CE0-4DC3-BB17-7631FBD8CAB5}" srcOrd="4" destOrd="0" presId="urn:microsoft.com/office/officeart/2008/layout/LinedList"/>
    <dgm:cxn modelId="{E86A5CEF-C994-4C31-99E1-F9DBC166A673}" type="presParOf" srcId="{F2B6AE73-274A-471B-BA59-FEE500D839F2}" destId="{6431C786-128B-4A65-94C9-5AC1338F6BAC}" srcOrd="5" destOrd="0" presId="urn:microsoft.com/office/officeart/2008/layout/LinedList"/>
    <dgm:cxn modelId="{E7CE3CB0-0053-43CF-B37F-0E60EB45D05A}" type="presParOf" srcId="{6431C786-128B-4A65-94C9-5AC1338F6BAC}" destId="{7100B729-465B-4E63-8F0F-4270ACFB7DAC}" srcOrd="0" destOrd="0" presId="urn:microsoft.com/office/officeart/2008/layout/LinedList"/>
    <dgm:cxn modelId="{D8016433-400E-457E-84A4-C193F123047B}" type="presParOf" srcId="{6431C786-128B-4A65-94C9-5AC1338F6BAC}" destId="{9302DDFA-3057-4954-AFBB-B812AC3F42C3}" srcOrd="1" destOrd="0" presId="urn:microsoft.com/office/officeart/2008/layout/LinedList"/>
    <dgm:cxn modelId="{4D3E6A57-EB69-46DA-97D2-C70A77294B77}" type="presParOf" srcId="{F2B6AE73-274A-471B-BA59-FEE500D839F2}" destId="{F1B3C029-9357-466B-BD33-DA87ACBD6CB2}" srcOrd="6" destOrd="0" presId="urn:microsoft.com/office/officeart/2008/layout/LinedList"/>
    <dgm:cxn modelId="{9563B0EF-9406-4648-AEFB-9B8272727D1F}" type="presParOf" srcId="{F2B6AE73-274A-471B-BA59-FEE500D839F2}" destId="{C3BFF196-CF0D-4E57-A6FA-9682B9D69F5D}" srcOrd="7" destOrd="0" presId="urn:microsoft.com/office/officeart/2008/layout/LinedList"/>
    <dgm:cxn modelId="{CF64BF1A-A1AB-46A3-B9CA-37727A1DEAC9}" type="presParOf" srcId="{C3BFF196-CF0D-4E57-A6FA-9682B9D69F5D}" destId="{C00D4681-ADEC-4170-BAB2-F5C84D4D32D4}" srcOrd="0" destOrd="0" presId="urn:microsoft.com/office/officeart/2008/layout/LinedList"/>
    <dgm:cxn modelId="{D7BFEA3F-ECB2-4564-A324-D918875D2175}" type="presParOf" srcId="{C3BFF196-CF0D-4E57-A6FA-9682B9D69F5D}" destId="{90EFD8FD-1A22-4B6A-BBF0-6794DB0BEF6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D29B90-CCFB-4C70-AB23-0BDA9FF72767}"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IN"/>
        </a:p>
      </dgm:t>
    </dgm:pt>
    <dgm:pt modelId="{4FFB3F5D-82AD-4AE0-8063-FD18FA6AE0DC}">
      <dgm:prSet custT="1"/>
      <dgm:spPr/>
      <dgm:t>
        <a:bodyPr/>
        <a:lstStyle/>
        <a:p>
          <a:r>
            <a:rPr lang="en-US" sz="2400" b="1" i="0">
              <a:effectLst>
                <a:outerShdw blurRad="38100" dist="38100" dir="2700000" algn="tl">
                  <a:srgbClr val="000000">
                    <a:alpha val="43137"/>
                  </a:srgbClr>
                </a:outerShdw>
              </a:effectLst>
            </a:rPr>
            <a:t>Research Question</a:t>
          </a:r>
          <a:endParaRPr lang="en-IN" sz="2400" dirty="0">
            <a:effectLst>
              <a:outerShdw blurRad="38100" dist="38100" dir="2700000" algn="tl">
                <a:srgbClr val="000000">
                  <a:alpha val="43137"/>
                </a:srgbClr>
              </a:outerShdw>
            </a:effectLst>
          </a:endParaRPr>
        </a:p>
      </dgm:t>
    </dgm:pt>
    <dgm:pt modelId="{7BE4BFF5-2D09-49D3-B35E-49656DF4F778}" type="parTrans" cxnId="{ECC6E207-110A-47C5-A91D-0B537C269AE6}">
      <dgm:prSet/>
      <dgm:spPr/>
      <dgm:t>
        <a:bodyPr/>
        <a:lstStyle/>
        <a:p>
          <a:endParaRPr lang="en-IN"/>
        </a:p>
      </dgm:t>
    </dgm:pt>
    <dgm:pt modelId="{D502E8CC-539A-4D53-9BE6-7F2309072BF7}" type="sibTrans" cxnId="{ECC6E207-110A-47C5-A91D-0B537C269AE6}">
      <dgm:prSet/>
      <dgm:spPr/>
      <dgm:t>
        <a:bodyPr/>
        <a:lstStyle/>
        <a:p>
          <a:endParaRPr lang="en-IN"/>
        </a:p>
      </dgm:t>
    </dgm:pt>
    <dgm:pt modelId="{D4DA65B4-447F-4C41-A845-6FEB9BE6E143}">
      <dgm:prSet custT="1"/>
      <dgm:spPr/>
      <dgm:t>
        <a:bodyPr/>
        <a:lstStyle/>
        <a:p>
          <a:r>
            <a:rPr lang="en-US" sz="1800" b="0" i="0" dirty="0"/>
            <a:t>What are the efficacies of global, public-health interventions in reducing respiratory-health exposures to air-pollution among children under five years with long-term respiratory or cardiovascular disease living in high-burden regions the WHO areas?</a:t>
          </a:r>
          <a:br>
            <a:rPr lang="en-US" sz="1800" b="0" i="0" dirty="0"/>
          </a:br>
          <a:endParaRPr lang="en-IN" sz="1800" dirty="0"/>
        </a:p>
      </dgm:t>
    </dgm:pt>
    <dgm:pt modelId="{E8A53C15-AF33-4430-AB7F-8C8476898D9B}" type="parTrans" cxnId="{43F8E00C-7581-4D8F-8801-446557E408AE}">
      <dgm:prSet/>
      <dgm:spPr/>
      <dgm:t>
        <a:bodyPr/>
        <a:lstStyle/>
        <a:p>
          <a:endParaRPr lang="en-IN"/>
        </a:p>
      </dgm:t>
    </dgm:pt>
    <dgm:pt modelId="{1DD41D78-1CF7-4B97-870D-532F8CBE23B1}" type="sibTrans" cxnId="{43F8E00C-7581-4D8F-8801-446557E408AE}">
      <dgm:prSet/>
      <dgm:spPr/>
      <dgm:t>
        <a:bodyPr/>
        <a:lstStyle/>
        <a:p>
          <a:endParaRPr lang="en-IN"/>
        </a:p>
      </dgm:t>
    </dgm:pt>
    <dgm:pt modelId="{01BFAE7D-E9BE-4A2E-A8DC-D04689225C6C}">
      <dgm:prSet custT="1"/>
      <dgm:spPr/>
      <dgm:t>
        <a:bodyPr/>
        <a:lstStyle/>
        <a:p>
          <a:r>
            <a:rPr lang="en-US" sz="2400" b="1" i="0">
              <a:effectLst>
                <a:outerShdw blurRad="38100" dist="38100" dir="2700000" algn="tl">
                  <a:srgbClr val="000000">
                    <a:alpha val="43137"/>
                  </a:srgbClr>
                </a:outerShdw>
              </a:effectLst>
            </a:rPr>
            <a:t>Research Aim</a:t>
          </a:r>
          <a:endParaRPr lang="en-IN" sz="2400" dirty="0">
            <a:effectLst>
              <a:outerShdw blurRad="38100" dist="38100" dir="2700000" algn="tl">
                <a:srgbClr val="000000">
                  <a:alpha val="43137"/>
                </a:srgbClr>
              </a:outerShdw>
            </a:effectLst>
          </a:endParaRPr>
        </a:p>
      </dgm:t>
    </dgm:pt>
    <dgm:pt modelId="{30CD9810-5F2D-444B-8565-1490B12E3E0D}" type="parTrans" cxnId="{77BB9EA4-4F16-444C-A1E2-4CE82789E3A6}">
      <dgm:prSet/>
      <dgm:spPr/>
      <dgm:t>
        <a:bodyPr/>
        <a:lstStyle/>
        <a:p>
          <a:endParaRPr lang="en-IN"/>
        </a:p>
      </dgm:t>
    </dgm:pt>
    <dgm:pt modelId="{9FB62A85-C335-498C-84AA-AE99CCD62785}" type="sibTrans" cxnId="{77BB9EA4-4F16-444C-A1E2-4CE82789E3A6}">
      <dgm:prSet/>
      <dgm:spPr/>
      <dgm:t>
        <a:bodyPr/>
        <a:lstStyle/>
        <a:p>
          <a:endParaRPr lang="en-IN"/>
        </a:p>
      </dgm:t>
    </dgm:pt>
    <dgm:pt modelId="{7FE5BB06-9A78-47A3-8024-BD11EB11A8D5}">
      <dgm:prSet custT="1"/>
      <dgm:spPr/>
      <dgm:t>
        <a:bodyPr/>
        <a:lstStyle/>
        <a:p>
          <a:r>
            <a:rPr lang="en-US" sz="1800" b="0" i="0" dirty="0"/>
            <a:t>To evaluate preventive and environmental Health and Social Care (HSC) interventions to decrease the air-pollution exposure on children who are vulnerable and improve the respiratory health of these children in South and East Asia, Sub-Saharan Africa and other developing countries with low and middle income.</a:t>
          </a:r>
          <a:br>
            <a:rPr lang="en-US" sz="1700" b="0" i="0" dirty="0"/>
          </a:br>
          <a:r>
            <a:rPr lang="en-US" sz="1700" b="0" i="0" dirty="0"/>
            <a:t>   </a:t>
          </a:r>
          <a:endParaRPr lang="en-IN" sz="1700" dirty="0"/>
        </a:p>
      </dgm:t>
    </dgm:pt>
    <dgm:pt modelId="{0F9EB9F0-2316-4EA2-9697-6E2D233744FC}" type="parTrans" cxnId="{7C771DFD-7416-4C14-9A83-370F6DEB3092}">
      <dgm:prSet/>
      <dgm:spPr/>
      <dgm:t>
        <a:bodyPr/>
        <a:lstStyle/>
        <a:p>
          <a:endParaRPr lang="en-IN"/>
        </a:p>
      </dgm:t>
    </dgm:pt>
    <dgm:pt modelId="{4593F344-E0C9-4BA6-A7E6-07AD5ABCDE05}" type="sibTrans" cxnId="{7C771DFD-7416-4C14-9A83-370F6DEB3092}">
      <dgm:prSet/>
      <dgm:spPr/>
      <dgm:t>
        <a:bodyPr/>
        <a:lstStyle/>
        <a:p>
          <a:endParaRPr lang="en-IN"/>
        </a:p>
      </dgm:t>
    </dgm:pt>
    <dgm:pt modelId="{E3214045-025E-425F-A82A-43A2AE457598}" type="pres">
      <dgm:prSet presAssocID="{48D29B90-CCFB-4C70-AB23-0BDA9FF72767}" presName="linear" presStyleCnt="0">
        <dgm:presLayoutVars>
          <dgm:animLvl val="lvl"/>
          <dgm:resizeHandles val="exact"/>
        </dgm:presLayoutVars>
      </dgm:prSet>
      <dgm:spPr/>
    </dgm:pt>
    <dgm:pt modelId="{F52DC1C2-1C39-44E6-8946-02DCA66ECF3D}" type="pres">
      <dgm:prSet presAssocID="{4FFB3F5D-82AD-4AE0-8063-FD18FA6AE0DC}" presName="parentText" presStyleLbl="node1" presStyleIdx="0" presStyleCnt="2">
        <dgm:presLayoutVars>
          <dgm:chMax val="0"/>
          <dgm:bulletEnabled val="1"/>
        </dgm:presLayoutVars>
      </dgm:prSet>
      <dgm:spPr/>
    </dgm:pt>
    <dgm:pt modelId="{93A93BC8-95FB-4834-8739-DF46FA822072}" type="pres">
      <dgm:prSet presAssocID="{4FFB3F5D-82AD-4AE0-8063-FD18FA6AE0DC}" presName="childText" presStyleLbl="revTx" presStyleIdx="0" presStyleCnt="2">
        <dgm:presLayoutVars>
          <dgm:bulletEnabled val="1"/>
        </dgm:presLayoutVars>
      </dgm:prSet>
      <dgm:spPr/>
    </dgm:pt>
    <dgm:pt modelId="{D0B366B2-E723-4877-BE98-94BC8543A994}" type="pres">
      <dgm:prSet presAssocID="{01BFAE7D-E9BE-4A2E-A8DC-D04689225C6C}" presName="parentText" presStyleLbl="node1" presStyleIdx="1" presStyleCnt="2">
        <dgm:presLayoutVars>
          <dgm:chMax val="0"/>
          <dgm:bulletEnabled val="1"/>
        </dgm:presLayoutVars>
      </dgm:prSet>
      <dgm:spPr/>
    </dgm:pt>
    <dgm:pt modelId="{A9DD8EAF-DA0A-42C4-98C3-213CEED24372}" type="pres">
      <dgm:prSet presAssocID="{01BFAE7D-E9BE-4A2E-A8DC-D04689225C6C}" presName="childText" presStyleLbl="revTx" presStyleIdx="1" presStyleCnt="2">
        <dgm:presLayoutVars>
          <dgm:bulletEnabled val="1"/>
        </dgm:presLayoutVars>
      </dgm:prSet>
      <dgm:spPr/>
    </dgm:pt>
  </dgm:ptLst>
  <dgm:cxnLst>
    <dgm:cxn modelId="{ECC6E207-110A-47C5-A91D-0B537C269AE6}" srcId="{48D29B90-CCFB-4C70-AB23-0BDA9FF72767}" destId="{4FFB3F5D-82AD-4AE0-8063-FD18FA6AE0DC}" srcOrd="0" destOrd="0" parTransId="{7BE4BFF5-2D09-49D3-B35E-49656DF4F778}" sibTransId="{D502E8CC-539A-4D53-9BE6-7F2309072BF7}"/>
    <dgm:cxn modelId="{43F8E00C-7581-4D8F-8801-446557E408AE}" srcId="{4FFB3F5D-82AD-4AE0-8063-FD18FA6AE0DC}" destId="{D4DA65B4-447F-4C41-A845-6FEB9BE6E143}" srcOrd="0" destOrd="0" parTransId="{E8A53C15-AF33-4430-AB7F-8C8476898D9B}" sibTransId="{1DD41D78-1CF7-4B97-870D-532F8CBE23B1}"/>
    <dgm:cxn modelId="{69D06432-31CA-4156-A4E5-6E0C27435914}" type="presOf" srcId="{7FE5BB06-9A78-47A3-8024-BD11EB11A8D5}" destId="{A9DD8EAF-DA0A-42C4-98C3-213CEED24372}" srcOrd="0" destOrd="0" presId="urn:microsoft.com/office/officeart/2005/8/layout/vList2"/>
    <dgm:cxn modelId="{0C857D63-51CB-428D-9311-C5B83C764E9F}" type="presOf" srcId="{4FFB3F5D-82AD-4AE0-8063-FD18FA6AE0DC}" destId="{F52DC1C2-1C39-44E6-8946-02DCA66ECF3D}" srcOrd="0" destOrd="0" presId="urn:microsoft.com/office/officeart/2005/8/layout/vList2"/>
    <dgm:cxn modelId="{EB9E784D-6D2F-4807-8D3E-5FCD364439C5}" type="presOf" srcId="{48D29B90-CCFB-4C70-AB23-0BDA9FF72767}" destId="{E3214045-025E-425F-A82A-43A2AE457598}" srcOrd="0" destOrd="0" presId="urn:microsoft.com/office/officeart/2005/8/layout/vList2"/>
    <dgm:cxn modelId="{7D203887-0B3D-424A-8440-3E134183D48F}" type="presOf" srcId="{D4DA65B4-447F-4C41-A845-6FEB9BE6E143}" destId="{93A93BC8-95FB-4834-8739-DF46FA822072}" srcOrd="0" destOrd="0" presId="urn:microsoft.com/office/officeart/2005/8/layout/vList2"/>
    <dgm:cxn modelId="{77BB9EA4-4F16-444C-A1E2-4CE82789E3A6}" srcId="{48D29B90-CCFB-4C70-AB23-0BDA9FF72767}" destId="{01BFAE7D-E9BE-4A2E-A8DC-D04689225C6C}" srcOrd="1" destOrd="0" parTransId="{30CD9810-5F2D-444B-8565-1490B12E3E0D}" sibTransId="{9FB62A85-C335-498C-84AA-AE99CCD62785}"/>
    <dgm:cxn modelId="{F9BB2EB4-EE2C-4C49-A22F-49B9183DE617}" type="presOf" srcId="{01BFAE7D-E9BE-4A2E-A8DC-D04689225C6C}" destId="{D0B366B2-E723-4877-BE98-94BC8543A994}" srcOrd="0" destOrd="0" presId="urn:microsoft.com/office/officeart/2005/8/layout/vList2"/>
    <dgm:cxn modelId="{7C771DFD-7416-4C14-9A83-370F6DEB3092}" srcId="{01BFAE7D-E9BE-4A2E-A8DC-D04689225C6C}" destId="{7FE5BB06-9A78-47A3-8024-BD11EB11A8D5}" srcOrd="0" destOrd="0" parTransId="{0F9EB9F0-2316-4EA2-9697-6E2D233744FC}" sibTransId="{4593F344-E0C9-4BA6-A7E6-07AD5ABCDE05}"/>
    <dgm:cxn modelId="{BA821165-AAB0-410D-B901-00022481E5F5}" type="presParOf" srcId="{E3214045-025E-425F-A82A-43A2AE457598}" destId="{F52DC1C2-1C39-44E6-8946-02DCA66ECF3D}" srcOrd="0" destOrd="0" presId="urn:microsoft.com/office/officeart/2005/8/layout/vList2"/>
    <dgm:cxn modelId="{22FE3ABB-1287-4080-A310-D1CE11639270}" type="presParOf" srcId="{E3214045-025E-425F-A82A-43A2AE457598}" destId="{93A93BC8-95FB-4834-8739-DF46FA822072}" srcOrd="1" destOrd="0" presId="urn:microsoft.com/office/officeart/2005/8/layout/vList2"/>
    <dgm:cxn modelId="{B5BB5D19-D1CE-4F42-A488-1BB13C0FA2D6}" type="presParOf" srcId="{E3214045-025E-425F-A82A-43A2AE457598}" destId="{D0B366B2-E723-4877-BE98-94BC8543A994}" srcOrd="2" destOrd="0" presId="urn:microsoft.com/office/officeart/2005/8/layout/vList2"/>
    <dgm:cxn modelId="{2B72882F-A7AE-4EE6-8F68-CA49790D5DEB}" type="presParOf" srcId="{E3214045-025E-425F-A82A-43A2AE457598}" destId="{A9DD8EAF-DA0A-42C4-98C3-213CEED24372}"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F85231-69D1-4375-92CB-3B2FB2D6A2BE}" type="doc">
      <dgm:prSet loTypeId="urn:microsoft.com/office/officeart/2005/8/layout/hList1" loCatId="list" qsTypeId="urn:microsoft.com/office/officeart/2005/8/quickstyle/simple4" qsCatId="simple" csTypeId="urn:microsoft.com/office/officeart/2005/8/colors/accent1_2" csCatId="accent1" phldr="1"/>
      <dgm:spPr/>
      <dgm:t>
        <a:bodyPr/>
        <a:lstStyle/>
        <a:p>
          <a:endParaRPr lang="en-IN"/>
        </a:p>
      </dgm:t>
    </dgm:pt>
    <dgm:pt modelId="{49211472-EBB4-4FAF-B7C2-4002826A8EED}">
      <dgm:prSet custT="1"/>
      <dgm:spPr/>
      <dgm:t>
        <a:bodyPr/>
        <a:lstStyle/>
        <a:p>
          <a:r>
            <a:rPr lang="en-US" sz="2000" b="1" i="0" dirty="0">
              <a:effectLst>
                <a:outerShdw blurRad="38100" dist="38100" dir="2700000" algn="tl">
                  <a:srgbClr val="000000">
                    <a:alpha val="43137"/>
                  </a:srgbClr>
                </a:outerShdw>
              </a:effectLst>
            </a:rPr>
            <a:t>Key Conclusions</a:t>
          </a:r>
          <a:endParaRPr lang="en-IN" sz="2000" b="1" dirty="0">
            <a:effectLst>
              <a:outerShdw blurRad="38100" dist="38100" dir="2700000" algn="tl">
                <a:srgbClr val="000000">
                  <a:alpha val="43137"/>
                </a:srgbClr>
              </a:outerShdw>
            </a:effectLst>
          </a:endParaRPr>
        </a:p>
      </dgm:t>
    </dgm:pt>
    <dgm:pt modelId="{A93DF069-3D78-4830-AEE9-098C19656F6F}" type="parTrans" cxnId="{42E517D3-4AD0-48D9-BD63-C52369B70C13}">
      <dgm:prSet/>
      <dgm:spPr/>
      <dgm:t>
        <a:bodyPr/>
        <a:lstStyle/>
        <a:p>
          <a:endParaRPr lang="en-IN"/>
        </a:p>
      </dgm:t>
    </dgm:pt>
    <dgm:pt modelId="{65287FE2-67ED-4B86-BE93-1D3BA5B57B69}" type="sibTrans" cxnId="{42E517D3-4AD0-48D9-BD63-C52369B70C13}">
      <dgm:prSet/>
      <dgm:spPr/>
      <dgm:t>
        <a:bodyPr/>
        <a:lstStyle/>
        <a:p>
          <a:endParaRPr lang="en-IN"/>
        </a:p>
      </dgm:t>
    </dgm:pt>
    <dgm:pt modelId="{50C3F117-2538-4F63-BE3B-A3F2312E6359}">
      <dgm:prSet/>
      <dgm:spPr/>
      <dgm:t>
        <a:bodyPr/>
        <a:lstStyle/>
        <a:p>
          <a:r>
            <a:rPr lang="en-US" b="0" i="0"/>
            <a:t>Air pollution is one of the most avoidable, but still ongoing pandemic threats to children, which overburdens children with chronic respiratory or cardiovascular diseases (WHO, 2023).</a:t>
          </a:r>
          <a:endParaRPr lang="en-IN"/>
        </a:p>
      </dgm:t>
    </dgm:pt>
    <dgm:pt modelId="{F0825754-71BE-4DFC-9EBA-593CDAA97A68}" type="parTrans" cxnId="{1CA32AC0-175C-450A-89F6-CAB56D243979}">
      <dgm:prSet/>
      <dgm:spPr/>
      <dgm:t>
        <a:bodyPr/>
        <a:lstStyle/>
        <a:p>
          <a:endParaRPr lang="en-IN"/>
        </a:p>
      </dgm:t>
    </dgm:pt>
    <dgm:pt modelId="{87283948-7481-4726-889C-97E15228E658}" type="sibTrans" cxnId="{1CA32AC0-175C-450A-89F6-CAB56D243979}">
      <dgm:prSet/>
      <dgm:spPr/>
      <dgm:t>
        <a:bodyPr/>
        <a:lstStyle/>
        <a:p>
          <a:endParaRPr lang="en-IN"/>
        </a:p>
      </dgm:t>
    </dgm:pt>
    <dgm:pt modelId="{D90A0693-BDAA-4CA0-92A1-5208A554099C}">
      <dgm:prSet/>
      <dgm:spPr/>
      <dgm:t>
        <a:bodyPr/>
        <a:lstStyle/>
        <a:p>
          <a:r>
            <a:rPr lang="en-US" b="0" i="0"/>
            <a:t>High-burden WHO regions, in particular South and East Asia and Sub-Saharan Africa, are the ones that experience the most difficult challenges because of the speedy urbanisation and the lack of enforcement of the regulations (The Lancet Planetary Health, 2023).</a:t>
          </a:r>
          <a:endParaRPr lang="en-IN"/>
        </a:p>
      </dgm:t>
    </dgm:pt>
    <dgm:pt modelId="{F8EADC6D-AD4E-4B4D-9469-63859486C6AA}" type="parTrans" cxnId="{D10413E6-0AD5-49AD-B110-034A441873B0}">
      <dgm:prSet/>
      <dgm:spPr/>
      <dgm:t>
        <a:bodyPr/>
        <a:lstStyle/>
        <a:p>
          <a:endParaRPr lang="en-IN"/>
        </a:p>
      </dgm:t>
    </dgm:pt>
    <dgm:pt modelId="{2B9026E9-04B9-456F-A21A-C86EF42221B1}" type="sibTrans" cxnId="{D10413E6-0AD5-49AD-B110-034A441873B0}">
      <dgm:prSet/>
      <dgm:spPr/>
      <dgm:t>
        <a:bodyPr/>
        <a:lstStyle/>
        <a:p>
          <a:endParaRPr lang="en-IN"/>
        </a:p>
      </dgm:t>
    </dgm:pt>
    <dgm:pt modelId="{22D27BDE-C27D-43D0-A833-CEF39A7BF27A}">
      <dgm:prSet/>
      <dgm:spPr/>
      <dgm:t>
        <a:bodyPr/>
        <a:lstStyle/>
        <a:p>
          <a:r>
            <a:rPr lang="en-US" b="0" i="0"/>
            <a:t>Evidence-based interventions Multi-level interventions (policy + community + HSC integration) are the most sustainable ones (UNICEF, 2022).</a:t>
          </a:r>
          <a:endParaRPr lang="en-IN"/>
        </a:p>
      </dgm:t>
    </dgm:pt>
    <dgm:pt modelId="{34C78EDA-30DC-4EE0-A516-E17A42DAA29A}" type="parTrans" cxnId="{1E91D900-4A9B-4B01-8367-9D6164774919}">
      <dgm:prSet/>
      <dgm:spPr/>
      <dgm:t>
        <a:bodyPr/>
        <a:lstStyle/>
        <a:p>
          <a:endParaRPr lang="en-IN"/>
        </a:p>
      </dgm:t>
    </dgm:pt>
    <dgm:pt modelId="{9772AFF3-B5C4-4B2D-AA68-851B5B1B03F7}" type="sibTrans" cxnId="{1E91D900-4A9B-4B01-8367-9D6164774919}">
      <dgm:prSet/>
      <dgm:spPr/>
      <dgm:t>
        <a:bodyPr/>
        <a:lstStyle/>
        <a:p>
          <a:endParaRPr lang="en-IN"/>
        </a:p>
      </dgm:t>
    </dgm:pt>
    <dgm:pt modelId="{1F0EC3B2-85C4-483B-B672-D121C860ECD8}">
      <dgm:prSet custT="1"/>
      <dgm:spPr/>
      <dgm:t>
        <a:bodyPr/>
        <a:lstStyle/>
        <a:p>
          <a:r>
            <a:rPr lang="en-US" sz="2000" b="1" i="0"/>
            <a:t>HSC Practice and Policy Recommendations</a:t>
          </a:r>
          <a:endParaRPr lang="en-IN" sz="2000" b="1" dirty="0"/>
        </a:p>
      </dgm:t>
    </dgm:pt>
    <dgm:pt modelId="{009FB3DC-DFC8-4817-8399-6856C11B6D7D}" type="parTrans" cxnId="{ED861045-F136-4542-90A9-18BA00B1A702}">
      <dgm:prSet/>
      <dgm:spPr/>
      <dgm:t>
        <a:bodyPr/>
        <a:lstStyle/>
        <a:p>
          <a:endParaRPr lang="en-IN"/>
        </a:p>
      </dgm:t>
    </dgm:pt>
    <dgm:pt modelId="{D9F16C75-60B6-4544-A790-65C4D0FED2E8}" type="sibTrans" cxnId="{ED861045-F136-4542-90A9-18BA00B1A702}">
      <dgm:prSet/>
      <dgm:spPr/>
      <dgm:t>
        <a:bodyPr/>
        <a:lstStyle/>
        <a:p>
          <a:endParaRPr lang="en-IN"/>
        </a:p>
      </dgm:t>
    </dgm:pt>
    <dgm:pt modelId="{DCFF639A-0DF4-46B9-BEDB-45F231847B72}">
      <dgm:prSet/>
      <dgm:spPr/>
      <dgm:t>
        <a:bodyPr/>
        <a:lstStyle/>
        <a:p>
          <a:r>
            <a:rPr lang="en-US" b="0" i="0" dirty="0"/>
            <a:t>Install air-quality monitor systems into child-health information and </a:t>
          </a:r>
          <a:r>
            <a:rPr lang="en-US" b="0" i="0" dirty="0" err="1"/>
            <a:t>paediatric</a:t>
          </a:r>
          <a:r>
            <a:rPr lang="en-US" b="0" i="0" dirty="0"/>
            <a:t> check-ups (Public Health England, 2022).</a:t>
          </a:r>
          <a:endParaRPr lang="en-IN" dirty="0"/>
        </a:p>
      </dgm:t>
    </dgm:pt>
    <dgm:pt modelId="{A2858B22-BB18-4EC7-977D-962286E4E972}" type="parTrans" cxnId="{58A9E31D-93C8-4C01-82C8-B081ACFE6B7C}">
      <dgm:prSet/>
      <dgm:spPr/>
      <dgm:t>
        <a:bodyPr/>
        <a:lstStyle/>
        <a:p>
          <a:endParaRPr lang="en-IN"/>
        </a:p>
      </dgm:t>
    </dgm:pt>
    <dgm:pt modelId="{7949D05C-E4E7-4B67-89A6-2C94F1B2826C}" type="sibTrans" cxnId="{58A9E31D-93C8-4C01-82C8-B081ACFE6B7C}">
      <dgm:prSet/>
      <dgm:spPr/>
      <dgm:t>
        <a:bodyPr/>
        <a:lstStyle/>
        <a:p>
          <a:endParaRPr lang="en-IN"/>
        </a:p>
      </dgm:t>
    </dgm:pt>
    <dgm:pt modelId="{353FC799-9A3B-490C-A45B-50389B986310}">
      <dgm:prSet/>
      <dgm:spPr/>
      <dgm:t>
        <a:bodyPr/>
        <a:lstStyle/>
        <a:p>
          <a:r>
            <a:rPr lang="en-US" b="0" i="0"/>
            <a:t>Raise community awareness on using clean-fuels, indoor-air control, and parental education via nurse-programmes (UNICEF, 2022).</a:t>
          </a:r>
          <a:endParaRPr lang="en-IN"/>
        </a:p>
      </dgm:t>
    </dgm:pt>
    <dgm:pt modelId="{E2EAB0F6-7CFE-4CE6-B85A-7B1282E671BD}" type="parTrans" cxnId="{8B7F24CC-A7AF-400D-AD1F-4C9C6916C577}">
      <dgm:prSet/>
      <dgm:spPr/>
      <dgm:t>
        <a:bodyPr/>
        <a:lstStyle/>
        <a:p>
          <a:endParaRPr lang="en-IN"/>
        </a:p>
      </dgm:t>
    </dgm:pt>
    <dgm:pt modelId="{8AC45C9E-2849-40BE-BD00-85A45EB44C08}" type="sibTrans" cxnId="{8B7F24CC-A7AF-400D-AD1F-4C9C6916C577}">
      <dgm:prSet/>
      <dgm:spPr/>
      <dgm:t>
        <a:bodyPr/>
        <a:lstStyle/>
        <a:p>
          <a:endParaRPr lang="en-IN"/>
        </a:p>
      </dgm:t>
    </dgm:pt>
    <dgm:pt modelId="{E9FDBAC5-3418-41F4-B09C-B2EB39367BA5}">
      <dgm:prSet/>
      <dgm:spPr/>
      <dgm:t>
        <a:bodyPr/>
        <a:lstStyle/>
        <a:p>
          <a:r>
            <a:rPr lang="en-US" b="0" i="0"/>
            <a:t>Enhance inter-sectoral partnership between the environmental agencies and the HSC providers to make sure that policy becomes local practise (WHO, 2023).</a:t>
          </a:r>
          <a:endParaRPr lang="en-IN"/>
        </a:p>
      </dgm:t>
    </dgm:pt>
    <dgm:pt modelId="{8F759265-47AD-4F4F-A0D5-BB39309E1359}" type="parTrans" cxnId="{4C2B4AF0-611C-4EEC-8C5E-C3CF2CBCE62C}">
      <dgm:prSet/>
      <dgm:spPr/>
      <dgm:t>
        <a:bodyPr/>
        <a:lstStyle/>
        <a:p>
          <a:endParaRPr lang="en-IN"/>
        </a:p>
      </dgm:t>
    </dgm:pt>
    <dgm:pt modelId="{D1AA3946-A2BD-434F-8CFD-12662178E41A}" type="sibTrans" cxnId="{4C2B4AF0-611C-4EEC-8C5E-C3CF2CBCE62C}">
      <dgm:prSet/>
      <dgm:spPr/>
      <dgm:t>
        <a:bodyPr/>
        <a:lstStyle/>
        <a:p>
          <a:endParaRPr lang="en-IN"/>
        </a:p>
      </dgm:t>
    </dgm:pt>
    <dgm:pt modelId="{89110103-9573-49EC-AB33-53936DD19561}">
      <dgm:prSet/>
      <dgm:spPr/>
      <dgm:t>
        <a:bodyPr/>
        <a:lstStyle/>
        <a:p>
          <a:r>
            <a:rPr lang="en-US" b="0" i="0"/>
            <a:t>Propose fair resource distribution to safeguard low-income and rural families that are at the greatest risk because of air pollution (The Lancet Planetary Health, 2023).</a:t>
          </a:r>
          <a:br>
            <a:rPr lang="en-US" b="0" i="0"/>
          </a:br>
          <a:endParaRPr lang="en-IN"/>
        </a:p>
      </dgm:t>
    </dgm:pt>
    <dgm:pt modelId="{963A86DC-E707-420D-9EEA-0BAAB907E7C1}" type="parTrans" cxnId="{2DD53A6F-B49C-4606-9A03-D45FB8D47A67}">
      <dgm:prSet/>
      <dgm:spPr/>
      <dgm:t>
        <a:bodyPr/>
        <a:lstStyle/>
        <a:p>
          <a:endParaRPr lang="en-IN"/>
        </a:p>
      </dgm:t>
    </dgm:pt>
    <dgm:pt modelId="{82429819-C483-4D5A-837E-8EB59EF7E3F3}" type="sibTrans" cxnId="{2DD53A6F-B49C-4606-9A03-D45FB8D47A67}">
      <dgm:prSet/>
      <dgm:spPr/>
      <dgm:t>
        <a:bodyPr/>
        <a:lstStyle/>
        <a:p>
          <a:endParaRPr lang="en-IN"/>
        </a:p>
      </dgm:t>
    </dgm:pt>
    <dgm:pt modelId="{48634307-8BBD-4264-99F0-A03D3A8D2F21}" type="pres">
      <dgm:prSet presAssocID="{03F85231-69D1-4375-92CB-3B2FB2D6A2BE}" presName="Name0" presStyleCnt="0">
        <dgm:presLayoutVars>
          <dgm:dir/>
          <dgm:animLvl val="lvl"/>
          <dgm:resizeHandles val="exact"/>
        </dgm:presLayoutVars>
      </dgm:prSet>
      <dgm:spPr/>
    </dgm:pt>
    <dgm:pt modelId="{37538048-8518-4406-B19D-BAA0899D38B6}" type="pres">
      <dgm:prSet presAssocID="{49211472-EBB4-4FAF-B7C2-4002826A8EED}" presName="composite" presStyleCnt="0"/>
      <dgm:spPr/>
    </dgm:pt>
    <dgm:pt modelId="{8BADA305-E741-4690-ADC5-BC8FB854F7B5}" type="pres">
      <dgm:prSet presAssocID="{49211472-EBB4-4FAF-B7C2-4002826A8EED}" presName="parTx" presStyleLbl="alignNode1" presStyleIdx="0" presStyleCnt="2">
        <dgm:presLayoutVars>
          <dgm:chMax val="0"/>
          <dgm:chPref val="0"/>
          <dgm:bulletEnabled val="1"/>
        </dgm:presLayoutVars>
      </dgm:prSet>
      <dgm:spPr/>
    </dgm:pt>
    <dgm:pt modelId="{067E87E8-D6CF-4454-A879-076C48B4E794}" type="pres">
      <dgm:prSet presAssocID="{49211472-EBB4-4FAF-B7C2-4002826A8EED}" presName="desTx" presStyleLbl="alignAccFollowNode1" presStyleIdx="0" presStyleCnt="2">
        <dgm:presLayoutVars>
          <dgm:bulletEnabled val="1"/>
        </dgm:presLayoutVars>
      </dgm:prSet>
      <dgm:spPr/>
    </dgm:pt>
    <dgm:pt modelId="{1E657D9F-F50F-4835-9543-710EB01833BF}" type="pres">
      <dgm:prSet presAssocID="{65287FE2-67ED-4B86-BE93-1D3BA5B57B69}" presName="space" presStyleCnt="0"/>
      <dgm:spPr/>
    </dgm:pt>
    <dgm:pt modelId="{9FAD086B-D244-4E93-AC34-5129DA907A0D}" type="pres">
      <dgm:prSet presAssocID="{1F0EC3B2-85C4-483B-B672-D121C860ECD8}" presName="composite" presStyleCnt="0"/>
      <dgm:spPr/>
    </dgm:pt>
    <dgm:pt modelId="{439BBAC0-1426-4A2B-BC9B-92D2879A479C}" type="pres">
      <dgm:prSet presAssocID="{1F0EC3B2-85C4-483B-B672-D121C860ECD8}" presName="parTx" presStyleLbl="alignNode1" presStyleIdx="1" presStyleCnt="2">
        <dgm:presLayoutVars>
          <dgm:chMax val="0"/>
          <dgm:chPref val="0"/>
          <dgm:bulletEnabled val="1"/>
        </dgm:presLayoutVars>
      </dgm:prSet>
      <dgm:spPr/>
    </dgm:pt>
    <dgm:pt modelId="{8C6053B3-787C-4F6C-9C35-1FD05FCC925D}" type="pres">
      <dgm:prSet presAssocID="{1F0EC3B2-85C4-483B-B672-D121C860ECD8}" presName="desTx" presStyleLbl="alignAccFollowNode1" presStyleIdx="1" presStyleCnt="2">
        <dgm:presLayoutVars>
          <dgm:bulletEnabled val="1"/>
        </dgm:presLayoutVars>
      </dgm:prSet>
      <dgm:spPr/>
    </dgm:pt>
  </dgm:ptLst>
  <dgm:cxnLst>
    <dgm:cxn modelId="{1E91D900-4A9B-4B01-8367-9D6164774919}" srcId="{49211472-EBB4-4FAF-B7C2-4002826A8EED}" destId="{22D27BDE-C27D-43D0-A833-CEF39A7BF27A}" srcOrd="2" destOrd="0" parTransId="{34C78EDA-30DC-4EE0-A516-E17A42DAA29A}" sibTransId="{9772AFF3-B5C4-4B2D-AA68-851B5B1B03F7}"/>
    <dgm:cxn modelId="{F708291C-2A65-43E2-A169-07D9C36E77AD}" type="presOf" srcId="{03F85231-69D1-4375-92CB-3B2FB2D6A2BE}" destId="{48634307-8BBD-4264-99F0-A03D3A8D2F21}" srcOrd="0" destOrd="0" presId="urn:microsoft.com/office/officeart/2005/8/layout/hList1"/>
    <dgm:cxn modelId="{58A9E31D-93C8-4C01-82C8-B081ACFE6B7C}" srcId="{1F0EC3B2-85C4-483B-B672-D121C860ECD8}" destId="{DCFF639A-0DF4-46B9-BEDB-45F231847B72}" srcOrd="0" destOrd="0" parTransId="{A2858B22-BB18-4EC7-977D-962286E4E972}" sibTransId="{7949D05C-E4E7-4B67-89A6-2C94F1B2826C}"/>
    <dgm:cxn modelId="{ED861045-F136-4542-90A9-18BA00B1A702}" srcId="{03F85231-69D1-4375-92CB-3B2FB2D6A2BE}" destId="{1F0EC3B2-85C4-483B-B672-D121C860ECD8}" srcOrd="1" destOrd="0" parTransId="{009FB3DC-DFC8-4817-8399-6856C11B6D7D}" sibTransId="{D9F16C75-60B6-4544-A790-65C4D0FED2E8}"/>
    <dgm:cxn modelId="{2DD53A6F-B49C-4606-9A03-D45FB8D47A67}" srcId="{1F0EC3B2-85C4-483B-B672-D121C860ECD8}" destId="{89110103-9573-49EC-AB33-53936DD19561}" srcOrd="3" destOrd="0" parTransId="{963A86DC-E707-420D-9EEA-0BAAB907E7C1}" sibTransId="{82429819-C483-4D5A-837E-8EB59EF7E3F3}"/>
    <dgm:cxn modelId="{2B6F4C51-F5BD-4FDA-ADCE-EEF52B35628D}" type="presOf" srcId="{50C3F117-2538-4F63-BE3B-A3F2312E6359}" destId="{067E87E8-D6CF-4454-A879-076C48B4E794}" srcOrd="0" destOrd="0" presId="urn:microsoft.com/office/officeart/2005/8/layout/hList1"/>
    <dgm:cxn modelId="{4ECCDB74-48E6-40C6-9121-01AFDBA65C2B}" type="presOf" srcId="{22D27BDE-C27D-43D0-A833-CEF39A7BF27A}" destId="{067E87E8-D6CF-4454-A879-076C48B4E794}" srcOrd="0" destOrd="2" presId="urn:microsoft.com/office/officeart/2005/8/layout/hList1"/>
    <dgm:cxn modelId="{ED2F7585-9FD3-4F72-93CC-F287D520E49E}" type="presOf" srcId="{89110103-9573-49EC-AB33-53936DD19561}" destId="{8C6053B3-787C-4F6C-9C35-1FD05FCC925D}" srcOrd="0" destOrd="3" presId="urn:microsoft.com/office/officeart/2005/8/layout/hList1"/>
    <dgm:cxn modelId="{A241EBA9-908B-412F-9F2F-0EE635D8717B}" type="presOf" srcId="{DCFF639A-0DF4-46B9-BEDB-45F231847B72}" destId="{8C6053B3-787C-4F6C-9C35-1FD05FCC925D}" srcOrd="0" destOrd="0" presId="urn:microsoft.com/office/officeart/2005/8/layout/hList1"/>
    <dgm:cxn modelId="{8CFAD7B2-7445-432B-A429-4DFF5BFDA0CC}" type="presOf" srcId="{E9FDBAC5-3418-41F4-B09C-B2EB39367BA5}" destId="{8C6053B3-787C-4F6C-9C35-1FD05FCC925D}" srcOrd="0" destOrd="2" presId="urn:microsoft.com/office/officeart/2005/8/layout/hList1"/>
    <dgm:cxn modelId="{A2A2B3B7-7676-40D0-A8FF-583E9130197C}" type="presOf" srcId="{1F0EC3B2-85C4-483B-B672-D121C860ECD8}" destId="{439BBAC0-1426-4A2B-BC9B-92D2879A479C}" srcOrd="0" destOrd="0" presId="urn:microsoft.com/office/officeart/2005/8/layout/hList1"/>
    <dgm:cxn modelId="{1CA32AC0-175C-450A-89F6-CAB56D243979}" srcId="{49211472-EBB4-4FAF-B7C2-4002826A8EED}" destId="{50C3F117-2538-4F63-BE3B-A3F2312E6359}" srcOrd="0" destOrd="0" parTransId="{F0825754-71BE-4DFC-9EBA-593CDAA97A68}" sibTransId="{87283948-7481-4726-889C-97E15228E658}"/>
    <dgm:cxn modelId="{4C98CAC6-B149-445A-AC6B-6FFE535452EC}" type="presOf" srcId="{D90A0693-BDAA-4CA0-92A1-5208A554099C}" destId="{067E87E8-D6CF-4454-A879-076C48B4E794}" srcOrd="0" destOrd="1" presId="urn:microsoft.com/office/officeart/2005/8/layout/hList1"/>
    <dgm:cxn modelId="{8B7F24CC-A7AF-400D-AD1F-4C9C6916C577}" srcId="{1F0EC3B2-85C4-483B-B672-D121C860ECD8}" destId="{353FC799-9A3B-490C-A45B-50389B986310}" srcOrd="1" destOrd="0" parTransId="{E2EAB0F6-7CFE-4CE6-B85A-7B1282E671BD}" sibTransId="{8AC45C9E-2849-40BE-BD00-85A45EB44C08}"/>
    <dgm:cxn modelId="{42E517D3-4AD0-48D9-BD63-C52369B70C13}" srcId="{03F85231-69D1-4375-92CB-3B2FB2D6A2BE}" destId="{49211472-EBB4-4FAF-B7C2-4002826A8EED}" srcOrd="0" destOrd="0" parTransId="{A93DF069-3D78-4830-AEE9-098C19656F6F}" sibTransId="{65287FE2-67ED-4B86-BE93-1D3BA5B57B69}"/>
    <dgm:cxn modelId="{65BA56D9-35F5-438E-8F0A-EF851C2C756A}" type="presOf" srcId="{49211472-EBB4-4FAF-B7C2-4002826A8EED}" destId="{8BADA305-E741-4690-ADC5-BC8FB854F7B5}" srcOrd="0" destOrd="0" presId="urn:microsoft.com/office/officeart/2005/8/layout/hList1"/>
    <dgm:cxn modelId="{D10413E6-0AD5-49AD-B110-034A441873B0}" srcId="{49211472-EBB4-4FAF-B7C2-4002826A8EED}" destId="{D90A0693-BDAA-4CA0-92A1-5208A554099C}" srcOrd="1" destOrd="0" parTransId="{F8EADC6D-AD4E-4B4D-9469-63859486C6AA}" sibTransId="{2B9026E9-04B9-456F-A21A-C86EF42221B1}"/>
    <dgm:cxn modelId="{4C2B4AF0-611C-4EEC-8C5E-C3CF2CBCE62C}" srcId="{1F0EC3B2-85C4-483B-B672-D121C860ECD8}" destId="{E9FDBAC5-3418-41F4-B09C-B2EB39367BA5}" srcOrd="2" destOrd="0" parTransId="{8F759265-47AD-4F4F-A0D5-BB39309E1359}" sibTransId="{D1AA3946-A2BD-434F-8CFD-12662178E41A}"/>
    <dgm:cxn modelId="{D86116FC-F389-4578-9EEE-2A7F096BA1A1}" type="presOf" srcId="{353FC799-9A3B-490C-A45B-50389B986310}" destId="{8C6053B3-787C-4F6C-9C35-1FD05FCC925D}" srcOrd="0" destOrd="1" presId="urn:microsoft.com/office/officeart/2005/8/layout/hList1"/>
    <dgm:cxn modelId="{80B8E2DE-B8E0-4CC4-B05A-C39E1AEE2F85}" type="presParOf" srcId="{48634307-8BBD-4264-99F0-A03D3A8D2F21}" destId="{37538048-8518-4406-B19D-BAA0899D38B6}" srcOrd="0" destOrd="0" presId="urn:microsoft.com/office/officeart/2005/8/layout/hList1"/>
    <dgm:cxn modelId="{5B61752A-D332-4009-96AB-FB12C7100259}" type="presParOf" srcId="{37538048-8518-4406-B19D-BAA0899D38B6}" destId="{8BADA305-E741-4690-ADC5-BC8FB854F7B5}" srcOrd="0" destOrd="0" presId="urn:microsoft.com/office/officeart/2005/8/layout/hList1"/>
    <dgm:cxn modelId="{0CEE7DF0-1BE8-4B48-94A8-97896FEF9F8E}" type="presParOf" srcId="{37538048-8518-4406-B19D-BAA0899D38B6}" destId="{067E87E8-D6CF-4454-A879-076C48B4E794}" srcOrd="1" destOrd="0" presId="urn:microsoft.com/office/officeart/2005/8/layout/hList1"/>
    <dgm:cxn modelId="{9E91BA7E-F2FB-4C57-AE6C-5672AF394306}" type="presParOf" srcId="{48634307-8BBD-4264-99F0-A03D3A8D2F21}" destId="{1E657D9F-F50F-4835-9543-710EB01833BF}" srcOrd="1" destOrd="0" presId="urn:microsoft.com/office/officeart/2005/8/layout/hList1"/>
    <dgm:cxn modelId="{B120C74A-B4DC-4913-971C-54E8E418254D}" type="presParOf" srcId="{48634307-8BBD-4264-99F0-A03D3A8D2F21}" destId="{9FAD086B-D244-4E93-AC34-5129DA907A0D}" srcOrd="2" destOrd="0" presId="urn:microsoft.com/office/officeart/2005/8/layout/hList1"/>
    <dgm:cxn modelId="{2B90A598-9230-4D41-AD77-85F201F28844}" type="presParOf" srcId="{9FAD086B-D244-4E93-AC34-5129DA907A0D}" destId="{439BBAC0-1426-4A2B-BC9B-92D2879A479C}" srcOrd="0" destOrd="0" presId="urn:microsoft.com/office/officeart/2005/8/layout/hList1"/>
    <dgm:cxn modelId="{B795C8D5-27B4-4FC6-8D52-D411A36C0860}" type="presParOf" srcId="{9FAD086B-D244-4E93-AC34-5129DA907A0D}" destId="{8C6053B3-787C-4F6C-9C35-1FD05FCC925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6CC65B-450D-4D91-A08B-6E775212791B}">
      <dsp:nvSpPr>
        <dsp:cNvPr id="0" name=""/>
        <dsp:cNvSpPr/>
      </dsp:nvSpPr>
      <dsp:spPr>
        <a:xfrm>
          <a:off x="0" y="1527"/>
          <a:ext cx="971834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C9F86F-35ED-40E1-A7E0-8DDEEA794240}">
      <dsp:nvSpPr>
        <dsp:cNvPr id="0" name=""/>
        <dsp:cNvSpPr/>
      </dsp:nvSpPr>
      <dsp:spPr>
        <a:xfrm>
          <a:off x="0" y="1527"/>
          <a:ext cx="9718346" cy="913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IN" sz="2400" b="1" i="0" kern="1200" dirty="0">
              <a:solidFill>
                <a:srgbClr val="335445"/>
              </a:solidFill>
              <a:effectLst>
                <a:outerShdw blurRad="38100" dist="38100" dir="2700000" algn="tl">
                  <a:srgbClr val="000000">
                    <a:alpha val="43137"/>
                  </a:srgbClr>
                </a:outerShdw>
              </a:effectLst>
            </a:rPr>
            <a:t>Global Burden of Air Pollution on Child Health</a:t>
          </a:r>
          <a:endParaRPr lang="en-IN" sz="2400" kern="1200" dirty="0">
            <a:solidFill>
              <a:srgbClr val="335445"/>
            </a:solidFill>
            <a:effectLst>
              <a:outerShdw blurRad="38100" dist="38100" dir="2700000" algn="tl">
                <a:srgbClr val="000000">
                  <a:alpha val="43137"/>
                </a:srgbClr>
              </a:outerShdw>
            </a:effectLst>
          </a:endParaRPr>
        </a:p>
      </dsp:txBody>
      <dsp:txXfrm>
        <a:off x="0" y="1527"/>
        <a:ext cx="9718346" cy="913140"/>
      </dsp:txXfrm>
    </dsp:sp>
    <dsp:sp modelId="{EA0CA637-1ECA-47A2-85CF-E826364BB169}">
      <dsp:nvSpPr>
        <dsp:cNvPr id="0" name=""/>
        <dsp:cNvSpPr/>
      </dsp:nvSpPr>
      <dsp:spPr>
        <a:xfrm>
          <a:off x="0" y="914667"/>
          <a:ext cx="971834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1662F1-ADD0-4B9D-B129-E20D3583D926}">
      <dsp:nvSpPr>
        <dsp:cNvPr id="0" name=""/>
        <dsp:cNvSpPr/>
      </dsp:nvSpPr>
      <dsp:spPr>
        <a:xfrm>
          <a:off x="0" y="914667"/>
          <a:ext cx="9718346" cy="913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t>More than 90 percent of those children below five years of age around the globe inhale air which surpasses WHO pollution standards (World Health Organization, 2023).</a:t>
          </a:r>
          <a:br>
            <a:rPr lang="en-US" sz="1800" b="0" i="0" kern="1200" dirty="0"/>
          </a:br>
          <a:r>
            <a:rPr lang="en-US" sz="1800" b="0" i="0" kern="1200" dirty="0"/>
            <a:t>1-10 child deaths around the world are associated with the exposure to air pollution (UNICEF, 2022).</a:t>
          </a:r>
          <a:endParaRPr lang="en-IN" sz="1800" kern="1200" dirty="0"/>
        </a:p>
      </dsp:txBody>
      <dsp:txXfrm>
        <a:off x="0" y="914667"/>
        <a:ext cx="9718346" cy="913140"/>
      </dsp:txXfrm>
    </dsp:sp>
    <dsp:sp modelId="{9F3FA0EA-9CE0-4DC3-BB17-7631FBD8CAB5}">
      <dsp:nvSpPr>
        <dsp:cNvPr id="0" name=""/>
        <dsp:cNvSpPr/>
      </dsp:nvSpPr>
      <dsp:spPr>
        <a:xfrm>
          <a:off x="0" y="1827807"/>
          <a:ext cx="971834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00B729-465B-4E63-8F0F-4270ACFB7DAC}">
      <dsp:nvSpPr>
        <dsp:cNvPr id="0" name=""/>
        <dsp:cNvSpPr/>
      </dsp:nvSpPr>
      <dsp:spPr>
        <a:xfrm>
          <a:off x="0" y="1827807"/>
          <a:ext cx="9618951" cy="1141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t>The children having chronic respiratory or cardiovascular issues are at a greater risk of morbidity and readmission to hospital (Royal College of Physicians, 2020).</a:t>
          </a:r>
          <a:br>
            <a:rPr lang="en-US" sz="1800" b="0" i="0" kern="1200" dirty="0"/>
          </a:br>
          <a:r>
            <a:rPr lang="en-US" sz="1800" b="0" i="0" kern="1200" dirty="0"/>
            <a:t>The highest amount of it is found in South and East Asia and Sub-Saharan Africa because of </a:t>
          </a:r>
          <a:r>
            <a:rPr lang="en-US" sz="1800" b="0" i="0" kern="1200" dirty="0" err="1"/>
            <a:t>industrialisation</a:t>
          </a:r>
          <a:r>
            <a:rPr lang="en-US" sz="1800" b="0" i="0" kern="1200" dirty="0"/>
            <a:t>, traffic emissions, and the use of biomass fuels (The Lancet Planetary Health, 2023).</a:t>
          </a:r>
          <a:endParaRPr lang="en-IN" sz="1800" kern="1200" dirty="0"/>
        </a:p>
      </dsp:txBody>
      <dsp:txXfrm>
        <a:off x="0" y="1827807"/>
        <a:ext cx="9618951" cy="1141452"/>
      </dsp:txXfrm>
    </dsp:sp>
    <dsp:sp modelId="{F1B3C029-9357-466B-BD33-DA87ACBD6CB2}">
      <dsp:nvSpPr>
        <dsp:cNvPr id="0" name=""/>
        <dsp:cNvSpPr/>
      </dsp:nvSpPr>
      <dsp:spPr>
        <a:xfrm>
          <a:off x="0" y="2969259"/>
          <a:ext cx="971834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0D4681-ADEC-4170-BAB2-F5C84D4D32D4}">
      <dsp:nvSpPr>
        <dsp:cNvPr id="0" name=""/>
        <dsp:cNvSpPr/>
      </dsp:nvSpPr>
      <dsp:spPr>
        <a:xfrm>
          <a:off x="0" y="2969259"/>
          <a:ext cx="9718346" cy="913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t>Air pollution is a cause of asthma and pneumonia, bronchitis, poor development of the lungs, and worsening of the heart disease already present (WHO, 2023; RCP, 2020).</a:t>
          </a:r>
          <a:br>
            <a:rPr lang="en-US" sz="1800" b="0" i="0" kern="1200" dirty="0"/>
          </a:br>
          <a:endParaRPr lang="en-IN" sz="1800" kern="1200" dirty="0"/>
        </a:p>
      </dsp:txBody>
      <dsp:txXfrm>
        <a:off x="0" y="2969259"/>
        <a:ext cx="9718346" cy="9131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DC1C2-1C39-44E6-8946-02DCA66ECF3D}">
      <dsp:nvSpPr>
        <dsp:cNvPr id="0" name=""/>
        <dsp:cNvSpPr/>
      </dsp:nvSpPr>
      <dsp:spPr>
        <a:xfrm>
          <a:off x="0" y="126"/>
          <a:ext cx="8536824" cy="566147"/>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i="0" kern="1200">
              <a:effectLst>
                <a:outerShdw blurRad="38100" dist="38100" dir="2700000" algn="tl">
                  <a:srgbClr val="000000">
                    <a:alpha val="43137"/>
                  </a:srgbClr>
                </a:outerShdw>
              </a:effectLst>
            </a:rPr>
            <a:t>Research Question</a:t>
          </a:r>
          <a:endParaRPr lang="en-IN" sz="2400" kern="1200" dirty="0">
            <a:effectLst>
              <a:outerShdw blurRad="38100" dist="38100" dir="2700000" algn="tl">
                <a:srgbClr val="000000">
                  <a:alpha val="43137"/>
                </a:srgbClr>
              </a:outerShdw>
            </a:effectLst>
          </a:endParaRPr>
        </a:p>
      </dsp:txBody>
      <dsp:txXfrm>
        <a:off x="27637" y="27763"/>
        <a:ext cx="8481550" cy="510873"/>
      </dsp:txXfrm>
    </dsp:sp>
    <dsp:sp modelId="{93A93BC8-95FB-4834-8739-DF46FA822072}">
      <dsp:nvSpPr>
        <dsp:cNvPr id="0" name=""/>
        <dsp:cNvSpPr/>
      </dsp:nvSpPr>
      <dsp:spPr>
        <a:xfrm>
          <a:off x="0" y="566274"/>
          <a:ext cx="8536824" cy="10216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1044"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US" sz="1800" b="0" i="0" kern="1200" dirty="0"/>
            <a:t>What are the efficacies of global, public-health interventions in reducing respiratory-health exposures to air-pollution among children under five years with long-term respiratory or cardiovascular disease living in high-burden regions the WHO areas?</a:t>
          </a:r>
          <a:br>
            <a:rPr lang="en-US" sz="1800" b="0" i="0" kern="1200" dirty="0"/>
          </a:br>
          <a:endParaRPr lang="en-IN" sz="1800" kern="1200" dirty="0"/>
        </a:p>
      </dsp:txBody>
      <dsp:txXfrm>
        <a:off x="0" y="566274"/>
        <a:ext cx="8536824" cy="1021678"/>
      </dsp:txXfrm>
    </dsp:sp>
    <dsp:sp modelId="{D0B366B2-E723-4877-BE98-94BC8543A994}">
      <dsp:nvSpPr>
        <dsp:cNvPr id="0" name=""/>
        <dsp:cNvSpPr/>
      </dsp:nvSpPr>
      <dsp:spPr>
        <a:xfrm>
          <a:off x="0" y="1587952"/>
          <a:ext cx="8536824" cy="566147"/>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i="0" kern="1200">
              <a:effectLst>
                <a:outerShdw blurRad="38100" dist="38100" dir="2700000" algn="tl">
                  <a:srgbClr val="000000">
                    <a:alpha val="43137"/>
                  </a:srgbClr>
                </a:outerShdw>
              </a:effectLst>
            </a:rPr>
            <a:t>Research Aim</a:t>
          </a:r>
          <a:endParaRPr lang="en-IN" sz="2400" kern="1200" dirty="0">
            <a:effectLst>
              <a:outerShdw blurRad="38100" dist="38100" dir="2700000" algn="tl">
                <a:srgbClr val="000000">
                  <a:alpha val="43137"/>
                </a:srgbClr>
              </a:outerShdw>
            </a:effectLst>
          </a:endParaRPr>
        </a:p>
      </dsp:txBody>
      <dsp:txXfrm>
        <a:off x="27637" y="1615589"/>
        <a:ext cx="8481550" cy="510873"/>
      </dsp:txXfrm>
    </dsp:sp>
    <dsp:sp modelId="{A9DD8EAF-DA0A-42C4-98C3-213CEED24372}">
      <dsp:nvSpPr>
        <dsp:cNvPr id="0" name=""/>
        <dsp:cNvSpPr/>
      </dsp:nvSpPr>
      <dsp:spPr>
        <a:xfrm>
          <a:off x="0" y="2154100"/>
          <a:ext cx="8536824" cy="1262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1044"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US" sz="1800" b="0" i="0" kern="1200" dirty="0"/>
            <a:t>To evaluate preventive and environmental Health and Social Care (HSC) interventions to decrease the air-pollution exposure on children who are vulnerable and improve the respiratory health of these children in South and East Asia, Sub-Saharan Africa and other developing countries with low and middle income.</a:t>
          </a:r>
          <a:br>
            <a:rPr lang="en-US" sz="1700" b="0" i="0" kern="1200" dirty="0"/>
          </a:br>
          <a:r>
            <a:rPr lang="en-US" sz="1700" b="0" i="0" kern="1200" dirty="0"/>
            <a:t>   </a:t>
          </a:r>
          <a:endParaRPr lang="en-IN" sz="1700" kern="1200" dirty="0"/>
        </a:p>
      </dsp:txBody>
      <dsp:txXfrm>
        <a:off x="0" y="2154100"/>
        <a:ext cx="8536824" cy="12620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DA305-E741-4690-ADC5-BC8FB854F7B5}">
      <dsp:nvSpPr>
        <dsp:cNvPr id="0" name=""/>
        <dsp:cNvSpPr/>
      </dsp:nvSpPr>
      <dsp:spPr>
        <a:xfrm>
          <a:off x="54" y="186505"/>
          <a:ext cx="5248865" cy="460800"/>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i="0" kern="1200" dirty="0">
              <a:effectLst>
                <a:outerShdw blurRad="38100" dist="38100" dir="2700000" algn="tl">
                  <a:srgbClr val="000000">
                    <a:alpha val="43137"/>
                  </a:srgbClr>
                </a:outerShdw>
              </a:effectLst>
            </a:rPr>
            <a:t>Key Conclusions</a:t>
          </a:r>
          <a:endParaRPr lang="en-IN" sz="2000" b="1" kern="1200" dirty="0">
            <a:effectLst>
              <a:outerShdw blurRad="38100" dist="38100" dir="2700000" algn="tl">
                <a:srgbClr val="000000">
                  <a:alpha val="43137"/>
                </a:srgbClr>
              </a:outerShdw>
            </a:effectLst>
          </a:endParaRPr>
        </a:p>
      </dsp:txBody>
      <dsp:txXfrm>
        <a:off x="54" y="186505"/>
        <a:ext cx="5248865" cy="460800"/>
      </dsp:txXfrm>
    </dsp:sp>
    <dsp:sp modelId="{067E87E8-D6CF-4454-A879-076C48B4E794}">
      <dsp:nvSpPr>
        <dsp:cNvPr id="0" name=""/>
        <dsp:cNvSpPr/>
      </dsp:nvSpPr>
      <dsp:spPr>
        <a:xfrm>
          <a:off x="54" y="647305"/>
          <a:ext cx="5248865" cy="3266550"/>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b="0" i="0" kern="1200"/>
            <a:t>Air pollution is one of the most avoidable, but still ongoing pandemic threats to children, which overburdens children with chronic respiratory or cardiovascular diseases (WHO, 2023).</a:t>
          </a:r>
          <a:endParaRPr lang="en-IN" sz="1600" kern="1200"/>
        </a:p>
        <a:p>
          <a:pPr marL="171450" lvl="1" indent="-171450" algn="l" defTabSz="711200">
            <a:lnSpc>
              <a:spcPct val="90000"/>
            </a:lnSpc>
            <a:spcBef>
              <a:spcPct val="0"/>
            </a:spcBef>
            <a:spcAft>
              <a:spcPct val="15000"/>
            </a:spcAft>
            <a:buChar char="•"/>
          </a:pPr>
          <a:r>
            <a:rPr lang="en-US" sz="1600" b="0" i="0" kern="1200"/>
            <a:t>High-burden WHO regions, in particular South and East Asia and Sub-Saharan Africa, are the ones that experience the most difficult challenges because of the speedy urbanisation and the lack of enforcement of the regulations (The Lancet Planetary Health, 2023).</a:t>
          </a:r>
          <a:endParaRPr lang="en-IN" sz="1600" kern="1200"/>
        </a:p>
        <a:p>
          <a:pPr marL="171450" lvl="1" indent="-171450" algn="l" defTabSz="711200">
            <a:lnSpc>
              <a:spcPct val="90000"/>
            </a:lnSpc>
            <a:spcBef>
              <a:spcPct val="0"/>
            </a:spcBef>
            <a:spcAft>
              <a:spcPct val="15000"/>
            </a:spcAft>
            <a:buChar char="•"/>
          </a:pPr>
          <a:r>
            <a:rPr lang="en-US" sz="1600" b="0" i="0" kern="1200"/>
            <a:t>Evidence-based interventions Multi-level interventions (policy + community + HSC integration) are the most sustainable ones (UNICEF, 2022).</a:t>
          </a:r>
          <a:endParaRPr lang="en-IN" sz="1600" kern="1200"/>
        </a:p>
      </dsp:txBody>
      <dsp:txXfrm>
        <a:off x="54" y="647305"/>
        <a:ext cx="5248865" cy="3266550"/>
      </dsp:txXfrm>
    </dsp:sp>
    <dsp:sp modelId="{439BBAC0-1426-4A2B-BC9B-92D2879A479C}">
      <dsp:nvSpPr>
        <dsp:cNvPr id="0" name=""/>
        <dsp:cNvSpPr/>
      </dsp:nvSpPr>
      <dsp:spPr>
        <a:xfrm>
          <a:off x="5983761" y="186505"/>
          <a:ext cx="5248865" cy="460800"/>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i="0" kern="1200"/>
            <a:t>HSC Practice and Policy Recommendations</a:t>
          </a:r>
          <a:endParaRPr lang="en-IN" sz="2000" b="1" kern="1200" dirty="0"/>
        </a:p>
      </dsp:txBody>
      <dsp:txXfrm>
        <a:off x="5983761" y="186505"/>
        <a:ext cx="5248865" cy="460800"/>
      </dsp:txXfrm>
    </dsp:sp>
    <dsp:sp modelId="{8C6053B3-787C-4F6C-9C35-1FD05FCC925D}">
      <dsp:nvSpPr>
        <dsp:cNvPr id="0" name=""/>
        <dsp:cNvSpPr/>
      </dsp:nvSpPr>
      <dsp:spPr>
        <a:xfrm>
          <a:off x="5983761" y="647305"/>
          <a:ext cx="5248865" cy="3266550"/>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b="0" i="0" kern="1200" dirty="0"/>
            <a:t>Install air-quality monitor systems into child-health information and </a:t>
          </a:r>
          <a:r>
            <a:rPr lang="en-US" sz="1600" b="0" i="0" kern="1200" dirty="0" err="1"/>
            <a:t>paediatric</a:t>
          </a:r>
          <a:r>
            <a:rPr lang="en-US" sz="1600" b="0" i="0" kern="1200" dirty="0"/>
            <a:t> check-ups (Public Health England, 2022).</a:t>
          </a:r>
          <a:endParaRPr lang="en-IN" sz="1600" kern="1200" dirty="0"/>
        </a:p>
        <a:p>
          <a:pPr marL="171450" lvl="1" indent="-171450" algn="l" defTabSz="711200">
            <a:lnSpc>
              <a:spcPct val="90000"/>
            </a:lnSpc>
            <a:spcBef>
              <a:spcPct val="0"/>
            </a:spcBef>
            <a:spcAft>
              <a:spcPct val="15000"/>
            </a:spcAft>
            <a:buChar char="•"/>
          </a:pPr>
          <a:r>
            <a:rPr lang="en-US" sz="1600" b="0" i="0" kern="1200"/>
            <a:t>Raise community awareness on using clean-fuels, indoor-air control, and parental education via nurse-programmes (UNICEF, 2022).</a:t>
          </a:r>
          <a:endParaRPr lang="en-IN" sz="1600" kern="1200"/>
        </a:p>
        <a:p>
          <a:pPr marL="171450" lvl="1" indent="-171450" algn="l" defTabSz="711200">
            <a:lnSpc>
              <a:spcPct val="90000"/>
            </a:lnSpc>
            <a:spcBef>
              <a:spcPct val="0"/>
            </a:spcBef>
            <a:spcAft>
              <a:spcPct val="15000"/>
            </a:spcAft>
            <a:buChar char="•"/>
          </a:pPr>
          <a:r>
            <a:rPr lang="en-US" sz="1600" b="0" i="0" kern="1200"/>
            <a:t>Enhance inter-sectoral partnership between the environmental agencies and the HSC providers to make sure that policy becomes local practise (WHO, 2023).</a:t>
          </a:r>
          <a:endParaRPr lang="en-IN" sz="1600" kern="1200"/>
        </a:p>
        <a:p>
          <a:pPr marL="171450" lvl="1" indent="-171450" algn="l" defTabSz="711200">
            <a:lnSpc>
              <a:spcPct val="90000"/>
            </a:lnSpc>
            <a:spcBef>
              <a:spcPct val="0"/>
            </a:spcBef>
            <a:spcAft>
              <a:spcPct val="15000"/>
            </a:spcAft>
            <a:buChar char="•"/>
          </a:pPr>
          <a:r>
            <a:rPr lang="en-US" sz="1600" b="0" i="0" kern="1200"/>
            <a:t>Propose fair resource distribution to safeguard low-income and rural families that are at the greatest risk because of air pollution (The Lancet Planetary Health, 2023).</a:t>
          </a:r>
          <a:br>
            <a:rPr lang="en-US" sz="1600" b="0" i="0" kern="1200"/>
          </a:br>
          <a:endParaRPr lang="en-IN" sz="1600" kern="1200"/>
        </a:p>
      </dsp:txBody>
      <dsp:txXfrm>
        <a:off x="5983761" y="647305"/>
        <a:ext cx="5248865" cy="32665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7B42C0-387C-4990-9B5A-5C55103F6F86}" type="datetimeFigureOut">
              <a:rPr lang="en-IN" smtClean="0"/>
              <a:t>13-10-2025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73F25E-08B6-4A7C-AA84-CD3A07358E04}" type="slidenum">
              <a:rPr lang="en-IN" smtClean="0"/>
              <a:t>‹#›</a:t>
            </a:fld>
            <a:endParaRPr lang="en-IN"/>
          </a:p>
        </p:txBody>
      </p:sp>
    </p:spTree>
    <p:extLst>
      <p:ext uri="{BB962C8B-B14F-4D97-AF65-F5344CB8AC3E}">
        <p14:creationId xmlns:p14="http://schemas.microsoft.com/office/powerpoint/2010/main" val="2126522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my presentation is Air Pollution and Respiratory Health in Children Under Five in a High-Burden WHO Region: Global Strategies to Reduce Exposure to Air Pollution.</a:t>
            </a:r>
            <a:br>
              <a:rPr lang="en-US" dirty="0"/>
            </a:br>
            <a:r>
              <a:rPr lang="en-US" b="0" i="0" dirty="0">
                <a:solidFill>
                  <a:srgbClr val="172B4D"/>
                </a:solidFill>
                <a:effectLst/>
                <a:latin typeface="Open Sans" panose="020B0606030504020204" pitchFamily="34" charset="0"/>
              </a:rPr>
              <a:t>This study concentrates on young children who have chronic respiratory or heart diseases residing in the region where air-pollution is high beyond the WHO norms.</a:t>
            </a:r>
            <a:br>
              <a:rPr lang="en-US" dirty="0"/>
            </a:br>
            <a:r>
              <a:rPr lang="en-US" b="0" i="0" dirty="0">
                <a:solidFill>
                  <a:srgbClr val="172B4D"/>
                </a:solidFill>
                <a:effectLst/>
                <a:latin typeface="Open Sans" panose="020B0606030504020204" pitchFamily="34" charset="0"/>
              </a:rPr>
              <a:t>The purpose is to examine the global and Health &amp; Social Care policies, capable of reducing the exposure and enhancing the health outcomes of children, guided by WHO (2023) and UNICEF (2022).</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1</a:t>
            </a:fld>
            <a:endParaRPr lang="en-IN"/>
          </a:p>
        </p:txBody>
      </p:sp>
    </p:spTree>
    <p:extLst>
      <p:ext uri="{BB962C8B-B14F-4D97-AF65-F5344CB8AC3E}">
        <p14:creationId xmlns:p14="http://schemas.microsoft.com/office/powerpoint/2010/main" val="1731241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More than 90 percent of children under the age of five inhale air that exceeds the WHO limits (WHO, 2023), and one out of ten deaths in children is associated with air pollution (UNICEF, 2022).</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South and East Asia and Sub-Saharan Africa are the worst hit regions as they continue to be affected by </a:t>
            </a:r>
            <a:r>
              <a:rPr lang="en-US" b="0" i="0" dirty="0" err="1">
                <a:solidFill>
                  <a:srgbClr val="172B4D"/>
                </a:solidFill>
                <a:effectLst/>
                <a:latin typeface="Open Sans" panose="020B0606030504020204" pitchFamily="34" charset="0"/>
              </a:rPr>
              <a:t>industrialisation</a:t>
            </a:r>
            <a:r>
              <a:rPr lang="en-US" b="0" i="0" dirty="0">
                <a:solidFill>
                  <a:srgbClr val="172B4D"/>
                </a:solidFill>
                <a:effectLst/>
                <a:latin typeface="Open Sans" panose="020B0606030504020204" pitchFamily="34" charset="0"/>
              </a:rPr>
              <a:t> and </a:t>
            </a:r>
            <a:r>
              <a:rPr lang="en-US" b="0" i="0" dirty="0" err="1">
                <a:solidFill>
                  <a:srgbClr val="172B4D"/>
                </a:solidFill>
                <a:effectLst/>
                <a:latin typeface="Open Sans" panose="020B0606030504020204" pitchFamily="34" charset="0"/>
              </a:rPr>
              <a:t>utilisation</a:t>
            </a:r>
            <a:r>
              <a:rPr lang="en-US" b="0" i="0" dirty="0">
                <a:solidFill>
                  <a:srgbClr val="172B4D"/>
                </a:solidFill>
                <a:effectLst/>
                <a:latin typeface="Open Sans" panose="020B0606030504020204" pitchFamily="34" charset="0"/>
              </a:rPr>
              <a:t> of biomass fuels.</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Children that have chronic conditions experience worse asthma and pneumonia (RCP, 2020).</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Air pollution is a preventable HSC and public-health problem, which requires immediate preventive measures.</a:t>
            </a:r>
            <a:br>
              <a:rPr lang="en-US" b="0" i="0" dirty="0">
                <a:solidFill>
                  <a:srgbClr val="172B4D"/>
                </a:solidFill>
                <a:effectLst/>
                <a:latin typeface="Open Sans" panose="020B0606030504020204" pitchFamily="34" charset="0"/>
              </a:rPr>
            </a:br>
            <a:br>
              <a:rPr lang="en-US" b="0" i="0" dirty="0">
                <a:solidFill>
                  <a:srgbClr val="172B4D"/>
                </a:solidFill>
                <a:effectLst/>
                <a:latin typeface="Open Sans" panose="020B0606030504020204" pitchFamily="34" charset="0"/>
              </a:rPr>
            </a:b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2</a:t>
            </a:fld>
            <a:endParaRPr lang="en-IN"/>
          </a:p>
        </p:txBody>
      </p:sp>
    </p:spTree>
    <p:extLst>
      <p:ext uri="{BB962C8B-B14F-4D97-AF65-F5344CB8AC3E}">
        <p14:creationId xmlns:p14="http://schemas.microsoft.com/office/powerpoint/2010/main" val="129155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Young children below five years are biologically susceptible to pollution due to chronic conditions (WHO, 2023).</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The existence of high-burden regions is associated with rapid </a:t>
            </a:r>
            <a:r>
              <a:rPr lang="en-US" b="0" i="0" dirty="0" err="1">
                <a:solidFill>
                  <a:srgbClr val="172B4D"/>
                </a:solidFill>
                <a:effectLst/>
                <a:latin typeface="Open Sans" panose="020B0606030504020204" pitchFamily="34" charset="0"/>
              </a:rPr>
              <a:t>urbanisation</a:t>
            </a:r>
            <a:r>
              <a:rPr lang="en-US" b="0" i="0" dirty="0">
                <a:solidFill>
                  <a:srgbClr val="172B4D"/>
                </a:solidFill>
                <a:effectLst/>
                <a:latin typeface="Open Sans" panose="020B0606030504020204" pitchFamily="34" charset="0"/>
              </a:rPr>
              <a:t> and insufficient regulation (Lancet Planetary Health, 2023).</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The number of child hospital admissions due to asthma and pneumonia increases during the peak of pollution (RCP, 2020).</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The clinical HSC practice and environmental policy are in a distinct gap (PHE, 2022).</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This study aims to fill that gap by analyzing preventive measures in the world.</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3</a:t>
            </a:fld>
            <a:endParaRPr lang="en-IN"/>
          </a:p>
        </p:txBody>
      </p:sp>
    </p:spTree>
    <p:extLst>
      <p:ext uri="{BB962C8B-B14F-4D97-AF65-F5344CB8AC3E}">
        <p14:creationId xmlns:p14="http://schemas.microsoft.com/office/powerpoint/2010/main" val="3179012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The main question is to determine the effectiveness of global approaches to public-health in reducing air-pollution exposure and optimally enhancing respiratory poverty in children under the age of five with chronic diseases.</a:t>
            </a:r>
          </a:p>
          <a:p>
            <a:br>
              <a:rPr lang="en-US" dirty="0"/>
            </a:br>
            <a:r>
              <a:rPr lang="en-US" b="0" i="0" dirty="0">
                <a:solidFill>
                  <a:srgbClr val="172B4D"/>
                </a:solidFill>
                <a:effectLst/>
                <a:latin typeface="Open Sans" panose="020B0606030504020204" pitchFamily="34" charset="0"/>
              </a:rPr>
              <a:t>It seeks to analyze preventive and environmental HSC interventions in South and East Asia, and Sub-Saharan Africa.</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4</a:t>
            </a:fld>
            <a:endParaRPr lang="en-IN"/>
          </a:p>
        </p:txBody>
      </p:sp>
    </p:spTree>
    <p:extLst>
      <p:ext uri="{BB962C8B-B14F-4D97-AF65-F5344CB8AC3E}">
        <p14:creationId xmlns:p14="http://schemas.microsoft.com/office/powerpoint/2010/main" val="2052363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The objectives are divided into three areas to </a:t>
            </a:r>
            <a:r>
              <a:rPr lang="en-US" b="0" i="0" dirty="0" err="1">
                <a:solidFill>
                  <a:srgbClr val="172B4D"/>
                </a:solidFill>
                <a:effectLst/>
                <a:latin typeface="Open Sans" panose="020B0606030504020204" pitchFamily="34" charset="0"/>
              </a:rPr>
              <a:t>analyse</a:t>
            </a:r>
            <a:r>
              <a:rPr lang="en-US" b="0" i="0" dirty="0">
                <a:solidFill>
                  <a:srgbClr val="172B4D"/>
                </a:solidFill>
                <a:effectLst/>
                <a:latin typeface="Open Sans" panose="020B0606030504020204" pitchFamily="34" charset="0"/>
              </a:rPr>
              <a:t> prevalence, review global interventions, and identify implications to HSC practice.</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5</a:t>
            </a:fld>
            <a:endParaRPr lang="en-IN"/>
          </a:p>
        </p:txBody>
      </p:sp>
    </p:spTree>
    <p:extLst>
      <p:ext uri="{BB962C8B-B14F-4D97-AF65-F5344CB8AC3E}">
        <p14:creationId xmlns:p14="http://schemas.microsoft.com/office/powerpoint/2010/main" val="165354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proposed research will help to minimize respiratory disease in children by propagating clean-air policies and awareness.</a:t>
            </a:r>
          </a:p>
          <a:p>
            <a:r>
              <a:rPr lang="en-US" dirty="0"/>
              <a:t>It enhances connections among healthcare and environmental services as well as promotes international health and sustainability objectives.</a:t>
            </a:r>
          </a:p>
          <a:p>
            <a:r>
              <a:rPr lang="en-US" dirty="0"/>
              <a:t>It has its impact on preventing, educating, and equity in child health.</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6</a:t>
            </a:fld>
            <a:endParaRPr lang="en-IN"/>
          </a:p>
        </p:txBody>
      </p:sp>
    </p:spTree>
    <p:extLst>
      <p:ext uri="{BB962C8B-B14F-4D97-AF65-F5344CB8AC3E}">
        <p14:creationId xmlns:p14="http://schemas.microsoft.com/office/powerpoint/2010/main" val="2074586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The research employs secondary information, WHO and UNICEF, thus no risk to a participant.</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Among ethical standards, there are integrity, proper citation and data transparency (WHO, 2023).</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In the case of primary research, parental consent, confidentiality, and child protection would have been involved (BPS, 2021).</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In LMIC contexts, cultural sensitivity and sensitivity to local contexts are always rather significant.</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7</a:t>
            </a:fld>
            <a:endParaRPr lang="en-IN"/>
          </a:p>
        </p:txBody>
      </p:sp>
    </p:spTree>
    <p:extLst>
      <p:ext uri="{BB962C8B-B14F-4D97-AF65-F5344CB8AC3E}">
        <p14:creationId xmlns:p14="http://schemas.microsoft.com/office/powerpoint/2010/main" val="1889246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China recorded significant PM 2.5 emissions and reduced child asthma hospitalization (Lancet Planetary Health, 2023).</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The NCAP of India has an improvement but a lack of uniformity in implementation (</a:t>
            </a:r>
            <a:r>
              <a:rPr lang="en-US" b="0" i="0" dirty="0" err="1">
                <a:solidFill>
                  <a:srgbClr val="172B4D"/>
                </a:solidFill>
                <a:effectLst/>
                <a:latin typeface="Open Sans" panose="020B0606030504020204" pitchFamily="34" charset="0"/>
              </a:rPr>
              <a:t>MoEFCC</a:t>
            </a:r>
            <a:r>
              <a:rPr lang="en-US" b="0" i="0" dirty="0">
                <a:solidFill>
                  <a:srgbClr val="172B4D"/>
                </a:solidFill>
                <a:effectLst/>
                <a:latin typeface="Open Sans" panose="020B0606030504020204" pitchFamily="34" charset="0"/>
              </a:rPr>
              <a:t>, 2020).</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The clean-cookstove programs in Sub-Saharan Africa reduced pneumonia by 20 percent (WHO, 2023).</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More importantly, there is usually a lack of strength in policy implementation and cross-sectoral coordination (PHE, 2022).</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Top-down legislation is not as effective in </a:t>
            </a:r>
            <a:r>
              <a:rPr lang="en-US" b="0" i="0" dirty="0" err="1">
                <a:solidFill>
                  <a:srgbClr val="172B4D"/>
                </a:solidFill>
                <a:effectLst/>
                <a:latin typeface="Open Sans" panose="020B0606030504020204" pitchFamily="34" charset="0"/>
              </a:rPr>
              <a:t>behaviour</a:t>
            </a:r>
            <a:r>
              <a:rPr lang="en-US" b="0" i="0" dirty="0">
                <a:solidFill>
                  <a:srgbClr val="172B4D"/>
                </a:solidFill>
                <a:effectLst/>
                <a:latin typeface="Open Sans" panose="020B0606030504020204" pitchFamily="34" charset="0"/>
              </a:rPr>
              <a:t> change as community-based interventions (UNICEF, 2022).</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The income disparity exists - poorest children are the most exposed.</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_</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8</a:t>
            </a:fld>
            <a:endParaRPr lang="en-IN"/>
          </a:p>
        </p:txBody>
      </p:sp>
    </p:spTree>
    <p:extLst>
      <p:ext uri="{BB962C8B-B14F-4D97-AF65-F5344CB8AC3E}">
        <p14:creationId xmlns:p14="http://schemas.microsoft.com/office/powerpoint/2010/main" val="532640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Air pollution is a threat to young children that can be prevented, though it remains consistent (WHO, 2023).</a:t>
            </a:r>
            <a:br>
              <a:rPr lang="en-US" dirty="0"/>
            </a:br>
            <a:r>
              <a:rPr lang="en-US" b="0" i="0" dirty="0">
                <a:solidFill>
                  <a:srgbClr val="172B4D"/>
                </a:solidFill>
                <a:effectLst/>
                <a:latin typeface="Open Sans" panose="020B0606030504020204" pitchFamily="34" charset="0"/>
              </a:rPr>
              <a:t>The best responses are those that bring together policy, community and HSC responses (UNICEF, 2022).</a:t>
            </a:r>
            <a:br>
              <a:rPr lang="en-US" dirty="0"/>
            </a:br>
            <a:r>
              <a:rPr lang="en-US" b="0" i="0" dirty="0">
                <a:solidFill>
                  <a:srgbClr val="172B4D"/>
                </a:solidFill>
                <a:effectLst/>
                <a:latin typeface="Open Sans" panose="020B0606030504020204" pitchFamily="34" charset="0"/>
              </a:rPr>
              <a:t>Key recommendations:</a:t>
            </a:r>
            <a:br>
              <a:rPr lang="en-US" dirty="0"/>
            </a:br>
            <a:r>
              <a:rPr lang="en-US" b="0" i="0" dirty="0">
                <a:solidFill>
                  <a:srgbClr val="172B4D"/>
                </a:solidFill>
                <a:effectLst/>
                <a:latin typeface="Open Sans" panose="020B0606030504020204" pitchFamily="34" charset="0"/>
              </a:rPr>
              <a:t>1. Incorporate child-health systems with air-quality surveillance (PHE, 2022).</a:t>
            </a:r>
            <a:br>
              <a:rPr lang="en-US" dirty="0"/>
            </a:br>
            <a:r>
              <a:rPr lang="en-US" b="0" i="0" dirty="0">
                <a:solidFill>
                  <a:srgbClr val="172B4D"/>
                </a:solidFill>
                <a:effectLst/>
                <a:latin typeface="Open Sans" panose="020B0606030504020204" pitchFamily="34" charset="0"/>
              </a:rPr>
              <a:t>2. Increase parental education and knowledge about clean fuel.</a:t>
            </a:r>
            <a:br>
              <a:rPr lang="en-US" dirty="0"/>
            </a:br>
            <a:r>
              <a:rPr lang="en-US" b="0" i="0" dirty="0">
                <a:solidFill>
                  <a:srgbClr val="172B4D"/>
                </a:solidFill>
                <a:effectLst/>
                <a:latin typeface="Open Sans" panose="020B0606030504020204" pitchFamily="34" charset="0"/>
              </a:rPr>
              <a:t>3. Empower collaboration across sectors and investment in equity.</a:t>
            </a:r>
            <a:br>
              <a:rPr lang="en-US" dirty="0"/>
            </a:br>
            <a:r>
              <a:rPr lang="en-US" b="0" i="0" dirty="0">
                <a:solidFill>
                  <a:srgbClr val="172B4D"/>
                </a:solidFill>
                <a:effectLst/>
                <a:latin typeface="Open Sans" panose="020B0606030504020204" pitchFamily="34" charset="0"/>
              </a:rPr>
              <a:t>To conclude, the safeguarding of the most vulnerable children requires the clean-air policies provided with the active practice of Health and Social Care.</a:t>
            </a:r>
            <a:br>
              <a:rPr lang="en-US" dirty="0"/>
            </a:br>
            <a:r>
              <a:rPr lang="en-US" b="0" i="0" dirty="0">
                <a:solidFill>
                  <a:srgbClr val="172B4D"/>
                </a:solidFill>
                <a:effectLst/>
                <a:latin typeface="Open Sans" panose="020B0606030504020204" pitchFamily="34" charset="0"/>
              </a:rPr>
              <a:t>Thank you for listening.</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9</a:t>
            </a:fld>
            <a:endParaRPr lang="en-IN"/>
          </a:p>
        </p:txBody>
      </p:sp>
    </p:spTree>
    <p:extLst>
      <p:ext uri="{BB962C8B-B14F-4D97-AF65-F5344CB8AC3E}">
        <p14:creationId xmlns:p14="http://schemas.microsoft.com/office/powerpoint/2010/main" val="1666248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184DA70-C731-4C70-880D-CCD4705E623C}" type="datetime1">
              <a:rPr lang="en-US" smtClean="0"/>
              <a:t>10/13/2025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9576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5485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5407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58455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10/13/2025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4397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10/13/2025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28752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10/13/2025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25749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99216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10/13/2025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59030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7272245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7774667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9478608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943383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2D6E202-B606-4609-B914-27C9371A1F6D}" type="datetime1">
              <a:rPr lang="en-US" smtClean="0"/>
              <a:t>10/13/2025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094746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2D6E202-B606-4609-B914-27C9371A1F6D}" type="datetime1">
              <a:rPr lang="en-US" smtClean="0"/>
              <a:t>10/13/2025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8763899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62D6E202-B606-4609-B914-27C9371A1F6D}"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55047940"/>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2D6E202-B606-4609-B914-27C9371A1F6D}"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516504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2D6E202-B606-4609-B914-27C9371A1F6D}" type="datetime1">
              <a:rPr lang="en-US" smtClean="0"/>
              <a:t>10/13/2025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391996449"/>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 id="2147483833" r:id="rId13"/>
    <p:sldLayoutId id="2147483834" r:id="rId14"/>
    <p:sldLayoutId id="2147483835" r:id="rId15"/>
    <p:sldLayoutId id="2147483836" r:id="rId16"/>
    <p:sldLayoutId id="214748383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worldbank.org/en/topic/environment/publication/the-cost-of-air-pollution" TargetMode="External"/><Relationship Id="rId2" Type="http://schemas.openxmlformats.org/officeDocument/2006/relationships/hyperlink" Target="https://www.who.int/publications/i/item/air-pollution-and-child-healt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1209678" y="96519"/>
            <a:ext cx="9620882" cy="1711961"/>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90000"/>
          </a:bodyPr>
          <a:lstStyle/>
          <a:p>
            <a:pPr algn="ctr"/>
            <a:br>
              <a:rPr lang="en-IN" sz="4000" b="1" dirty="0">
                <a:ln w="0"/>
                <a:solidFill>
                  <a:srgbClr val="335445"/>
                </a:solidFill>
                <a:effectLst>
                  <a:outerShdw blurRad="38100" dist="25400" dir="5400000" algn="ctr" rotWithShape="0">
                    <a:srgbClr val="6E747A">
                      <a:alpha val="43000"/>
                    </a:srgbClr>
                  </a:outerShdw>
                </a:effectLst>
                <a:ea typeface="Times New Roman" panose="02020603050405020304" pitchFamily="18" charset="0"/>
                <a:cs typeface="Arial" panose="020B0604020202020204" pitchFamily="34" charset="0"/>
              </a:rPr>
            </a:br>
            <a:br>
              <a:rPr lang="en-IN" sz="4000" b="1" dirty="0">
                <a:ln w="0"/>
                <a:solidFill>
                  <a:srgbClr val="335445"/>
                </a:solidFill>
                <a:effectLst>
                  <a:outerShdw blurRad="38100" dist="25400" dir="5400000" algn="ctr" rotWithShape="0">
                    <a:srgbClr val="6E747A">
                      <a:alpha val="43000"/>
                    </a:srgbClr>
                  </a:outerShdw>
                </a:effectLst>
                <a:ea typeface="Times New Roman" panose="02020603050405020304" pitchFamily="18" charset="0"/>
                <a:cs typeface="Arial" panose="020B0604020202020204" pitchFamily="34" charset="0"/>
              </a:rPr>
            </a:br>
            <a:r>
              <a:rPr lang="en-IN" sz="3600" b="1" dirty="0">
                <a:ln w="0"/>
                <a:solidFill>
                  <a:schemeClr val="bg1"/>
                </a:solidFill>
                <a:effectLst>
                  <a:outerShdw blurRad="38100" dist="25400" dir="5400000" algn="ctr" rotWithShape="0">
                    <a:srgbClr val="6E747A">
                      <a:alpha val="43000"/>
                    </a:srgbClr>
                  </a:outerShdw>
                </a:effectLst>
                <a:ea typeface="Times New Roman" panose="02020603050405020304" pitchFamily="18" charset="0"/>
                <a:cs typeface="Arial" panose="020B0604020202020204" pitchFamily="34" charset="0"/>
              </a:rPr>
              <a:t>Air Pollution and Respiratory Health in Children Under Five with Chronic Conditions</a:t>
            </a:r>
            <a:br>
              <a:rPr lang="en-IN" sz="3200" b="1" dirty="0">
                <a:ln w="0"/>
                <a:solidFill>
                  <a:schemeClr val="bg1"/>
                </a:solidFill>
                <a:effectLst>
                  <a:outerShdw blurRad="38100" dist="25400" dir="5400000" algn="ctr" rotWithShape="0">
                    <a:srgbClr val="6E747A">
                      <a:alpha val="43000"/>
                    </a:srgbClr>
                  </a:outerShdw>
                </a:effectLst>
                <a:ea typeface="Times New Roman" panose="02020603050405020304" pitchFamily="18" charset="0"/>
                <a:cs typeface="Arial" panose="020B0604020202020204" pitchFamily="34" charset="0"/>
              </a:rPr>
            </a:br>
            <a:endParaRPr lang="en-US" sz="3200" b="1" dirty="0">
              <a:ln w="0"/>
              <a:solidFill>
                <a:schemeClr val="bg1"/>
              </a:solidFill>
              <a:effectLst>
                <a:outerShdw blurRad="38100" dist="25400" dir="5400000" algn="ctr" rotWithShape="0">
                  <a:srgbClr val="6E747A">
                    <a:alpha val="43000"/>
                  </a:srgbClr>
                </a:outerShdw>
              </a:effectLst>
              <a:cs typeface="Arial" panose="020B0604020202020204" pitchFamily="34" charset="0"/>
            </a:endParaRPr>
          </a:p>
        </p:txBody>
      </p:sp>
      <p:sp>
        <p:nvSpPr>
          <p:cNvPr id="12" name="TextBox 11">
            <a:extLst>
              <a:ext uri="{FF2B5EF4-FFF2-40B4-BE49-F238E27FC236}">
                <a16:creationId xmlns:a16="http://schemas.microsoft.com/office/drawing/2014/main" id="{3982C672-A60E-4BFA-9AD4-156109E6211A}"/>
              </a:ext>
            </a:extLst>
          </p:cNvPr>
          <p:cNvSpPr txBox="1"/>
          <p:nvPr/>
        </p:nvSpPr>
        <p:spPr>
          <a:xfrm>
            <a:off x="0" y="5264830"/>
            <a:ext cx="6010382" cy="1846659"/>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r>
              <a:rPr lang="en-IN" sz="1600" b="1" dirty="0">
                <a:solidFill>
                  <a:schemeClr val="bg1"/>
                </a:solidFill>
                <a:effectLst/>
                <a:latin typeface="Times New Roman" panose="02020603050405020304" pitchFamily="18" charset="0"/>
                <a:ea typeface="Times New Roman" panose="02020603050405020304" pitchFamily="18" charset="0"/>
              </a:rPr>
              <a:t>Student Name: Jeet Navinbhai Patel</a:t>
            </a:r>
            <a:br>
              <a:rPr lang="en-IN" sz="1600" b="1" dirty="0">
                <a:solidFill>
                  <a:schemeClr val="bg1"/>
                </a:solidFill>
                <a:effectLst/>
                <a:latin typeface="Times New Roman" panose="02020603050405020304" pitchFamily="18" charset="0"/>
                <a:ea typeface="Times New Roman" panose="02020603050405020304" pitchFamily="18" charset="0"/>
              </a:rPr>
            </a:br>
            <a:r>
              <a:rPr lang="en-IN" sz="1600" b="1" dirty="0">
                <a:solidFill>
                  <a:schemeClr val="bg1"/>
                </a:solidFill>
                <a:effectLst/>
                <a:latin typeface="Times New Roman" panose="02020603050405020304" pitchFamily="18" charset="0"/>
                <a:ea typeface="Times New Roman" panose="02020603050405020304" pitchFamily="18" charset="0"/>
              </a:rPr>
              <a:t>Student Number: 2430947 </a:t>
            </a:r>
            <a:br>
              <a:rPr lang="en-IN" sz="1600" b="1" dirty="0">
                <a:solidFill>
                  <a:schemeClr val="bg1"/>
                </a:solidFill>
                <a:effectLst/>
                <a:latin typeface="Times New Roman" panose="02020603050405020304" pitchFamily="18" charset="0"/>
                <a:ea typeface="Times New Roman" panose="02020603050405020304" pitchFamily="18" charset="0"/>
              </a:rPr>
            </a:br>
            <a:r>
              <a:rPr lang="en-IN" sz="1600" b="1" dirty="0">
                <a:solidFill>
                  <a:schemeClr val="bg1"/>
                </a:solidFill>
                <a:effectLst/>
                <a:latin typeface="Times New Roman" panose="02020603050405020304" pitchFamily="18" charset="0"/>
                <a:ea typeface="Times New Roman" panose="02020603050405020304" pitchFamily="18" charset="0"/>
              </a:rPr>
              <a:t>Supervisor: Dr Zeno Leung</a:t>
            </a:r>
            <a:br>
              <a:rPr lang="en-IN" sz="1600" b="1" dirty="0">
                <a:solidFill>
                  <a:schemeClr val="bg1"/>
                </a:solidFill>
                <a:effectLst/>
                <a:latin typeface="Times New Roman" panose="02020603050405020304" pitchFamily="18" charset="0"/>
                <a:ea typeface="Times New Roman" panose="02020603050405020304" pitchFamily="18" charset="0"/>
              </a:rPr>
            </a:br>
            <a:r>
              <a:rPr lang="en-IN" sz="1600" b="1" dirty="0">
                <a:solidFill>
                  <a:schemeClr val="bg1"/>
                </a:solidFill>
                <a:effectLst/>
                <a:latin typeface="Times New Roman" panose="02020603050405020304" pitchFamily="18" charset="0"/>
                <a:ea typeface="Times New Roman" panose="02020603050405020304" pitchFamily="18" charset="0"/>
              </a:rPr>
              <a:t>Programme: MSc / Level 7 Public Health And Social Care Practice</a:t>
            </a:r>
            <a:br>
              <a:rPr lang="en-IN" sz="1600" b="1" dirty="0">
                <a:solidFill>
                  <a:schemeClr val="bg1"/>
                </a:solidFill>
                <a:effectLst/>
                <a:latin typeface="Times New Roman" panose="02020603050405020304" pitchFamily="18" charset="0"/>
                <a:ea typeface="Times New Roman" panose="02020603050405020304" pitchFamily="18" charset="0"/>
              </a:rPr>
            </a:br>
            <a:r>
              <a:rPr lang="en-IN" sz="1600" b="1" dirty="0">
                <a:solidFill>
                  <a:schemeClr val="bg1"/>
                </a:solidFill>
                <a:effectLst/>
                <a:latin typeface="Times New Roman" panose="02020603050405020304" pitchFamily="18" charset="0"/>
                <a:ea typeface="Times New Roman" panose="02020603050405020304" pitchFamily="18" charset="0"/>
              </a:rPr>
              <a:t>Module: LCHS7008 – Practice-based Research </a:t>
            </a:r>
          </a:p>
          <a:p>
            <a:r>
              <a:rPr lang="en-IN" sz="1600" b="1" dirty="0">
                <a:solidFill>
                  <a:schemeClr val="bg1"/>
                </a:solidFill>
                <a:effectLst/>
                <a:latin typeface="Times New Roman" panose="02020603050405020304" pitchFamily="18" charset="0"/>
                <a:ea typeface="Times New Roman" panose="02020603050405020304" pitchFamily="18" charset="0"/>
              </a:rPr>
              <a:t>(Component 1)</a:t>
            </a:r>
          </a:p>
          <a:p>
            <a:endParaRPr lang="en-IN" b="1" dirty="0">
              <a:solidFill>
                <a:schemeClr val="bg1"/>
              </a:solidFill>
            </a:endParaRPr>
          </a:p>
        </p:txBody>
      </p:sp>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p:txBody>
          <a:bodyPr>
            <a:normAutofit/>
          </a:bodyPr>
          <a:lstStyle/>
          <a:p>
            <a:pPr algn="ctr"/>
            <a:r>
              <a:rPr lang="en-US" sz="4000" b="1" dirty="0">
                <a:effectLst>
                  <a:outerShdw blurRad="38100" dist="38100" dir="2700000" algn="tl">
                    <a:srgbClr val="000000">
                      <a:alpha val="43137"/>
                    </a:srgbClr>
                  </a:outerShdw>
                </a:effectLst>
              </a:rPr>
              <a:t>Prevalence and Background</a:t>
            </a:r>
          </a:p>
        </p:txBody>
      </p:sp>
      <p:graphicFrame>
        <p:nvGraphicFramePr>
          <p:cNvPr id="6" name="Content Placeholder 5">
            <a:extLst>
              <a:ext uri="{FF2B5EF4-FFF2-40B4-BE49-F238E27FC236}">
                <a16:creationId xmlns:a16="http://schemas.microsoft.com/office/drawing/2014/main" id="{6B54E6EE-E215-4CE0-9B41-4DDACAA6AF8B}"/>
              </a:ext>
            </a:extLst>
          </p:cNvPr>
          <p:cNvGraphicFramePr>
            <a:graphicFrameLocks noGrp="1"/>
          </p:cNvGraphicFramePr>
          <p:nvPr>
            <p:ph idx="1"/>
            <p:extLst>
              <p:ext uri="{D42A27DB-BD31-4B8C-83A1-F6EECF244321}">
                <p14:modId xmlns:p14="http://schemas.microsoft.com/office/powerpoint/2010/main" val="3324164413"/>
              </p:ext>
            </p:extLst>
          </p:nvPr>
        </p:nvGraphicFramePr>
        <p:xfrm>
          <a:off x="1254454" y="2613125"/>
          <a:ext cx="9718346" cy="38839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2546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43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644C1-792E-42FB-9502-93824794DE2D}"/>
              </a:ext>
            </a:extLst>
          </p:cNvPr>
          <p:cNvSpPr>
            <a:spLocks noGrp="1"/>
          </p:cNvSpPr>
          <p:nvPr>
            <p:ph type="title"/>
          </p:nvPr>
        </p:nvSpPr>
        <p:spPr>
          <a:xfrm>
            <a:off x="1222331" y="712270"/>
            <a:ext cx="8761413" cy="1074240"/>
          </a:xfrm>
        </p:spPr>
        <p:txBody>
          <a:bodyPr/>
          <a:lstStyle/>
          <a:p>
            <a:pPr algn="ctr"/>
            <a:br>
              <a:rPr lang="en-US" b="0" i="0" dirty="0">
                <a:solidFill>
                  <a:srgbClr val="172B4D"/>
                </a:solidFill>
                <a:effectLst/>
                <a:latin typeface="Open Sans" panose="020B0606030504020204" pitchFamily="34" charset="0"/>
              </a:rPr>
            </a:br>
            <a:r>
              <a:rPr lang="en-US" sz="4000" b="0" i="0" dirty="0">
                <a:solidFill>
                  <a:srgbClr val="172B4D"/>
                </a:solidFill>
                <a:effectLst/>
                <a:latin typeface="Open Sans" panose="020B0606030504020204" pitchFamily="34" charset="0"/>
              </a:rPr>
              <a:t> </a:t>
            </a:r>
            <a:r>
              <a:rPr lang="en-US" sz="4000" b="1" i="0" u="sng" dirty="0">
                <a:solidFill>
                  <a:srgbClr val="335445"/>
                </a:solidFill>
                <a:effectLst>
                  <a:outerShdw blurRad="38100" dist="38100" dir="2700000" algn="tl">
                    <a:srgbClr val="000000">
                      <a:alpha val="43137"/>
                    </a:srgbClr>
                  </a:outerShdw>
                </a:effectLst>
                <a:ea typeface="Open Sans" panose="020B0606030504020204" pitchFamily="34" charset="0"/>
                <a:cs typeface="Open Sans" panose="020B0606030504020204" pitchFamily="34" charset="0"/>
              </a:rPr>
              <a:t>Rationale</a:t>
            </a:r>
            <a:br>
              <a:rPr lang="en-US" b="1" i="0" dirty="0">
                <a:solidFill>
                  <a:srgbClr val="335445"/>
                </a:solidFill>
                <a:effectLst>
                  <a:outerShdw blurRad="38100" dist="38100" dir="2700000" algn="tl">
                    <a:srgbClr val="000000">
                      <a:alpha val="43137"/>
                    </a:srgbClr>
                  </a:outerShdw>
                </a:effectLst>
              </a:rPr>
            </a:br>
            <a:endParaRPr lang="en-IN" b="1" dirty="0">
              <a:solidFill>
                <a:srgbClr val="335445"/>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32556F1B-9914-4E65-80E5-03A8F1E0451F}"/>
              </a:ext>
            </a:extLst>
          </p:cNvPr>
          <p:cNvSpPr>
            <a:spLocks noGrp="1"/>
          </p:cNvSpPr>
          <p:nvPr>
            <p:ph idx="1"/>
          </p:nvPr>
        </p:nvSpPr>
        <p:spPr>
          <a:xfrm>
            <a:off x="619225" y="2598821"/>
            <a:ext cx="10953550" cy="4032985"/>
          </a:xfrm>
        </p:spPr>
        <p:txBody>
          <a:bodyPr>
            <a:normAutofit fontScale="25000" lnSpcReduction="20000"/>
          </a:bodyPr>
          <a:lstStyle/>
          <a:p>
            <a:pPr marL="0" indent="0">
              <a:buNone/>
            </a:pPr>
            <a:r>
              <a:rPr lang="en-US" sz="9600" b="1" i="0" dirty="0">
                <a:solidFill>
                  <a:schemeClr val="tx1"/>
                </a:solidFill>
                <a:effectLst>
                  <a:outerShdw blurRad="38100" dist="38100" dir="2700000" algn="tl">
                    <a:srgbClr val="000000">
                      <a:alpha val="43137"/>
                    </a:srgbClr>
                  </a:outerShdw>
                </a:effectLst>
              </a:rPr>
              <a:t>     </a:t>
            </a:r>
            <a:r>
              <a:rPr lang="en-US" sz="9600" b="1" i="0" dirty="0">
                <a:solidFill>
                  <a:srgbClr val="335445"/>
                </a:solidFill>
                <a:effectLst>
                  <a:outerShdw blurRad="38100" dist="38100" dir="2700000" algn="tl">
                    <a:srgbClr val="000000">
                      <a:alpha val="43137"/>
                    </a:srgbClr>
                  </a:outerShdw>
                </a:effectLst>
              </a:rPr>
              <a:t>Why This Research Matters</a:t>
            </a:r>
          </a:p>
          <a:p>
            <a:pPr marL="0" indent="0">
              <a:buNone/>
            </a:pPr>
            <a:endParaRPr lang="en-US" sz="7200" b="0" i="0" dirty="0">
              <a:solidFill>
                <a:srgbClr val="335445"/>
              </a:solidFill>
              <a:effectLst/>
            </a:endParaRPr>
          </a:p>
          <a:p>
            <a:pPr>
              <a:buFont typeface="Arial" panose="020B0604020202020204" pitchFamily="34" charset="0"/>
              <a:buChar char="•"/>
            </a:pPr>
            <a:r>
              <a:rPr lang="en-US" sz="7200" b="0" i="0" dirty="0">
                <a:solidFill>
                  <a:schemeClr val="tx1"/>
                </a:solidFill>
                <a:effectLst/>
              </a:rPr>
              <a:t>Children under 5 years who have chronic respiratory or cardiovascular diseases are considered the most biological vulnerable to air-pollution requirements since their lungs are not adequately developed and have a high rate of inhalation (World Health Organization, 2023).</a:t>
            </a:r>
          </a:p>
          <a:p>
            <a:pPr>
              <a:buFont typeface="Arial" panose="020B0604020202020204" pitchFamily="34" charset="0"/>
              <a:buChar char="•"/>
            </a:pPr>
            <a:r>
              <a:rPr lang="en-US" sz="7200" b="0" i="0" dirty="0">
                <a:solidFill>
                  <a:schemeClr val="tx1"/>
                </a:solidFill>
                <a:effectLst/>
              </a:rPr>
              <a:t>Rapid urbanization, biomass fuel consumption and poor environmental policies, perpetuate unsafe levels of air-quality in high-burden WHO areas (The Lancet Planetary Health, 2023).</a:t>
            </a:r>
          </a:p>
          <a:p>
            <a:pPr>
              <a:buFont typeface="Arial" panose="020B0604020202020204" pitchFamily="34" charset="0"/>
              <a:buChar char="•"/>
            </a:pPr>
            <a:r>
              <a:rPr lang="en-US" sz="7200" b="0" i="0" dirty="0">
                <a:solidFill>
                  <a:schemeClr val="tx1"/>
                </a:solidFill>
                <a:effectLst/>
              </a:rPr>
              <a:t>Admissions of childhood asthma and pneumonia to the hospital increase significantly during high-pollution times (Royal College of Physicians, 2020).</a:t>
            </a:r>
          </a:p>
          <a:p>
            <a:pPr>
              <a:buFont typeface="Arial" panose="020B0604020202020204" pitchFamily="34" charset="0"/>
              <a:buChar char="•"/>
            </a:pPr>
            <a:r>
              <a:rPr lang="en-US" sz="7200" b="0" i="0" dirty="0">
                <a:solidFill>
                  <a:schemeClr val="tx1"/>
                </a:solidFill>
                <a:effectLst/>
              </a:rPr>
              <a:t> Health &amp; Social Care (HSC) gap: There is poor communication between clinical child-health and environmental public-health programs (Public Health England, 2022).</a:t>
            </a:r>
            <a:br>
              <a:rPr lang="en-US" sz="7200" b="0" i="0" dirty="0">
                <a:solidFill>
                  <a:schemeClr val="tx1"/>
                </a:solidFill>
                <a:effectLst/>
              </a:rPr>
            </a:br>
            <a:r>
              <a:rPr lang="en-US" sz="7200" b="0" i="0" dirty="0">
                <a:solidFill>
                  <a:schemeClr val="tx1"/>
                </a:solidFill>
                <a:effectLst/>
              </a:rPr>
              <a:t>The study endorses preventive and environmental HSC practice, as centered on ways in which both clean-air policies, community education and health-system intervention can minimize exposure and enhance outcomes.</a:t>
            </a:r>
            <a:br>
              <a:rPr lang="en-US" sz="7200" b="0" i="0" dirty="0">
                <a:solidFill>
                  <a:schemeClr val="tx1"/>
                </a:solidFill>
                <a:effectLst/>
              </a:rPr>
            </a:br>
            <a:br>
              <a:rPr lang="en-US" sz="7200" b="0" i="0" dirty="0">
                <a:solidFill>
                  <a:schemeClr val="tx1"/>
                </a:solidFill>
                <a:effectLst/>
              </a:rPr>
            </a:br>
            <a:endParaRPr lang="en-IN" sz="7200" dirty="0">
              <a:solidFill>
                <a:schemeClr val="tx1"/>
              </a:solidFill>
            </a:endParaRPr>
          </a:p>
        </p:txBody>
      </p:sp>
    </p:spTree>
    <p:extLst>
      <p:ext uri="{BB962C8B-B14F-4D97-AF65-F5344CB8AC3E}">
        <p14:creationId xmlns:p14="http://schemas.microsoft.com/office/powerpoint/2010/main" val="950730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5CD2F-8091-4D1F-9923-C88B83C598E6}"/>
              </a:ext>
            </a:extLst>
          </p:cNvPr>
          <p:cNvSpPr>
            <a:spLocks noGrp="1"/>
          </p:cNvSpPr>
          <p:nvPr>
            <p:ph type="title"/>
          </p:nvPr>
        </p:nvSpPr>
        <p:spPr>
          <a:xfrm>
            <a:off x="1154954" y="741145"/>
            <a:ext cx="8761413" cy="1001028"/>
          </a:xfrm>
        </p:spPr>
        <p:txBody>
          <a:bodyPr>
            <a:normAutofit fontScale="90000"/>
          </a:bodyPr>
          <a:lstStyle/>
          <a:p>
            <a:pPr algn="ctr"/>
            <a:br>
              <a:rPr lang="en-US" b="0" i="0" dirty="0">
                <a:solidFill>
                  <a:srgbClr val="172B4D"/>
                </a:solidFill>
                <a:effectLst/>
                <a:latin typeface="Open Sans" panose="020B0606030504020204" pitchFamily="34" charset="0"/>
              </a:rPr>
            </a:br>
            <a:r>
              <a:rPr lang="en-US" sz="4400" b="0" i="0" dirty="0">
                <a:solidFill>
                  <a:srgbClr val="172B4D"/>
                </a:solidFill>
                <a:effectLst>
                  <a:outerShdw blurRad="38100" dist="38100" dir="2700000" algn="tl">
                    <a:srgbClr val="000000">
                      <a:alpha val="43137"/>
                    </a:srgbClr>
                  </a:outerShdw>
                </a:effectLst>
              </a:rPr>
              <a:t> </a:t>
            </a:r>
            <a:r>
              <a:rPr lang="en-US" sz="4400" b="1" i="0" dirty="0">
                <a:effectLst>
                  <a:outerShdw blurRad="38100" dist="38100" dir="2700000" algn="tl">
                    <a:srgbClr val="000000">
                      <a:alpha val="43137"/>
                    </a:srgbClr>
                  </a:outerShdw>
                </a:effectLst>
                <a:ea typeface="Calibri" panose="020F0502020204030204" pitchFamily="34" charset="0"/>
                <a:cs typeface="Calibri" panose="020F0502020204030204" pitchFamily="34" charset="0"/>
              </a:rPr>
              <a:t>Question of research and Aim</a:t>
            </a:r>
            <a:br>
              <a:rPr lang="en-US" sz="4400" b="1" i="0" dirty="0">
                <a:effectLst/>
                <a:latin typeface="Calibri" panose="020F0502020204030204" pitchFamily="34" charset="0"/>
                <a:ea typeface="Calibri" panose="020F0502020204030204" pitchFamily="34" charset="0"/>
                <a:cs typeface="Calibri" panose="020F0502020204030204" pitchFamily="34" charset="0"/>
              </a:rPr>
            </a:br>
            <a:endParaRPr lang="en-IN" sz="4400" b="1"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7" name="Content Placeholder 6">
            <a:extLst>
              <a:ext uri="{FF2B5EF4-FFF2-40B4-BE49-F238E27FC236}">
                <a16:creationId xmlns:a16="http://schemas.microsoft.com/office/drawing/2014/main" id="{CFA3790F-63D8-4298-AC35-BC441FE9E8CB}"/>
              </a:ext>
            </a:extLst>
          </p:cNvPr>
          <p:cNvGraphicFramePr>
            <a:graphicFrameLocks noGrp="1"/>
          </p:cNvGraphicFramePr>
          <p:nvPr>
            <p:ph idx="1"/>
            <p:extLst>
              <p:ext uri="{D42A27DB-BD31-4B8C-83A1-F6EECF244321}">
                <p14:modId xmlns:p14="http://schemas.microsoft.com/office/powerpoint/2010/main" val="1445168739"/>
              </p:ext>
            </p:extLst>
          </p:nvPr>
        </p:nvGraphicFramePr>
        <p:xfrm>
          <a:off x="1827588" y="2700555"/>
          <a:ext cx="8536824"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3243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21CE7-FC28-4CD0-9F86-01FF9ACEF109}"/>
              </a:ext>
            </a:extLst>
          </p:cNvPr>
          <p:cNvSpPr>
            <a:spLocks noGrp="1"/>
          </p:cNvSpPr>
          <p:nvPr>
            <p:ph type="title"/>
          </p:nvPr>
        </p:nvSpPr>
        <p:spPr/>
        <p:txBody>
          <a:bodyPr/>
          <a:lstStyle/>
          <a:p>
            <a:pPr algn="ctr"/>
            <a:r>
              <a:rPr lang="en-US" sz="4000" b="1" i="0" dirty="0">
                <a:effectLst>
                  <a:outerShdw blurRad="38100" dist="38100" dir="2700000" algn="tl">
                    <a:srgbClr val="000000">
                      <a:alpha val="43137"/>
                    </a:srgbClr>
                  </a:outerShdw>
                </a:effectLst>
                <a:ea typeface="Calibri" panose="020F0502020204030204" pitchFamily="34" charset="0"/>
                <a:cs typeface="Calibri" panose="020F0502020204030204" pitchFamily="34" charset="0"/>
              </a:rPr>
              <a:t>Objectives</a:t>
            </a:r>
            <a:r>
              <a:rPr lang="en-US" sz="4000" b="1" i="0" dirty="0">
                <a:effectLst/>
                <a:ea typeface="Calibri" panose="020F0502020204030204" pitchFamily="34" charset="0"/>
                <a:cs typeface="Calibri" panose="020F0502020204030204" pitchFamily="34" charset="0"/>
              </a:rPr>
              <a:t> </a:t>
            </a:r>
            <a:endParaRPr lang="en-IN" sz="4000" dirty="0"/>
          </a:p>
        </p:txBody>
      </p:sp>
      <p:sp>
        <p:nvSpPr>
          <p:cNvPr id="3" name="Content Placeholder 2">
            <a:extLst>
              <a:ext uri="{FF2B5EF4-FFF2-40B4-BE49-F238E27FC236}">
                <a16:creationId xmlns:a16="http://schemas.microsoft.com/office/drawing/2014/main" id="{F1F4C766-A239-4B21-9592-EC35D4984A5C}"/>
              </a:ext>
            </a:extLst>
          </p:cNvPr>
          <p:cNvSpPr>
            <a:spLocks noGrp="1"/>
          </p:cNvSpPr>
          <p:nvPr>
            <p:ph idx="1"/>
          </p:nvPr>
        </p:nvSpPr>
        <p:spPr>
          <a:xfrm>
            <a:off x="580647" y="2603498"/>
            <a:ext cx="5727109" cy="4066807"/>
          </a:xfrm>
        </p:spPr>
        <p:txBody>
          <a:bodyPr>
            <a:normAutofit lnSpcReduction="10000"/>
          </a:bodyPr>
          <a:lstStyle/>
          <a:p>
            <a:pPr marL="0" indent="0">
              <a:buNone/>
            </a:pPr>
            <a:r>
              <a:rPr lang="en-US" sz="2800" b="1" i="0" dirty="0">
                <a:solidFill>
                  <a:srgbClr val="335445"/>
                </a:solidFill>
                <a:effectLst>
                  <a:outerShdw blurRad="38100" dist="38100" dir="2700000" algn="tl">
                    <a:srgbClr val="000000">
                      <a:alpha val="43137"/>
                    </a:srgbClr>
                  </a:outerShdw>
                </a:effectLst>
              </a:rPr>
              <a:t>     Research Objectives</a:t>
            </a:r>
          </a:p>
          <a:p>
            <a:pPr>
              <a:buFont typeface="Arial" panose="020B0604020202020204" pitchFamily="34" charset="0"/>
              <a:buChar char="•"/>
            </a:pPr>
            <a:r>
              <a:rPr lang="en-US" b="0" i="0" dirty="0">
                <a:solidFill>
                  <a:schemeClr val="tx1"/>
                </a:solidFill>
                <a:effectLst/>
              </a:rPr>
              <a:t>Discuss the prevalence and pathologies of air pollution of children with chronic diseases in LMICs (WHO, 2023).</a:t>
            </a:r>
          </a:p>
          <a:p>
            <a:pPr>
              <a:buFont typeface="Arial" panose="020B0604020202020204" pitchFamily="34" charset="0"/>
              <a:buChar char="•"/>
            </a:pPr>
            <a:r>
              <a:rPr lang="en-US" b="0" i="0" dirty="0">
                <a:solidFill>
                  <a:schemeClr val="tx1"/>
                </a:solidFill>
                <a:effectLst/>
              </a:rPr>
              <a:t>Compare and contrast analytically international-public and community programs to counter air-pollution and child breathing (UNICEF, 2022; The Lancet Planetary Health, 2023).</a:t>
            </a:r>
          </a:p>
          <a:p>
            <a:pPr>
              <a:buFont typeface="Arial" panose="020B0604020202020204" pitchFamily="34" charset="0"/>
              <a:buChar char="•"/>
            </a:pPr>
            <a:r>
              <a:rPr lang="en-US" b="0" i="0" dirty="0">
                <a:solidFill>
                  <a:schemeClr val="tx1"/>
                </a:solidFill>
                <a:effectLst/>
              </a:rPr>
              <a:t>Identify key implications to preventive and environmental HSC practice, and include, among others, clean-air policies, awareness </a:t>
            </a:r>
            <a:r>
              <a:rPr lang="en-US" b="0" i="0" dirty="0" err="1">
                <a:solidFill>
                  <a:schemeClr val="tx1"/>
                </a:solidFill>
                <a:effectLst/>
              </a:rPr>
              <a:t>programmes</a:t>
            </a:r>
            <a:r>
              <a:rPr lang="en-US" b="0" i="0" dirty="0">
                <a:solidFill>
                  <a:schemeClr val="tx1"/>
                </a:solidFill>
                <a:effectLst/>
              </a:rPr>
              <a:t>, and integrated health-system responses (Public Health England, 2022).</a:t>
            </a:r>
            <a:br>
              <a:rPr lang="en-US" b="0" i="0" dirty="0">
                <a:solidFill>
                  <a:schemeClr val="tx1"/>
                </a:solidFill>
                <a:effectLst/>
              </a:rPr>
            </a:br>
            <a:endParaRPr lang="en-IN" dirty="0">
              <a:solidFill>
                <a:schemeClr val="tx1"/>
              </a:solidFill>
            </a:endParaRPr>
          </a:p>
        </p:txBody>
      </p:sp>
      <p:pic>
        <p:nvPicPr>
          <p:cNvPr id="5" name="Picture 4">
            <a:extLst>
              <a:ext uri="{FF2B5EF4-FFF2-40B4-BE49-F238E27FC236}">
                <a16:creationId xmlns:a16="http://schemas.microsoft.com/office/drawing/2014/main" id="{9B43A39E-D030-4908-BAD9-8217402E67AA}"/>
              </a:ext>
            </a:extLst>
          </p:cNvPr>
          <p:cNvPicPr>
            <a:picLocks noChangeAspect="1"/>
          </p:cNvPicPr>
          <p:nvPr/>
        </p:nvPicPr>
        <p:blipFill>
          <a:blip r:embed="rId3"/>
          <a:stretch>
            <a:fillRect/>
          </a:stretch>
        </p:blipFill>
        <p:spPr>
          <a:xfrm>
            <a:off x="6478593" y="3037840"/>
            <a:ext cx="5132760" cy="2966720"/>
          </a:xfrm>
          <a:prstGeom prst="rect">
            <a:avLst/>
          </a:prstGeom>
        </p:spPr>
      </p:pic>
    </p:spTree>
    <p:extLst>
      <p:ext uri="{BB962C8B-B14F-4D97-AF65-F5344CB8AC3E}">
        <p14:creationId xmlns:p14="http://schemas.microsoft.com/office/powerpoint/2010/main" val="3525318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F7DC1-549F-4BC2-85F5-9FB8DDA1936F}"/>
              </a:ext>
            </a:extLst>
          </p:cNvPr>
          <p:cNvSpPr>
            <a:spLocks noGrp="1"/>
          </p:cNvSpPr>
          <p:nvPr>
            <p:ph type="title"/>
          </p:nvPr>
        </p:nvSpPr>
        <p:spPr>
          <a:xfrm>
            <a:off x="1154954" y="864093"/>
            <a:ext cx="8761413" cy="756607"/>
          </a:xfrm>
        </p:spPr>
        <p:txBody>
          <a:bodyPr>
            <a:normAutofit fontScale="90000"/>
          </a:bodyPr>
          <a:lstStyle/>
          <a:p>
            <a:pPr algn="ctr"/>
            <a:br>
              <a:rPr lang="en-US" dirty="0">
                <a:solidFill>
                  <a:srgbClr val="172B4D"/>
                </a:solidFill>
                <a:effectLst>
                  <a:outerShdw blurRad="38100" dist="38100" dir="2700000" algn="tl">
                    <a:srgbClr val="000000">
                      <a:alpha val="43137"/>
                    </a:srgbClr>
                  </a:outerShdw>
                </a:effectLst>
                <a:latin typeface="Open Sans" panose="020B0606030504020204" pitchFamily="34" charset="0"/>
              </a:rPr>
            </a:br>
            <a:br>
              <a:rPr lang="en-US" dirty="0">
                <a:solidFill>
                  <a:srgbClr val="172B4D"/>
                </a:solidFill>
                <a:effectLst>
                  <a:outerShdw blurRad="38100" dist="38100" dir="2700000" algn="tl">
                    <a:srgbClr val="000000">
                      <a:alpha val="43137"/>
                    </a:srgbClr>
                  </a:outerShdw>
                </a:effectLst>
                <a:latin typeface="Open Sans" panose="020B0606030504020204" pitchFamily="34" charset="0"/>
              </a:rPr>
            </a:br>
            <a:r>
              <a:rPr lang="en-IN" sz="4000" b="1" dirty="0">
                <a:effectLst>
                  <a:outerShdw blurRad="38100" dist="38100" dir="2700000" algn="tl">
                    <a:srgbClr val="000000">
                      <a:alpha val="43137"/>
                    </a:srgbClr>
                  </a:outerShdw>
                </a:effectLst>
              </a:rPr>
              <a:t>Research Impact</a:t>
            </a:r>
            <a:br>
              <a:rPr lang="en-US" sz="4400" b="1" i="0" dirty="0">
                <a:solidFill>
                  <a:srgbClr val="335445"/>
                </a:solidFill>
                <a:effectLst>
                  <a:outerShdw blurRad="38100" dist="38100" dir="2700000" algn="tl">
                    <a:srgbClr val="000000">
                      <a:alpha val="43137"/>
                    </a:srgbClr>
                  </a:outerShdw>
                </a:effectLst>
              </a:rPr>
            </a:br>
            <a:br>
              <a:rPr lang="en-US" sz="4400" b="1" i="0" dirty="0">
                <a:solidFill>
                  <a:srgbClr val="335445"/>
                </a:solidFill>
                <a:effectLst>
                  <a:outerShdw blurRad="38100" dist="38100" dir="2700000" algn="tl">
                    <a:srgbClr val="000000">
                      <a:alpha val="43137"/>
                    </a:srgbClr>
                  </a:outerShdw>
                </a:effectLst>
              </a:rPr>
            </a:br>
            <a:endParaRPr lang="en-IN" sz="4400" b="1" dirty="0">
              <a:solidFill>
                <a:srgbClr val="335445"/>
              </a:solidFill>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AD425585-E46F-4A40-A8B7-D628C4D675F9}"/>
              </a:ext>
            </a:extLst>
          </p:cNvPr>
          <p:cNvSpPr>
            <a:spLocks noGrp="1"/>
          </p:cNvSpPr>
          <p:nvPr>
            <p:ph idx="1"/>
          </p:nvPr>
        </p:nvSpPr>
        <p:spPr>
          <a:xfrm>
            <a:off x="383568" y="1990570"/>
            <a:ext cx="11424863" cy="4389682"/>
          </a:xfrm>
        </p:spPr>
        <p:txBody>
          <a:bodyPr>
            <a:noAutofit/>
          </a:bodyPr>
          <a:lstStyle/>
          <a:p>
            <a:pPr marL="0" indent="0">
              <a:buNone/>
            </a:pPr>
            <a:r>
              <a:rPr lang="en-US" sz="1600" b="1" dirty="0"/>
              <a:t>Health Outcomes:</a:t>
            </a:r>
          </a:p>
          <a:p>
            <a:pPr>
              <a:buFont typeface="Arial" panose="020B0604020202020204" pitchFamily="34" charset="0"/>
              <a:buChar char="•"/>
            </a:pPr>
            <a:r>
              <a:rPr lang="en-US" sz="1600" dirty="0"/>
              <a:t>By </a:t>
            </a:r>
            <a:r>
              <a:rPr lang="en-US" sz="1600" dirty="0" err="1"/>
              <a:t>minimising</a:t>
            </a:r>
            <a:r>
              <a:rPr lang="en-US" sz="1600" dirty="0"/>
              <a:t> the exposure to ambient and indoor air pollution, childhood asthma and pneumonia </a:t>
            </a:r>
            <a:r>
              <a:rPr lang="en-US" sz="1600" dirty="0" err="1"/>
              <a:t>hospitalisation</a:t>
            </a:r>
            <a:r>
              <a:rPr lang="en-US" sz="1600" dirty="0"/>
              <a:t> would decrease by 2530% in high-burden WHO regions (WHO, 2023).</a:t>
            </a:r>
          </a:p>
          <a:p>
            <a:pPr marL="0" indent="0">
              <a:buNone/>
            </a:pPr>
            <a:r>
              <a:rPr lang="en-US" sz="1600" b="1" dirty="0"/>
              <a:t>Policy Development:</a:t>
            </a:r>
          </a:p>
          <a:p>
            <a:pPr>
              <a:buFont typeface="Arial" panose="020B0604020202020204" pitchFamily="34" charset="0"/>
              <a:buChar char="•"/>
            </a:pPr>
            <a:r>
              <a:rPr lang="en-US" sz="1600" dirty="0"/>
              <a:t>The use of evidence can be used to take into account child health indicators in the national clean-air plans - within the WHO Global Air Quality Guidelines (2021) and SDG 3.9 of the reduction of illness because of environmental risks.</a:t>
            </a:r>
          </a:p>
          <a:p>
            <a:pPr marL="0" indent="0">
              <a:buNone/>
            </a:pPr>
            <a:r>
              <a:rPr lang="en-US" sz="1600" b="1" dirty="0"/>
              <a:t>Practice Integration:</a:t>
            </a:r>
          </a:p>
          <a:p>
            <a:r>
              <a:rPr lang="en-US" sz="1600" dirty="0"/>
              <a:t>Encourages collaboration of working between the local councils, the environmental agencies and the </a:t>
            </a:r>
            <a:r>
              <a:rPr lang="en-US" sz="1600" dirty="0" err="1"/>
              <a:t>paediatric</a:t>
            </a:r>
            <a:r>
              <a:rPr lang="en-US" sz="1600" dirty="0"/>
              <a:t> primary care to detect and intervene at an early stage within the polluted locations.</a:t>
            </a:r>
          </a:p>
          <a:p>
            <a:pPr marL="0" indent="0">
              <a:buNone/>
            </a:pPr>
            <a:r>
              <a:rPr lang="en-US" sz="1600" b="1" dirty="0"/>
              <a:t>Community Education:</a:t>
            </a:r>
          </a:p>
          <a:p>
            <a:r>
              <a:rPr lang="en-US" sz="1600" dirty="0"/>
              <a:t>Increase awareness of parents on safer cooking fuels and ventilation of households - may prevent 1/5 admissions of under-five-year-old children to respiratory diseases (UNICEF, 2022).</a:t>
            </a:r>
          </a:p>
          <a:p>
            <a:pPr marL="0" indent="0">
              <a:buNone/>
            </a:pPr>
            <a:r>
              <a:rPr lang="en-US" sz="1600" b="1" dirty="0"/>
              <a:t>Equity and Sustainability:</a:t>
            </a:r>
          </a:p>
          <a:p>
            <a:r>
              <a:rPr lang="en-US" sz="1600" dirty="0"/>
              <a:t>Guarantees that environmental justice provides clean air and improved respiratory health outcomes to children in low/middle income countries.</a:t>
            </a:r>
          </a:p>
          <a:p>
            <a:endParaRPr lang="en-IN" sz="1600" dirty="0"/>
          </a:p>
        </p:txBody>
      </p:sp>
    </p:spTree>
    <p:extLst>
      <p:ext uri="{BB962C8B-B14F-4D97-AF65-F5344CB8AC3E}">
        <p14:creationId xmlns:p14="http://schemas.microsoft.com/office/powerpoint/2010/main" val="2150210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697D6-F3C4-4D38-B8D2-9EE4DFF5C5B1}"/>
              </a:ext>
            </a:extLst>
          </p:cNvPr>
          <p:cNvSpPr>
            <a:spLocks noGrp="1"/>
          </p:cNvSpPr>
          <p:nvPr>
            <p:ph type="title"/>
          </p:nvPr>
        </p:nvSpPr>
        <p:spPr>
          <a:xfrm>
            <a:off x="1154954" y="981776"/>
            <a:ext cx="8761413" cy="698855"/>
          </a:xfrm>
        </p:spPr>
        <p:txBody>
          <a:bodyPr/>
          <a:lstStyle/>
          <a:p>
            <a:pPr algn="ctr"/>
            <a:br>
              <a:rPr lang="en-US" b="0" i="0" dirty="0">
                <a:solidFill>
                  <a:srgbClr val="172B4D"/>
                </a:solidFill>
                <a:effectLst/>
                <a:latin typeface="Open Sans" panose="020B0606030504020204" pitchFamily="34" charset="0"/>
              </a:rPr>
            </a:br>
            <a:r>
              <a:rPr lang="en-US" sz="4000" b="1" i="0" dirty="0">
                <a:effectLst>
                  <a:outerShdw blurRad="38100" dist="38100" dir="2700000" algn="tl">
                    <a:srgbClr val="000000">
                      <a:alpha val="43137"/>
                    </a:srgbClr>
                  </a:outerShdw>
                </a:effectLst>
              </a:rPr>
              <a:t>Ethical and Methodological.</a:t>
            </a:r>
            <a:br>
              <a:rPr lang="en-US" sz="4000" b="1" i="0" dirty="0">
                <a:effectLst>
                  <a:outerShdw blurRad="38100" dist="38100" dir="2700000" algn="tl">
                    <a:srgbClr val="000000">
                      <a:alpha val="43137"/>
                    </a:srgbClr>
                  </a:outerShdw>
                </a:effectLst>
              </a:rPr>
            </a:br>
            <a:endParaRPr lang="en-IN"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4A4D3A60-0EA0-4770-9C7C-5E5D89804FBA}"/>
              </a:ext>
            </a:extLst>
          </p:cNvPr>
          <p:cNvSpPr>
            <a:spLocks noGrp="1"/>
          </p:cNvSpPr>
          <p:nvPr>
            <p:ph idx="1"/>
          </p:nvPr>
        </p:nvSpPr>
        <p:spPr>
          <a:xfrm>
            <a:off x="1154954" y="2702026"/>
            <a:ext cx="9944044" cy="4562374"/>
          </a:xfrm>
        </p:spPr>
        <p:txBody>
          <a:bodyPr>
            <a:noAutofit/>
          </a:bodyPr>
          <a:lstStyle/>
          <a:p>
            <a:pPr marL="0" indent="0">
              <a:buNone/>
            </a:pPr>
            <a:r>
              <a:rPr lang="en-US" sz="2400" b="1" i="0" dirty="0">
                <a:solidFill>
                  <a:srgbClr val="335445"/>
                </a:solidFill>
                <a:effectLst>
                  <a:outerShdw blurRad="38100" dist="38100" dir="2700000" algn="tl">
                    <a:srgbClr val="000000">
                      <a:alpha val="43137"/>
                    </a:srgbClr>
                  </a:outerShdw>
                </a:effectLst>
              </a:rPr>
              <a:t>Ethical Research in Public-Health</a:t>
            </a:r>
          </a:p>
          <a:p>
            <a:pPr>
              <a:buFont typeface="Arial" panose="020B0604020202020204" pitchFamily="34" charset="0"/>
              <a:buChar char="•"/>
            </a:pPr>
            <a:r>
              <a:rPr lang="en-US" b="0" i="0" dirty="0">
                <a:solidFill>
                  <a:srgbClr val="172B4D"/>
                </a:solidFill>
                <a:effectLst/>
              </a:rPr>
              <a:t>The secondary world data obtained by reputable agencies (WHO, UNICEF, the Lancet) are used in the research — no risk of direct participation (World Health Organization, 2023).</a:t>
            </a:r>
          </a:p>
          <a:p>
            <a:pPr>
              <a:buFont typeface="Arial" panose="020B0604020202020204" pitchFamily="34" charset="0"/>
              <a:buChar char="•"/>
            </a:pPr>
            <a:r>
              <a:rPr lang="en-US" b="1" i="0" dirty="0">
                <a:solidFill>
                  <a:srgbClr val="172B4D"/>
                </a:solidFill>
                <a:effectLst/>
              </a:rPr>
              <a:t>Appreciation of autonomy and informed consent: </a:t>
            </a:r>
            <a:r>
              <a:rPr lang="en-US" b="0" i="0" dirty="0">
                <a:solidFill>
                  <a:srgbClr val="172B4D"/>
                </a:solidFill>
                <a:effectLst/>
              </a:rPr>
              <a:t>In case primary research is done, parental approval and protection of minors would be necessary (British Psychological Society, 2021).</a:t>
            </a:r>
          </a:p>
          <a:p>
            <a:pPr>
              <a:buFont typeface="Arial" panose="020B0604020202020204" pitchFamily="34" charset="0"/>
              <a:buChar char="•"/>
            </a:pPr>
            <a:r>
              <a:rPr lang="en-US" b="1" i="0" dirty="0">
                <a:solidFill>
                  <a:srgbClr val="172B4D"/>
                </a:solidFill>
                <a:effectLst/>
              </a:rPr>
              <a:t>Strict confidentiality:</a:t>
            </a:r>
            <a:r>
              <a:rPr lang="en-US" b="0" i="0" dirty="0">
                <a:solidFill>
                  <a:srgbClr val="172B4D"/>
                </a:solidFill>
                <a:effectLst/>
              </a:rPr>
              <a:t> All the datasets employed are anonymous and do not violate GDPR standards (Public Health England, 2022).</a:t>
            </a:r>
          </a:p>
          <a:p>
            <a:pPr>
              <a:buFont typeface="Arial" panose="020B0604020202020204" pitchFamily="34" charset="0"/>
              <a:buChar char="•"/>
            </a:pPr>
            <a:r>
              <a:rPr lang="en-US" b="1" i="0" dirty="0">
                <a:solidFill>
                  <a:srgbClr val="172B4D"/>
                </a:solidFill>
                <a:effectLst/>
              </a:rPr>
              <a:t>Cultural sensitivity: </a:t>
            </a:r>
            <a:r>
              <a:rPr lang="en-US" b="0" i="0" dirty="0">
                <a:solidFill>
                  <a:srgbClr val="172B4D"/>
                </a:solidFill>
                <a:effectLst/>
              </a:rPr>
              <a:t>The intervention should be culturally sensitive and cognizant of the local beliefs, languages, and health practices in low-and-middle-income countries (UNICEF, 2022).</a:t>
            </a:r>
          </a:p>
          <a:p>
            <a:pPr>
              <a:buFont typeface="Arial" panose="020B0604020202020204" pitchFamily="34" charset="0"/>
              <a:buChar char="•"/>
            </a:pPr>
            <a:r>
              <a:rPr lang="en-US" b="1" i="0" dirty="0">
                <a:solidFill>
                  <a:srgbClr val="172B4D"/>
                </a:solidFill>
                <a:effectLst/>
              </a:rPr>
              <a:t>Transparency: </a:t>
            </a:r>
            <a:r>
              <a:rPr lang="en-US" b="0" i="0" dirty="0">
                <a:solidFill>
                  <a:srgbClr val="172B4D"/>
                </a:solidFill>
                <a:effectLst/>
              </a:rPr>
              <a:t>Correct recognition of all sources of data and avoidance of creating AI-supported content, according to the institutional ethical policy.</a:t>
            </a:r>
            <a:endParaRPr lang="en-IN" dirty="0"/>
          </a:p>
        </p:txBody>
      </p:sp>
    </p:spTree>
    <p:extLst>
      <p:ext uri="{BB962C8B-B14F-4D97-AF65-F5344CB8AC3E}">
        <p14:creationId xmlns:p14="http://schemas.microsoft.com/office/powerpoint/2010/main" val="2632280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BB263-CCA7-4E0D-BD5E-B367BBFAA4BE}"/>
              </a:ext>
            </a:extLst>
          </p:cNvPr>
          <p:cNvSpPr>
            <a:spLocks noGrp="1"/>
          </p:cNvSpPr>
          <p:nvPr>
            <p:ph type="title"/>
          </p:nvPr>
        </p:nvSpPr>
        <p:spPr/>
        <p:txBody>
          <a:bodyPr>
            <a:noAutofit/>
          </a:bodyPr>
          <a:lstStyle/>
          <a:p>
            <a:pPr algn="ctr">
              <a:lnSpc>
                <a:spcPct val="107000"/>
              </a:lnSpc>
              <a:spcBef>
                <a:spcPts val="200"/>
              </a:spcBef>
            </a:pPr>
            <a:br>
              <a:rPr lang="en-IN" sz="3200" b="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br>
              <a:rPr lang="en-IN" sz="3200" b="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IN" sz="4000" b="1" dirty="0">
                <a:effectLst>
                  <a:outerShdw blurRad="38100" dist="38100" dir="2700000" algn="tl">
                    <a:srgbClr val="000000">
                      <a:alpha val="43137"/>
                    </a:srgbClr>
                  </a:outerShdw>
                </a:effectLst>
                <a:latin typeface="Calibri Light" panose="020F0302020204030204" pitchFamily="34" charset="0"/>
                <a:ea typeface="Times New Roman" panose="02020603050405020304" pitchFamily="18" charset="0"/>
                <a:cs typeface="Times New Roman" panose="02020603050405020304" pitchFamily="18" charset="0"/>
              </a:rPr>
              <a:t>Key Findings &amp; Critical Analysis</a:t>
            </a:r>
            <a:br>
              <a:rPr lang="en-IN" sz="32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IN" sz="3200" dirty="0">
                <a:effectLst/>
                <a:latin typeface="Times New Roman" panose="02020603050405020304" pitchFamily="18" charset="0"/>
                <a:ea typeface="Times New Roman" panose="02020603050405020304" pitchFamily="18" charset="0"/>
              </a:rPr>
              <a:t> </a:t>
            </a:r>
            <a:br>
              <a:rPr lang="en-IN" sz="3200" dirty="0">
                <a:effectLst/>
                <a:latin typeface="Times New Roman" panose="02020603050405020304" pitchFamily="18" charset="0"/>
                <a:ea typeface="Times New Roman" panose="02020603050405020304" pitchFamily="18" charset="0"/>
              </a:rPr>
            </a:br>
            <a:endParaRPr lang="en-IN" sz="3200" dirty="0"/>
          </a:p>
        </p:txBody>
      </p:sp>
      <p:graphicFrame>
        <p:nvGraphicFramePr>
          <p:cNvPr id="4" name="Content Placeholder 3">
            <a:extLst>
              <a:ext uri="{FF2B5EF4-FFF2-40B4-BE49-F238E27FC236}">
                <a16:creationId xmlns:a16="http://schemas.microsoft.com/office/drawing/2014/main" id="{6B6A48FC-2C77-44FF-AFC4-321D1B16BCA0}"/>
              </a:ext>
            </a:extLst>
          </p:cNvPr>
          <p:cNvGraphicFramePr>
            <a:graphicFrameLocks noGrp="1"/>
          </p:cNvGraphicFramePr>
          <p:nvPr>
            <p:ph idx="1"/>
            <p:extLst>
              <p:ext uri="{D42A27DB-BD31-4B8C-83A1-F6EECF244321}">
                <p14:modId xmlns:p14="http://schemas.microsoft.com/office/powerpoint/2010/main" val="628960016"/>
              </p:ext>
            </p:extLst>
          </p:nvPr>
        </p:nvGraphicFramePr>
        <p:xfrm>
          <a:off x="1491916" y="2632344"/>
          <a:ext cx="9403883" cy="3782405"/>
        </p:xfrm>
        <a:graphic>
          <a:graphicData uri="http://schemas.openxmlformats.org/drawingml/2006/table">
            <a:tbl>
              <a:tblPr firstRow="1" firstCol="1" bandRow="1">
                <a:tableStyleId>{5C22544A-7EE6-4342-B048-85BDC9FD1C3A}</a:tableStyleId>
              </a:tblPr>
              <a:tblGrid>
                <a:gridCol w="1657391">
                  <a:extLst>
                    <a:ext uri="{9D8B030D-6E8A-4147-A177-3AD203B41FA5}">
                      <a16:colId xmlns:a16="http://schemas.microsoft.com/office/drawing/2014/main" val="3227921352"/>
                    </a:ext>
                  </a:extLst>
                </a:gridCol>
                <a:gridCol w="2477076">
                  <a:extLst>
                    <a:ext uri="{9D8B030D-6E8A-4147-A177-3AD203B41FA5}">
                      <a16:colId xmlns:a16="http://schemas.microsoft.com/office/drawing/2014/main" val="189217908"/>
                    </a:ext>
                  </a:extLst>
                </a:gridCol>
                <a:gridCol w="2774325">
                  <a:extLst>
                    <a:ext uri="{9D8B030D-6E8A-4147-A177-3AD203B41FA5}">
                      <a16:colId xmlns:a16="http://schemas.microsoft.com/office/drawing/2014/main" val="3169797022"/>
                    </a:ext>
                  </a:extLst>
                </a:gridCol>
                <a:gridCol w="2495091">
                  <a:extLst>
                    <a:ext uri="{9D8B030D-6E8A-4147-A177-3AD203B41FA5}">
                      <a16:colId xmlns:a16="http://schemas.microsoft.com/office/drawing/2014/main" val="183536640"/>
                    </a:ext>
                  </a:extLst>
                </a:gridCol>
              </a:tblGrid>
              <a:tr h="535142">
                <a:tc>
                  <a:txBody>
                    <a:bodyPr/>
                    <a:lstStyle/>
                    <a:p>
                      <a:pPr algn="ctr">
                        <a:lnSpc>
                          <a:spcPct val="107000"/>
                        </a:lnSpc>
                        <a:spcAft>
                          <a:spcPts val="800"/>
                        </a:spcAft>
                      </a:pPr>
                      <a:r>
                        <a:rPr lang="en-IN" sz="1600" dirty="0">
                          <a:effectLst>
                            <a:outerShdw blurRad="38100" dist="38100" dir="2700000" algn="tl">
                              <a:srgbClr val="000000">
                                <a:alpha val="43137"/>
                              </a:srgbClr>
                            </a:outerShdw>
                          </a:effectLst>
                        </a:rPr>
                        <a:t>Region</a:t>
                      </a:r>
                      <a:endParaRPr lang="en-IN"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IN" sz="1600" dirty="0">
                          <a:effectLst>
                            <a:outerShdw blurRad="38100" dist="38100" dir="2700000" algn="tl">
                              <a:srgbClr val="000000">
                                <a:alpha val="43137"/>
                              </a:srgbClr>
                            </a:outerShdw>
                          </a:effectLst>
                        </a:rPr>
                        <a:t>Key Strategy / Intervention</a:t>
                      </a:r>
                      <a:endParaRPr lang="en-IN"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IN" sz="1600" dirty="0">
                          <a:effectLst>
                            <a:outerShdw blurRad="38100" dist="38100" dir="2700000" algn="tl">
                              <a:srgbClr val="000000">
                                <a:alpha val="43137"/>
                              </a:srgbClr>
                            </a:outerShdw>
                          </a:effectLst>
                        </a:rPr>
                        <a:t>Measured Outcome</a:t>
                      </a:r>
                      <a:endParaRPr lang="en-IN"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IN" sz="1600" dirty="0">
                          <a:effectLst>
                            <a:outerShdw blurRad="38100" dist="38100" dir="2700000" algn="tl">
                              <a:srgbClr val="000000">
                                <a:alpha val="43137"/>
                              </a:srgbClr>
                            </a:outerShdw>
                          </a:effectLst>
                        </a:rPr>
                        <a:t>HSC Implications</a:t>
                      </a:r>
                      <a:endParaRPr lang="en-IN"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59046956"/>
                  </a:ext>
                </a:extLst>
              </a:tr>
              <a:tr h="1082421">
                <a:tc>
                  <a:txBody>
                    <a:bodyPr/>
                    <a:lstStyle/>
                    <a:p>
                      <a:pPr>
                        <a:lnSpc>
                          <a:spcPct val="107000"/>
                        </a:lnSpc>
                        <a:spcAft>
                          <a:spcPts val="800"/>
                        </a:spcAft>
                      </a:pPr>
                      <a:r>
                        <a:rPr lang="en-IN" sz="1600" dirty="0">
                          <a:effectLst>
                            <a:outerShdw blurRad="38100" dist="38100" dir="2700000" algn="tl">
                              <a:srgbClr val="000000">
                                <a:alpha val="43137"/>
                              </a:srgbClr>
                            </a:outerShdw>
                          </a:effectLst>
                        </a:rPr>
                        <a:t>China</a:t>
                      </a:r>
                      <a:endParaRPr lang="en-IN"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600" dirty="0">
                          <a:effectLst/>
                        </a:rPr>
                        <a:t>Clean Air Action Plan (2013–2020)</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1600" b="0" kern="1200" dirty="0">
                          <a:solidFill>
                            <a:schemeClr val="dk1"/>
                          </a:solidFill>
                          <a:effectLst/>
                        </a:rPr>
                        <a:t>half PM 2; 1 half child hospitalization of asthma (The Lancet Planetary Health, 2023)</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1600" b="0" kern="1200" dirty="0">
                          <a:solidFill>
                            <a:schemeClr val="dk1"/>
                          </a:solidFill>
                          <a:effectLst/>
                        </a:rPr>
                        <a:t>Incorporate air-quality in </a:t>
                      </a:r>
                      <a:r>
                        <a:rPr lang="en-US" sz="1600" b="0" kern="1200" dirty="0" err="1">
                          <a:solidFill>
                            <a:schemeClr val="dk1"/>
                          </a:solidFill>
                          <a:effectLst/>
                        </a:rPr>
                        <a:t>paediatric</a:t>
                      </a:r>
                      <a:r>
                        <a:rPr lang="en-US" sz="1600" b="0" kern="1200" dirty="0">
                          <a:solidFill>
                            <a:schemeClr val="dk1"/>
                          </a:solidFill>
                          <a:effectLst/>
                        </a:rPr>
                        <a:t> health surveillance.</a:t>
                      </a:r>
                      <a:br>
                        <a:rPr lang="en-US" sz="1600" dirty="0"/>
                      </a:b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57713639"/>
                  </a:ext>
                </a:extLst>
              </a:tr>
              <a:tr h="1082421">
                <a:tc>
                  <a:txBody>
                    <a:bodyPr/>
                    <a:lstStyle/>
                    <a:p>
                      <a:pPr>
                        <a:lnSpc>
                          <a:spcPct val="107000"/>
                        </a:lnSpc>
                        <a:spcAft>
                          <a:spcPts val="800"/>
                        </a:spcAft>
                      </a:pPr>
                      <a:r>
                        <a:rPr lang="en-IN" sz="1600" dirty="0">
                          <a:effectLst>
                            <a:outerShdw blurRad="38100" dist="38100" dir="2700000" algn="tl">
                              <a:srgbClr val="000000">
                                <a:alpha val="43137"/>
                              </a:srgbClr>
                            </a:outerShdw>
                          </a:effectLst>
                        </a:rPr>
                        <a:t>India</a:t>
                      </a:r>
                      <a:endParaRPr lang="en-IN"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600" dirty="0">
                          <a:effectLst/>
                        </a:rPr>
                        <a:t>National Clean Air Programme (NCAP, 2019)</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1600" b="0" kern="1200" dirty="0">
                          <a:solidFill>
                            <a:schemeClr val="dk1"/>
                          </a:solidFill>
                          <a:effectLst/>
                        </a:rPr>
                        <a:t>Goal 2030% PM 5 down; a slight improvement in 70 cities (</a:t>
                      </a:r>
                      <a:r>
                        <a:rPr lang="en-US" sz="1600" b="0" kern="1200" dirty="0" err="1">
                          <a:solidFill>
                            <a:schemeClr val="dk1"/>
                          </a:solidFill>
                          <a:effectLst/>
                        </a:rPr>
                        <a:t>MoEFCC</a:t>
                      </a:r>
                      <a:r>
                        <a:rPr lang="en-US" sz="1600" b="0" kern="1200" dirty="0">
                          <a:solidFill>
                            <a:schemeClr val="dk1"/>
                          </a:solidFill>
                          <a:effectLst/>
                        </a:rPr>
                        <a:t>, 2020)</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1600" b="0" kern="1200" dirty="0">
                          <a:solidFill>
                            <a:schemeClr val="dk1"/>
                          </a:solidFill>
                          <a:effectLst/>
                        </a:rPr>
                        <a:t>Community education and awareness of the mothers needed in order to conform.</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77343659"/>
                  </a:ext>
                </a:extLst>
              </a:tr>
              <a:tr h="1082421">
                <a:tc>
                  <a:txBody>
                    <a:bodyPr/>
                    <a:lstStyle/>
                    <a:p>
                      <a:pPr>
                        <a:lnSpc>
                          <a:spcPct val="107000"/>
                        </a:lnSpc>
                        <a:spcAft>
                          <a:spcPts val="800"/>
                        </a:spcAft>
                      </a:pPr>
                      <a:r>
                        <a:rPr lang="en-IN" sz="1600" dirty="0">
                          <a:effectLst>
                            <a:outerShdw blurRad="38100" dist="38100" dir="2700000" algn="tl">
                              <a:srgbClr val="000000">
                                <a:alpha val="43137"/>
                              </a:srgbClr>
                            </a:outerShdw>
                          </a:effectLst>
                        </a:rPr>
                        <a:t>Sub-Saharan Africa</a:t>
                      </a:r>
                      <a:endParaRPr lang="en-IN"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600" dirty="0">
                          <a:effectLst/>
                        </a:rPr>
                        <a:t>WHO Clean Household Energy Programme</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1600" b="0" kern="1200" dirty="0">
                          <a:solidFill>
                            <a:schemeClr val="dk1"/>
                          </a:solidFill>
                          <a:effectLst/>
                        </a:rPr>
                        <a:t>20 percent of pneumonia cases would be reduced with clean-cookstove measures (WHO, 2023)</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1600" b="0" kern="1200" dirty="0">
                          <a:solidFill>
                            <a:schemeClr val="dk1"/>
                          </a:solidFill>
                          <a:effectLst/>
                        </a:rPr>
                        <a:t>Improve outreach of safe cooking and air testing by nurses.</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09186776"/>
                  </a:ext>
                </a:extLst>
              </a:tr>
            </a:tbl>
          </a:graphicData>
        </a:graphic>
      </p:graphicFrame>
    </p:spTree>
    <p:extLst>
      <p:ext uri="{BB962C8B-B14F-4D97-AF65-F5344CB8AC3E}">
        <p14:creationId xmlns:p14="http://schemas.microsoft.com/office/powerpoint/2010/main" val="394477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FBF8-F2BC-424C-9E88-41C1ECE0577D}"/>
              </a:ext>
            </a:extLst>
          </p:cNvPr>
          <p:cNvSpPr>
            <a:spLocks noGrp="1"/>
          </p:cNvSpPr>
          <p:nvPr>
            <p:ph type="title"/>
          </p:nvPr>
        </p:nvSpPr>
        <p:spPr/>
        <p:txBody>
          <a:bodyPr>
            <a:normAutofit fontScale="90000"/>
          </a:bodyPr>
          <a:lstStyle/>
          <a:p>
            <a:pPr algn="ctr"/>
            <a:r>
              <a:rPr lang="en-US" b="0" i="0" dirty="0">
                <a:solidFill>
                  <a:srgbClr val="172B4D"/>
                </a:solidFill>
                <a:effectLst/>
                <a:latin typeface="Open Sans" panose="020B0606030504020204" pitchFamily="34" charset="0"/>
              </a:rPr>
              <a:t> </a:t>
            </a:r>
            <a:br>
              <a:rPr lang="en-US" b="0" i="0" dirty="0">
                <a:solidFill>
                  <a:srgbClr val="172B4D"/>
                </a:solidFill>
                <a:effectLst/>
                <a:latin typeface="Open Sans" panose="020B0606030504020204" pitchFamily="34" charset="0"/>
              </a:rPr>
            </a:br>
            <a:r>
              <a:rPr lang="en-US" sz="4400" b="1" i="0" dirty="0">
                <a:effectLst>
                  <a:outerShdw blurRad="38100" dist="38100" dir="2700000" algn="tl">
                    <a:srgbClr val="000000">
                      <a:alpha val="43137"/>
                    </a:srgbClr>
                  </a:outerShdw>
                </a:effectLst>
              </a:rPr>
              <a:t>Therapeutic Conclusion and Recommendations.</a:t>
            </a:r>
            <a:br>
              <a:rPr lang="en-US" sz="4400" b="1" i="0" dirty="0">
                <a:effectLst>
                  <a:outerShdw blurRad="38100" dist="38100" dir="2700000" algn="tl">
                    <a:srgbClr val="000000">
                      <a:alpha val="43137"/>
                    </a:srgbClr>
                  </a:outerShdw>
                </a:effectLst>
              </a:rPr>
            </a:br>
            <a:endParaRPr lang="en-IN" sz="4400" b="1" dirty="0">
              <a:effectLst>
                <a:outerShdw blurRad="38100" dist="38100" dir="2700000" algn="tl">
                  <a:srgbClr val="000000">
                    <a:alpha val="43137"/>
                  </a:srgbClr>
                </a:outerShdw>
              </a:effectLst>
            </a:endParaRPr>
          </a:p>
        </p:txBody>
      </p:sp>
      <p:graphicFrame>
        <p:nvGraphicFramePr>
          <p:cNvPr id="4" name="Content Placeholder 3">
            <a:extLst>
              <a:ext uri="{FF2B5EF4-FFF2-40B4-BE49-F238E27FC236}">
                <a16:creationId xmlns:a16="http://schemas.microsoft.com/office/drawing/2014/main" id="{019EF860-E288-4335-B01F-4F4CABD71C8B}"/>
              </a:ext>
            </a:extLst>
          </p:cNvPr>
          <p:cNvGraphicFramePr>
            <a:graphicFrameLocks noGrp="1"/>
          </p:cNvGraphicFramePr>
          <p:nvPr>
            <p:ph idx="1"/>
            <p:extLst>
              <p:ext uri="{D42A27DB-BD31-4B8C-83A1-F6EECF244321}">
                <p14:modId xmlns:p14="http://schemas.microsoft.com/office/powerpoint/2010/main" val="1980822985"/>
              </p:ext>
            </p:extLst>
          </p:nvPr>
        </p:nvGraphicFramePr>
        <p:xfrm>
          <a:off x="577516" y="2425566"/>
          <a:ext cx="11232682" cy="41003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3562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A5048-4AC6-4AC3-9915-F182BEE67CE5}"/>
              </a:ext>
            </a:extLst>
          </p:cNvPr>
          <p:cNvSpPr>
            <a:spLocks noGrp="1"/>
          </p:cNvSpPr>
          <p:nvPr>
            <p:ph type="title"/>
          </p:nvPr>
        </p:nvSpPr>
        <p:spPr/>
        <p:txBody>
          <a:bodyPr/>
          <a:lstStyle/>
          <a:p>
            <a:pPr algn="ctr"/>
            <a:r>
              <a:rPr lang="en-IN" sz="4000" b="1" dirty="0">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1708959C-997D-4AEC-AA64-E04CFB9CA655}"/>
              </a:ext>
            </a:extLst>
          </p:cNvPr>
          <p:cNvSpPr>
            <a:spLocks noGrp="1"/>
          </p:cNvSpPr>
          <p:nvPr>
            <p:ph idx="1"/>
          </p:nvPr>
        </p:nvSpPr>
        <p:spPr>
          <a:xfrm>
            <a:off x="109591" y="2322766"/>
            <a:ext cx="12082409" cy="5018119"/>
          </a:xfrm>
        </p:spPr>
        <p:txBody>
          <a:bodyPr>
            <a:noAutofit/>
          </a:bodyPr>
          <a:lstStyle/>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Air Quality Expert Group (AQEG) (2023)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Air pollution and public health: improving understanding of exposure and impacts</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London: Department for Environment, Food and Rural Affairs (DEFRA). Available at: https://uk-air.defra.gov.uk/library/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err="1">
                <a:effectLst/>
                <a:latin typeface="Times New Roman" panose="02020603050405020304" pitchFamily="18" charset="0"/>
                <a:ea typeface="Times New Roman" panose="02020603050405020304" pitchFamily="18" charset="0"/>
                <a:cs typeface="Times New Roman" panose="02020603050405020304" pitchFamily="18" charset="0"/>
              </a:rPr>
              <a:t>Brauer</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M., Brook, J.R., </a:t>
            </a:r>
            <a:r>
              <a:rPr lang="en-IN" dirty="0" err="1">
                <a:effectLst/>
                <a:latin typeface="Times New Roman" panose="02020603050405020304" pitchFamily="18" charset="0"/>
                <a:ea typeface="Times New Roman" panose="02020603050405020304" pitchFamily="18" charset="0"/>
                <a:cs typeface="Times New Roman" panose="02020603050405020304" pitchFamily="18" charset="0"/>
              </a:rPr>
              <a:t>Christidis</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T. and Mortimer, K. (2023) ‘Ambient air pollution and respiratory infections in children: global evidence and policy implications’,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The Lancet Global Health</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11(4), pp. e678–e690. Available at: https://doi.org/10.1016/S2214-109X(23)00112-3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British Lung Foundation (2022)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The invisible threat: how air pollution affects lung health</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London: Asthma + Lung UK. Available at: https://www.blf.org.uk/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Department for Environment, Food and Rural Affairs (DEFRA) (2024)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UK clean air strategy: progress update 2024</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London: DEFRA. Available at: https://www.gov.uk/government/publications/clean-air-strategy-2024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European Environment Agency (EEA) (2023)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Air quality in Europe — 2023 report</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Luxembourg: Publications Office of the European Union. Available at: https://www.eea.europa.eu/publications/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endParaRPr lang="en-IN" dirty="0"/>
          </a:p>
        </p:txBody>
      </p:sp>
    </p:spTree>
    <p:extLst>
      <p:ext uri="{BB962C8B-B14F-4D97-AF65-F5344CB8AC3E}">
        <p14:creationId xmlns:p14="http://schemas.microsoft.com/office/powerpoint/2010/main" val="1952652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675861-7B3F-4CA7-9285-716D570D144B}"/>
              </a:ext>
            </a:extLst>
          </p:cNvPr>
          <p:cNvSpPr>
            <a:spLocks noGrp="1"/>
          </p:cNvSpPr>
          <p:nvPr>
            <p:ph idx="1"/>
          </p:nvPr>
        </p:nvSpPr>
        <p:spPr>
          <a:xfrm>
            <a:off x="77056" y="2346646"/>
            <a:ext cx="12344399" cy="3416300"/>
          </a:xfrm>
        </p:spPr>
        <p:txBody>
          <a:bodyPr>
            <a:noAutofit/>
          </a:bodyPr>
          <a:lstStyle/>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Ghosh, R., Smith, K.R., and Balakrishnan, K. (2020) ‘Health impacts of air pollution on children under five: systematic review and meta-analysis’,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Environmental Research</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188, 109–117. Available at: https://doi.org/10.1016/j.envres.2020.109017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Health Effects Institute (HEI) (2024)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State of global air 2024: special report on children’s health</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Boston: HEI. Available at: https://www.stateofglobalair.org/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National Health Service (NHS England) (2024)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Clean air and respiratory health: national implementation framework</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London: NHS England. Available at: https://www.england.nhs.uk/publication/clean-air-framework-2024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Public Health England (PHE) (2020)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Review of interventions to improve outdoor air quality and public health</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London: PHE. Available at: https://www.gov.uk/government/publications/air-quality-review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Royal College of Paediatrics and Child Health (RCPCH) (2022)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Every breath we take: the lifelong impact of air pollution on children</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London: RCPCH. Available at: https://www.rcpch.ac.uk/resources/every-breath-we-take-impact-air-pollution-children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buFont typeface="Arial" panose="020B0604020202020204" pitchFamily="34" charset="0"/>
              <a:buChar char="•"/>
            </a:pPr>
            <a:endParaRPr lang="en-IN" dirty="0"/>
          </a:p>
        </p:txBody>
      </p:sp>
    </p:spTree>
    <p:extLst>
      <p:ext uri="{BB962C8B-B14F-4D97-AF65-F5344CB8AC3E}">
        <p14:creationId xmlns:p14="http://schemas.microsoft.com/office/powerpoint/2010/main" val="3977593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5CC691-DD28-408E-9DBB-47819B3603B1}"/>
              </a:ext>
            </a:extLst>
          </p:cNvPr>
          <p:cNvSpPr>
            <a:spLocks noGrp="1"/>
          </p:cNvSpPr>
          <p:nvPr>
            <p:ph idx="1"/>
          </p:nvPr>
        </p:nvSpPr>
        <p:spPr>
          <a:xfrm>
            <a:off x="0" y="2315823"/>
            <a:ext cx="12308440" cy="3416300"/>
          </a:xfrm>
        </p:spPr>
        <p:txBody>
          <a:bodyPr>
            <a:noAutofit/>
          </a:bodyPr>
          <a:lstStyle/>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Smith, L., Kelly, F. and Fuller, G.W. (2021) ‘Associations between traffic-related air pollution and child respiratory hospital admissions in England’,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Environmental Health Perspectives</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129(8), 087002. Available at: https://doi.org/10.1289/EHP8123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United Kingdom Health Security Agency (UKHSA) (2024)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Air pollution and health: evidence review 2024</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London: UKHSA. Available at: https://www.gov.uk/government/publications/air-pollution-and-health-review-2024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United Nations Children’s Fund (UNICEF) (2023)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The toxic air report: air pollution and children’s health</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New York: UNICEF. Available at: https://www.unicef.org/reports/air-pollution-and-children-2023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World Health Organization (WHO) (2023)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Air pollution and child health: prescribing clean air</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Geneva: WHO. Available at: </a:t>
            </a:r>
            <a:r>
              <a:rPr lang="en-IN"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https://www.who.int/publications/i/item/air-pollution-and-child-health</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World Bank (2021)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The cost of air pollution: strengthening the economic case for action</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Washington, DC: World Bank. Available at: </a:t>
            </a:r>
            <a:r>
              <a:rPr lang="en-IN" u="sng" dirty="0">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https://www.worldbank.org/en/topic/environment/publication/the-cost-of-air-pollution</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buFont typeface="Arial" panose="020B0604020202020204" pitchFamily="34" charset="0"/>
              <a:buChar char="•"/>
            </a:pPr>
            <a:endParaRPr lang="en-IN" dirty="0"/>
          </a:p>
        </p:txBody>
      </p:sp>
    </p:spTree>
    <p:extLst>
      <p:ext uri="{BB962C8B-B14F-4D97-AF65-F5344CB8AC3E}">
        <p14:creationId xmlns:p14="http://schemas.microsoft.com/office/powerpoint/2010/main" val="10849674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F5B1FD9-3BB6-4DA9-A089-3B68C2323D4F}">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3.xml><?xml version="1.0" encoding="utf-8"?>
<ds:datastoreItem xmlns:ds="http://schemas.openxmlformats.org/officeDocument/2006/customXml" ds:itemID="{1747A963-53E0-44AF-AF13-963FE676C6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 Boardroom</Template>
  <TotalTime>411</TotalTime>
  <Words>2727</Words>
  <Application>Microsoft Office PowerPoint</Application>
  <PresentationFormat>Widescreen</PresentationFormat>
  <Paragraphs>107</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Open Sans</vt:lpstr>
      <vt:lpstr>Times New Roman</vt:lpstr>
      <vt:lpstr>Wingdings 3</vt:lpstr>
      <vt:lpstr>Ion Boardroom</vt:lpstr>
      <vt:lpstr>  Air Pollution and Respiratory Health in Children Under Five with Chronic Conditions </vt:lpstr>
      <vt:lpstr>Prevalence and Background</vt:lpstr>
      <vt:lpstr>  Rationale </vt:lpstr>
      <vt:lpstr>  Question of research and Aim </vt:lpstr>
      <vt:lpstr>Objectives </vt:lpstr>
      <vt:lpstr>  Research Impact  </vt:lpstr>
      <vt:lpstr> Ethical and Methodological. </vt:lpstr>
      <vt:lpstr>  Key Findings &amp; Critical Analysis   </vt:lpstr>
      <vt:lpstr>  Therapeutic Conclusion and Recommendations.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Air Pollution and Respiratory Health in Children Under Five with Chronic Conditions:</dc:title>
  <dc:creator>Jeet Navinbhai Patel (2430947)</dc:creator>
  <cp:lastModifiedBy>Jeet Navinbhai Patel (2430947)</cp:lastModifiedBy>
  <cp:revision>50</cp:revision>
  <dcterms:created xsi:type="dcterms:W3CDTF">2025-10-10T09:03:41Z</dcterms:created>
  <dcterms:modified xsi:type="dcterms:W3CDTF">2025-10-13T00:44:56Z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