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de-DE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2.png"/><Relationship Id="rId4" Type="http://schemas.openxmlformats.org/officeDocument/2006/relationships/image" Target="../media/image1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EF3993-4F7B-43F4-96F9-4E749D833E1F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A83491E-8E87-49BA-AECF-9B9A29758E6F}">
      <dgm:prSet/>
      <dgm:spPr/>
      <dgm:t>
        <a:bodyPr/>
        <a:lstStyle/>
        <a:p>
          <a:r>
            <a:rPr lang="en-US" dirty="0"/>
            <a:t>Digital literacy is crucial for managing patient data, communication, and accessing medical information and resources online.</a:t>
          </a:r>
        </a:p>
      </dgm:t>
    </dgm:pt>
    <dgm:pt modelId="{24546044-7A94-4D61-90D9-FD479D282426}" type="parTrans" cxnId="{7718EF83-B8EC-4E2A-BDF8-4553593DB7EF}">
      <dgm:prSet/>
      <dgm:spPr/>
      <dgm:t>
        <a:bodyPr/>
        <a:lstStyle/>
        <a:p>
          <a:endParaRPr lang="en-US"/>
        </a:p>
      </dgm:t>
    </dgm:pt>
    <dgm:pt modelId="{13A6F320-946F-4902-B1A0-35A516BC8E6C}" type="sibTrans" cxnId="{7718EF83-B8EC-4E2A-BDF8-4553593DB7EF}">
      <dgm:prSet/>
      <dgm:spPr/>
      <dgm:t>
        <a:bodyPr/>
        <a:lstStyle/>
        <a:p>
          <a:endParaRPr lang="en-US"/>
        </a:p>
      </dgm:t>
    </dgm:pt>
    <dgm:pt modelId="{89D2F24F-1F6B-4027-8122-66AD4B890127}">
      <dgm:prSet/>
      <dgm:spPr/>
      <dgm:t>
        <a:bodyPr/>
        <a:lstStyle/>
        <a:p>
          <a:r>
            <a:rPr lang="en-US"/>
            <a:t>It enhances professional development and enables practitioners to stay updated with the latest research and best practices.</a:t>
          </a:r>
        </a:p>
      </dgm:t>
    </dgm:pt>
    <dgm:pt modelId="{A90AD199-6A33-4118-BD7C-A4EB14FBE409}" type="parTrans" cxnId="{ACB2F166-5989-4350-88F7-551B81CDAAF6}">
      <dgm:prSet/>
      <dgm:spPr/>
      <dgm:t>
        <a:bodyPr/>
        <a:lstStyle/>
        <a:p>
          <a:endParaRPr lang="en-US"/>
        </a:p>
      </dgm:t>
    </dgm:pt>
    <dgm:pt modelId="{53BDD232-A5CC-40DC-9372-8B7DF6ADA00C}" type="sibTrans" cxnId="{ACB2F166-5989-4350-88F7-551B81CDAAF6}">
      <dgm:prSet/>
      <dgm:spPr/>
      <dgm:t>
        <a:bodyPr/>
        <a:lstStyle/>
        <a:p>
          <a:endParaRPr lang="en-US"/>
        </a:p>
      </dgm:t>
    </dgm:pt>
    <dgm:pt modelId="{A9332D64-CE55-4921-B2E6-4F74CF1A50D5}">
      <dgm:prSet/>
      <dgm:spPr/>
      <dgm:t>
        <a:bodyPr/>
        <a:lstStyle/>
        <a:p>
          <a:r>
            <a:rPr lang="en-US"/>
            <a:t>Digital literacy improves work-life balance by enabling remote access to work-related information and resources.</a:t>
          </a:r>
        </a:p>
      </dgm:t>
    </dgm:pt>
    <dgm:pt modelId="{28FE5641-6664-4050-9A4D-F20C63D42D58}" type="parTrans" cxnId="{CFBDA6D2-6F7B-45FD-9AC7-662141FADFEF}">
      <dgm:prSet/>
      <dgm:spPr/>
      <dgm:t>
        <a:bodyPr/>
        <a:lstStyle/>
        <a:p>
          <a:endParaRPr lang="en-US"/>
        </a:p>
      </dgm:t>
    </dgm:pt>
    <dgm:pt modelId="{56E0011F-34A3-4D5D-A20C-47023DB36EFB}" type="sibTrans" cxnId="{CFBDA6D2-6F7B-45FD-9AC7-662141FADFEF}">
      <dgm:prSet/>
      <dgm:spPr/>
      <dgm:t>
        <a:bodyPr/>
        <a:lstStyle/>
        <a:p>
          <a:endParaRPr lang="en-US"/>
        </a:p>
      </dgm:t>
    </dgm:pt>
    <dgm:pt modelId="{F720F1BF-37CF-41CC-8CF6-D62C445E9C68}">
      <dgm:prSet/>
      <dgm:spPr/>
      <dgm:t>
        <a:bodyPr/>
        <a:lstStyle/>
        <a:p>
          <a:r>
            <a:rPr lang="en-US"/>
            <a:t>It has become a vital skill for healthcare practitioners and professionals to thrive and provide high-quality care in a digital society.</a:t>
          </a:r>
        </a:p>
      </dgm:t>
    </dgm:pt>
    <dgm:pt modelId="{BF65349C-C570-4647-AF71-4326621B58A5}" type="parTrans" cxnId="{BCD4A159-4B5B-4B6D-9C70-D209D5E10FB8}">
      <dgm:prSet/>
      <dgm:spPr/>
      <dgm:t>
        <a:bodyPr/>
        <a:lstStyle/>
        <a:p>
          <a:endParaRPr lang="en-US"/>
        </a:p>
      </dgm:t>
    </dgm:pt>
    <dgm:pt modelId="{9E52F452-1DC5-4360-9EE0-2DBC22AFCC0B}" type="sibTrans" cxnId="{BCD4A159-4B5B-4B6D-9C70-D209D5E10FB8}">
      <dgm:prSet/>
      <dgm:spPr/>
      <dgm:t>
        <a:bodyPr/>
        <a:lstStyle/>
        <a:p>
          <a:endParaRPr lang="en-US"/>
        </a:p>
      </dgm:t>
    </dgm:pt>
    <dgm:pt modelId="{CECA02B9-9CCC-46B1-824E-7146AC89777D}" type="pres">
      <dgm:prSet presAssocID="{31EF3993-4F7B-43F4-96F9-4E749D833E1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0E73A2E-F635-42EC-8E03-DE51E58FB0E7}" type="pres">
      <dgm:prSet presAssocID="{6A83491E-8E87-49BA-AECF-9B9A29758E6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16A69A-B40A-4774-BDED-33D725F5367D}" type="pres">
      <dgm:prSet presAssocID="{13A6F320-946F-4902-B1A0-35A516BC8E6C}" presName="sibTrans" presStyleCnt="0"/>
      <dgm:spPr/>
    </dgm:pt>
    <dgm:pt modelId="{9E1FB76B-3B69-43F4-8A10-BD92863BDFD9}" type="pres">
      <dgm:prSet presAssocID="{89D2F24F-1F6B-4027-8122-66AD4B890127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3F85820-F18F-4134-9C1E-D7344AD0444C}" type="pres">
      <dgm:prSet presAssocID="{53BDD232-A5CC-40DC-9372-8B7DF6ADA00C}" presName="sibTrans" presStyleCnt="0"/>
      <dgm:spPr/>
    </dgm:pt>
    <dgm:pt modelId="{4FFDE308-3AD3-4487-9ADB-E344B1B6A7E4}" type="pres">
      <dgm:prSet presAssocID="{A9332D64-CE55-4921-B2E6-4F74CF1A50D5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563DD04-FD87-4158-A889-96A75818C4EA}" type="pres">
      <dgm:prSet presAssocID="{56E0011F-34A3-4D5D-A20C-47023DB36EFB}" presName="sibTrans" presStyleCnt="0"/>
      <dgm:spPr/>
    </dgm:pt>
    <dgm:pt modelId="{9D2D20D3-EAA9-44CB-9D8D-976A23C5A6CD}" type="pres">
      <dgm:prSet presAssocID="{F720F1BF-37CF-41CC-8CF6-D62C445E9C6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718EF83-B8EC-4E2A-BDF8-4553593DB7EF}" srcId="{31EF3993-4F7B-43F4-96F9-4E749D833E1F}" destId="{6A83491E-8E87-49BA-AECF-9B9A29758E6F}" srcOrd="0" destOrd="0" parTransId="{24546044-7A94-4D61-90D9-FD479D282426}" sibTransId="{13A6F320-946F-4902-B1A0-35A516BC8E6C}"/>
    <dgm:cxn modelId="{9C37D480-8844-4BB4-B613-86B75DE45FF4}" type="presOf" srcId="{31EF3993-4F7B-43F4-96F9-4E749D833E1F}" destId="{CECA02B9-9CCC-46B1-824E-7146AC89777D}" srcOrd="0" destOrd="0" presId="urn:microsoft.com/office/officeart/2005/8/layout/default"/>
    <dgm:cxn modelId="{CFBDA6D2-6F7B-45FD-9AC7-662141FADFEF}" srcId="{31EF3993-4F7B-43F4-96F9-4E749D833E1F}" destId="{A9332D64-CE55-4921-B2E6-4F74CF1A50D5}" srcOrd="2" destOrd="0" parTransId="{28FE5641-6664-4050-9A4D-F20C63D42D58}" sibTransId="{56E0011F-34A3-4D5D-A20C-47023DB36EFB}"/>
    <dgm:cxn modelId="{512B319A-3B61-4B38-856E-702DFF725F2C}" type="presOf" srcId="{F720F1BF-37CF-41CC-8CF6-D62C445E9C68}" destId="{9D2D20D3-EAA9-44CB-9D8D-976A23C5A6CD}" srcOrd="0" destOrd="0" presId="urn:microsoft.com/office/officeart/2005/8/layout/default"/>
    <dgm:cxn modelId="{BCD4A159-4B5B-4B6D-9C70-D209D5E10FB8}" srcId="{31EF3993-4F7B-43F4-96F9-4E749D833E1F}" destId="{F720F1BF-37CF-41CC-8CF6-D62C445E9C68}" srcOrd="3" destOrd="0" parTransId="{BF65349C-C570-4647-AF71-4326621B58A5}" sibTransId="{9E52F452-1DC5-4360-9EE0-2DBC22AFCC0B}"/>
    <dgm:cxn modelId="{1748E8AF-2196-428A-B077-923C0D2FFB38}" type="presOf" srcId="{6A83491E-8E87-49BA-AECF-9B9A29758E6F}" destId="{00E73A2E-F635-42EC-8E03-DE51E58FB0E7}" srcOrd="0" destOrd="0" presId="urn:microsoft.com/office/officeart/2005/8/layout/default"/>
    <dgm:cxn modelId="{ACB2F166-5989-4350-88F7-551B81CDAAF6}" srcId="{31EF3993-4F7B-43F4-96F9-4E749D833E1F}" destId="{89D2F24F-1F6B-4027-8122-66AD4B890127}" srcOrd="1" destOrd="0" parTransId="{A90AD199-6A33-4118-BD7C-A4EB14FBE409}" sibTransId="{53BDD232-A5CC-40DC-9372-8B7DF6ADA00C}"/>
    <dgm:cxn modelId="{57655C4E-E193-487E-9685-E14D9F357B67}" type="presOf" srcId="{A9332D64-CE55-4921-B2E6-4F74CF1A50D5}" destId="{4FFDE308-3AD3-4487-9ADB-E344B1B6A7E4}" srcOrd="0" destOrd="0" presId="urn:microsoft.com/office/officeart/2005/8/layout/default"/>
    <dgm:cxn modelId="{3C25C952-66C7-49E0-A9A1-6EC59E2DEB1C}" type="presOf" srcId="{89D2F24F-1F6B-4027-8122-66AD4B890127}" destId="{9E1FB76B-3B69-43F4-8A10-BD92863BDFD9}" srcOrd="0" destOrd="0" presId="urn:microsoft.com/office/officeart/2005/8/layout/default"/>
    <dgm:cxn modelId="{1314FF0A-CD34-47FB-870A-E97B367541D1}" type="presParOf" srcId="{CECA02B9-9CCC-46B1-824E-7146AC89777D}" destId="{00E73A2E-F635-42EC-8E03-DE51E58FB0E7}" srcOrd="0" destOrd="0" presId="urn:microsoft.com/office/officeart/2005/8/layout/default"/>
    <dgm:cxn modelId="{56C76978-A62B-453E-BA1F-C87F423DAF40}" type="presParOf" srcId="{CECA02B9-9CCC-46B1-824E-7146AC89777D}" destId="{BA16A69A-B40A-4774-BDED-33D725F5367D}" srcOrd="1" destOrd="0" presId="urn:microsoft.com/office/officeart/2005/8/layout/default"/>
    <dgm:cxn modelId="{3123CA74-4FCF-4D14-9851-F218D48C6B70}" type="presParOf" srcId="{CECA02B9-9CCC-46B1-824E-7146AC89777D}" destId="{9E1FB76B-3B69-43F4-8A10-BD92863BDFD9}" srcOrd="2" destOrd="0" presId="urn:microsoft.com/office/officeart/2005/8/layout/default"/>
    <dgm:cxn modelId="{DD1670B4-9AE8-4A7F-A9F0-E3726D0F89EB}" type="presParOf" srcId="{CECA02B9-9CCC-46B1-824E-7146AC89777D}" destId="{B3F85820-F18F-4134-9C1E-D7344AD0444C}" srcOrd="3" destOrd="0" presId="urn:microsoft.com/office/officeart/2005/8/layout/default"/>
    <dgm:cxn modelId="{F6A0018D-7A2B-4C19-8555-71914015A5C2}" type="presParOf" srcId="{CECA02B9-9CCC-46B1-824E-7146AC89777D}" destId="{4FFDE308-3AD3-4487-9ADB-E344B1B6A7E4}" srcOrd="4" destOrd="0" presId="urn:microsoft.com/office/officeart/2005/8/layout/default"/>
    <dgm:cxn modelId="{67D241C1-B97B-4FD1-A112-227DB928C405}" type="presParOf" srcId="{CECA02B9-9CCC-46B1-824E-7146AC89777D}" destId="{0563DD04-FD87-4158-A889-96A75818C4EA}" srcOrd="5" destOrd="0" presId="urn:microsoft.com/office/officeart/2005/8/layout/default"/>
    <dgm:cxn modelId="{ADCDD49C-C6DD-4DA3-9C0D-386B0E34F2CF}" type="presParOf" srcId="{CECA02B9-9CCC-46B1-824E-7146AC89777D}" destId="{9D2D20D3-EAA9-44CB-9D8D-976A23C5A6CD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0233E7-FDCC-4581-AFFA-F11B1A2E57F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FCF39DF-0827-4A90-87A2-3073F27D3DF5}">
      <dgm:prSet/>
      <dgm:spPr/>
      <dgm:t>
        <a:bodyPr/>
        <a:lstStyle/>
        <a:p>
          <a:r>
            <a:rPr lang="en-US" dirty="0"/>
            <a:t>AI and ML in medical imaging provide more accurate and timely diagnoses.</a:t>
          </a:r>
        </a:p>
      </dgm:t>
    </dgm:pt>
    <dgm:pt modelId="{B0BA3D84-0647-4883-945C-51938323B43F}" type="parTrans" cxnId="{BCD2D446-424C-4F20-9AE2-96AE439AAD65}">
      <dgm:prSet/>
      <dgm:spPr/>
      <dgm:t>
        <a:bodyPr/>
        <a:lstStyle/>
        <a:p>
          <a:endParaRPr lang="en-US"/>
        </a:p>
      </dgm:t>
    </dgm:pt>
    <dgm:pt modelId="{7957DB47-CFCE-4532-8B17-62EFA03C6FCE}" type="sibTrans" cxnId="{BCD2D446-424C-4F20-9AE2-96AE439AAD65}">
      <dgm:prSet/>
      <dgm:spPr/>
      <dgm:t>
        <a:bodyPr/>
        <a:lstStyle/>
        <a:p>
          <a:endParaRPr lang="en-US"/>
        </a:p>
      </dgm:t>
    </dgm:pt>
    <dgm:pt modelId="{33D8FB5E-E2C2-478D-B521-EF7D64C1C728}">
      <dgm:prSet/>
      <dgm:spPr/>
      <dgm:t>
        <a:bodyPr/>
        <a:lstStyle/>
        <a:p>
          <a:r>
            <a:rPr lang="en-US"/>
            <a:t>AI and ML reduce errors and speed up the process of diagnosis.</a:t>
          </a:r>
        </a:p>
      </dgm:t>
    </dgm:pt>
    <dgm:pt modelId="{786DEF45-76D1-4860-A4D4-2B4F48B5319E}" type="parTrans" cxnId="{C5B49B64-1052-4E0A-A774-5C54F56935CC}">
      <dgm:prSet/>
      <dgm:spPr/>
      <dgm:t>
        <a:bodyPr/>
        <a:lstStyle/>
        <a:p>
          <a:endParaRPr lang="en-US"/>
        </a:p>
      </dgm:t>
    </dgm:pt>
    <dgm:pt modelId="{4649643F-0198-4452-A38B-EC5A3F664E72}" type="sibTrans" cxnId="{C5B49B64-1052-4E0A-A774-5C54F56935CC}">
      <dgm:prSet/>
      <dgm:spPr/>
      <dgm:t>
        <a:bodyPr/>
        <a:lstStyle/>
        <a:p>
          <a:endParaRPr lang="en-US"/>
        </a:p>
      </dgm:t>
    </dgm:pt>
    <dgm:pt modelId="{1C9BDE43-6BD4-4FBE-84B2-5ECCC68D1766}">
      <dgm:prSet/>
      <dgm:spPr/>
      <dgm:t>
        <a:bodyPr/>
        <a:lstStyle/>
        <a:p>
          <a:r>
            <a:rPr lang="en-US"/>
            <a:t>Genetic testing allows for personalized medicine and targeted treatments.</a:t>
          </a:r>
        </a:p>
      </dgm:t>
    </dgm:pt>
    <dgm:pt modelId="{1A003CB5-3E84-4B9C-845F-A046B5216913}" type="parTrans" cxnId="{0161F696-E99B-4347-905F-D8DB72CE7FF4}">
      <dgm:prSet/>
      <dgm:spPr/>
      <dgm:t>
        <a:bodyPr/>
        <a:lstStyle/>
        <a:p>
          <a:endParaRPr lang="en-US"/>
        </a:p>
      </dgm:t>
    </dgm:pt>
    <dgm:pt modelId="{7DB87E7C-DDCB-4B96-BD26-F6C518814F50}" type="sibTrans" cxnId="{0161F696-E99B-4347-905F-D8DB72CE7FF4}">
      <dgm:prSet/>
      <dgm:spPr/>
      <dgm:t>
        <a:bodyPr/>
        <a:lstStyle/>
        <a:p>
          <a:endParaRPr lang="en-US"/>
        </a:p>
      </dgm:t>
    </dgm:pt>
    <dgm:pt modelId="{F528E58B-ABBB-4838-BB69-74ACBFEB9560}">
      <dgm:prSet/>
      <dgm:spPr/>
      <dgm:t>
        <a:bodyPr/>
        <a:lstStyle/>
        <a:p>
          <a:r>
            <a:rPr lang="en-US"/>
            <a:t>Wearable devices monitor vital signs, enabling early detection and personalized treatment plans.</a:t>
          </a:r>
        </a:p>
      </dgm:t>
    </dgm:pt>
    <dgm:pt modelId="{1A44C17F-7296-42D0-9C80-C16F43272E62}" type="parTrans" cxnId="{FF9AB35A-8D0A-4442-AE90-F3B90688CEE5}">
      <dgm:prSet/>
      <dgm:spPr/>
      <dgm:t>
        <a:bodyPr/>
        <a:lstStyle/>
        <a:p>
          <a:endParaRPr lang="en-US"/>
        </a:p>
      </dgm:t>
    </dgm:pt>
    <dgm:pt modelId="{4BB5C41F-638E-44B2-825D-10F2F13B6224}" type="sibTrans" cxnId="{FF9AB35A-8D0A-4442-AE90-F3B90688CEE5}">
      <dgm:prSet/>
      <dgm:spPr/>
      <dgm:t>
        <a:bodyPr/>
        <a:lstStyle/>
        <a:p>
          <a:endParaRPr lang="en-US"/>
        </a:p>
      </dgm:t>
    </dgm:pt>
    <dgm:pt modelId="{E4E71C3E-3C0A-40B0-838F-E009979EEEAC}" type="pres">
      <dgm:prSet presAssocID="{D70233E7-FDCC-4581-AFFA-F11B1A2E57FD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829CF1E9-9122-4CEC-B375-847F4ED9F8C3}" type="pres">
      <dgm:prSet presAssocID="{D70233E7-FDCC-4581-AFFA-F11B1A2E57FD}" presName="diamond" presStyleLbl="bgShp" presStyleIdx="0" presStyleCnt="1"/>
      <dgm:spPr/>
    </dgm:pt>
    <dgm:pt modelId="{DB8EB2D4-121B-4841-B061-F49681D8BAE4}" type="pres">
      <dgm:prSet presAssocID="{D70233E7-FDCC-4581-AFFA-F11B1A2E57FD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8943391-FA02-4FAA-8CFF-9DF5E099F4BE}" type="pres">
      <dgm:prSet presAssocID="{D70233E7-FDCC-4581-AFFA-F11B1A2E57FD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FFD7548-CBFF-4A6C-9AB4-0DFBBF31D412}" type="pres">
      <dgm:prSet presAssocID="{D70233E7-FDCC-4581-AFFA-F11B1A2E57FD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B990CDF-05A5-47DB-9C58-6EED8FA30FC2}" type="pres">
      <dgm:prSet presAssocID="{D70233E7-FDCC-4581-AFFA-F11B1A2E57FD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C5BBAD18-8850-4080-88D5-00EC2BA95BBA}" type="presOf" srcId="{F528E58B-ABBB-4838-BB69-74ACBFEB9560}" destId="{6B990CDF-05A5-47DB-9C58-6EED8FA30FC2}" srcOrd="0" destOrd="0" presId="urn:microsoft.com/office/officeart/2005/8/layout/matrix3"/>
    <dgm:cxn modelId="{0161F696-E99B-4347-905F-D8DB72CE7FF4}" srcId="{D70233E7-FDCC-4581-AFFA-F11B1A2E57FD}" destId="{1C9BDE43-6BD4-4FBE-84B2-5ECCC68D1766}" srcOrd="2" destOrd="0" parTransId="{1A003CB5-3E84-4B9C-845F-A046B5216913}" sibTransId="{7DB87E7C-DDCB-4B96-BD26-F6C518814F50}"/>
    <dgm:cxn modelId="{9882426C-133D-4401-B91C-FCB7A9CD5157}" type="presOf" srcId="{D70233E7-FDCC-4581-AFFA-F11B1A2E57FD}" destId="{E4E71C3E-3C0A-40B0-838F-E009979EEEAC}" srcOrd="0" destOrd="0" presId="urn:microsoft.com/office/officeart/2005/8/layout/matrix3"/>
    <dgm:cxn modelId="{492F4115-F446-44BE-A2C0-A612E783DDAD}" type="presOf" srcId="{CFCF39DF-0827-4A90-87A2-3073F27D3DF5}" destId="{DB8EB2D4-121B-4841-B061-F49681D8BAE4}" srcOrd="0" destOrd="0" presId="urn:microsoft.com/office/officeart/2005/8/layout/matrix3"/>
    <dgm:cxn modelId="{BCD2D446-424C-4F20-9AE2-96AE439AAD65}" srcId="{D70233E7-FDCC-4581-AFFA-F11B1A2E57FD}" destId="{CFCF39DF-0827-4A90-87A2-3073F27D3DF5}" srcOrd="0" destOrd="0" parTransId="{B0BA3D84-0647-4883-945C-51938323B43F}" sibTransId="{7957DB47-CFCE-4532-8B17-62EFA03C6FCE}"/>
    <dgm:cxn modelId="{899D5442-F108-419C-A08C-A4BF81921F73}" type="presOf" srcId="{1C9BDE43-6BD4-4FBE-84B2-5ECCC68D1766}" destId="{2FFD7548-CBFF-4A6C-9AB4-0DFBBF31D412}" srcOrd="0" destOrd="0" presId="urn:microsoft.com/office/officeart/2005/8/layout/matrix3"/>
    <dgm:cxn modelId="{C5B49B64-1052-4E0A-A774-5C54F56935CC}" srcId="{D70233E7-FDCC-4581-AFFA-F11B1A2E57FD}" destId="{33D8FB5E-E2C2-478D-B521-EF7D64C1C728}" srcOrd="1" destOrd="0" parTransId="{786DEF45-76D1-4860-A4D4-2B4F48B5319E}" sibTransId="{4649643F-0198-4452-A38B-EC5A3F664E72}"/>
    <dgm:cxn modelId="{FF9AB35A-8D0A-4442-AE90-F3B90688CEE5}" srcId="{D70233E7-FDCC-4581-AFFA-F11B1A2E57FD}" destId="{F528E58B-ABBB-4838-BB69-74ACBFEB9560}" srcOrd="3" destOrd="0" parTransId="{1A44C17F-7296-42D0-9C80-C16F43272E62}" sibTransId="{4BB5C41F-638E-44B2-825D-10F2F13B6224}"/>
    <dgm:cxn modelId="{3AAC4614-D500-4629-A99E-0A8891E2F955}" type="presOf" srcId="{33D8FB5E-E2C2-478D-B521-EF7D64C1C728}" destId="{A8943391-FA02-4FAA-8CFF-9DF5E099F4BE}" srcOrd="0" destOrd="0" presId="urn:microsoft.com/office/officeart/2005/8/layout/matrix3"/>
    <dgm:cxn modelId="{B31ADF09-6B63-4BF2-83A5-B10A198F2F75}" type="presParOf" srcId="{E4E71C3E-3C0A-40B0-838F-E009979EEEAC}" destId="{829CF1E9-9122-4CEC-B375-847F4ED9F8C3}" srcOrd="0" destOrd="0" presId="urn:microsoft.com/office/officeart/2005/8/layout/matrix3"/>
    <dgm:cxn modelId="{CA84E49B-D5A8-4843-ACF2-38853CCCE77C}" type="presParOf" srcId="{E4E71C3E-3C0A-40B0-838F-E009979EEEAC}" destId="{DB8EB2D4-121B-4841-B061-F49681D8BAE4}" srcOrd="1" destOrd="0" presId="urn:microsoft.com/office/officeart/2005/8/layout/matrix3"/>
    <dgm:cxn modelId="{9F499723-4110-4AB7-8DC3-4E62DD4C27D9}" type="presParOf" srcId="{E4E71C3E-3C0A-40B0-838F-E009979EEEAC}" destId="{A8943391-FA02-4FAA-8CFF-9DF5E099F4BE}" srcOrd="2" destOrd="0" presId="urn:microsoft.com/office/officeart/2005/8/layout/matrix3"/>
    <dgm:cxn modelId="{7B2B127F-DAE5-469F-A5F0-81D787EEF16A}" type="presParOf" srcId="{E4E71C3E-3C0A-40B0-838F-E009979EEEAC}" destId="{2FFD7548-CBFF-4A6C-9AB4-0DFBBF31D412}" srcOrd="3" destOrd="0" presId="urn:microsoft.com/office/officeart/2005/8/layout/matrix3"/>
    <dgm:cxn modelId="{BEBAD717-D670-4050-925C-FBEE5A2EAE98}" type="presParOf" srcId="{E4E71C3E-3C0A-40B0-838F-E009979EEEAC}" destId="{6B990CDF-05A5-47DB-9C58-6EED8FA30FC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0FCAEFA-6BF5-4D39-AC66-56AF5110CDB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9DAAB5-5336-4E9C-A05E-F0FF164A580E}">
      <dgm:prSet/>
      <dgm:spPr/>
      <dgm:t>
        <a:bodyPr/>
        <a:lstStyle/>
        <a:p>
          <a:r>
            <a:rPr lang="en-US"/>
            <a:t>Electronic health records (EHRs) have replaced paper-based medical records, providing healthcare professionals with quick and easy access to patient data.</a:t>
          </a:r>
        </a:p>
      </dgm:t>
    </dgm:pt>
    <dgm:pt modelId="{26BD09D4-A26C-46A7-99BF-412BF43205BE}" type="parTrans" cxnId="{435EAEC3-BF27-44C4-BBD2-5B0FAD40E496}">
      <dgm:prSet/>
      <dgm:spPr/>
      <dgm:t>
        <a:bodyPr/>
        <a:lstStyle/>
        <a:p>
          <a:endParaRPr lang="en-US"/>
        </a:p>
      </dgm:t>
    </dgm:pt>
    <dgm:pt modelId="{1FCAA0CE-E048-41CE-85F5-470E1700E757}" type="sibTrans" cxnId="{435EAEC3-BF27-44C4-BBD2-5B0FAD40E496}">
      <dgm:prSet/>
      <dgm:spPr/>
      <dgm:t>
        <a:bodyPr/>
        <a:lstStyle/>
        <a:p>
          <a:endParaRPr lang="en-US"/>
        </a:p>
      </dgm:t>
    </dgm:pt>
    <dgm:pt modelId="{66C3D6C3-3693-4F94-A7B0-7B2B178CFE0B}">
      <dgm:prSet/>
      <dgm:spPr/>
      <dgm:t>
        <a:bodyPr/>
        <a:lstStyle/>
        <a:p>
          <a:r>
            <a:rPr lang="en-US"/>
            <a:t>Practice management software has automated administrative tasks, such as appointment scheduling and billing, improving accuracy and efficiency.</a:t>
          </a:r>
        </a:p>
      </dgm:t>
    </dgm:pt>
    <dgm:pt modelId="{5D487F58-713D-477F-B6AD-E7CD8D20A0A6}" type="parTrans" cxnId="{B6F9E5DC-D9CE-4B14-8861-47A1B798E0B9}">
      <dgm:prSet/>
      <dgm:spPr/>
      <dgm:t>
        <a:bodyPr/>
        <a:lstStyle/>
        <a:p>
          <a:endParaRPr lang="en-US"/>
        </a:p>
      </dgm:t>
    </dgm:pt>
    <dgm:pt modelId="{6D30E418-1323-49C8-8619-AAD0D831E9A9}" type="sibTrans" cxnId="{B6F9E5DC-D9CE-4B14-8861-47A1B798E0B9}">
      <dgm:prSet/>
      <dgm:spPr/>
      <dgm:t>
        <a:bodyPr/>
        <a:lstStyle/>
        <a:p>
          <a:endParaRPr lang="en-US"/>
        </a:p>
      </dgm:t>
    </dgm:pt>
    <dgm:pt modelId="{99246900-0898-422B-A956-006A047D935F}">
      <dgm:prSet/>
      <dgm:spPr/>
      <dgm:t>
        <a:bodyPr/>
        <a:lstStyle/>
        <a:p>
          <a:r>
            <a:rPr lang="en-US"/>
            <a:t>Patient portals have been developed, improving patient engagement and allowing for more personalized care delivery.</a:t>
          </a:r>
        </a:p>
      </dgm:t>
    </dgm:pt>
    <dgm:pt modelId="{5DE13668-30B3-47F0-95CC-A9D6E35D1251}" type="parTrans" cxnId="{A5BBA302-1BE5-479D-8687-0B020CDB64A8}">
      <dgm:prSet/>
      <dgm:spPr/>
      <dgm:t>
        <a:bodyPr/>
        <a:lstStyle/>
        <a:p>
          <a:endParaRPr lang="en-US"/>
        </a:p>
      </dgm:t>
    </dgm:pt>
    <dgm:pt modelId="{E4B93B9C-E4E9-400D-99D5-4815DB7D2A00}" type="sibTrans" cxnId="{A5BBA302-1BE5-479D-8687-0B020CDB64A8}">
      <dgm:prSet/>
      <dgm:spPr/>
      <dgm:t>
        <a:bodyPr/>
        <a:lstStyle/>
        <a:p>
          <a:endParaRPr lang="en-US"/>
        </a:p>
      </dgm:t>
    </dgm:pt>
    <dgm:pt modelId="{FA0113C8-CCFC-44E1-8B1F-77A61CDF4389}">
      <dgm:prSet/>
      <dgm:spPr/>
      <dgm:t>
        <a:bodyPr/>
        <a:lstStyle/>
        <a:p>
          <a:r>
            <a:rPr lang="en-US"/>
            <a:t>The use of contemporary technology in healthcare administration has transformed how healthcare is delivered, enabling more efficient and effective care delivery.</a:t>
          </a:r>
        </a:p>
      </dgm:t>
    </dgm:pt>
    <dgm:pt modelId="{EDC3B29C-5B86-43F1-BC70-CE95C19BCE6C}" type="parTrans" cxnId="{5C973A4B-FA21-4BE8-A699-ED5C0C132EAF}">
      <dgm:prSet/>
      <dgm:spPr/>
      <dgm:t>
        <a:bodyPr/>
        <a:lstStyle/>
        <a:p>
          <a:endParaRPr lang="en-US"/>
        </a:p>
      </dgm:t>
    </dgm:pt>
    <dgm:pt modelId="{13B303AB-833C-4EF8-AD5B-24E4C8ED308C}" type="sibTrans" cxnId="{5C973A4B-FA21-4BE8-A699-ED5C0C132EAF}">
      <dgm:prSet/>
      <dgm:spPr/>
      <dgm:t>
        <a:bodyPr/>
        <a:lstStyle/>
        <a:p>
          <a:endParaRPr lang="en-US"/>
        </a:p>
      </dgm:t>
    </dgm:pt>
    <dgm:pt modelId="{0CC706C8-FE19-48C4-866A-9BCD3D5A00EB}" type="pres">
      <dgm:prSet presAssocID="{F0FCAEFA-6BF5-4D39-AC66-56AF5110CDB2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DB64851-06A9-443E-BF03-BE59155019A6}" type="pres">
      <dgm:prSet presAssocID="{F0FCAEFA-6BF5-4D39-AC66-56AF5110CDB2}" presName="dummyMaxCanvas" presStyleCnt="0">
        <dgm:presLayoutVars/>
      </dgm:prSet>
      <dgm:spPr/>
    </dgm:pt>
    <dgm:pt modelId="{32A6B1F4-3A79-407C-9515-E94BB182FFF1}" type="pres">
      <dgm:prSet presAssocID="{F0FCAEFA-6BF5-4D39-AC66-56AF5110CDB2}" presName="FourNodes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DC10AB3-1D08-486D-ACC6-87FE850F37C2}" type="pres">
      <dgm:prSet presAssocID="{F0FCAEFA-6BF5-4D39-AC66-56AF5110CDB2}" presName="FourNodes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1690E4-909A-4B7C-8CDA-0D2358C3BA42}" type="pres">
      <dgm:prSet presAssocID="{F0FCAEFA-6BF5-4D39-AC66-56AF5110CDB2}" presName="FourNodes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E58179-5164-40F5-A78B-D460BD2F8D27}" type="pres">
      <dgm:prSet presAssocID="{F0FCAEFA-6BF5-4D39-AC66-56AF5110CDB2}" presName="FourNodes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DE0A6A9-AFF4-437B-9C10-7D861964BC6E}" type="pres">
      <dgm:prSet presAssocID="{F0FCAEFA-6BF5-4D39-AC66-56AF5110CDB2}" presName="FourConn_1-2" presStyleLbl="f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0A0E662-8CC7-4B16-A5D6-2EEE8ED96D68}" type="pres">
      <dgm:prSet presAssocID="{F0FCAEFA-6BF5-4D39-AC66-56AF5110CDB2}" presName="FourConn_2-3" presStyleLbl="f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1B30F6E-C49E-469A-B538-E146894BAECA}" type="pres">
      <dgm:prSet presAssocID="{F0FCAEFA-6BF5-4D39-AC66-56AF5110CDB2}" presName="FourConn_3-4" presStyleLbl="f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2E2F85D-922D-4BF4-9770-44BD32A6EA3E}" type="pres">
      <dgm:prSet presAssocID="{F0FCAEFA-6BF5-4D39-AC66-56AF5110CDB2}" presName="FourNodes_1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FB27A14-0BA4-4B76-90DA-6F91E02D52D5}" type="pres">
      <dgm:prSet presAssocID="{F0FCAEFA-6BF5-4D39-AC66-56AF5110CDB2}" presName="FourNodes_2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A5BCF4-FA2C-434B-879C-31698A5D7674}" type="pres">
      <dgm:prSet presAssocID="{F0FCAEFA-6BF5-4D39-AC66-56AF5110CDB2}" presName="FourNodes_3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E6B598A-48FA-4CFF-8689-1FA386F51AF7}" type="pres">
      <dgm:prSet presAssocID="{F0FCAEFA-6BF5-4D39-AC66-56AF5110CDB2}" presName="FourNodes_4_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D5EC6CC-4B2C-4FDA-85A4-83FFC58B1B85}" type="presOf" srcId="{66C3D6C3-3693-4F94-A7B0-7B2B178CFE0B}" destId="{FDC10AB3-1D08-486D-ACC6-87FE850F37C2}" srcOrd="0" destOrd="0" presId="urn:microsoft.com/office/officeart/2005/8/layout/vProcess5"/>
    <dgm:cxn modelId="{98677F65-18AB-4428-B560-E82E97F8703F}" type="presOf" srcId="{B29DAAB5-5336-4E9C-A05E-F0FF164A580E}" destId="{E2E2F85D-922D-4BF4-9770-44BD32A6EA3E}" srcOrd="1" destOrd="0" presId="urn:microsoft.com/office/officeart/2005/8/layout/vProcess5"/>
    <dgm:cxn modelId="{9F70AE4B-C640-4382-9369-1911CB707275}" type="presOf" srcId="{1FCAA0CE-E048-41CE-85F5-470E1700E757}" destId="{0DE0A6A9-AFF4-437B-9C10-7D861964BC6E}" srcOrd="0" destOrd="0" presId="urn:microsoft.com/office/officeart/2005/8/layout/vProcess5"/>
    <dgm:cxn modelId="{376AF013-93B8-4968-AFF2-AC76AFA310B9}" type="presOf" srcId="{FA0113C8-CCFC-44E1-8B1F-77A61CDF4389}" destId="{1E6B598A-48FA-4CFF-8689-1FA386F51AF7}" srcOrd="1" destOrd="0" presId="urn:microsoft.com/office/officeart/2005/8/layout/vProcess5"/>
    <dgm:cxn modelId="{3ABB0C42-62BA-4442-A5AA-CDCC6053BA31}" type="presOf" srcId="{66C3D6C3-3693-4F94-A7B0-7B2B178CFE0B}" destId="{4FB27A14-0BA4-4B76-90DA-6F91E02D52D5}" srcOrd="1" destOrd="0" presId="urn:microsoft.com/office/officeart/2005/8/layout/vProcess5"/>
    <dgm:cxn modelId="{435EAEC3-BF27-44C4-BBD2-5B0FAD40E496}" srcId="{F0FCAEFA-6BF5-4D39-AC66-56AF5110CDB2}" destId="{B29DAAB5-5336-4E9C-A05E-F0FF164A580E}" srcOrd="0" destOrd="0" parTransId="{26BD09D4-A26C-46A7-99BF-412BF43205BE}" sibTransId="{1FCAA0CE-E048-41CE-85F5-470E1700E757}"/>
    <dgm:cxn modelId="{A03BD146-6FF7-4364-B659-5A1EB449C498}" type="presOf" srcId="{6D30E418-1323-49C8-8619-AAD0D831E9A9}" destId="{20A0E662-8CC7-4B16-A5D6-2EEE8ED96D68}" srcOrd="0" destOrd="0" presId="urn:microsoft.com/office/officeart/2005/8/layout/vProcess5"/>
    <dgm:cxn modelId="{B6F9E5DC-D9CE-4B14-8861-47A1B798E0B9}" srcId="{F0FCAEFA-6BF5-4D39-AC66-56AF5110CDB2}" destId="{66C3D6C3-3693-4F94-A7B0-7B2B178CFE0B}" srcOrd="1" destOrd="0" parTransId="{5D487F58-713D-477F-B6AD-E7CD8D20A0A6}" sibTransId="{6D30E418-1323-49C8-8619-AAD0D831E9A9}"/>
    <dgm:cxn modelId="{83E6BD65-CC41-4A60-AC14-5CA6E0DE4203}" type="presOf" srcId="{99246900-0898-422B-A956-006A047D935F}" destId="{2A1690E4-909A-4B7C-8CDA-0D2358C3BA42}" srcOrd="0" destOrd="0" presId="urn:microsoft.com/office/officeart/2005/8/layout/vProcess5"/>
    <dgm:cxn modelId="{736EA787-DBB1-4B2D-B9FF-2447E3B710D8}" type="presOf" srcId="{99246900-0898-422B-A956-006A047D935F}" destId="{59A5BCF4-FA2C-434B-879C-31698A5D7674}" srcOrd="1" destOrd="0" presId="urn:microsoft.com/office/officeart/2005/8/layout/vProcess5"/>
    <dgm:cxn modelId="{4DE6E77E-905E-4DF4-B742-C9F468BF84D6}" type="presOf" srcId="{F0FCAEFA-6BF5-4D39-AC66-56AF5110CDB2}" destId="{0CC706C8-FE19-48C4-866A-9BCD3D5A00EB}" srcOrd="0" destOrd="0" presId="urn:microsoft.com/office/officeart/2005/8/layout/vProcess5"/>
    <dgm:cxn modelId="{1560B972-19FE-44D0-8508-B8A5BD2E6394}" type="presOf" srcId="{B29DAAB5-5336-4E9C-A05E-F0FF164A580E}" destId="{32A6B1F4-3A79-407C-9515-E94BB182FFF1}" srcOrd="0" destOrd="0" presId="urn:microsoft.com/office/officeart/2005/8/layout/vProcess5"/>
    <dgm:cxn modelId="{A5BBA302-1BE5-479D-8687-0B020CDB64A8}" srcId="{F0FCAEFA-6BF5-4D39-AC66-56AF5110CDB2}" destId="{99246900-0898-422B-A956-006A047D935F}" srcOrd="2" destOrd="0" parTransId="{5DE13668-30B3-47F0-95CC-A9D6E35D1251}" sibTransId="{E4B93B9C-E4E9-400D-99D5-4815DB7D2A00}"/>
    <dgm:cxn modelId="{EDA5B334-A838-49FC-9389-46B7D585F7C3}" type="presOf" srcId="{E4B93B9C-E4E9-400D-99D5-4815DB7D2A00}" destId="{61B30F6E-C49E-469A-B538-E146894BAECA}" srcOrd="0" destOrd="0" presId="urn:microsoft.com/office/officeart/2005/8/layout/vProcess5"/>
    <dgm:cxn modelId="{5C973A4B-FA21-4BE8-A699-ED5C0C132EAF}" srcId="{F0FCAEFA-6BF5-4D39-AC66-56AF5110CDB2}" destId="{FA0113C8-CCFC-44E1-8B1F-77A61CDF4389}" srcOrd="3" destOrd="0" parTransId="{EDC3B29C-5B86-43F1-BC70-CE95C19BCE6C}" sibTransId="{13B303AB-833C-4EF8-AD5B-24E4C8ED308C}"/>
    <dgm:cxn modelId="{8238C818-F95D-4140-A6A0-436C37F346ED}" type="presOf" srcId="{FA0113C8-CCFC-44E1-8B1F-77A61CDF4389}" destId="{2AE58179-5164-40F5-A78B-D460BD2F8D27}" srcOrd="0" destOrd="0" presId="urn:microsoft.com/office/officeart/2005/8/layout/vProcess5"/>
    <dgm:cxn modelId="{F8106DC1-CB7B-493F-9D8B-539A72CF6B28}" type="presParOf" srcId="{0CC706C8-FE19-48C4-866A-9BCD3D5A00EB}" destId="{BDB64851-06A9-443E-BF03-BE59155019A6}" srcOrd="0" destOrd="0" presId="urn:microsoft.com/office/officeart/2005/8/layout/vProcess5"/>
    <dgm:cxn modelId="{63593539-3C18-44E4-A82D-AB60C97764A8}" type="presParOf" srcId="{0CC706C8-FE19-48C4-866A-9BCD3D5A00EB}" destId="{32A6B1F4-3A79-407C-9515-E94BB182FFF1}" srcOrd="1" destOrd="0" presId="urn:microsoft.com/office/officeart/2005/8/layout/vProcess5"/>
    <dgm:cxn modelId="{77DE54E1-F4E0-47EA-9362-C7E179D6BEB0}" type="presParOf" srcId="{0CC706C8-FE19-48C4-866A-9BCD3D5A00EB}" destId="{FDC10AB3-1D08-486D-ACC6-87FE850F37C2}" srcOrd="2" destOrd="0" presId="urn:microsoft.com/office/officeart/2005/8/layout/vProcess5"/>
    <dgm:cxn modelId="{9B04C8FD-0BB3-4548-9A59-C529CE057B02}" type="presParOf" srcId="{0CC706C8-FE19-48C4-866A-9BCD3D5A00EB}" destId="{2A1690E4-909A-4B7C-8CDA-0D2358C3BA42}" srcOrd="3" destOrd="0" presId="urn:microsoft.com/office/officeart/2005/8/layout/vProcess5"/>
    <dgm:cxn modelId="{1288E12E-A8EB-4031-B1D2-7039113FF81D}" type="presParOf" srcId="{0CC706C8-FE19-48C4-866A-9BCD3D5A00EB}" destId="{2AE58179-5164-40F5-A78B-D460BD2F8D27}" srcOrd="4" destOrd="0" presId="urn:microsoft.com/office/officeart/2005/8/layout/vProcess5"/>
    <dgm:cxn modelId="{37AC4306-F983-47CE-90A1-D4AA9CD3373C}" type="presParOf" srcId="{0CC706C8-FE19-48C4-866A-9BCD3D5A00EB}" destId="{0DE0A6A9-AFF4-437B-9C10-7D861964BC6E}" srcOrd="5" destOrd="0" presId="urn:microsoft.com/office/officeart/2005/8/layout/vProcess5"/>
    <dgm:cxn modelId="{ABC55176-DDEA-486E-B0CE-BA46370EF622}" type="presParOf" srcId="{0CC706C8-FE19-48C4-866A-9BCD3D5A00EB}" destId="{20A0E662-8CC7-4B16-A5D6-2EEE8ED96D68}" srcOrd="6" destOrd="0" presId="urn:microsoft.com/office/officeart/2005/8/layout/vProcess5"/>
    <dgm:cxn modelId="{6AD815A7-6835-423B-9C3C-358F40998474}" type="presParOf" srcId="{0CC706C8-FE19-48C4-866A-9BCD3D5A00EB}" destId="{61B30F6E-C49E-469A-B538-E146894BAECA}" srcOrd="7" destOrd="0" presId="urn:microsoft.com/office/officeart/2005/8/layout/vProcess5"/>
    <dgm:cxn modelId="{364275FD-5752-4A3E-BFA9-D5D229D28C98}" type="presParOf" srcId="{0CC706C8-FE19-48C4-866A-9BCD3D5A00EB}" destId="{E2E2F85D-922D-4BF4-9770-44BD32A6EA3E}" srcOrd="8" destOrd="0" presId="urn:microsoft.com/office/officeart/2005/8/layout/vProcess5"/>
    <dgm:cxn modelId="{8480BFCC-E26C-4DD1-9AFB-84B962CDED0E}" type="presParOf" srcId="{0CC706C8-FE19-48C4-866A-9BCD3D5A00EB}" destId="{4FB27A14-0BA4-4B76-90DA-6F91E02D52D5}" srcOrd="9" destOrd="0" presId="urn:microsoft.com/office/officeart/2005/8/layout/vProcess5"/>
    <dgm:cxn modelId="{F3E4F7A7-B53A-4DB4-9FC4-51AEBE7241BE}" type="presParOf" srcId="{0CC706C8-FE19-48C4-866A-9BCD3D5A00EB}" destId="{59A5BCF4-FA2C-434B-879C-31698A5D7674}" srcOrd="10" destOrd="0" presId="urn:microsoft.com/office/officeart/2005/8/layout/vProcess5"/>
    <dgm:cxn modelId="{968B554F-4893-4BB8-879D-73624EFA06D0}" type="presParOf" srcId="{0CC706C8-FE19-48C4-866A-9BCD3D5A00EB}" destId="{1E6B598A-48FA-4CFF-8689-1FA386F51AF7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0EAAD74-FD81-44F8-82D4-A5E9A13E6CB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48A514D-0D2F-4CFE-B4AB-6A30406E9D0F}">
      <dgm:prSet/>
      <dgm:spPr/>
      <dgm:t>
        <a:bodyPr/>
        <a:lstStyle/>
        <a:p>
          <a:r>
            <a:rPr lang="en-US" b="0" i="0"/>
            <a:t>Secure messaging and video conferencing tools improve communication and collaboration among healthcare professionals.</a:t>
          </a:r>
          <a:endParaRPr lang="en-US"/>
        </a:p>
      </dgm:t>
    </dgm:pt>
    <dgm:pt modelId="{B6441849-3BF5-40F1-B151-401F696819B0}" type="parTrans" cxnId="{9024EF79-A077-410B-95F1-39C4CE40F5AB}">
      <dgm:prSet/>
      <dgm:spPr/>
      <dgm:t>
        <a:bodyPr/>
        <a:lstStyle/>
        <a:p>
          <a:endParaRPr lang="en-US"/>
        </a:p>
      </dgm:t>
    </dgm:pt>
    <dgm:pt modelId="{87F563AA-8BAB-4410-BF14-AAFC085E9E1C}" type="sibTrans" cxnId="{9024EF79-A077-410B-95F1-39C4CE40F5AB}">
      <dgm:prSet/>
      <dgm:spPr/>
      <dgm:t>
        <a:bodyPr/>
        <a:lstStyle/>
        <a:p>
          <a:endParaRPr lang="en-US"/>
        </a:p>
      </dgm:t>
    </dgm:pt>
    <dgm:pt modelId="{3A8380EF-4E5B-4B5B-B2F0-249D23737412}">
      <dgm:prSet/>
      <dgm:spPr/>
      <dgm:t>
        <a:bodyPr/>
        <a:lstStyle/>
        <a:p>
          <a:r>
            <a:rPr lang="en-US" b="0" i="0" dirty="0"/>
            <a:t>Social media platforms and online patient forums engage patients and raise awareness of health issues.</a:t>
          </a:r>
          <a:endParaRPr lang="en-US" dirty="0"/>
        </a:p>
      </dgm:t>
    </dgm:pt>
    <dgm:pt modelId="{C62192D4-F39C-49D7-8CEF-D1893143F439}" type="parTrans" cxnId="{C306A986-582A-47AE-A519-31F6FF246DD9}">
      <dgm:prSet/>
      <dgm:spPr/>
      <dgm:t>
        <a:bodyPr/>
        <a:lstStyle/>
        <a:p>
          <a:endParaRPr lang="en-US"/>
        </a:p>
      </dgm:t>
    </dgm:pt>
    <dgm:pt modelId="{7F9A01D1-82AE-4248-9DFB-324CC730FC76}" type="sibTrans" cxnId="{C306A986-582A-47AE-A519-31F6FF246DD9}">
      <dgm:prSet/>
      <dgm:spPr/>
      <dgm:t>
        <a:bodyPr/>
        <a:lstStyle/>
        <a:p>
          <a:endParaRPr lang="en-US"/>
        </a:p>
      </dgm:t>
    </dgm:pt>
    <dgm:pt modelId="{8DD471FE-337F-482E-92F1-EFD1FAB43C6C}">
      <dgm:prSet/>
      <dgm:spPr/>
      <dgm:t>
        <a:bodyPr/>
        <a:lstStyle/>
        <a:p>
          <a:r>
            <a:rPr lang="en-US" b="0" i="0"/>
            <a:t>Digital participation platforms enable patients to participate in decision-making regarding their treatment plans.</a:t>
          </a:r>
          <a:endParaRPr lang="en-US"/>
        </a:p>
      </dgm:t>
    </dgm:pt>
    <dgm:pt modelId="{4F0FC4AC-4230-4057-ACC0-35C974CE8C11}" type="parTrans" cxnId="{85BC8540-2E5C-4E44-9942-79346EB54BB6}">
      <dgm:prSet/>
      <dgm:spPr/>
      <dgm:t>
        <a:bodyPr/>
        <a:lstStyle/>
        <a:p>
          <a:endParaRPr lang="en-US"/>
        </a:p>
      </dgm:t>
    </dgm:pt>
    <dgm:pt modelId="{AEB3658D-CEA7-4C36-BEC4-3E473C3FBA73}" type="sibTrans" cxnId="{85BC8540-2E5C-4E44-9942-79346EB54BB6}">
      <dgm:prSet/>
      <dgm:spPr/>
      <dgm:t>
        <a:bodyPr/>
        <a:lstStyle/>
        <a:p>
          <a:endParaRPr lang="en-US"/>
        </a:p>
      </dgm:t>
    </dgm:pt>
    <dgm:pt modelId="{1F66F4E0-F98D-4EDB-ABE4-56E9EB3F4BF2}">
      <dgm:prSet/>
      <dgm:spPr/>
      <dgm:t>
        <a:bodyPr/>
        <a:lstStyle/>
        <a:p>
          <a:r>
            <a:rPr lang="en-US" b="0" i="0"/>
            <a:t>Digital tools improve patient engagement and provide more efficient and effective care delivery.</a:t>
          </a:r>
          <a:endParaRPr lang="en-US"/>
        </a:p>
      </dgm:t>
    </dgm:pt>
    <dgm:pt modelId="{839A7EB3-D9CD-414C-ABE8-049D2399CBF2}" type="parTrans" cxnId="{F8797E8D-7203-42B1-8DAA-14AAA11CA91F}">
      <dgm:prSet/>
      <dgm:spPr/>
      <dgm:t>
        <a:bodyPr/>
        <a:lstStyle/>
        <a:p>
          <a:endParaRPr lang="en-US"/>
        </a:p>
      </dgm:t>
    </dgm:pt>
    <dgm:pt modelId="{6DE449DC-7B2A-4420-9028-40B3C97AB940}" type="sibTrans" cxnId="{F8797E8D-7203-42B1-8DAA-14AAA11CA91F}">
      <dgm:prSet/>
      <dgm:spPr/>
      <dgm:t>
        <a:bodyPr/>
        <a:lstStyle/>
        <a:p>
          <a:endParaRPr lang="en-US"/>
        </a:p>
      </dgm:t>
    </dgm:pt>
    <dgm:pt modelId="{81F68378-E846-4071-93E3-836E41B5BA29}" type="pres">
      <dgm:prSet presAssocID="{90EAAD74-FD81-44F8-82D4-A5E9A13E6CB1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6AA04215-9806-4FC0-BB02-2E81F1360A7A}" type="pres">
      <dgm:prSet presAssocID="{148A514D-0D2F-4CFE-B4AB-6A30406E9D0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C305BD3-13CD-40BD-A457-8E6E699A0613}" type="pres">
      <dgm:prSet presAssocID="{87F563AA-8BAB-4410-BF14-AAFC085E9E1C}" presName="sibTrans" presStyleCnt="0"/>
      <dgm:spPr/>
    </dgm:pt>
    <dgm:pt modelId="{506E25FE-02DA-4103-971D-A03A57D15D75}" type="pres">
      <dgm:prSet presAssocID="{3A8380EF-4E5B-4B5B-B2F0-249D23737412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FB26B56-69FA-4656-8174-AD947B36A74A}" type="pres">
      <dgm:prSet presAssocID="{7F9A01D1-82AE-4248-9DFB-324CC730FC76}" presName="sibTrans" presStyleCnt="0"/>
      <dgm:spPr/>
    </dgm:pt>
    <dgm:pt modelId="{C5177BD7-C489-4F08-88AE-5A77A8DA6A95}" type="pres">
      <dgm:prSet presAssocID="{8DD471FE-337F-482E-92F1-EFD1FAB43C6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9AF0530-8C29-4073-B5EA-47F7B834D9A4}" type="pres">
      <dgm:prSet presAssocID="{AEB3658D-CEA7-4C36-BEC4-3E473C3FBA73}" presName="sibTrans" presStyleCnt="0"/>
      <dgm:spPr/>
    </dgm:pt>
    <dgm:pt modelId="{B0B9B4CD-A364-4B2A-BACF-0335652A47BB}" type="pres">
      <dgm:prSet presAssocID="{1F66F4E0-F98D-4EDB-ABE4-56E9EB3F4BF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85BC8540-2E5C-4E44-9942-79346EB54BB6}" srcId="{90EAAD74-FD81-44F8-82D4-A5E9A13E6CB1}" destId="{8DD471FE-337F-482E-92F1-EFD1FAB43C6C}" srcOrd="2" destOrd="0" parTransId="{4F0FC4AC-4230-4057-ACC0-35C974CE8C11}" sibTransId="{AEB3658D-CEA7-4C36-BEC4-3E473C3FBA73}"/>
    <dgm:cxn modelId="{A1273DAD-DB47-45AC-A2A9-0182016CB5FE}" type="presOf" srcId="{1F66F4E0-F98D-4EDB-ABE4-56E9EB3F4BF2}" destId="{B0B9B4CD-A364-4B2A-BACF-0335652A47BB}" srcOrd="0" destOrd="0" presId="urn:microsoft.com/office/officeart/2005/8/layout/default"/>
    <dgm:cxn modelId="{C306A986-582A-47AE-A519-31F6FF246DD9}" srcId="{90EAAD74-FD81-44F8-82D4-A5E9A13E6CB1}" destId="{3A8380EF-4E5B-4B5B-B2F0-249D23737412}" srcOrd="1" destOrd="0" parTransId="{C62192D4-F39C-49D7-8CEF-D1893143F439}" sibTransId="{7F9A01D1-82AE-4248-9DFB-324CC730FC76}"/>
    <dgm:cxn modelId="{AA0D55F4-783C-4424-B512-C74A5F617F28}" type="presOf" srcId="{148A514D-0D2F-4CFE-B4AB-6A30406E9D0F}" destId="{6AA04215-9806-4FC0-BB02-2E81F1360A7A}" srcOrd="0" destOrd="0" presId="urn:microsoft.com/office/officeart/2005/8/layout/default"/>
    <dgm:cxn modelId="{9024EF79-A077-410B-95F1-39C4CE40F5AB}" srcId="{90EAAD74-FD81-44F8-82D4-A5E9A13E6CB1}" destId="{148A514D-0D2F-4CFE-B4AB-6A30406E9D0F}" srcOrd="0" destOrd="0" parTransId="{B6441849-3BF5-40F1-B151-401F696819B0}" sibTransId="{87F563AA-8BAB-4410-BF14-AAFC085E9E1C}"/>
    <dgm:cxn modelId="{66B2217E-428F-432D-BFDF-CD82BAF57EEE}" type="presOf" srcId="{90EAAD74-FD81-44F8-82D4-A5E9A13E6CB1}" destId="{81F68378-E846-4071-93E3-836E41B5BA29}" srcOrd="0" destOrd="0" presId="urn:microsoft.com/office/officeart/2005/8/layout/default"/>
    <dgm:cxn modelId="{F8797E8D-7203-42B1-8DAA-14AAA11CA91F}" srcId="{90EAAD74-FD81-44F8-82D4-A5E9A13E6CB1}" destId="{1F66F4E0-F98D-4EDB-ABE4-56E9EB3F4BF2}" srcOrd="3" destOrd="0" parTransId="{839A7EB3-D9CD-414C-ABE8-049D2399CBF2}" sibTransId="{6DE449DC-7B2A-4420-9028-40B3C97AB940}"/>
    <dgm:cxn modelId="{1ABFA562-4503-4D24-90E0-44E96A8480A8}" type="presOf" srcId="{8DD471FE-337F-482E-92F1-EFD1FAB43C6C}" destId="{C5177BD7-C489-4F08-88AE-5A77A8DA6A95}" srcOrd="0" destOrd="0" presId="urn:microsoft.com/office/officeart/2005/8/layout/default"/>
    <dgm:cxn modelId="{00A78DB4-FF25-4055-9D38-58C12F36BBB2}" type="presOf" srcId="{3A8380EF-4E5B-4B5B-B2F0-249D23737412}" destId="{506E25FE-02DA-4103-971D-A03A57D15D75}" srcOrd="0" destOrd="0" presId="urn:microsoft.com/office/officeart/2005/8/layout/default"/>
    <dgm:cxn modelId="{64BD5865-A88A-4150-85EA-16364A94FAA9}" type="presParOf" srcId="{81F68378-E846-4071-93E3-836E41B5BA29}" destId="{6AA04215-9806-4FC0-BB02-2E81F1360A7A}" srcOrd="0" destOrd="0" presId="urn:microsoft.com/office/officeart/2005/8/layout/default"/>
    <dgm:cxn modelId="{E6506CD7-F11D-4B98-B9F7-A220EE0A209C}" type="presParOf" srcId="{81F68378-E846-4071-93E3-836E41B5BA29}" destId="{0C305BD3-13CD-40BD-A457-8E6E699A0613}" srcOrd="1" destOrd="0" presId="urn:microsoft.com/office/officeart/2005/8/layout/default"/>
    <dgm:cxn modelId="{101ECAB9-23DF-4C8B-BC9B-B4807D5945E8}" type="presParOf" srcId="{81F68378-E846-4071-93E3-836E41B5BA29}" destId="{506E25FE-02DA-4103-971D-A03A57D15D75}" srcOrd="2" destOrd="0" presId="urn:microsoft.com/office/officeart/2005/8/layout/default"/>
    <dgm:cxn modelId="{93F59416-834B-4A14-8D48-30FC10DD76B0}" type="presParOf" srcId="{81F68378-E846-4071-93E3-836E41B5BA29}" destId="{CFB26B56-69FA-4656-8174-AD947B36A74A}" srcOrd="3" destOrd="0" presId="urn:microsoft.com/office/officeart/2005/8/layout/default"/>
    <dgm:cxn modelId="{BE4C0914-A12D-46EE-93CE-3F730AC26E89}" type="presParOf" srcId="{81F68378-E846-4071-93E3-836E41B5BA29}" destId="{C5177BD7-C489-4F08-88AE-5A77A8DA6A95}" srcOrd="4" destOrd="0" presId="urn:microsoft.com/office/officeart/2005/8/layout/default"/>
    <dgm:cxn modelId="{D7E8A9BF-34DC-4100-8202-6F18BE32380C}" type="presParOf" srcId="{81F68378-E846-4071-93E3-836E41B5BA29}" destId="{F9AF0530-8C29-4073-B5EA-47F7B834D9A4}" srcOrd="5" destOrd="0" presId="urn:microsoft.com/office/officeart/2005/8/layout/default"/>
    <dgm:cxn modelId="{ACD19B9D-9868-4A70-B7EC-119BABB8208E}" type="presParOf" srcId="{81F68378-E846-4071-93E3-836E41B5BA29}" destId="{B0B9B4CD-A364-4B2A-BACF-0335652A47B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130314-35A2-4283-B4BB-C1115F215C6D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9A06140-A5C8-47C4-B23D-4D423B6CD6C4}">
      <dgm:prSet/>
      <dgm:spPr/>
      <dgm:t>
        <a:bodyPr/>
        <a:lstStyle/>
        <a:p>
          <a:pPr algn="l">
            <a:lnSpc>
              <a:spcPct val="100000"/>
            </a:lnSpc>
          </a:pPr>
          <a:r>
            <a:rPr lang="en-US" dirty="0"/>
            <a:t>Digital literacy is essential for self-development and career advancement.</a:t>
          </a:r>
        </a:p>
      </dgm:t>
    </dgm:pt>
    <dgm:pt modelId="{1071A9D5-9BED-4BDF-95B1-52DC8E7C70D0}" type="parTrans" cxnId="{BF6A3EC9-4EE3-428F-BDD3-92251E07D43F}">
      <dgm:prSet/>
      <dgm:spPr/>
      <dgm:t>
        <a:bodyPr/>
        <a:lstStyle/>
        <a:p>
          <a:endParaRPr lang="en-US"/>
        </a:p>
      </dgm:t>
    </dgm:pt>
    <dgm:pt modelId="{5C2BB170-D248-40F4-819A-3346ECE3BEEB}" type="sibTrans" cxnId="{BF6A3EC9-4EE3-428F-BDD3-92251E07D43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BC6939-D88D-4CAD-8F8A-1E9E530259B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Online resources enable professionals to access vast amounts of information and expand their knowledge and skills.</a:t>
          </a:r>
        </a:p>
      </dgm:t>
    </dgm:pt>
    <dgm:pt modelId="{5751B2B0-C21F-4B4D-A2DE-18D6913F32DD}" type="parTrans" cxnId="{948FEC24-EE17-4760-AF61-D31A07B35C7B}">
      <dgm:prSet/>
      <dgm:spPr/>
      <dgm:t>
        <a:bodyPr/>
        <a:lstStyle/>
        <a:p>
          <a:endParaRPr lang="en-US"/>
        </a:p>
      </dgm:t>
    </dgm:pt>
    <dgm:pt modelId="{967F540C-2082-4817-85D7-5AF364B44F49}" type="sibTrans" cxnId="{948FEC24-EE17-4760-AF61-D31A07B35C7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B5A0618-4C28-4121-AD24-6DD3388C86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facilitate collaboration and networking, connecting professionals with like-minded individuals.</a:t>
          </a:r>
        </a:p>
      </dgm:t>
    </dgm:pt>
    <dgm:pt modelId="{08FBA85B-C719-4A55-BDEA-CB67E7E6A0B1}" type="parTrans" cxnId="{1E858A58-52EB-41AE-BEF3-BE3CB07B8F4D}">
      <dgm:prSet/>
      <dgm:spPr/>
      <dgm:t>
        <a:bodyPr/>
        <a:lstStyle/>
        <a:p>
          <a:endParaRPr lang="en-US"/>
        </a:p>
      </dgm:t>
    </dgm:pt>
    <dgm:pt modelId="{3F43F925-471F-4806-8267-47BFCFDFD49E}" type="sibTrans" cxnId="{1E858A58-52EB-41AE-BEF3-BE3CB07B8F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3BC1A27-8016-4A3B-8E7B-10C3952A7C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Digital tools support employee well-being by providing access to wellness resources and enabling remote work.</a:t>
          </a:r>
        </a:p>
      </dgm:t>
    </dgm:pt>
    <dgm:pt modelId="{DED35EF7-363B-4C10-A792-CEBD8C0E3FE1}" type="parTrans" cxnId="{06FA87A0-C6D1-4289-B39D-EEDA54B3E24A}">
      <dgm:prSet/>
      <dgm:spPr/>
      <dgm:t>
        <a:bodyPr/>
        <a:lstStyle/>
        <a:p>
          <a:endParaRPr lang="en-US"/>
        </a:p>
      </dgm:t>
    </dgm:pt>
    <dgm:pt modelId="{0FD29240-6D60-4B05-B35D-9AEA28BFA4C0}" type="sibTrans" cxnId="{06FA87A0-C6D1-4289-B39D-EEDA54B3E24A}">
      <dgm:prSet/>
      <dgm:spPr/>
      <dgm:t>
        <a:bodyPr/>
        <a:lstStyle/>
        <a:p>
          <a:endParaRPr lang="en-US"/>
        </a:p>
      </dgm:t>
    </dgm:pt>
    <dgm:pt modelId="{EC3780F0-0819-43A7-9778-AC3A601DC8D6}" type="pres">
      <dgm:prSet presAssocID="{15130314-35A2-4283-B4BB-C1115F215C6D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ED83C36-DDEC-474C-937F-DB4DA058B20F}" type="pres">
      <dgm:prSet presAssocID="{15130314-35A2-4283-B4BB-C1115F215C6D}" presName="container" presStyleCnt="0">
        <dgm:presLayoutVars>
          <dgm:dir/>
          <dgm:resizeHandles val="exact"/>
        </dgm:presLayoutVars>
      </dgm:prSet>
      <dgm:spPr/>
    </dgm:pt>
    <dgm:pt modelId="{1B78D588-51E0-46A3-907E-8D11AC811491}" type="pres">
      <dgm:prSet presAssocID="{59A06140-A5C8-47C4-B23D-4D423B6CD6C4}" presName="compNode" presStyleCnt="0"/>
      <dgm:spPr/>
    </dgm:pt>
    <dgm:pt modelId="{04CB2C73-D49A-49BD-A935-B102BE64A407}" type="pres">
      <dgm:prSet presAssocID="{59A06140-A5C8-47C4-B23D-4D423B6CD6C4}" presName="iconBgRect" presStyleLbl="bgShp" presStyleIdx="0" presStyleCnt="4"/>
      <dgm:spPr/>
    </dgm:pt>
    <dgm:pt modelId="{1DEB1D39-36EC-49A8-9B14-6CAC67233B81}" type="pres">
      <dgm:prSet presAssocID="{59A06140-A5C8-47C4-B23D-4D423B6CD6C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34D6319B-7B5D-400F-A03D-42FED4AEF0E4}" type="pres">
      <dgm:prSet presAssocID="{59A06140-A5C8-47C4-B23D-4D423B6CD6C4}" presName="spaceRect" presStyleCnt="0"/>
      <dgm:spPr/>
    </dgm:pt>
    <dgm:pt modelId="{8AF1E4D8-8182-4C35-8DD3-3A767441E358}" type="pres">
      <dgm:prSet presAssocID="{59A06140-A5C8-47C4-B23D-4D423B6CD6C4}" presName="textRect" presStyleLbl="revTx" presStyleIdx="0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C72FBB2-D3BE-4CD0-B243-959793F1595A}" type="pres">
      <dgm:prSet presAssocID="{5C2BB170-D248-40F4-819A-3346ECE3BEEB}" presName="sibTrans" presStyleLbl="sibTrans2D1" presStyleIdx="0" presStyleCnt="0"/>
      <dgm:spPr/>
      <dgm:t>
        <a:bodyPr/>
        <a:lstStyle/>
        <a:p>
          <a:endParaRPr lang="en-GB"/>
        </a:p>
      </dgm:t>
    </dgm:pt>
    <dgm:pt modelId="{081C4BA3-C574-4095-AA42-F7A69C6587EA}" type="pres">
      <dgm:prSet presAssocID="{CABC6939-D88D-4CAD-8F8A-1E9E530259B7}" presName="compNode" presStyleCnt="0"/>
      <dgm:spPr/>
    </dgm:pt>
    <dgm:pt modelId="{24F97CC5-4573-4ECF-8CBE-587672E7E155}" type="pres">
      <dgm:prSet presAssocID="{CABC6939-D88D-4CAD-8F8A-1E9E530259B7}" presName="iconBgRect" presStyleLbl="bgShp" presStyleIdx="1" presStyleCnt="4"/>
      <dgm:spPr/>
    </dgm:pt>
    <dgm:pt modelId="{EBAEEA13-1029-4306-A635-2E3DE76B4D11}" type="pres">
      <dgm:prSet presAssocID="{CABC6939-D88D-4CAD-8F8A-1E9E530259B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AA5BA14-B059-4F74-AF43-DE517C0F09F2}" type="pres">
      <dgm:prSet presAssocID="{CABC6939-D88D-4CAD-8F8A-1E9E530259B7}" presName="spaceRect" presStyleCnt="0"/>
      <dgm:spPr/>
    </dgm:pt>
    <dgm:pt modelId="{38FAA01F-9DE5-4AEA-B8EE-E2DFBB2E6D6C}" type="pres">
      <dgm:prSet presAssocID="{CABC6939-D88D-4CAD-8F8A-1E9E530259B7}" presName="textRect" presStyleLbl="revTx" presStyleIdx="1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87D0D6A6-5BF5-4B3C-84AC-12DECD7E2593}" type="pres">
      <dgm:prSet presAssocID="{967F540C-2082-4817-85D7-5AF364B44F49}" presName="sibTrans" presStyleLbl="sibTrans2D1" presStyleIdx="0" presStyleCnt="0"/>
      <dgm:spPr/>
      <dgm:t>
        <a:bodyPr/>
        <a:lstStyle/>
        <a:p>
          <a:endParaRPr lang="en-GB"/>
        </a:p>
      </dgm:t>
    </dgm:pt>
    <dgm:pt modelId="{371CC8E1-1395-417C-8559-EB6A2891D27B}" type="pres">
      <dgm:prSet presAssocID="{3B5A0618-4C28-4121-AD24-6DD3388C862C}" presName="compNode" presStyleCnt="0"/>
      <dgm:spPr/>
    </dgm:pt>
    <dgm:pt modelId="{2DD8D9BD-447E-43D1-9F33-11CB3BD67F71}" type="pres">
      <dgm:prSet presAssocID="{3B5A0618-4C28-4121-AD24-6DD3388C862C}" presName="iconBgRect" presStyleLbl="bgShp" presStyleIdx="2" presStyleCnt="4"/>
      <dgm:spPr/>
    </dgm:pt>
    <dgm:pt modelId="{F1EA3AEB-DB42-49DD-9D63-91830F903E6D}" type="pres">
      <dgm:prSet presAssocID="{3B5A0618-4C28-4121-AD24-6DD3388C862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41DE8153-972F-4A55-A935-B5E6C5E5E327}" type="pres">
      <dgm:prSet presAssocID="{3B5A0618-4C28-4121-AD24-6DD3388C862C}" presName="spaceRect" presStyleCnt="0"/>
      <dgm:spPr/>
    </dgm:pt>
    <dgm:pt modelId="{9D28975D-F88E-4363-A73B-C39A0BDCD51F}" type="pres">
      <dgm:prSet presAssocID="{3B5A0618-4C28-4121-AD24-6DD3388C862C}" presName="textRect" presStyleLbl="revTx" presStyleIdx="2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  <dgm:pt modelId="{42FBBBBA-F2A5-4510-BBF9-5C09A01C4B43}" type="pres">
      <dgm:prSet presAssocID="{3F43F925-471F-4806-8267-47BFCFDFD49E}" presName="sibTrans" presStyleLbl="sibTrans2D1" presStyleIdx="0" presStyleCnt="0"/>
      <dgm:spPr/>
      <dgm:t>
        <a:bodyPr/>
        <a:lstStyle/>
        <a:p>
          <a:endParaRPr lang="en-GB"/>
        </a:p>
      </dgm:t>
    </dgm:pt>
    <dgm:pt modelId="{BA35366D-5B95-42F7-8900-B9FCAB287E62}" type="pres">
      <dgm:prSet presAssocID="{73BC1A27-8016-4A3B-8E7B-10C3952A7C80}" presName="compNode" presStyleCnt="0"/>
      <dgm:spPr/>
    </dgm:pt>
    <dgm:pt modelId="{35AD6410-E976-448E-8A43-0345122A44A2}" type="pres">
      <dgm:prSet presAssocID="{73BC1A27-8016-4A3B-8E7B-10C3952A7C80}" presName="iconBgRect" presStyleLbl="bgShp" presStyleIdx="3" presStyleCnt="4"/>
      <dgm:spPr/>
    </dgm:pt>
    <dgm:pt modelId="{BA070573-A229-43CD-BE6F-7F44C53A2F14}" type="pres">
      <dgm:prSet presAssocID="{73BC1A27-8016-4A3B-8E7B-10C3952A7C8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928664F-A29D-4F53-A7F6-C133A23F4772}" type="pres">
      <dgm:prSet presAssocID="{73BC1A27-8016-4A3B-8E7B-10C3952A7C80}" presName="spaceRect" presStyleCnt="0"/>
      <dgm:spPr/>
    </dgm:pt>
    <dgm:pt modelId="{8B51AABC-3B6C-4E9A-8724-D63081FD6FCC}" type="pres">
      <dgm:prSet presAssocID="{73BC1A27-8016-4A3B-8E7B-10C3952A7C80}" presName="textRect" presStyleLbl="revTx" presStyleIdx="3" presStyleCnt="4">
        <dgm:presLayoutVars>
          <dgm:chMax val="1"/>
          <dgm:chPref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72844251-D588-47F5-AD31-ADC79DEC8B49}" type="presOf" srcId="{73BC1A27-8016-4A3B-8E7B-10C3952A7C80}" destId="{8B51AABC-3B6C-4E9A-8724-D63081FD6FCC}" srcOrd="0" destOrd="0" presId="urn:microsoft.com/office/officeart/2018/2/layout/IconCircleList"/>
    <dgm:cxn modelId="{BF6A3EC9-4EE3-428F-BDD3-92251E07D43F}" srcId="{15130314-35A2-4283-B4BB-C1115F215C6D}" destId="{59A06140-A5C8-47C4-B23D-4D423B6CD6C4}" srcOrd="0" destOrd="0" parTransId="{1071A9D5-9BED-4BDF-95B1-52DC8E7C70D0}" sibTransId="{5C2BB170-D248-40F4-819A-3346ECE3BEEB}"/>
    <dgm:cxn modelId="{AF4ABE1A-DF40-45FF-9A6E-5FF4F628F369}" type="presOf" srcId="{3F43F925-471F-4806-8267-47BFCFDFD49E}" destId="{42FBBBBA-F2A5-4510-BBF9-5C09A01C4B43}" srcOrd="0" destOrd="0" presId="urn:microsoft.com/office/officeart/2018/2/layout/IconCircleList"/>
    <dgm:cxn modelId="{3BA50021-3A15-4643-BC4B-988C6DAA347F}" type="presOf" srcId="{5C2BB170-D248-40F4-819A-3346ECE3BEEB}" destId="{4C72FBB2-D3BE-4CD0-B243-959793F1595A}" srcOrd="0" destOrd="0" presId="urn:microsoft.com/office/officeart/2018/2/layout/IconCircleList"/>
    <dgm:cxn modelId="{2383B407-590D-4B33-BB53-14A678634CE4}" type="presOf" srcId="{59A06140-A5C8-47C4-B23D-4D423B6CD6C4}" destId="{8AF1E4D8-8182-4C35-8DD3-3A767441E358}" srcOrd="0" destOrd="0" presId="urn:microsoft.com/office/officeart/2018/2/layout/IconCircleList"/>
    <dgm:cxn modelId="{948FEC24-EE17-4760-AF61-D31A07B35C7B}" srcId="{15130314-35A2-4283-B4BB-C1115F215C6D}" destId="{CABC6939-D88D-4CAD-8F8A-1E9E530259B7}" srcOrd="1" destOrd="0" parTransId="{5751B2B0-C21F-4B4D-A2DE-18D6913F32DD}" sibTransId="{967F540C-2082-4817-85D7-5AF364B44F49}"/>
    <dgm:cxn modelId="{B1085E60-D239-47CB-9C7F-293FCD1B2586}" type="presOf" srcId="{CABC6939-D88D-4CAD-8F8A-1E9E530259B7}" destId="{38FAA01F-9DE5-4AEA-B8EE-E2DFBB2E6D6C}" srcOrd="0" destOrd="0" presId="urn:microsoft.com/office/officeart/2018/2/layout/IconCircleList"/>
    <dgm:cxn modelId="{06FA87A0-C6D1-4289-B39D-EEDA54B3E24A}" srcId="{15130314-35A2-4283-B4BB-C1115F215C6D}" destId="{73BC1A27-8016-4A3B-8E7B-10C3952A7C80}" srcOrd="3" destOrd="0" parTransId="{DED35EF7-363B-4C10-A792-CEBD8C0E3FE1}" sibTransId="{0FD29240-6D60-4B05-B35D-9AEA28BFA4C0}"/>
    <dgm:cxn modelId="{8BCAD53C-AB10-44F4-ACE6-96D2F3FE3673}" type="presOf" srcId="{15130314-35A2-4283-B4BB-C1115F215C6D}" destId="{EC3780F0-0819-43A7-9778-AC3A601DC8D6}" srcOrd="0" destOrd="0" presId="urn:microsoft.com/office/officeart/2018/2/layout/IconCircleList"/>
    <dgm:cxn modelId="{1E858A58-52EB-41AE-BEF3-BE3CB07B8F4D}" srcId="{15130314-35A2-4283-B4BB-C1115F215C6D}" destId="{3B5A0618-4C28-4121-AD24-6DD3388C862C}" srcOrd="2" destOrd="0" parTransId="{08FBA85B-C719-4A55-BDEA-CB67E7E6A0B1}" sibTransId="{3F43F925-471F-4806-8267-47BFCFDFD49E}"/>
    <dgm:cxn modelId="{3FFC2B8B-07AE-47B9-8EA3-59474BA568EC}" type="presOf" srcId="{3B5A0618-4C28-4121-AD24-6DD3388C862C}" destId="{9D28975D-F88E-4363-A73B-C39A0BDCD51F}" srcOrd="0" destOrd="0" presId="urn:microsoft.com/office/officeart/2018/2/layout/IconCircleList"/>
    <dgm:cxn modelId="{A0A4C0C0-EC8B-4FE4-9D91-044ACD2AEF93}" type="presOf" srcId="{967F540C-2082-4817-85D7-5AF364B44F49}" destId="{87D0D6A6-5BF5-4B3C-84AC-12DECD7E2593}" srcOrd="0" destOrd="0" presId="urn:microsoft.com/office/officeart/2018/2/layout/IconCircleList"/>
    <dgm:cxn modelId="{4FAB14E3-BD51-48EB-B56B-3E148BFD939A}" type="presParOf" srcId="{EC3780F0-0819-43A7-9778-AC3A601DC8D6}" destId="{CED83C36-DDEC-474C-937F-DB4DA058B20F}" srcOrd="0" destOrd="0" presId="urn:microsoft.com/office/officeart/2018/2/layout/IconCircleList"/>
    <dgm:cxn modelId="{C4CCE0A0-52D3-41BF-BC10-22AD91D47E20}" type="presParOf" srcId="{CED83C36-DDEC-474C-937F-DB4DA058B20F}" destId="{1B78D588-51E0-46A3-907E-8D11AC811491}" srcOrd="0" destOrd="0" presId="urn:microsoft.com/office/officeart/2018/2/layout/IconCircleList"/>
    <dgm:cxn modelId="{05DF2B96-A789-4ABA-90FD-00B31D5A2028}" type="presParOf" srcId="{1B78D588-51E0-46A3-907E-8D11AC811491}" destId="{04CB2C73-D49A-49BD-A935-B102BE64A407}" srcOrd="0" destOrd="0" presId="urn:microsoft.com/office/officeart/2018/2/layout/IconCircleList"/>
    <dgm:cxn modelId="{D811943E-82CF-4A8A-997D-2CE5A5C39A71}" type="presParOf" srcId="{1B78D588-51E0-46A3-907E-8D11AC811491}" destId="{1DEB1D39-36EC-49A8-9B14-6CAC67233B81}" srcOrd="1" destOrd="0" presId="urn:microsoft.com/office/officeart/2018/2/layout/IconCircleList"/>
    <dgm:cxn modelId="{57D3FA6B-6E8A-4187-84CC-4A03DD61C572}" type="presParOf" srcId="{1B78D588-51E0-46A3-907E-8D11AC811491}" destId="{34D6319B-7B5D-400F-A03D-42FED4AEF0E4}" srcOrd="2" destOrd="0" presId="urn:microsoft.com/office/officeart/2018/2/layout/IconCircleList"/>
    <dgm:cxn modelId="{4EB54955-AA26-4308-8FEC-92043BBE41E5}" type="presParOf" srcId="{1B78D588-51E0-46A3-907E-8D11AC811491}" destId="{8AF1E4D8-8182-4C35-8DD3-3A767441E358}" srcOrd="3" destOrd="0" presId="urn:microsoft.com/office/officeart/2018/2/layout/IconCircleList"/>
    <dgm:cxn modelId="{7E666EE1-FB8A-479E-9658-C57BE874E9FB}" type="presParOf" srcId="{CED83C36-DDEC-474C-937F-DB4DA058B20F}" destId="{4C72FBB2-D3BE-4CD0-B243-959793F1595A}" srcOrd="1" destOrd="0" presId="urn:microsoft.com/office/officeart/2018/2/layout/IconCircleList"/>
    <dgm:cxn modelId="{DC52044F-509C-4119-9929-E632C24B807B}" type="presParOf" srcId="{CED83C36-DDEC-474C-937F-DB4DA058B20F}" destId="{081C4BA3-C574-4095-AA42-F7A69C6587EA}" srcOrd="2" destOrd="0" presId="urn:microsoft.com/office/officeart/2018/2/layout/IconCircleList"/>
    <dgm:cxn modelId="{868DD6EA-A3D6-495E-BAE6-5AD46F24D2AB}" type="presParOf" srcId="{081C4BA3-C574-4095-AA42-F7A69C6587EA}" destId="{24F97CC5-4573-4ECF-8CBE-587672E7E155}" srcOrd="0" destOrd="0" presId="urn:microsoft.com/office/officeart/2018/2/layout/IconCircleList"/>
    <dgm:cxn modelId="{379AE9B8-997E-4653-AF3A-34C952ED7FFA}" type="presParOf" srcId="{081C4BA3-C574-4095-AA42-F7A69C6587EA}" destId="{EBAEEA13-1029-4306-A635-2E3DE76B4D11}" srcOrd="1" destOrd="0" presId="urn:microsoft.com/office/officeart/2018/2/layout/IconCircleList"/>
    <dgm:cxn modelId="{F3137837-0FBB-4C1C-B29B-EA2550969E0D}" type="presParOf" srcId="{081C4BA3-C574-4095-AA42-F7A69C6587EA}" destId="{1AA5BA14-B059-4F74-AF43-DE517C0F09F2}" srcOrd="2" destOrd="0" presId="urn:microsoft.com/office/officeart/2018/2/layout/IconCircleList"/>
    <dgm:cxn modelId="{0F8D150F-3732-4987-88FC-577F293F31B2}" type="presParOf" srcId="{081C4BA3-C574-4095-AA42-F7A69C6587EA}" destId="{38FAA01F-9DE5-4AEA-B8EE-E2DFBB2E6D6C}" srcOrd="3" destOrd="0" presId="urn:microsoft.com/office/officeart/2018/2/layout/IconCircleList"/>
    <dgm:cxn modelId="{85D6D431-A542-4DA7-ADC3-417B4EEB0D7D}" type="presParOf" srcId="{CED83C36-DDEC-474C-937F-DB4DA058B20F}" destId="{87D0D6A6-5BF5-4B3C-84AC-12DECD7E2593}" srcOrd="3" destOrd="0" presId="urn:microsoft.com/office/officeart/2018/2/layout/IconCircleList"/>
    <dgm:cxn modelId="{E9EDDA06-3A58-4BE7-B369-76FF1DE721CD}" type="presParOf" srcId="{CED83C36-DDEC-474C-937F-DB4DA058B20F}" destId="{371CC8E1-1395-417C-8559-EB6A2891D27B}" srcOrd="4" destOrd="0" presId="urn:microsoft.com/office/officeart/2018/2/layout/IconCircleList"/>
    <dgm:cxn modelId="{1DB9984E-91C8-4A29-82F4-D280177D47B2}" type="presParOf" srcId="{371CC8E1-1395-417C-8559-EB6A2891D27B}" destId="{2DD8D9BD-447E-43D1-9F33-11CB3BD67F71}" srcOrd="0" destOrd="0" presId="urn:microsoft.com/office/officeart/2018/2/layout/IconCircleList"/>
    <dgm:cxn modelId="{65B97FA0-9464-4B2D-8B25-FE90B083750F}" type="presParOf" srcId="{371CC8E1-1395-417C-8559-EB6A2891D27B}" destId="{F1EA3AEB-DB42-49DD-9D63-91830F903E6D}" srcOrd="1" destOrd="0" presId="urn:microsoft.com/office/officeart/2018/2/layout/IconCircleList"/>
    <dgm:cxn modelId="{539E03C1-8F17-46E6-AF1C-4C1A09ED2961}" type="presParOf" srcId="{371CC8E1-1395-417C-8559-EB6A2891D27B}" destId="{41DE8153-972F-4A55-A935-B5E6C5E5E327}" srcOrd="2" destOrd="0" presId="urn:microsoft.com/office/officeart/2018/2/layout/IconCircleList"/>
    <dgm:cxn modelId="{DAF7F93A-E80E-4DE6-85C4-680AEDB90E4F}" type="presParOf" srcId="{371CC8E1-1395-417C-8559-EB6A2891D27B}" destId="{9D28975D-F88E-4363-A73B-C39A0BDCD51F}" srcOrd="3" destOrd="0" presId="urn:microsoft.com/office/officeart/2018/2/layout/IconCircleList"/>
    <dgm:cxn modelId="{FA3938FA-1013-41CB-AD25-6F94686BD372}" type="presParOf" srcId="{CED83C36-DDEC-474C-937F-DB4DA058B20F}" destId="{42FBBBBA-F2A5-4510-BBF9-5C09A01C4B43}" srcOrd="5" destOrd="0" presId="urn:microsoft.com/office/officeart/2018/2/layout/IconCircleList"/>
    <dgm:cxn modelId="{A39D41D7-000A-4723-8216-E4CCB9F669B6}" type="presParOf" srcId="{CED83C36-DDEC-474C-937F-DB4DA058B20F}" destId="{BA35366D-5B95-42F7-8900-B9FCAB287E62}" srcOrd="6" destOrd="0" presId="urn:microsoft.com/office/officeart/2018/2/layout/IconCircleList"/>
    <dgm:cxn modelId="{863C5055-49C9-4E61-8A41-BB77FB433FB0}" type="presParOf" srcId="{BA35366D-5B95-42F7-8900-B9FCAB287E62}" destId="{35AD6410-E976-448E-8A43-0345122A44A2}" srcOrd="0" destOrd="0" presId="urn:microsoft.com/office/officeart/2018/2/layout/IconCircleList"/>
    <dgm:cxn modelId="{F963CF76-40D8-4347-B2BD-CF457B6FC3F7}" type="presParOf" srcId="{BA35366D-5B95-42F7-8900-B9FCAB287E62}" destId="{BA070573-A229-43CD-BE6F-7F44C53A2F14}" srcOrd="1" destOrd="0" presId="urn:microsoft.com/office/officeart/2018/2/layout/IconCircleList"/>
    <dgm:cxn modelId="{3F57D856-A842-42F8-8188-42D4519502CC}" type="presParOf" srcId="{BA35366D-5B95-42F7-8900-B9FCAB287E62}" destId="{2928664F-A29D-4F53-A7F6-C133A23F4772}" srcOrd="2" destOrd="0" presId="urn:microsoft.com/office/officeart/2018/2/layout/IconCircleList"/>
    <dgm:cxn modelId="{BCBAA695-DBEA-4B7E-B9A5-CD5064754738}" type="presParOf" srcId="{BA35366D-5B95-42F7-8900-B9FCAB287E62}" destId="{8B51AABC-3B6C-4E9A-8724-D63081FD6FCC}" srcOrd="3" destOrd="0" presId="urn:microsoft.com/office/officeart/2018/2/layout/IconCircleList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323FBB8-6D6D-4A2D-A0D8-B311D601F53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DE16F8-BC6A-4877-8D43-27BF23B06833}">
      <dgm:prSet/>
      <dgm:spPr/>
      <dgm:t>
        <a:bodyPr/>
        <a:lstStyle/>
        <a:p>
          <a:r>
            <a:rPr lang="en-US"/>
            <a:t>Technical proficiency is crucial for healthcare professionals to handle and manage data effectively.</a:t>
          </a:r>
        </a:p>
      </dgm:t>
    </dgm:pt>
    <dgm:pt modelId="{C6382949-9F59-47EA-9218-A27C728A9BDD}" type="parTrans" cxnId="{9090D743-9FA6-4F06-A786-353910C1AC3A}">
      <dgm:prSet/>
      <dgm:spPr/>
      <dgm:t>
        <a:bodyPr/>
        <a:lstStyle/>
        <a:p>
          <a:endParaRPr lang="en-US"/>
        </a:p>
      </dgm:t>
    </dgm:pt>
    <dgm:pt modelId="{D12EE271-7F70-40A9-B0EC-ED227634F719}" type="sibTrans" cxnId="{9090D743-9FA6-4F06-A786-353910C1AC3A}">
      <dgm:prSet/>
      <dgm:spPr/>
      <dgm:t>
        <a:bodyPr/>
        <a:lstStyle/>
        <a:p>
          <a:endParaRPr lang="en-US"/>
        </a:p>
      </dgm:t>
    </dgm:pt>
    <dgm:pt modelId="{00E745BD-4E8C-472A-99A2-D354E77CB7E3}">
      <dgm:prSet/>
      <dgm:spPr/>
      <dgm:t>
        <a:bodyPr/>
        <a:lstStyle/>
        <a:p>
          <a:r>
            <a:rPr lang="en-US" dirty="0"/>
            <a:t>Professionals with technical proficiency can handle large volumes of data quickly, accurately, and securely.</a:t>
          </a:r>
        </a:p>
      </dgm:t>
    </dgm:pt>
    <dgm:pt modelId="{D656D9D3-CB7E-4A52-A5DB-C146BFBD9C7C}" type="parTrans" cxnId="{447E6C61-D425-4354-8718-F421330357F8}">
      <dgm:prSet/>
      <dgm:spPr/>
      <dgm:t>
        <a:bodyPr/>
        <a:lstStyle/>
        <a:p>
          <a:endParaRPr lang="en-US"/>
        </a:p>
      </dgm:t>
    </dgm:pt>
    <dgm:pt modelId="{513C0419-99EF-4E35-865F-EF5A1DB1CA33}" type="sibTrans" cxnId="{447E6C61-D425-4354-8718-F421330357F8}">
      <dgm:prSet/>
      <dgm:spPr/>
      <dgm:t>
        <a:bodyPr/>
        <a:lstStyle/>
        <a:p>
          <a:endParaRPr lang="en-US"/>
        </a:p>
      </dgm:t>
    </dgm:pt>
    <dgm:pt modelId="{E99E061D-8F09-40DF-904C-23BE26E853FC}">
      <dgm:prSet/>
      <dgm:spPr/>
      <dgm:t>
        <a:bodyPr/>
        <a:lstStyle/>
        <a:p>
          <a:r>
            <a:rPr lang="en-US"/>
            <a:t>Technical proficiency enables healthcare professionals to comply with regulatory requirements and maintain patient confidentiality.</a:t>
          </a:r>
        </a:p>
      </dgm:t>
    </dgm:pt>
    <dgm:pt modelId="{2E531A49-5708-41C4-9620-392B92B041CB}" type="parTrans" cxnId="{811376F6-639E-49C1-9414-6CA84AFA8F3B}">
      <dgm:prSet/>
      <dgm:spPr/>
      <dgm:t>
        <a:bodyPr/>
        <a:lstStyle/>
        <a:p>
          <a:endParaRPr lang="en-US"/>
        </a:p>
      </dgm:t>
    </dgm:pt>
    <dgm:pt modelId="{CC8A13E3-BDE2-4B65-B26A-5361ADE20FA2}" type="sibTrans" cxnId="{811376F6-639E-49C1-9414-6CA84AFA8F3B}">
      <dgm:prSet/>
      <dgm:spPr/>
      <dgm:t>
        <a:bodyPr/>
        <a:lstStyle/>
        <a:p>
          <a:endParaRPr lang="en-US"/>
        </a:p>
      </dgm:t>
    </dgm:pt>
    <dgm:pt modelId="{C679D860-4B3A-48DB-8022-BDC36E08D88B}">
      <dgm:prSet/>
      <dgm:spPr/>
      <dgm:t>
        <a:bodyPr/>
        <a:lstStyle/>
        <a:p>
          <a:r>
            <a:rPr lang="en-US"/>
            <a:t>Data analytics tools can be leveraged to derive insights from data, improving decision-making and enhancing patient outcomes.</a:t>
          </a:r>
        </a:p>
      </dgm:t>
    </dgm:pt>
    <dgm:pt modelId="{FD524676-DAF0-4DA4-B1DA-F01FBB32CE75}" type="parTrans" cxnId="{8A37661B-5388-4C2A-86D2-E5B63279D687}">
      <dgm:prSet/>
      <dgm:spPr/>
      <dgm:t>
        <a:bodyPr/>
        <a:lstStyle/>
        <a:p>
          <a:endParaRPr lang="en-US"/>
        </a:p>
      </dgm:t>
    </dgm:pt>
    <dgm:pt modelId="{D9D0A8DD-2858-4D8C-8A3E-EB7E265CAA24}" type="sibTrans" cxnId="{8A37661B-5388-4C2A-86D2-E5B63279D687}">
      <dgm:prSet/>
      <dgm:spPr/>
      <dgm:t>
        <a:bodyPr/>
        <a:lstStyle/>
        <a:p>
          <a:endParaRPr lang="en-US"/>
        </a:p>
      </dgm:t>
    </dgm:pt>
    <dgm:pt modelId="{02338F21-B2DA-4502-8935-2A8BFD606303}" type="pres">
      <dgm:prSet presAssocID="{7323FBB8-6D6D-4A2D-A0D8-B311D601F538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34121AE7-5E31-41AD-A61F-C10B28E101EE}" type="pres">
      <dgm:prSet presAssocID="{31DE16F8-BC6A-4877-8D43-27BF23B06833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CE4797-44D7-4397-ACA0-0EDC3C10B290}" type="pres">
      <dgm:prSet presAssocID="{D12EE271-7F70-40A9-B0EC-ED227634F719}" presName="spacer" presStyleCnt="0"/>
      <dgm:spPr/>
    </dgm:pt>
    <dgm:pt modelId="{1A547D11-44F8-4E38-8D1C-311B488F1D67}" type="pres">
      <dgm:prSet presAssocID="{00E745BD-4E8C-472A-99A2-D354E77CB7E3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1719476-F418-4DDA-8811-EE0217585453}" type="pres">
      <dgm:prSet presAssocID="{513C0419-99EF-4E35-865F-EF5A1DB1CA33}" presName="spacer" presStyleCnt="0"/>
      <dgm:spPr/>
    </dgm:pt>
    <dgm:pt modelId="{E4F77B60-C324-4E6C-B77F-4B484832010E}" type="pres">
      <dgm:prSet presAssocID="{E99E061D-8F09-40DF-904C-23BE26E853FC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E11133D-6A37-4CC9-839D-BD9DA32298E8}" type="pres">
      <dgm:prSet presAssocID="{CC8A13E3-BDE2-4B65-B26A-5361ADE20FA2}" presName="spacer" presStyleCnt="0"/>
      <dgm:spPr/>
    </dgm:pt>
    <dgm:pt modelId="{09BAD182-27C1-4070-BD7F-DD7DAB74770B}" type="pres">
      <dgm:prSet presAssocID="{C679D860-4B3A-48DB-8022-BDC36E08D88B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47E6C61-D425-4354-8718-F421330357F8}" srcId="{7323FBB8-6D6D-4A2D-A0D8-B311D601F538}" destId="{00E745BD-4E8C-472A-99A2-D354E77CB7E3}" srcOrd="1" destOrd="0" parTransId="{D656D9D3-CB7E-4A52-A5DB-C146BFBD9C7C}" sibTransId="{513C0419-99EF-4E35-865F-EF5A1DB1CA33}"/>
    <dgm:cxn modelId="{4D0591C9-FFDD-440C-B90C-889C3ADD7C40}" type="presOf" srcId="{00E745BD-4E8C-472A-99A2-D354E77CB7E3}" destId="{1A547D11-44F8-4E38-8D1C-311B488F1D67}" srcOrd="0" destOrd="0" presId="urn:microsoft.com/office/officeart/2005/8/layout/vList2"/>
    <dgm:cxn modelId="{DADA6630-0C86-4EE8-AFA3-9F42D6900779}" type="presOf" srcId="{E99E061D-8F09-40DF-904C-23BE26E853FC}" destId="{E4F77B60-C324-4E6C-B77F-4B484832010E}" srcOrd="0" destOrd="0" presId="urn:microsoft.com/office/officeart/2005/8/layout/vList2"/>
    <dgm:cxn modelId="{B20E3948-F7CB-48BD-9C1A-AADFE07D2BB1}" type="presOf" srcId="{C679D860-4B3A-48DB-8022-BDC36E08D88B}" destId="{09BAD182-27C1-4070-BD7F-DD7DAB74770B}" srcOrd="0" destOrd="0" presId="urn:microsoft.com/office/officeart/2005/8/layout/vList2"/>
    <dgm:cxn modelId="{811376F6-639E-49C1-9414-6CA84AFA8F3B}" srcId="{7323FBB8-6D6D-4A2D-A0D8-B311D601F538}" destId="{E99E061D-8F09-40DF-904C-23BE26E853FC}" srcOrd="2" destOrd="0" parTransId="{2E531A49-5708-41C4-9620-392B92B041CB}" sibTransId="{CC8A13E3-BDE2-4B65-B26A-5361ADE20FA2}"/>
    <dgm:cxn modelId="{37BD80FE-7865-4D1B-8B53-FA18456A454B}" type="presOf" srcId="{31DE16F8-BC6A-4877-8D43-27BF23B06833}" destId="{34121AE7-5E31-41AD-A61F-C10B28E101EE}" srcOrd="0" destOrd="0" presId="urn:microsoft.com/office/officeart/2005/8/layout/vList2"/>
    <dgm:cxn modelId="{5EA32BFC-9D74-4296-9B28-1A9BCED8317F}" type="presOf" srcId="{7323FBB8-6D6D-4A2D-A0D8-B311D601F538}" destId="{02338F21-B2DA-4502-8935-2A8BFD606303}" srcOrd="0" destOrd="0" presId="urn:microsoft.com/office/officeart/2005/8/layout/vList2"/>
    <dgm:cxn modelId="{9090D743-9FA6-4F06-A786-353910C1AC3A}" srcId="{7323FBB8-6D6D-4A2D-A0D8-B311D601F538}" destId="{31DE16F8-BC6A-4877-8D43-27BF23B06833}" srcOrd="0" destOrd="0" parTransId="{C6382949-9F59-47EA-9218-A27C728A9BDD}" sibTransId="{D12EE271-7F70-40A9-B0EC-ED227634F719}"/>
    <dgm:cxn modelId="{8A37661B-5388-4C2A-86D2-E5B63279D687}" srcId="{7323FBB8-6D6D-4A2D-A0D8-B311D601F538}" destId="{C679D860-4B3A-48DB-8022-BDC36E08D88B}" srcOrd="3" destOrd="0" parTransId="{FD524676-DAF0-4DA4-B1DA-F01FBB32CE75}" sibTransId="{D9D0A8DD-2858-4D8C-8A3E-EB7E265CAA24}"/>
    <dgm:cxn modelId="{3C769FF4-83BA-44D0-914B-53765CBD3EDA}" type="presParOf" srcId="{02338F21-B2DA-4502-8935-2A8BFD606303}" destId="{34121AE7-5E31-41AD-A61F-C10B28E101EE}" srcOrd="0" destOrd="0" presId="urn:microsoft.com/office/officeart/2005/8/layout/vList2"/>
    <dgm:cxn modelId="{421CD780-87B7-4EB4-950E-C29FECE9B733}" type="presParOf" srcId="{02338F21-B2DA-4502-8935-2A8BFD606303}" destId="{59CE4797-44D7-4397-ACA0-0EDC3C10B290}" srcOrd="1" destOrd="0" presId="urn:microsoft.com/office/officeart/2005/8/layout/vList2"/>
    <dgm:cxn modelId="{413A6B81-EAFA-4F9B-A7AC-0B06DDB9BB43}" type="presParOf" srcId="{02338F21-B2DA-4502-8935-2A8BFD606303}" destId="{1A547D11-44F8-4E38-8D1C-311B488F1D67}" srcOrd="2" destOrd="0" presId="urn:microsoft.com/office/officeart/2005/8/layout/vList2"/>
    <dgm:cxn modelId="{91BBA010-62D1-4872-87ED-CDD5BA3766F6}" type="presParOf" srcId="{02338F21-B2DA-4502-8935-2A8BFD606303}" destId="{21719476-F418-4DDA-8811-EE0217585453}" srcOrd="3" destOrd="0" presId="urn:microsoft.com/office/officeart/2005/8/layout/vList2"/>
    <dgm:cxn modelId="{FA718171-9EBE-4F5C-B1C3-D6EA2E8E03F7}" type="presParOf" srcId="{02338F21-B2DA-4502-8935-2A8BFD606303}" destId="{E4F77B60-C324-4E6C-B77F-4B484832010E}" srcOrd="4" destOrd="0" presId="urn:microsoft.com/office/officeart/2005/8/layout/vList2"/>
    <dgm:cxn modelId="{4ABF82B3-F55D-4F2F-8885-E0193A8E686E}" type="presParOf" srcId="{02338F21-B2DA-4502-8935-2A8BFD606303}" destId="{DE11133D-6A37-4CC9-839D-BD9DA32298E8}" srcOrd="5" destOrd="0" presId="urn:microsoft.com/office/officeart/2005/8/layout/vList2"/>
    <dgm:cxn modelId="{8BE8A242-C227-48EB-BABF-0D6917AF16F8}" type="presParOf" srcId="{02338F21-B2DA-4502-8935-2A8BFD606303}" destId="{09BAD182-27C1-4070-BD7F-DD7DAB74770B}" srcOrd="6" destOrd="0" presId="urn:microsoft.com/office/officeart/2005/8/layout/vList2"/>
  </dgm:cxnLst>
  <dgm:bg>
    <a:solidFill>
      <a:schemeClr val="accent2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A04215-9806-4FC0-BB02-2E81F1360A7A}">
      <dsp:nvSpPr>
        <dsp:cNvPr id="0" name=""/>
        <dsp:cNvSpPr/>
      </dsp:nvSpPr>
      <dsp:spPr>
        <a:xfrm>
          <a:off x="377190" y="3160"/>
          <a:ext cx="2907506" cy="174450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0" i="0" kern="1200"/>
            <a:t>Secure messaging and video conferencing tools improve communication and collaboration among healthcare professionals.</a:t>
          </a:r>
          <a:endParaRPr lang="en-US" sz="2000" kern="1200"/>
        </a:p>
      </dsp:txBody>
      <dsp:txXfrm>
        <a:off x="377190" y="3160"/>
        <a:ext cx="2907506" cy="1744503"/>
      </dsp:txXfrm>
    </dsp:sp>
    <dsp:sp modelId="{506E25FE-02DA-4103-971D-A03A57D15D75}">
      <dsp:nvSpPr>
        <dsp:cNvPr id="0" name=""/>
        <dsp:cNvSpPr/>
      </dsp:nvSpPr>
      <dsp:spPr>
        <a:xfrm>
          <a:off x="3575446" y="3160"/>
          <a:ext cx="2907506" cy="174450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0" i="0" kern="1200" dirty="0"/>
            <a:t>Social media platforms and online patient forums engage patients and raise awareness of health issues.</a:t>
          </a:r>
          <a:endParaRPr lang="en-US" sz="2000" kern="1200" dirty="0"/>
        </a:p>
      </dsp:txBody>
      <dsp:txXfrm>
        <a:off x="3575446" y="3160"/>
        <a:ext cx="2907506" cy="1744503"/>
      </dsp:txXfrm>
    </dsp:sp>
    <dsp:sp modelId="{C5177BD7-C489-4F08-88AE-5A77A8DA6A95}">
      <dsp:nvSpPr>
        <dsp:cNvPr id="0" name=""/>
        <dsp:cNvSpPr/>
      </dsp:nvSpPr>
      <dsp:spPr>
        <a:xfrm>
          <a:off x="6773703" y="3160"/>
          <a:ext cx="2907506" cy="174450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0" i="0" kern="1200"/>
            <a:t>Digital participation platforms enable patients to participate in decision-making regarding their treatment plans.</a:t>
          </a:r>
          <a:endParaRPr lang="en-US" sz="2000" kern="1200"/>
        </a:p>
      </dsp:txBody>
      <dsp:txXfrm>
        <a:off x="6773703" y="3160"/>
        <a:ext cx="2907506" cy="1744503"/>
      </dsp:txXfrm>
    </dsp:sp>
    <dsp:sp modelId="{B0B9B4CD-A364-4B2A-BACF-0335652A47BB}">
      <dsp:nvSpPr>
        <dsp:cNvPr id="0" name=""/>
        <dsp:cNvSpPr/>
      </dsp:nvSpPr>
      <dsp:spPr>
        <a:xfrm>
          <a:off x="3575446" y="2038415"/>
          <a:ext cx="2907506" cy="174450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0" i="0" kern="1200"/>
            <a:t>Digital tools improve patient engagement and provide more efficient and effective care delivery.</a:t>
          </a:r>
          <a:endParaRPr lang="en-US" sz="2000" kern="1200"/>
        </a:p>
      </dsp:txBody>
      <dsp:txXfrm>
        <a:off x="3575446" y="2038415"/>
        <a:ext cx="2907506" cy="174450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36104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5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xmlns="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xmlns="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093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xmlns="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354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xmlns="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xmlns="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7173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xmlns="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xmlns="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xmlns="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1589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xmlns="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2915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622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5828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74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xmlns="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019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xmlns="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70212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06" r:id="rId6"/>
    <p:sldLayoutId id="2147483702" r:id="rId7"/>
    <p:sldLayoutId id="2147483703" r:id="rId8"/>
    <p:sldLayoutId id="2147483704" r:id="rId9"/>
    <p:sldLayoutId id="2147483705" r:id="rId10"/>
    <p:sldLayoutId id="214748370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2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2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xmlns="" id="{EDF42986-3C99-3835-82AC-8B20716C1F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50" b="6969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7319A1DD-F557-4EC6-8A8C-F7617B4CD6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6802C6-DC4A-4C3C-912E-9425F7B636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0216" y="3677754"/>
            <a:ext cx="7000509" cy="868814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Welcome to the presentation</a:t>
            </a:r>
            <a:endParaRPr lang="de-DE" sz="44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01973E1C-FE00-C6DF-B0F1-FF5B569AE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309361" cy="498005"/>
          </a:xfrm>
        </p:spPr>
        <p:txBody>
          <a:bodyPr>
            <a:normAutofit fontScale="85000" lnSpcReduction="10000"/>
          </a:bodyPr>
          <a:lstStyle/>
          <a:p>
            <a:pPr algn="ctr"/>
            <a:r>
              <a:rPr lang="en-US" dirty="0"/>
              <a:t>Digital Skills and Research Methods</a:t>
            </a:r>
            <a:endParaRPr lang="de-DE" dirty="0"/>
          </a:p>
        </p:txBody>
      </p:sp>
      <p:cxnSp>
        <p:nvCxnSpPr>
          <p:cNvPr id="11" name="!!Straight Connector">
            <a:extLst>
              <a:ext uri="{FF2B5EF4-FFF2-40B4-BE49-F238E27FC236}">
                <a16:creationId xmlns:a16="http://schemas.microsoft.com/office/drawing/2014/main" xmlns="" id="{D28A9C89-B313-458F-9C85-515930A51A9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xmlns="" id="{C390A367-0330-4E03-9D5F-40308A7975C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898949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2" name="Rectangle 1041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3302B55-E9B8-BCF7-3246-C63BA6D1E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685" y="1554819"/>
            <a:ext cx="3448259" cy="798773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FFFFFF"/>
                </a:solidFill>
              </a:rPr>
              <a:t>Introduction </a:t>
            </a:r>
            <a:endParaRPr lang="de-DE" sz="4000" b="1" dirty="0">
              <a:solidFill>
                <a:srgbClr val="FFFFFF"/>
              </a:solidFill>
            </a:endParaRPr>
          </a:p>
        </p:txBody>
      </p:sp>
      <p:cxnSp>
        <p:nvCxnSpPr>
          <p:cNvPr id="1044" name="Straight Connector 1043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A45F13-22D6-FF66-3FF5-9C11F7C10A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2652123"/>
            <a:ext cx="4724400" cy="3135609"/>
          </a:xfrm>
          <a:ln>
            <a:solidFill>
              <a:srgbClr val="00B0F0"/>
            </a:solidFill>
          </a:ln>
        </p:spPr>
        <p:txBody>
          <a:bodyPr>
            <a:normAutofit fontScale="77500" lnSpcReduction="2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Technology advances require healthcare professionals to have digital literacy skills to navigate the digital landscape of healthcare delivery.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Digital literacy is essential for healthcare professionals to provide high-quality care efficiently and effectively.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The COVID-19 pandemic has highlighted the need for digital tools and techniques in healthcare.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Continuous learning and professional development through digital tools are critical for healthcare professionals to improve their skills and provide better patient care in a digital society.</a:t>
            </a:r>
            <a:endParaRPr lang="de-DE" dirty="0">
              <a:solidFill>
                <a:srgbClr val="FFFFFF"/>
              </a:solidFill>
            </a:endParaRPr>
          </a:p>
        </p:txBody>
      </p:sp>
      <p:pic>
        <p:nvPicPr>
          <p:cNvPr id="1026" name="Picture 2" descr="Zack Hassan: Digital literacy—a blind spot in medical education? - The BMJ">
            <a:extLst>
              <a:ext uri="{FF2B5EF4-FFF2-40B4-BE49-F238E27FC236}">
                <a16:creationId xmlns:a16="http://schemas.microsoft.com/office/drawing/2014/main" xmlns="" id="{64C079F1-1101-14F9-8214-8FFB76EED9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6" r="14418" b="1"/>
          <a:stretch/>
        </p:blipFill>
        <p:spPr bwMode="auto">
          <a:xfrm>
            <a:off x="5334000" y="10"/>
            <a:ext cx="6857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61489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2" name="Rectangle 2061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C9446CD-8C68-E19A-522D-355748CB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110" y="1452881"/>
            <a:ext cx="6410960" cy="900711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rgbClr val="FFFFFF"/>
                </a:solidFill>
              </a:rPr>
              <a:t>The impact of digital literacy on healthcare practitioners' and professionals' daily lives.</a:t>
            </a:r>
            <a:endParaRPr lang="de-DE" sz="2800" b="1" dirty="0">
              <a:solidFill>
                <a:srgbClr val="FFFFFF"/>
              </a:solidFill>
            </a:endParaRPr>
          </a:p>
        </p:txBody>
      </p:sp>
      <p:cxnSp>
        <p:nvCxnSpPr>
          <p:cNvPr id="2064" name="Straight Connector 2063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215896" y="2353592"/>
            <a:ext cx="53035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066" name="Content Placeholder 2">
            <a:extLst>
              <a:ext uri="{FF2B5EF4-FFF2-40B4-BE49-F238E27FC236}">
                <a16:creationId xmlns:a16="http://schemas.microsoft.com/office/drawing/2014/main" xmlns="" id="{9545FBB3-7E51-C12F-EFA8-D08949086A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2528462"/>
              </p:ext>
            </p:extLst>
          </p:nvPr>
        </p:nvGraphicFramePr>
        <p:xfrm>
          <a:off x="682380" y="2489203"/>
          <a:ext cx="5972420" cy="3850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The Desperate Need For Total Digital Literacy In Healthcare">
            <a:extLst>
              <a:ext uri="{FF2B5EF4-FFF2-40B4-BE49-F238E27FC236}">
                <a16:creationId xmlns:a16="http://schemas.microsoft.com/office/drawing/2014/main" xmlns="" id="{68A016F4-1113-3EDA-76CF-C409F9A4A04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685" r="12903"/>
          <a:stretch/>
        </p:blipFill>
        <p:spPr bwMode="auto">
          <a:xfrm>
            <a:off x="7051040" y="10"/>
            <a:ext cx="514096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45915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6" name="Rectangle 3085">
            <a:extLst>
              <a:ext uri="{FF2B5EF4-FFF2-40B4-BE49-F238E27FC236}">
                <a16:creationId xmlns:a16="http://schemas.microsoft.com/office/drawing/2014/main" xmlns="" id="{67B74F2B-9534-4540-96B0-5C8E958B940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E5A28A-4D2B-EC20-ECEF-E520E16FD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7281" y="772162"/>
            <a:ext cx="7010400" cy="1145690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The use of contemporary technology in healthcare for diagnostics.</a:t>
            </a:r>
            <a:endParaRPr lang="de-DE" sz="3200" b="1" dirty="0"/>
          </a:p>
        </p:txBody>
      </p:sp>
      <p:pic>
        <p:nvPicPr>
          <p:cNvPr id="3074" name="Picture 2" descr="The Impact of Digital Technology on Healthcare - HealthManagement.org">
            <a:extLst>
              <a:ext uri="{FF2B5EF4-FFF2-40B4-BE49-F238E27FC236}">
                <a16:creationId xmlns:a16="http://schemas.microsoft.com/office/drawing/2014/main" xmlns="" id="{E28F3E85-1BDA-3856-E5B2-E3CD490F76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03" r="10742"/>
          <a:stretch/>
        </p:blipFill>
        <p:spPr bwMode="auto">
          <a:xfrm>
            <a:off x="20" y="10"/>
            <a:ext cx="4580077" cy="6400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88" name="!!Straight Connector">
            <a:extLst>
              <a:ext uri="{FF2B5EF4-FFF2-40B4-BE49-F238E27FC236}">
                <a16:creationId xmlns:a16="http://schemas.microsoft.com/office/drawing/2014/main" xmlns="" id="{33BECB2B-2CFA-412C-880F-C4B60974936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092" name="Content Placeholder 2">
            <a:extLst>
              <a:ext uri="{FF2B5EF4-FFF2-40B4-BE49-F238E27FC236}">
                <a16:creationId xmlns:a16="http://schemas.microsoft.com/office/drawing/2014/main" xmlns="" id="{7E79D62A-D10C-3F8F-0197-A36AB44814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5297183"/>
              </p:ext>
            </p:extLst>
          </p:nvPr>
        </p:nvGraphicFramePr>
        <p:xfrm>
          <a:off x="5172075" y="2163605"/>
          <a:ext cx="6360176" cy="3958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090" name="Rectangle 3089">
            <a:extLst>
              <a:ext uri="{FF2B5EF4-FFF2-40B4-BE49-F238E27FC236}">
                <a16:creationId xmlns:a16="http://schemas.microsoft.com/office/drawing/2014/main" xmlns="" id="{C1B60310-C5C3-46A0-A452-2A0B008434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294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1D7B34D-21A3-DDD2-CF32-18A354AF4C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147" y="1328497"/>
            <a:ext cx="5726853" cy="1025095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500" dirty="0">
                <a:solidFill>
                  <a:srgbClr val="FFFFFF"/>
                </a:solidFill>
              </a:rPr>
              <a:t>The use of contemporary technology in healthcare in administration.</a:t>
            </a:r>
            <a:endParaRPr lang="de-DE" sz="2500" dirty="0">
              <a:solidFill>
                <a:srgbClr val="FFFFFF"/>
              </a:solidFill>
            </a:endParaRPr>
          </a:p>
        </p:txBody>
      </p: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107" name="Content Placeholder 2">
            <a:extLst>
              <a:ext uri="{FF2B5EF4-FFF2-40B4-BE49-F238E27FC236}">
                <a16:creationId xmlns:a16="http://schemas.microsoft.com/office/drawing/2014/main" xmlns="" id="{39D65127-3A2F-CCF3-CDD5-0BD4CE4BC7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3467" y="2749424"/>
          <a:ext cx="5198534" cy="33427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 descr="What Is Healthcare Management and How Can Technology Improve It?">
            <a:extLst>
              <a:ext uri="{FF2B5EF4-FFF2-40B4-BE49-F238E27FC236}">
                <a16:creationId xmlns:a16="http://schemas.microsoft.com/office/drawing/2014/main" xmlns="" id="{9A9757A3-E259-00AC-02CB-58B664647D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35" r="7374"/>
          <a:stretch/>
        </p:blipFill>
        <p:spPr bwMode="auto">
          <a:xfrm>
            <a:off x="6350000" y="10"/>
            <a:ext cx="584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6741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0" name="Rectangle 5149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FC0164B-D6E4-96D9-73F9-D74252D05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" y="1452881"/>
            <a:ext cx="5486400" cy="900711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500" b="1" dirty="0">
                <a:solidFill>
                  <a:srgbClr val="FFFFFF"/>
                </a:solidFill>
              </a:rPr>
              <a:t>The use of contemporary technology in healthcare for care support.</a:t>
            </a:r>
            <a:endParaRPr lang="de-DE" sz="2500" b="1" dirty="0">
              <a:solidFill>
                <a:srgbClr val="FFFFFF"/>
              </a:solidFill>
            </a:endParaRPr>
          </a:p>
        </p:txBody>
      </p:sp>
      <p:cxnSp>
        <p:nvCxnSpPr>
          <p:cNvPr id="5152" name="Straight Connector 5151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C04031E-3F67-E93A-FA0A-34E3516CF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01" y="2834642"/>
            <a:ext cx="4812453" cy="2745554"/>
          </a:xfrm>
          <a:ln>
            <a:solidFill>
              <a:srgbClr val="00B0F0"/>
            </a:solidFill>
          </a:ln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FFFFFF"/>
                </a:solidFill>
              </a:rPr>
              <a:t>Telemedicine and remote monitoring technologies enable remote consultation and care delivery, reducing the need for in-person visits.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FFFFFF"/>
                </a:solidFill>
              </a:rPr>
              <a:t>Medical devices such as insulin pumps and continuous glucose monitors have improved care delivery for patients with diabetes.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FFFFFF"/>
                </a:solidFill>
              </a:rPr>
              <a:t>Patient monitoring systems have improved patient safety and reduced the risk of adverse events.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Ø"/>
            </a:pPr>
            <a:r>
              <a:rPr lang="en-US" sz="1400" dirty="0">
                <a:solidFill>
                  <a:srgbClr val="FFFFFF"/>
                </a:solidFill>
              </a:rPr>
              <a:t>Robotics and assistive technologies support patients with mobility issues and those who require assistance with daily tasks.</a:t>
            </a:r>
            <a:endParaRPr lang="de-DE" sz="1400" dirty="0">
              <a:solidFill>
                <a:srgbClr val="FFFFFF"/>
              </a:solidFill>
            </a:endParaRPr>
          </a:p>
        </p:txBody>
      </p:sp>
      <p:pic>
        <p:nvPicPr>
          <p:cNvPr id="5122" name="Picture 2" descr="How Advanced Military Medical Technology Could Help in the Fight Against  COVID-19 - War on the Rocks">
            <a:extLst>
              <a:ext uri="{FF2B5EF4-FFF2-40B4-BE49-F238E27FC236}">
                <a16:creationId xmlns:a16="http://schemas.microsoft.com/office/drawing/2014/main" xmlns="" id="{F69E40D7-7A39-3CF9-E3EA-65B38EECFC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80" r="17351"/>
          <a:stretch/>
        </p:blipFill>
        <p:spPr bwMode="auto">
          <a:xfrm>
            <a:off x="5882640" y="10"/>
            <a:ext cx="630935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32308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6" name="Rectangle 6165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0787EB-1179-F5F1-5757-9B8A31D2A9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271" y="1473200"/>
            <a:ext cx="5258330" cy="880392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800" dirty="0">
                <a:solidFill>
                  <a:srgbClr val="FFFFFF"/>
                </a:solidFill>
              </a:rPr>
              <a:t>The use of technology during the Covid-19pandemic.</a:t>
            </a:r>
            <a:endParaRPr lang="de-DE" sz="2800" dirty="0">
              <a:solidFill>
                <a:srgbClr val="FFFFFF"/>
              </a:solidFill>
            </a:endParaRPr>
          </a:p>
        </p:txBody>
      </p:sp>
      <p:cxnSp>
        <p:nvCxnSpPr>
          <p:cNvPr id="6168" name="Straight Connector 6167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61" name="Content Placeholder 2">
            <a:extLst>
              <a:ext uri="{FF2B5EF4-FFF2-40B4-BE49-F238E27FC236}">
                <a16:creationId xmlns:a16="http://schemas.microsoft.com/office/drawing/2014/main" xmlns="" id="{ED748140-1286-4F4B-0A25-F88877D3C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432" y="2776405"/>
            <a:ext cx="4903311" cy="2953835"/>
          </a:xfrm>
          <a:ln>
            <a:solidFill>
              <a:srgbClr val="00B0F0"/>
            </a:solidFill>
          </a:ln>
        </p:spPr>
        <p:txBody>
          <a:bodyPr>
            <a:normAutofit fontScale="77500" lnSpcReduction="20000"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Telemedicine enabled remote consultation and care delivery, minimizing the risk of exposure and transmission of the virus.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Wearables and remote monitoring devices have been utilized to monitor patients' health remotely.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Digital communication and collaboration tools among healthcare professionals allowed for seamless remote work and consultation.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dirty="0">
                <a:solidFill>
                  <a:srgbClr val="FFFFFF"/>
                </a:solidFill>
              </a:rPr>
              <a:t>Technologies such as contact tracing apps and temperature scanning have been used to monitor the spread of the virus and implement effective control measures.</a:t>
            </a:r>
            <a:endParaRPr lang="de-DE" dirty="0">
              <a:solidFill>
                <a:srgbClr val="FFFFFF"/>
              </a:solidFill>
            </a:endParaRPr>
          </a:p>
        </p:txBody>
      </p:sp>
      <p:pic>
        <p:nvPicPr>
          <p:cNvPr id="6146" name="Picture 2" descr="How technology can help alleviate the COVID-19 crisis - Hospital News">
            <a:extLst>
              <a:ext uri="{FF2B5EF4-FFF2-40B4-BE49-F238E27FC236}">
                <a16:creationId xmlns:a16="http://schemas.microsoft.com/office/drawing/2014/main" xmlns="" id="{22642B6D-8F52-2F50-E96F-BD44840295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369" r="16264" b="-1"/>
          <a:stretch/>
        </p:blipFill>
        <p:spPr bwMode="auto">
          <a:xfrm>
            <a:off x="5598160" y="10"/>
            <a:ext cx="659383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6997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9" name="Rectangle 7188">
            <a:extLst>
              <a:ext uri="{FF2B5EF4-FFF2-40B4-BE49-F238E27FC236}">
                <a16:creationId xmlns:a16="http://schemas.microsoft.com/office/drawing/2014/main" xmlns="" id="{0F6F1E82-F603-49E4-9641-09EEA984A3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23EEF6CA-DF7E-0172-E17A-DC5E0A49C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360" y="762001"/>
            <a:ext cx="11490960" cy="1135379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The use of digital communication, collaboration, and participation.</a:t>
            </a:r>
            <a:endParaRPr lang="de-DE" sz="3600" b="1" dirty="0"/>
          </a:p>
        </p:txBody>
      </p:sp>
      <p:cxnSp>
        <p:nvCxnSpPr>
          <p:cNvPr id="7191" name="Straight Connector 7190">
            <a:extLst>
              <a:ext uri="{FF2B5EF4-FFF2-40B4-BE49-F238E27FC236}">
                <a16:creationId xmlns:a16="http://schemas.microsoft.com/office/drawing/2014/main" xmlns="" id="{C81CFD00-FC30-4AFB-A61F-3127B2C90F7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93" name="Rectangle 7192">
            <a:extLst>
              <a:ext uri="{FF2B5EF4-FFF2-40B4-BE49-F238E27FC236}">
                <a16:creationId xmlns:a16="http://schemas.microsoft.com/office/drawing/2014/main" xmlns="" id="{9D1595AB-90F6-488F-B5E3-F8CFCC8FAA1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109456DF-4336-C2E8-4AEB-238B557D53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7660327"/>
              </p:ext>
            </p:extLst>
          </p:nvPr>
        </p:nvGraphicFramePr>
        <p:xfrm>
          <a:off x="1102092" y="2256049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62372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1DE4B9BD-F71C-EE2B-C020-7FF652814C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49" y="1409776"/>
            <a:ext cx="5959433" cy="943816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2200" b="1" dirty="0">
                <a:solidFill>
                  <a:srgbClr val="FFFFFF"/>
                </a:solidFill>
              </a:rPr>
              <a:t>Using digital literacy for employee well-being and professional career development in Teaching.</a:t>
            </a:r>
            <a:endParaRPr lang="de-DE" sz="2200" b="1" dirty="0">
              <a:solidFill>
                <a:srgbClr val="FFFFFF"/>
              </a:solidFill>
            </a:endParaRPr>
          </a:p>
        </p:txBody>
      </p:sp>
      <p:cxnSp>
        <p:nvCxnSpPr>
          <p:cNvPr id="8201" name="Straight Connector 8200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CE9B7B1-691B-2369-0F58-DBD599A872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5559" y="2708784"/>
            <a:ext cx="4771813" cy="2901997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FFFFFF"/>
                </a:solidFill>
              </a:rPr>
              <a:t>Digital literacy supports professional development and career advancement in teaching through online learning platforms and e-learning courses.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FFFFFF"/>
                </a:solidFill>
              </a:rPr>
              <a:t>Digital tools enhance educators' ability to deliver engaging and interactive lessons, providing students with more resources and opportunities for learning.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FFFFFF"/>
                </a:solidFill>
              </a:rPr>
              <a:t>Digital wellness programs and mental health apps support employee well-being and help manage stress and work-life balance.</a:t>
            </a:r>
          </a:p>
          <a:p>
            <a:pPr algn="just"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200" dirty="0">
                <a:solidFill>
                  <a:srgbClr val="FFFFFF"/>
                </a:solidFill>
              </a:rPr>
              <a:t>Digital tools foster a sense of community and reduce isolation by enabling educators to connect with colleagues and collaborate on projects.</a:t>
            </a:r>
            <a:endParaRPr lang="de-DE" sz="1200" dirty="0">
              <a:solidFill>
                <a:srgbClr val="FFFFFF"/>
              </a:solidFill>
            </a:endParaRPr>
          </a:p>
        </p:txBody>
      </p:sp>
      <p:pic>
        <p:nvPicPr>
          <p:cNvPr id="8194" name="Picture 2" descr="Digital Literacy – Why is it Important for Teachers in 2023 Henry Harvin  Blog">
            <a:extLst>
              <a:ext uri="{FF2B5EF4-FFF2-40B4-BE49-F238E27FC236}">
                <a16:creationId xmlns:a16="http://schemas.microsoft.com/office/drawing/2014/main" xmlns="" id="{911166AB-7B91-B41D-1C60-33516AB7FD5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4" r="-1" b="5361"/>
          <a:stretch/>
        </p:blipFill>
        <p:spPr bwMode="auto">
          <a:xfrm>
            <a:off x="6504630" y="1031245"/>
            <a:ext cx="5589070" cy="5085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7352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30" name="Rectangle 9229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350DD5C8-77E2-4F01-0EF7-375A83DFD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587" y="1473200"/>
            <a:ext cx="5781039" cy="880391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r>
              <a:rPr lang="en-US" sz="2200">
                <a:solidFill>
                  <a:srgbClr val="FFFFFF"/>
                </a:solidFill>
              </a:rPr>
              <a:t>Using digital literacy for employee well-being and professional career development in E-learning.</a:t>
            </a:r>
            <a:endParaRPr lang="de-DE" sz="2200" dirty="0">
              <a:solidFill>
                <a:srgbClr val="FFFFFF"/>
              </a:solidFill>
            </a:endParaRPr>
          </a:p>
        </p:txBody>
      </p:sp>
      <p:cxnSp>
        <p:nvCxnSpPr>
          <p:cNvPr id="9232" name="Straight Connector 9231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4B1C363F-E67B-4A5E-0924-3065BF59E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039" y="2729105"/>
            <a:ext cx="5046133" cy="2655696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300">
                <a:solidFill>
                  <a:srgbClr val="FFFFFF"/>
                </a:solidFill>
              </a:rPr>
              <a:t>Digital literacy is crucial for creating engaging and effective online learning experiences.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300">
                <a:solidFill>
                  <a:srgbClr val="FFFFFF"/>
                </a:solidFill>
              </a:rPr>
              <a:t>Digital tools facilitate collaboration and sharing of resources among e-learning educators.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300">
                <a:solidFill>
                  <a:srgbClr val="FFFFFF"/>
                </a:solidFill>
              </a:rPr>
              <a:t>Online professional development courses and certifications provide opportunities for career advancement.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v"/>
            </a:pPr>
            <a:r>
              <a:rPr lang="en-US" sz="1300">
                <a:solidFill>
                  <a:srgbClr val="FFFFFF"/>
                </a:solidFill>
              </a:rPr>
              <a:t>Digital tools can support employee well-being through online wellness programs and social connections.</a:t>
            </a:r>
            <a:endParaRPr lang="de-DE" sz="1300" dirty="0">
              <a:solidFill>
                <a:srgbClr val="FFFFFF"/>
              </a:solidFill>
            </a:endParaRPr>
          </a:p>
        </p:txBody>
      </p:sp>
      <p:pic>
        <p:nvPicPr>
          <p:cNvPr id="9218" name="Picture 2" descr="Digital Literacy Skills &amp; Examples | What is Digital Literacy? - Video &amp;  Lesson Transcript | Study.com">
            <a:extLst>
              <a:ext uri="{FF2B5EF4-FFF2-40B4-BE49-F238E27FC236}">
                <a16:creationId xmlns:a16="http://schemas.microsoft.com/office/drawing/2014/main" xmlns="" id="{65A2099F-D3B8-DDFD-4C44-52E46318B3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16" r="11459"/>
          <a:stretch/>
        </p:blipFill>
        <p:spPr bwMode="auto">
          <a:xfrm>
            <a:off x="6410960" y="10"/>
            <a:ext cx="578103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9529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A63A1D-5266-589A-C77D-B4F4BA2AC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690880"/>
            <a:ext cx="10911840" cy="1219200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Using digital literacy for employee well-being and professional career development for self-development.</a:t>
            </a:r>
            <a:endParaRPr lang="de-DE" sz="36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5DB7A173-FFFB-01E4-E82D-44D209075A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239472"/>
              </p:ext>
            </p:extLst>
          </p:nvPr>
        </p:nvGraphicFramePr>
        <p:xfrm>
          <a:off x="1097280" y="2021841"/>
          <a:ext cx="10058400" cy="4145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3583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xmlns="" id="{EE1530B0-6F96-46C0-8B3E-3215CB756BE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754910CF-1B56-45D3-960A-E89F7B3B913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28F41FE-7CF0-ADD4-C489-49CE2AB80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36483"/>
            <a:ext cx="4050806" cy="1859597"/>
          </a:xfrm>
          <a:ln>
            <a:solidFill>
              <a:srgbClr val="00B0F0"/>
            </a:solidFill>
          </a:ln>
        </p:spPr>
        <p:txBody>
          <a:bodyPr anchor="ctr">
            <a:norm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The relevance of technical proficiency for data and information handling.</a:t>
            </a:r>
            <a:endParaRPr lang="de-DE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xmlns="" id="{A8E1A580-2B0F-B8CA-A561-2A5E1D0C9E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466657"/>
              </p:ext>
            </p:extLst>
          </p:nvPr>
        </p:nvGraphicFramePr>
        <p:xfrm>
          <a:off x="4741863" y="639763"/>
          <a:ext cx="6797675" cy="5649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5436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47" name="Rectangle 10246">
            <a:extLst>
              <a:ext uri="{FF2B5EF4-FFF2-40B4-BE49-F238E27FC236}">
                <a16:creationId xmlns:a16="http://schemas.microsoft.com/office/drawing/2014/main" xmlns="" id="{B0E58038-8ACE-4AD9-B404-25C603550D8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42" name="Picture 2" descr="The Importance of Being (Digitally) Literate - National Youth Council of  Ireland">
            <a:extLst>
              <a:ext uri="{FF2B5EF4-FFF2-40B4-BE49-F238E27FC236}">
                <a16:creationId xmlns:a16="http://schemas.microsoft.com/office/drawing/2014/main" xmlns="" id="{6A99E39D-0F85-68C7-D9EE-28AC6A56FD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1" y="-2"/>
            <a:ext cx="1219199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4E93B01E-BFBE-1925-B703-3FFBAAF93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1600" y="1463039"/>
            <a:ext cx="6431279" cy="911345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ctr"/>
            <a:r>
              <a:rPr lang="de-DE" b="1" dirty="0" err="1"/>
              <a:t>Conclusion</a:t>
            </a:r>
            <a:endParaRPr lang="de-DE" b="1" dirty="0"/>
          </a:p>
        </p:txBody>
      </p:sp>
      <p:sp>
        <p:nvSpPr>
          <p:cNvPr id="10249" name="Rectangle 10248">
            <a:extLst>
              <a:ext uri="{FF2B5EF4-FFF2-40B4-BE49-F238E27FC236}">
                <a16:creationId xmlns:a16="http://schemas.microsoft.com/office/drawing/2014/main" xmlns="" id="{5B3FFBAC-AB0F-448D-A038-E132C4CF53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121939" y="1091146"/>
            <a:ext cx="3694176" cy="4581144"/>
          </a:xfrm>
          <a:prstGeom prst="rect">
            <a:avLst/>
          </a:pr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ackground of data">
            <a:extLst>
              <a:ext uri="{FF2B5EF4-FFF2-40B4-BE49-F238E27FC236}">
                <a16:creationId xmlns:a16="http://schemas.microsoft.com/office/drawing/2014/main" xmlns="" id="{F6DFA45C-5E5D-FFDF-34F7-3B52FF83AEB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628" r="31898" b="2"/>
          <a:stretch/>
        </p:blipFill>
        <p:spPr>
          <a:xfrm>
            <a:off x="1286934" y="1254281"/>
            <a:ext cx="3364187" cy="4254879"/>
          </a:xfrm>
          <a:prstGeom prst="rect">
            <a:avLst/>
          </a:prstGeom>
        </p:spPr>
      </p:pic>
      <p:cxnSp>
        <p:nvCxnSpPr>
          <p:cNvPr id="10251" name="Straight Connector 10250">
            <a:extLst>
              <a:ext uri="{FF2B5EF4-FFF2-40B4-BE49-F238E27FC236}">
                <a16:creationId xmlns:a16="http://schemas.microsoft.com/office/drawing/2014/main" xmlns="" id="{38A34772-9011-42B5-AA63-FD6DEC92EE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582992" y="2374385"/>
            <a:ext cx="55775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B61B218-508E-7122-C204-C86FF97A2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102" y="2535234"/>
            <a:ext cx="5777378" cy="3333857"/>
          </a:xfrm>
          <a:ln>
            <a:solidFill>
              <a:srgbClr val="00B0F0"/>
            </a:solidFill>
          </a:ln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effectLst/>
                <a:latin typeface="Söhne"/>
              </a:rPr>
              <a:t>Digital literacy is critical for healthcare professionals in the modern healthcare industry.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effectLst/>
                <a:latin typeface="Söhne"/>
              </a:rPr>
              <a:t>COVID-19 has accelerated the adoption of digital tools in healthcare.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effectLst/>
                <a:latin typeface="Söhne"/>
              </a:rPr>
              <a:t>Digital literacy contributes to healthcare professionals' well-being and professional development.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b="0" i="0" dirty="0">
                <a:effectLst/>
                <a:latin typeface="Söhne"/>
              </a:rPr>
              <a:t>Technical proficiency in data handling is essential to ensure better patient outcomes and data security.</a:t>
            </a:r>
          </a:p>
          <a:p>
            <a:endParaRPr lang="de-DE" dirty="0"/>
          </a:p>
        </p:txBody>
      </p:sp>
      <p:sp>
        <p:nvSpPr>
          <p:cNvPr id="10253" name="Rectangle 10252">
            <a:extLst>
              <a:ext uri="{FF2B5EF4-FFF2-40B4-BE49-F238E27FC236}">
                <a16:creationId xmlns:a16="http://schemas.microsoft.com/office/drawing/2014/main" xmlns="" id="{82BCDE19-2810-4337-9C49-8589C421767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28846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xmlns="" id="{E844E128-FF69-4E9F-8327-6B504B3C5AE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DA09CA92-9A3A-6DEF-1D4E-626E71D1C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1463041"/>
            <a:ext cx="5977937" cy="720295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References</a:t>
            </a:r>
            <a:endParaRPr lang="de-DE" sz="4000" dirty="0">
              <a:solidFill>
                <a:srgbClr val="FFFFFF"/>
              </a:solidFill>
            </a:endParaRP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xmlns="" id="{0E0A1257-87F2-6AA7-E5F9-BAD6483951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5186" r="234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xmlns="" id="{055CEADF-09EA-423C-8C45-F94AF44D5AF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C74EA8D-432C-95F4-2472-DED0A29365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20" y="2546224"/>
            <a:ext cx="7010400" cy="4118733"/>
          </a:xfrm>
          <a:ln>
            <a:solidFill>
              <a:srgbClr val="00B0F0"/>
            </a:solidFill>
          </a:ln>
        </p:spPr>
        <p:txBody>
          <a:bodyPr>
            <a:normAutofit lnSpcReduction="10000"/>
          </a:bodyPr>
          <a:lstStyle/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Artino, A. R. (2021). Learning in a digital </a:t>
            </a:r>
            <a:r>
              <a:rPr lang="de-DE" sz="1000" dirty="0" err="1">
                <a:solidFill>
                  <a:srgbClr val="FFFFFF"/>
                </a:solidFill>
              </a:rPr>
              <a:t>age</a:t>
            </a:r>
            <a:r>
              <a:rPr lang="de-DE" sz="1000" dirty="0">
                <a:solidFill>
                  <a:srgbClr val="FFFFFF"/>
                </a:solidFill>
              </a:rPr>
              <a:t>: The </a:t>
            </a:r>
            <a:r>
              <a:rPr lang="de-DE" sz="1000" dirty="0" err="1">
                <a:solidFill>
                  <a:srgbClr val="FFFFFF"/>
                </a:solidFill>
              </a:rPr>
              <a:t>good</a:t>
            </a:r>
            <a:r>
              <a:rPr lang="de-DE" sz="1000" dirty="0">
                <a:solidFill>
                  <a:srgbClr val="FFFFFF"/>
                </a:solidFill>
              </a:rPr>
              <a:t>, </a:t>
            </a:r>
            <a:r>
              <a:rPr lang="de-DE" sz="1000" dirty="0" err="1">
                <a:solidFill>
                  <a:srgbClr val="FFFFFF"/>
                </a:solidFill>
              </a:rPr>
              <a:t>the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bad</a:t>
            </a:r>
            <a:r>
              <a:rPr lang="de-DE" sz="1000" dirty="0">
                <a:solidFill>
                  <a:srgbClr val="FFFFFF"/>
                </a:solidFill>
              </a:rPr>
              <a:t>, and </a:t>
            </a:r>
            <a:r>
              <a:rPr lang="de-DE" sz="1000" dirty="0" err="1">
                <a:solidFill>
                  <a:srgbClr val="FFFFFF"/>
                </a:solidFill>
              </a:rPr>
              <a:t>the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unexpected</a:t>
            </a:r>
            <a:r>
              <a:rPr lang="de-DE" sz="1000" dirty="0">
                <a:solidFill>
                  <a:srgbClr val="FFFFFF"/>
                </a:solidFill>
              </a:rPr>
              <a:t>. Medical Education, 55(1), 7-9. doi:10.1111/medu.14212</a:t>
            </a:r>
          </a:p>
          <a:p>
            <a:pPr algn="just">
              <a:lnSpc>
                <a:spcPct val="110000"/>
              </a:lnSpc>
            </a:pPr>
            <a:r>
              <a:rPr lang="de-DE" sz="1000" dirty="0" err="1">
                <a:solidFill>
                  <a:srgbClr val="FFFFFF"/>
                </a:solidFill>
              </a:rPr>
              <a:t>Croucher</a:t>
            </a:r>
            <a:r>
              <a:rPr lang="de-DE" sz="1000" dirty="0">
                <a:solidFill>
                  <a:srgbClr val="FFFFFF"/>
                </a:solidFill>
              </a:rPr>
              <a:t>, R., Cooper, J., &amp; Bower, P. (2020). Digital </a:t>
            </a:r>
            <a:r>
              <a:rPr lang="de-DE" sz="1000" dirty="0" err="1">
                <a:solidFill>
                  <a:srgbClr val="FFFFFF"/>
                </a:solidFill>
              </a:rPr>
              <a:t>communication</a:t>
            </a:r>
            <a:r>
              <a:rPr lang="de-DE" sz="1000" dirty="0">
                <a:solidFill>
                  <a:srgbClr val="FFFFFF"/>
                </a:solidFill>
              </a:rPr>
              <a:t> in </a:t>
            </a:r>
            <a:r>
              <a:rPr lang="de-DE" sz="1000" dirty="0" err="1">
                <a:solidFill>
                  <a:srgbClr val="FFFFFF"/>
                </a:solidFill>
              </a:rPr>
              <a:t>health</a:t>
            </a:r>
            <a:r>
              <a:rPr lang="de-DE" sz="1000" dirty="0">
                <a:solidFill>
                  <a:srgbClr val="FFFFFF"/>
                </a:solidFill>
              </a:rPr>
              <a:t> care: An </a:t>
            </a:r>
            <a:r>
              <a:rPr lang="de-DE" sz="1000" dirty="0" err="1">
                <a:solidFill>
                  <a:srgbClr val="FFFFFF"/>
                </a:solidFill>
              </a:rPr>
              <a:t>overview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tools</a:t>
            </a:r>
            <a:r>
              <a:rPr lang="de-DE" sz="1000" dirty="0">
                <a:solidFill>
                  <a:srgbClr val="FFFFFF"/>
                </a:solidFill>
              </a:rPr>
              <a:t> and </a:t>
            </a:r>
            <a:r>
              <a:rPr lang="de-DE" sz="1000" dirty="0" err="1">
                <a:solidFill>
                  <a:srgbClr val="FFFFFF"/>
                </a:solidFill>
              </a:rPr>
              <a:t>trends</a:t>
            </a:r>
            <a:r>
              <a:rPr lang="de-DE" sz="1000" dirty="0">
                <a:solidFill>
                  <a:srgbClr val="FFFFFF"/>
                </a:solidFill>
              </a:rPr>
              <a:t>. </a:t>
            </a:r>
            <a:r>
              <a:rPr lang="de-DE" sz="1000" dirty="0" err="1">
                <a:solidFill>
                  <a:srgbClr val="FFFFFF"/>
                </a:solidFill>
              </a:rPr>
              <a:t>Postgraduate</a:t>
            </a:r>
            <a:r>
              <a:rPr lang="de-DE" sz="1000" dirty="0">
                <a:solidFill>
                  <a:srgbClr val="FFFFFF"/>
                </a:solidFill>
              </a:rPr>
              <a:t> Medical Journal, 96(1133), 333-337. doi:10.1136/postgradmedj-2019-137327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Fernandes, L., &amp; Ferreira, J. J. (2021). </a:t>
            </a:r>
            <a:r>
              <a:rPr lang="de-DE" sz="1000" dirty="0" err="1">
                <a:solidFill>
                  <a:srgbClr val="FFFFFF"/>
                </a:solidFill>
              </a:rPr>
              <a:t>E-learning</a:t>
            </a:r>
            <a:r>
              <a:rPr lang="de-DE" sz="1000" dirty="0">
                <a:solidFill>
                  <a:srgbClr val="FFFFFF"/>
                </a:solidFill>
              </a:rPr>
              <a:t> in </a:t>
            </a:r>
            <a:r>
              <a:rPr lang="de-DE" sz="1000" dirty="0" err="1">
                <a:solidFill>
                  <a:srgbClr val="FFFFFF"/>
                </a:solidFill>
              </a:rPr>
              <a:t>healthcare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education</a:t>
            </a:r>
            <a:r>
              <a:rPr lang="de-DE" sz="1000" dirty="0">
                <a:solidFill>
                  <a:srgbClr val="FFFFFF"/>
                </a:solidFill>
              </a:rPr>
              <a:t>: A </a:t>
            </a:r>
            <a:r>
              <a:rPr lang="de-DE" sz="1000" dirty="0" err="1">
                <a:solidFill>
                  <a:srgbClr val="FFFFFF"/>
                </a:solidFill>
              </a:rPr>
              <a:t>systematic</a:t>
            </a:r>
            <a:r>
              <a:rPr lang="de-DE" sz="1000" dirty="0">
                <a:solidFill>
                  <a:srgbClr val="FFFFFF"/>
                </a:solidFill>
              </a:rPr>
              <a:t> review. Nurse Education Today, 101, 104977. doi:10.1016/j.nedt.2021.104977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Gómez‐Zúñiga, B., &amp; Llopis‐Goig, R. (2021). Digital </a:t>
            </a:r>
            <a:r>
              <a:rPr lang="de-DE" sz="1000" dirty="0" err="1">
                <a:solidFill>
                  <a:srgbClr val="FFFFFF"/>
                </a:solidFill>
              </a:rPr>
              <a:t>participation</a:t>
            </a:r>
            <a:r>
              <a:rPr lang="de-DE" sz="1000" dirty="0">
                <a:solidFill>
                  <a:srgbClr val="FFFFFF"/>
                </a:solidFill>
              </a:rPr>
              <a:t>, </a:t>
            </a:r>
            <a:r>
              <a:rPr lang="de-DE" sz="1000" dirty="0" err="1">
                <a:solidFill>
                  <a:srgbClr val="FFFFFF"/>
                </a:solidFill>
              </a:rPr>
              <a:t>communication</a:t>
            </a:r>
            <a:r>
              <a:rPr lang="de-DE" sz="1000" dirty="0">
                <a:solidFill>
                  <a:srgbClr val="FFFFFF"/>
                </a:solidFill>
              </a:rPr>
              <a:t> and </a:t>
            </a:r>
            <a:r>
              <a:rPr lang="de-DE" sz="1000" dirty="0" err="1">
                <a:solidFill>
                  <a:srgbClr val="FFFFFF"/>
                </a:solidFill>
              </a:rPr>
              <a:t>collaboration</a:t>
            </a:r>
            <a:r>
              <a:rPr lang="de-DE" sz="1000" dirty="0">
                <a:solidFill>
                  <a:srgbClr val="FFFFFF"/>
                </a:solidFill>
              </a:rPr>
              <a:t> in </a:t>
            </a:r>
            <a:r>
              <a:rPr lang="de-DE" sz="1000" dirty="0" err="1">
                <a:solidFill>
                  <a:srgbClr val="FFFFFF"/>
                </a:solidFill>
              </a:rPr>
              <a:t>healthcare</a:t>
            </a:r>
            <a:r>
              <a:rPr lang="de-DE" sz="1000" dirty="0">
                <a:solidFill>
                  <a:srgbClr val="FFFFFF"/>
                </a:solidFill>
              </a:rPr>
              <a:t>: A </a:t>
            </a:r>
            <a:r>
              <a:rPr lang="de-DE" sz="1000" dirty="0" err="1">
                <a:solidFill>
                  <a:srgbClr val="FFFFFF"/>
                </a:solidFill>
              </a:rPr>
              <a:t>systematic</a:t>
            </a:r>
            <a:r>
              <a:rPr lang="de-DE" sz="1000" dirty="0">
                <a:solidFill>
                  <a:srgbClr val="FFFFFF"/>
                </a:solidFill>
              </a:rPr>
              <a:t> review. Health </a:t>
            </a:r>
            <a:r>
              <a:rPr lang="de-DE" sz="1000" dirty="0" err="1">
                <a:solidFill>
                  <a:srgbClr val="FFFFFF"/>
                </a:solidFill>
              </a:rPr>
              <a:t>Informatics</a:t>
            </a:r>
            <a:r>
              <a:rPr lang="de-DE" sz="1000" dirty="0">
                <a:solidFill>
                  <a:srgbClr val="FFFFFF"/>
                </a:solidFill>
              </a:rPr>
              <a:t> Journal, 27(1), 146-160. doi:10.1177/1460458220954177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Hefner, J., &amp; Eisenberg, D. (2021). </a:t>
            </a:r>
            <a:r>
              <a:rPr lang="de-DE" sz="1000" dirty="0" err="1">
                <a:solidFill>
                  <a:srgbClr val="FFFFFF"/>
                </a:solidFill>
              </a:rPr>
              <a:t>Social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isolation</a:t>
            </a:r>
            <a:r>
              <a:rPr lang="de-DE" sz="1000" dirty="0">
                <a:solidFill>
                  <a:srgbClr val="FFFFFF"/>
                </a:solidFill>
              </a:rPr>
              <a:t> and mental </a:t>
            </a:r>
            <a:r>
              <a:rPr lang="de-DE" sz="1000" dirty="0" err="1">
                <a:solidFill>
                  <a:srgbClr val="FFFFFF"/>
                </a:solidFill>
              </a:rPr>
              <a:t>health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among</a:t>
            </a:r>
            <a:r>
              <a:rPr lang="de-DE" sz="1000" dirty="0">
                <a:solidFill>
                  <a:srgbClr val="FFFFFF"/>
                </a:solidFill>
              </a:rPr>
              <a:t> LGBTQ+ </a:t>
            </a:r>
            <a:r>
              <a:rPr lang="de-DE" sz="1000" dirty="0" err="1">
                <a:solidFill>
                  <a:srgbClr val="FFFFFF"/>
                </a:solidFill>
              </a:rPr>
              <a:t>young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adults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during</a:t>
            </a:r>
            <a:r>
              <a:rPr lang="de-DE" sz="1000" dirty="0">
                <a:solidFill>
                  <a:srgbClr val="FFFFFF"/>
                </a:solidFill>
              </a:rPr>
              <a:t> COVID-19: </a:t>
            </a:r>
            <a:r>
              <a:rPr lang="de-DE" sz="1000" dirty="0" err="1">
                <a:solidFill>
                  <a:srgbClr val="FFFFFF"/>
                </a:solidFill>
              </a:rPr>
              <a:t>Implications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for</a:t>
            </a:r>
            <a:r>
              <a:rPr lang="de-DE" sz="1000" dirty="0">
                <a:solidFill>
                  <a:srgbClr val="FFFFFF"/>
                </a:solidFill>
              </a:rPr>
              <a:t> digital mental </a:t>
            </a:r>
            <a:r>
              <a:rPr lang="de-DE" sz="1000" dirty="0" err="1">
                <a:solidFill>
                  <a:srgbClr val="FFFFFF"/>
                </a:solidFill>
              </a:rPr>
              <a:t>health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intervention</a:t>
            </a:r>
            <a:r>
              <a:rPr lang="de-DE" sz="1000" dirty="0">
                <a:solidFill>
                  <a:srgbClr val="FFFFFF"/>
                </a:solidFill>
              </a:rPr>
              <a:t>. Journal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Adolescent</a:t>
            </a:r>
            <a:r>
              <a:rPr lang="de-DE" sz="1000" dirty="0">
                <a:solidFill>
                  <a:srgbClr val="FFFFFF"/>
                </a:solidFill>
              </a:rPr>
              <a:t> Health, 68(1), 16-17. doi:10.1016/j.jadohealth.2020.09.011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Hersh, W. R., Weiner, M. G., </a:t>
            </a:r>
            <a:r>
              <a:rPr lang="de-DE" sz="1000" dirty="0" err="1">
                <a:solidFill>
                  <a:srgbClr val="FFFFFF"/>
                </a:solidFill>
              </a:rPr>
              <a:t>Embi</a:t>
            </a:r>
            <a:r>
              <a:rPr lang="de-DE" sz="1000" dirty="0">
                <a:solidFill>
                  <a:srgbClr val="FFFFFF"/>
                </a:solidFill>
              </a:rPr>
              <a:t>, P. J., Logan, J. R., Payne, P. R. O., </a:t>
            </a:r>
            <a:r>
              <a:rPr lang="de-DE" sz="1000" dirty="0" err="1">
                <a:solidFill>
                  <a:srgbClr val="FFFFFF"/>
                </a:solidFill>
              </a:rPr>
              <a:t>Bernstam</a:t>
            </a:r>
            <a:r>
              <a:rPr lang="de-DE" sz="1000" dirty="0">
                <a:solidFill>
                  <a:srgbClr val="FFFFFF"/>
                </a:solidFill>
              </a:rPr>
              <a:t>, E. V., ... &amp; Saltz, J. H. (2020). </a:t>
            </a:r>
            <a:r>
              <a:rPr lang="de-DE" sz="1000" dirty="0" err="1">
                <a:solidFill>
                  <a:srgbClr val="FFFFFF"/>
                </a:solidFill>
              </a:rPr>
              <a:t>Caveats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for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the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use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operational electronic </a:t>
            </a:r>
            <a:r>
              <a:rPr lang="de-DE" sz="1000" dirty="0" err="1">
                <a:solidFill>
                  <a:srgbClr val="FFFFFF"/>
                </a:solidFill>
              </a:rPr>
              <a:t>health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record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data</a:t>
            </a:r>
            <a:r>
              <a:rPr lang="de-DE" sz="1000" dirty="0">
                <a:solidFill>
                  <a:srgbClr val="FFFFFF"/>
                </a:solidFill>
              </a:rPr>
              <a:t> in </a:t>
            </a:r>
            <a:r>
              <a:rPr lang="de-DE" sz="1000" dirty="0" err="1">
                <a:solidFill>
                  <a:srgbClr val="FFFFFF"/>
                </a:solidFill>
              </a:rPr>
              <a:t>comparative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effectiveness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research</a:t>
            </a:r>
            <a:r>
              <a:rPr lang="de-DE" sz="1000" dirty="0">
                <a:solidFill>
                  <a:srgbClr val="FFFFFF"/>
                </a:solidFill>
              </a:rPr>
              <a:t>. Medical Care, 58(</a:t>
            </a:r>
            <a:r>
              <a:rPr lang="de-DE" sz="1000" dirty="0" err="1">
                <a:solidFill>
                  <a:srgbClr val="FFFFFF"/>
                </a:solidFill>
              </a:rPr>
              <a:t>Suppl</a:t>
            </a:r>
            <a:r>
              <a:rPr lang="de-DE" sz="1000" dirty="0">
                <a:solidFill>
                  <a:srgbClr val="FFFFFF"/>
                </a:solidFill>
              </a:rPr>
              <a:t> 2), S74-S81. doi:10.1097/MLR.0000000000001303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Khan, A. I., &amp; Mays, R. (2020). The </a:t>
            </a:r>
            <a:r>
              <a:rPr lang="de-DE" sz="1000" dirty="0" err="1">
                <a:solidFill>
                  <a:srgbClr val="FFFFFF"/>
                </a:solidFill>
              </a:rPr>
              <a:t>importance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technical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proficiency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for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healthcare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professionals</a:t>
            </a:r>
            <a:r>
              <a:rPr lang="de-DE" sz="1000" dirty="0">
                <a:solidFill>
                  <a:srgbClr val="FFFFFF"/>
                </a:solidFill>
              </a:rPr>
              <a:t>. The Journal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the</a:t>
            </a:r>
            <a:r>
              <a:rPr lang="de-DE" sz="1000" dirty="0">
                <a:solidFill>
                  <a:srgbClr val="FFFFFF"/>
                </a:solidFill>
              </a:rPr>
              <a:t> American </a:t>
            </a:r>
            <a:r>
              <a:rPr lang="de-DE" sz="1000" dirty="0" err="1">
                <a:solidFill>
                  <a:srgbClr val="FFFFFF"/>
                </a:solidFill>
              </a:rPr>
              <a:t>Osteopathic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Association</a:t>
            </a:r>
            <a:r>
              <a:rPr lang="de-DE" sz="1000" dirty="0">
                <a:solidFill>
                  <a:srgbClr val="FFFFFF"/>
                </a:solidFill>
              </a:rPr>
              <a:t>, 120(10), 636-640. doi:10.7556/jaoa.2020.124</a:t>
            </a:r>
          </a:p>
          <a:p>
            <a:pPr algn="just">
              <a:lnSpc>
                <a:spcPct val="110000"/>
              </a:lnSpc>
            </a:pPr>
            <a:r>
              <a:rPr lang="de-DE" sz="1000" dirty="0">
                <a:solidFill>
                  <a:srgbClr val="FFFFFF"/>
                </a:solidFill>
              </a:rPr>
              <a:t>Kricka, L. J. (2021). </a:t>
            </a:r>
            <a:r>
              <a:rPr lang="de-DE" sz="1000" dirty="0" err="1">
                <a:solidFill>
                  <a:srgbClr val="FFFFFF"/>
                </a:solidFill>
              </a:rPr>
              <a:t>Healthcare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digitization</a:t>
            </a:r>
            <a:r>
              <a:rPr lang="de-DE" sz="1000" dirty="0">
                <a:solidFill>
                  <a:srgbClr val="FFFFFF"/>
                </a:solidFill>
              </a:rPr>
              <a:t>: A review </a:t>
            </a:r>
            <a:r>
              <a:rPr lang="de-DE" sz="1000" dirty="0" err="1">
                <a:solidFill>
                  <a:srgbClr val="FFFFFF"/>
                </a:solidFill>
              </a:rPr>
              <a:t>of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current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technology</a:t>
            </a:r>
            <a:r>
              <a:rPr lang="de-DE" sz="1000" dirty="0">
                <a:solidFill>
                  <a:srgbClr val="FFFFFF"/>
                </a:solidFill>
              </a:rPr>
              <a:t> and </a:t>
            </a:r>
            <a:r>
              <a:rPr lang="de-DE" sz="1000" dirty="0" err="1">
                <a:solidFill>
                  <a:srgbClr val="FFFFFF"/>
                </a:solidFill>
              </a:rPr>
              <a:t>limitations</a:t>
            </a:r>
            <a:r>
              <a:rPr lang="de-DE" sz="1000" dirty="0">
                <a:solidFill>
                  <a:srgbClr val="FFFFFF"/>
                </a:solidFill>
              </a:rPr>
              <a:t>. </a:t>
            </a:r>
            <a:r>
              <a:rPr lang="de-DE" sz="1000" dirty="0" err="1">
                <a:solidFill>
                  <a:srgbClr val="FFFFFF"/>
                </a:solidFill>
              </a:rPr>
              <a:t>Clinica</a:t>
            </a:r>
            <a:r>
              <a:rPr lang="de-DE" sz="1000" dirty="0">
                <a:solidFill>
                  <a:srgbClr val="FFFFFF"/>
                </a:solidFill>
              </a:rPr>
              <a:t> </a:t>
            </a:r>
            <a:r>
              <a:rPr lang="de-DE" sz="1000" dirty="0" err="1">
                <a:solidFill>
                  <a:srgbClr val="FFFFFF"/>
                </a:solidFill>
              </a:rPr>
              <a:t>Chimica</a:t>
            </a:r>
            <a:r>
              <a:rPr lang="de-DE" sz="1000" dirty="0">
                <a:solidFill>
                  <a:srgbClr val="FFFFFF"/>
                </a:solidFill>
              </a:rPr>
              <a:t> Acta, 519, 1-7. doi:10.1016/j.cca.2021.02.022</a:t>
            </a:r>
          </a:p>
        </p:txBody>
      </p:sp>
    </p:spTree>
    <p:extLst>
      <p:ext uri="{BB962C8B-B14F-4D97-AF65-F5344CB8AC3E}">
        <p14:creationId xmlns:p14="http://schemas.microsoft.com/office/powerpoint/2010/main" val="2717385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3E2"/>
      </a:lt2>
      <a:accent1>
        <a:srgbClr val="3B94B1"/>
      </a:accent1>
      <a:accent2>
        <a:srgbClr val="46B4A1"/>
      </a:accent2>
      <a:accent3>
        <a:srgbClr val="4D74C3"/>
      </a:accent3>
      <a:accent4>
        <a:srgbClr val="B13B58"/>
      </a:accent4>
      <a:accent5>
        <a:srgbClr val="C3604D"/>
      </a:accent5>
      <a:accent6>
        <a:srgbClr val="B1803B"/>
      </a:accent6>
      <a:hlink>
        <a:srgbClr val="BF5F3F"/>
      </a:hlink>
      <a:folHlink>
        <a:srgbClr val="7F7F7F"/>
      </a:folHlink>
    </a:clrScheme>
    <a:fontScheme name="Retrospect">
      <a:majorFont>
        <a:latin typeface="Arial Nova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 Nova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1237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 Nova</vt:lpstr>
      <vt:lpstr>Arial Nova Light</vt:lpstr>
      <vt:lpstr>Calibri</vt:lpstr>
      <vt:lpstr>Söhne</vt:lpstr>
      <vt:lpstr>Wingdings</vt:lpstr>
      <vt:lpstr>RetrospectVTI</vt:lpstr>
      <vt:lpstr>Welcome to the presentation</vt:lpstr>
      <vt:lpstr>Introduction </vt:lpstr>
      <vt:lpstr>The impact of digital literacy on healthcare practitioners' and professionals' daily lives.</vt:lpstr>
      <vt:lpstr>The use of contemporary technology in healthcare for diagnostics.</vt:lpstr>
      <vt:lpstr>The use of contemporary technology in healthcare in administration.</vt:lpstr>
      <vt:lpstr>The use of contemporary technology in healthcare for care support.</vt:lpstr>
      <vt:lpstr>The use of technology during the Covid-19pandemic.</vt:lpstr>
      <vt:lpstr>The use of digital communication, collaboration, and participation.</vt:lpstr>
      <vt:lpstr>Using digital literacy for employee well-being and professional career development in Teaching.</vt:lpstr>
      <vt:lpstr>Using digital literacy for employee well-being and professional career development in E-learning.</vt:lpstr>
      <vt:lpstr>Using digital literacy for employee well-being and professional career development for self-development.</vt:lpstr>
      <vt:lpstr>The relevance of technical proficiency for data and information handling.</vt:lpstr>
      <vt:lpstr>Conclusion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the presentation</dc:title>
  <dc:creator>Md Mashud Rana</dc:creator>
  <cp:lastModifiedBy>ASUS</cp:lastModifiedBy>
  <cp:revision>2</cp:revision>
  <dcterms:created xsi:type="dcterms:W3CDTF">2023-04-07T09:40:15Z</dcterms:created>
  <dcterms:modified xsi:type="dcterms:W3CDTF">2023-04-07T18:37:31Z</dcterms:modified>
</cp:coreProperties>
</file>