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256" r:id="rId2"/>
    <p:sldId id="277" r:id="rId3"/>
    <p:sldId id="291" r:id="rId4"/>
    <p:sldId id="292" r:id="rId5"/>
    <p:sldId id="293" r:id="rId6"/>
    <p:sldId id="342" r:id="rId7"/>
    <p:sldId id="347" r:id="rId8"/>
    <p:sldId id="339" r:id="rId9"/>
    <p:sldId id="337" r:id="rId10"/>
    <p:sldId id="295" r:id="rId11"/>
    <p:sldId id="296" r:id="rId12"/>
    <p:sldId id="346" r:id="rId13"/>
    <p:sldId id="341" r:id="rId14"/>
    <p:sldId id="340" r:id="rId15"/>
    <p:sldId id="303" r:id="rId16"/>
    <p:sldId id="285" r:id="rId17"/>
    <p:sldId id="326" r:id="rId18"/>
    <p:sldId id="327" r:id="rId19"/>
    <p:sldId id="328" r:id="rId20"/>
    <p:sldId id="329" r:id="rId21"/>
    <p:sldId id="336" r:id="rId22"/>
    <p:sldId id="330" r:id="rId23"/>
    <p:sldId id="331" r:id="rId24"/>
    <p:sldId id="332" r:id="rId25"/>
    <p:sldId id="333" r:id="rId26"/>
    <p:sldId id="315" r:id="rId27"/>
    <p:sldId id="324" r:id="rId28"/>
    <p:sldId id="272" r:id="rId29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608" autoAdjust="0"/>
    <p:restoredTop sz="94660"/>
  </p:normalViewPr>
  <p:slideViewPr>
    <p:cSldViewPr>
      <p:cViewPr varScale="1">
        <p:scale>
          <a:sx n="64" d="100"/>
          <a:sy n="64" d="100"/>
        </p:scale>
        <p:origin x="312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200" b="1" dirty="0"/>
            <a:t>Managers</a:t>
          </a:r>
          <a:endParaRPr lang="en-GB" sz="1200" b="1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400" b="1" dirty="0"/>
            <a:t>Supervisors</a:t>
          </a:r>
          <a:endParaRPr lang="en-GB" sz="1400" b="1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 custT="1"/>
      <dgm:spPr/>
      <dgm:t>
        <a:bodyPr/>
        <a:lstStyle/>
        <a:p>
          <a:r>
            <a:rPr lang="en-US" sz="1600" b="1" dirty="0"/>
            <a:t>Front-line employees</a:t>
          </a:r>
          <a:endParaRPr lang="en-GB" sz="1600" b="1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ScaleY="90430" custLinFactNeighborX="-529" custLinFactNeighborY="-36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9B0A83-A15A-4B24-AA23-A5C65EBA5FF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B7CFF-640E-4A9C-B242-313B944692DA}">
      <dgm:prSet phldrT="[Text]"/>
      <dgm:spPr/>
      <dgm:t>
        <a:bodyPr/>
        <a:lstStyle/>
        <a:p>
          <a:pPr algn="l"/>
          <a:r>
            <a:rPr lang="en-HK" b="1" u="sng" dirty="0"/>
            <a:t>Group Factors</a:t>
          </a:r>
        </a:p>
        <a:p>
          <a:pPr algn="l"/>
          <a:r>
            <a:rPr lang="en-HK" dirty="0"/>
            <a:t>- Leadership: Styles and behaviour</a:t>
          </a:r>
        </a:p>
        <a:p>
          <a:pPr algn="l"/>
          <a:r>
            <a:rPr lang="en-HK" dirty="0"/>
            <a:t>- Leadership: Power and influence</a:t>
          </a:r>
        </a:p>
        <a:p>
          <a:pPr algn="l"/>
          <a:r>
            <a:rPr lang="en-HK" dirty="0"/>
            <a:t>- Teams: Characteristics</a:t>
          </a:r>
        </a:p>
        <a:p>
          <a:pPr algn="l"/>
          <a:r>
            <a:rPr lang="en-HK" dirty="0"/>
            <a:t>- Teams: Cultural values </a:t>
          </a:r>
          <a:endParaRPr lang="en-GB" dirty="0"/>
        </a:p>
      </dgm:t>
    </dgm:pt>
    <dgm:pt modelId="{C528D927-C18C-484A-A8BD-7B19D8EBAABB}" type="parTrans" cxnId="{282A9427-7D4A-4115-9EA9-09165C212E3A}">
      <dgm:prSet/>
      <dgm:spPr/>
      <dgm:t>
        <a:bodyPr/>
        <a:lstStyle/>
        <a:p>
          <a:endParaRPr lang="en-GB"/>
        </a:p>
      </dgm:t>
    </dgm:pt>
    <dgm:pt modelId="{17385158-AED5-4573-B0DB-3956E585CF87}" type="sibTrans" cxnId="{282A9427-7D4A-4115-9EA9-09165C212E3A}">
      <dgm:prSet/>
      <dgm:spPr/>
      <dgm:t>
        <a:bodyPr/>
        <a:lstStyle/>
        <a:p>
          <a:endParaRPr lang="en-GB"/>
        </a:p>
      </dgm:t>
    </dgm:pt>
    <dgm:pt modelId="{715D8436-3828-4985-B952-4D3CC60CFBF8}">
      <dgm:prSet phldrT="[Text]"/>
      <dgm:spPr/>
      <dgm:t>
        <a:bodyPr/>
        <a:lstStyle/>
        <a:p>
          <a:pPr algn="l"/>
          <a:r>
            <a:rPr lang="en-HK" b="1" u="sng" dirty="0"/>
            <a:t>Individual Mechanisms</a:t>
          </a:r>
        </a:p>
        <a:p>
          <a:pPr algn="l"/>
          <a:r>
            <a:rPr lang="en-HK" dirty="0"/>
            <a:t>- Job satisfaction</a:t>
          </a:r>
        </a:p>
        <a:p>
          <a:pPr algn="l"/>
          <a:r>
            <a:rPr lang="en-HK" dirty="0"/>
            <a:t>- Stress</a:t>
          </a:r>
        </a:p>
        <a:p>
          <a:pPr algn="l"/>
          <a:r>
            <a:rPr lang="en-HK" dirty="0"/>
            <a:t>- Motivation</a:t>
          </a:r>
        </a:p>
        <a:p>
          <a:pPr algn="l"/>
          <a:r>
            <a:rPr lang="en-HK" dirty="0"/>
            <a:t>- Trust, justice and ethics</a:t>
          </a:r>
        </a:p>
        <a:p>
          <a:pPr algn="l"/>
          <a:r>
            <a:rPr lang="en-HK" dirty="0"/>
            <a:t>- Learning and decision making</a:t>
          </a:r>
          <a:endParaRPr lang="en-GB" dirty="0"/>
        </a:p>
      </dgm:t>
    </dgm:pt>
    <dgm:pt modelId="{D09D2A83-29EE-4196-A08F-1B664E171A18}" type="parTrans" cxnId="{D1F243CD-14DD-40BE-AD0B-EA2DC0D5BE5F}">
      <dgm:prSet/>
      <dgm:spPr/>
      <dgm:t>
        <a:bodyPr/>
        <a:lstStyle/>
        <a:p>
          <a:endParaRPr lang="en-GB"/>
        </a:p>
      </dgm:t>
    </dgm:pt>
    <dgm:pt modelId="{EBF84B25-6474-4048-959A-190986756992}" type="sibTrans" cxnId="{D1F243CD-14DD-40BE-AD0B-EA2DC0D5BE5F}">
      <dgm:prSet/>
      <dgm:spPr/>
      <dgm:t>
        <a:bodyPr/>
        <a:lstStyle/>
        <a:p>
          <a:endParaRPr lang="en-GB"/>
        </a:p>
      </dgm:t>
    </dgm:pt>
    <dgm:pt modelId="{3F0231BD-8F22-44A8-A317-E6CF340AE61E}">
      <dgm:prSet phldrT="[Text]"/>
      <dgm:spPr/>
      <dgm:t>
        <a:bodyPr/>
        <a:lstStyle/>
        <a:p>
          <a:pPr algn="l"/>
          <a:r>
            <a:rPr lang="en-HK" b="1" u="sng" dirty="0"/>
            <a:t>Individual Outcomes</a:t>
          </a:r>
        </a:p>
        <a:p>
          <a:pPr algn="l"/>
          <a:r>
            <a:rPr lang="en-HK" dirty="0"/>
            <a:t>- Job performance</a:t>
          </a:r>
        </a:p>
        <a:p>
          <a:pPr algn="l"/>
          <a:r>
            <a:rPr lang="en-HK" dirty="0"/>
            <a:t>- Organizational commitment</a:t>
          </a:r>
          <a:endParaRPr lang="en-GB" dirty="0"/>
        </a:p>
      </dgm:t>
    </dgm:pt>
    <dgm:pt modelId="{60389675-3D59-4AB6-A180-273F2811F8E3}" type="parTrans" cxnId="{A1FC275F-84C7-4C99-A599-B0CECC3BE2DB}">
      <dgm:prSet/>
      <dgm:spPr/>
      <dgm:t>
        <a:bodyPr/>
        <a:lstStyle/>
        <a:p>
          <a:endParaRPr lang="en-GB"/>
        </a:p>
      </dgm:t>
    </dgm:pt>
    <dgm:pt modelId="{0FF6B2AE-2EAA-4043-B379-CEF8A8DD15B2}" type="sibTrans" cxnId="{A1FC275F-84C7-4C99-A599-B0CECC3BE2DB}">
      <dgm:prSet/>
      <dgm:spPr/>
      <dgm:t>
        <a:bodyPr/>
        <a:lstStyle/>
        <a:p>
          <a:endParaRPr lang="en-GB"/>
        </a:p>
      </dgm:t>
    </dgm:pt>
    <dgm:pt modelId="{49DB7F3B-8780-42D6-B28C-135EB75F68C9}" type="pres">
      <dgm:prSet presAssocID="{1D9B0A83-A15A-4B24-AA23-A5C65EBA5FFA}" presName="Name0" presStyleCnt="0">
        <dgm:presLayoutVars>
          <dgm:dir/>
          <dgm:resizeHandles val="exact"/>
        </dgm:presLayoutVars>
      </dgm:prSet>
      <dgm:spPr/>
    </dgm:pt>
    <dgm:pt modelId="{41C8478C-E3C6-4D04-BF79-0E726F414DE8}" type="pres">
      <dgm:prSet presAssocID="{A16B7CFF-640E-4A9C-B242-313B944692DA}" presName="node" presStyleLbl="node1" presStyleIdx="0" presStyleCnt="3">
        <dgm:presLayoutVars>
          <dgm:bulletEnabled val="1"/>
        </dgm:presLayoutVars>
      </dgm:prSet>
      <dgm:spPr/>
    </dgm:pt>
    <dgm:pt modelId="{DCA9B03C-2A8E-4138-A91A-11F5C803DDA6}" type="pres">
      <dgm:prSet presAssocID="{17385158-AED5-4573-B0DB-3956E585CF87}" presName="sibTrans" presStyleLbl="sibTrans2D1" presStyleIdx="0" presStyleCnt="2" custScaleX="124912" custScaleY="116548"/>
      <dgm:spPr/>
    </dgm:pt>
    <dgm:pt modelId="{9A101E24-E32D-4611-9EAA-2121E5ED9030}" type="pres">
      <dgm:prSet presAssocID="{17385158-AED5-4573-B0DB-3956E585CF87}" presName="connectorText" presStyleLbl="sibTrans2D1" presStyleIdx="0" presStyleCnt="2"/>
      <dgm:spPr/>
    </dgm:pt>
    <dgm:pt modelId="{887CF695-FFD8-4E43-BE76-9517BB934A76}" type="pres">
      <dgm:prSet presAssocID="{715D8436-3828-4985-B952-4D3CC60CFBF8}" presName="node" presStyleLbl="node1" presStyleIdx="1" presStyleCnt="3">
        <dgm:presLayoutVars>
          <dgm:bulletEnabled val="1"/>
        </dgm:presLayoutVars>
      </dgm:prSet>
      <dgm:spPr/>
    </dgm:pt>
    <dgm:pt modelId="{E45FD357-8910-4402-B9B3-C8FF453557D8}" type="pres">
      <dgm:prSet presAssocID="{EBF84B25-6474-4048-959A-190986756992}" presName="sibTrans" presStyleLbl="sibTrans2D1" presStyleIdx="1" presStyleCnt="2"/>
      <dgm:spPr/>
    </dgm:pt>
    <dgm:pt modelId="{FA2151BF-722C-47DD-BE5D-7C4002B3252F}" type="pres">
      <dgm:prSet presAssocID="{EBF84B25-6474-4048-959A-190986756992}" presName="connectorText" presStyleLbl="sibTrans2D1" presStyleIdx="1" presStyleCnt="2"/>
      <dgm:spPr/>
    </dgm:pt>
    <dgm:pt modelId="{8DB43FB3-6D71-4A92-9561-2930389BA2BB}" type="pres">
      <dgm:prSet presAssocID="{3F0231BD-8F22-44A8-A317-E6CF340AE61E}" presName="node" presStyleLbl="node1" presStyleIdx="2" presStyleCnt="3" custScaleY="71371" custLinFactNeighborX="2450" custLinFactNeighborY="-2402">
        <dgm:presLayoutVars>
          <dgm:bulletEnabled val="1"/>
        </dgm:presLayoutVars>
      </dgm:prSet>
      <dgm:spPr/>
    </dgm:pt>
  </dgm:ptLst>
  <dgm:cxnLst>
    <dgm:cxn modelId="{2BBC141C-52B9-4147-90F9-5812748E53E6}" type="presOf" srcId="{A16B7CFF-640E-4A9C-B242-313B944692DA}" destId="{41C8478C-E3C6-4D04-BF79-0E726F414DE8}" srcOrd="0" destOrd="0" presId="urn:microsoft.com/office/officeart/2005/8/layout/process1"/>
    <dgm:cxn modelId="{282A9427-7D4A-4115-9EA9-09165C212E3A}" srcId="{1D9B0A83-A15A-4B24-AA23-A5C65EBA5FFA}" destId="{A16B7CFF-640E-4A9C-B242-313B944692DA}" srcOrd="0" destOrd="0" parTransId="{C528D927-C18C-484A-A8BD-7B19D8EBAABB}" sibTransId="{17385158-AED5-4573-B0DB-3956E585CF87}"/>
    <dgm:cxn modelId="{673C022C-E77D-4EC8-9B1A-C3BFA4B6CD33}" type="presOf" srcId="{3F0231BD-8F22-44A8-A317-E6CF340AE61E}" destId="{8DB43FB3-6D71-4A92-9561-2930389BA2BB}" srcOrd="0" destOrd="0" presId="urn:microsoft.com/office/officeart/2005/8/layout/process1"/>
    <dgm:cxn modelId="{1548A734-1338-421C-BC00-73431816BBFA}" type="presOf" srcId="{EBF84B25-6474-4048-959A-190986756992}" destId="{FA2151BF-722C-47DD-BE5D-7C4002B3252F}" srcOrd="1" destOrd="0" presId="urn:microsoft.com/office/officeart/2005/8/layout/process1"/>
    <dgm:cxn modelId="{A1FC275F-84C7-4C99-A599-B0CECC3BE2DB}" srcId="{1D9B0A83-A15A-4B24-AA23-A5C65EBA5FFA}" destId="{3F0231BD-8F22-44A8-A317-E6CF340AE61E}" srcOrd="2" destOrd="0" parTransId="{60389675-3D59-4AB6-A180-273F2811F8E3}" sibTransId="{0FF6B2AE-2EAA-4043-B379-CEF8A8DD15B2}"/>
    <dgm:cxn modelId="{AC13DC62-47CD-4832-A365-CCE295EEA800}" type="presOf" srcId="{17385158-AED5-4573-B0DB-3956E585CF87}" destId="{DCA9B03C-2A8E-4138-A91A-11F5C803DDA6}" srcOrd="0" destOrd="0" presId="urn:microsoft.com/office/officeart/2005/8/layout/process1"/>
    <dgm:cxn modelId="{137A2069-5263-4748-A769-901BDAF04C0D}" type="presOf" srcId="{715D8436-3828-4985-B952-4D3CC60CFBF8}" destId="{887CF695-FFD8-4E43-BE76-9517BB934A76}" srcOrd="0" destOrd="0" presId="urn:microsoft.com/office/officeart/2005/8/layout/process1"/>
    <dgm:cxn modelId="{F96253C8-B909-4A29-8E0A-217AB9C05EA4}" type="presOf" srcId="{EBF84B25-6474-4048-959A-190986756992}" destId="{E45FD357-8910-4402-B9B3-C8FF453557D8}" srcOrd="0" destOrd="0" presId="urn:microsoft.com/office/officeart/2005/8/layout/process1"/>
    <dgm:cxn modelId="{D1F243CD-14DD-40BE-AD0B-EA2DC0D5BE5F}" srcId="{1D9B0A83-A15A-4B24-AA23-A5C65EBA5FFA}" destId="{715D8436-3828-4985-B952-4D3CC60CFBF8}" srcOrd="1" destOrd="0" parTransId="{D09D2A83-29EE-4196-A08F-1B664E171A18}" sibTransId="{EBF84B25-6474-4048-959A-190986756992}"/>
    <dgm:cxn modelId="{D34E5FE2-7BB4-496F-864A-CBB166E319D8}" type="presOf" srcId="{17385158-AED5-4573-B0DB-3956E585CF87}" destId="{9A101E24-E32D-4611-9EAA-2121E5ED9030}" srcOrd="1" destOrd="0" presId="urn:microsoft.com/office/officeart/2005/8/layout/process1"/>
    <dgm:cxn modelId="{D27864FF-60CE-47ED-BFCE-4579967DF900}" type="presOf" srcId="{1D9B0A83-A15A-4B24-AA23-A5C65EBA5FFA}" destId="{49DB7F3B-8780-42D6-B28C-135EB75F68C9}" srcOrd="0" destOrd="0" presId="urn:microsoft.com/office/officeart/2005/8/layout/process1"/>
    <dgm:cxn modelId="{14BADC4E-641C-4AE9-A20D-90431FD08A00}" type="presParOf" srcId="{49DB7F3B-8780-42D6-B28C-135EB75F68C9}" destId="{41C8478C-E3C6-4D04-BF79-0E726F414DE8}" srcOrd="0" destOrd="0" presId="urn:microsoft.com/office/officeart/2005/8/layout/process1"/>
    <dgm:cxn modelId="{3A1CF2CF-5375-4F78-9252-CD2E234FE84D}" type="presParOf" srcId="{49DB7F3B-8780-42D6-B28C-135EB75F68C9}" destId="{DCA9B03C-2A8E-4138-A91A-11F5C803DDA6}" srcOrd="1" destOrd="0" presId="urn:microsoft.com/office/officeart/2005/8/layout/process1"/>
    <dgm:cxn modelId="{5FCAC8BF-25F7-43EB-A632-990FEFB536CE}" type="presParOf" srcId="{DCA9B03C-2A8E-4138-A91A-11F5C803DDA6}" destId="{9A101E24-E32D-4611-9EAA-2121E5ED9030}" srcOrd="0" destOrd="0" presId="urn:microsoft.com/office/officeart/2005/8/layout/process1"/>
    <dgm:cxn modelId="{085847C0-842A-43E0-8B75-3CB25CFAFBC2}" type="presParOf" srcId="{49DB7F3B-8780-42D6-B28C-135EB75F68C9}" destId="{887CF695-FFD8-4E43-BE76-9517BB934A76}" srcOrd="2" destOrd="0" presId="urn:microsoft.com/office/officeart/2005/8/layout/process1"/>
    <dgm:cxn modelId="{C64790F6-3E02-4286-838A-A5E0AF8A0586}" type="presParOf" srcId="{49DB7F3B-8780-42D6-B28C-135EB75F68C9}" destId="{E45FD357-8910-4402-B9B3-C8FF453557D8}" srcOrd="3" destOrd="0" presId="urn:microsoft.com/office/officeart/2005/8/layout/process1"/>
    <dgm:cxn modelId="{3934E5DF-0061-4131-B746-79EE9D167937}" type="presParOf" srcId="{E45FD357-8910-4402-B9B3-C8FF453557D8}" destId="{FA2151BF-722C-47DD-BE5D-7C4002B3252F}" srcOrd="0" destOrd="0" presId="urn:microsoft.com/office/officeart/2005/8/layout/process1"/>
    <dgm:cxn modelId="{EBE98531-6CFF-4AB1-8E68-A10AE5619256}" type="presParOf" srcId="{49DB7F3B-8780-42D6-B28C-135EB75F68C9}" destId="{8DB43FB3-6D71-4A92-9561-2930389BA2B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790721" y="0"/>
          <a:ext cx="882236" cy="881534"/>
        </a:xfrm>
        <a:prstGeom prst="trapezoid">
          <a:avLst>
            <a:gd name="adj" fmla="val 5004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Managers</a:t>
          </a:r>
          <a:endParaRPr lang="en-GB" sz="1200" b="1" kern="1200" dirty="0"/>
        </a:p>
      </dsp:txBody>
      <dsp:txXfrm>
        <a:off x="790721" y="0"/>
        <a:ext cx="882236" cy="881534"/>
      </dsp:txXfrm>
    </dsp:sp>
    <dsp:sp modelId="{EA09D1D8-6288-4A11-B265-65475CA17025}">
      <dsp:nvSpPr>
        <dsp:cNvPr id="0" name=""/>
        <dsp:cNvSpPr/>
      </dsp:nvSpPr>
      <dsp:spPr>
        <a:xfrm>
          <a:off x="364972" y="850055"/>
          <a:ext cx="1764472" cy="881534"/>
        </a:xfrm>
        <a:prstGeom prst="trapezoid">
          <a:avLst>
            <a:gd name="adj" fmla="val 5004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Supervisors</a:t>
          </a:r>
          <a:endParaRPr lang="en-GB" sz="1400" b="1" kern="1200" dirty="0"/>
        </a:p>
      </dsp:txBody>
      <dsp:txXfrm>
        <a:off x="673755" y="850055"/>
        <a:ext cx="1146907" cy="881534"/>
      </dsp:txXfrm>
    </dsp:sp>
    <dsp:sp modelId="{9B33D0D1-DC8C-4448-875F-59EECD4A8A9D}">
      <dsp:nvSpPr>
        <dsp:cNvPr id="0" name=""/>
        <dsp:cNvSpPr/>
      </dsp:nvSpPr>
      <dsp:spPr>
        <a:xfrm>
          <a:off x="0" y="1731210"/>
          <a:ext cx="2562279" cy="797171"/>
        </a:xfrm>
        <a:prstGeom prst="trapezoid">
          <a:avLst>
            <a:gd name="adj" fmla="val 500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Front-line employees</a:t>
          </a:r>
          <a:endParaRPr lang="en-GB" sz="1600" b="1" kern="1200" dirty="0"/>
        </a:p>
      </dsp:txBody>
      <dsp:txXfrm>
        <a:off x="448398" y="1731210"/>
        <a:ext cx="1665481" cy="797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478C-E3C6-4D04-BF79-0E726F414DE8}">
      <dsp:nvSpPr>
        <dsp:cNvPr id="0" name=""/>
        <dsp:cNvSpPr/>
      </dsp:nvSpPr>
      <dsp:spPr>
        <a:xfrm>
          <a:off x="8572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Group Factors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Styles and behaviour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Power and influence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Characteristics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Cultural values </a:t>
          </a:r>
          <a:endParaRPr lang="en-GB" sz="1800" kern="1200" dirty="0"/>
        </a:p>
      </dsp:txBody>
      <dsp:txXfrm>
        <a:off x="83617" y="716916"/>
        <a:ext cx="2412135" cy="2909566"/>
      </dsp:txXfrm>
    </dsp:sp>
    <dsp:sp modelId="{DCA9B03C-2A8E-4138-A91A-11F5C803DDA6}">
      <dsp:nvSpPr>
        <dsp:cNvPr id="0" name=""/>
        <dsp:cNvSpPr/>
      </dsp:nvSpPr>
      <dsp:spPr>
        <a:xfrm>
          <a:off x="2759360" y="1801408"/>
          <a:ext cx="678511" cy="740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759360" y="1949525"/>
        <a:ext cx="474958" cy="444349"/>
      </dsp:txXfrm>
    </dsp:sp>
    <dsp:sp modelId="{887CF695-FFD8-4E43-BE76-9517BB934A76}">
      <dsp:nvSpPr>
        <dsp:cNvPr id="0" name=""/>
        <dsp:cNvSpPr/>
      </dsp:nvSpPr>
      <dsp:spPr>
        <a:xfrm>
          <a:off x="3595687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Mechanisms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satisfaction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Stress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Motivation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Trust, justice and ethics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Learning and decision making</a:t>
          </a:r>
          <a:endParaRPr lang="en-GB" sz="1800" kern="1200" dirty="0"/>
        </a:p>
      </dsp:txBody>
      <dsp:txXfrm>
        <a:off x="3670732" y="716916"/>
        <a:ext cx="2412135" cy="2909566"/>
      </dsp:txXfrm>
    </dsp:sp>
    <dsp:sp modelId="{E45FD357-8910-4402-B9B3-C8FF453557D8}">
      <dsp:nvSpPr>
        <dsp:cNvPr id="0" name=""/>
        <dsp:cNvSpPr/>
      </dsp:nvSpPr>
      <dsp:spPr>
        <a:xfrm rot="21529745">
          <a:off x="6416220" y="1816920"/>
          <a:ext cx="547849" cy="635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416237" y="1945685"/>
        <a:ext cx="383494" cy="381259"/>
      </dsp:txXfrm>
    </dsp:sp>
    <dsp:sp modelId="{8DB43FB3-6D71-4A92-9561-2930389BA2BB}">
      <dsp:nvSpPr>
        <dsp:cNvPr id="0" name=""/>
        <dsp:cNvSpPr/>
      </dsp:nvSpPr>
      <dsp:spPr>
        <a:xfrm>
          <a:off x="7191375" y="1006353"/>
          <a:ext cx="2562225" cy="2183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Outcomes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performance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Organizational commitment</a:t>
          </a:r>
          <a:endParaRPr lang="en-GB" sz="1800" kern="1200" dirty="0"/>
        </a:p>
      </dsp:txBody>
      <dsp:txXfrm>
        <a:off x="7255334" y="1070312"/>
        <a:ext cx="2434307" cy="2055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4/16/2020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4/16/2020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800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17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44600" y="234950"/>
            <a:ext cx="4319588" cy="2432050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18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19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20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22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25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160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4/16/2020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4/16/2020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4/16/2020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4/16/2020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4/16/2020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4/16/2020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4/16/2020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4/16/2020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4/16/2020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4/16/2020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4/16/2020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4/16/2020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hyperlink" Target="http://www.valuebasedmanagement.ne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altLang="zh-CN" dirty="0"/>
              <a:t>Theoretical frameworks and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Research process</a:t>
            </a:r>
          </a:p>
          <a:p>
            <a:r>
              <a:rPr lang="en-AU" altLang="zh-CN" dirty="0"/>
              <a:t>Research ethics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of the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AB75C666-9914-458F-912E-E4D331383D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B6DAB90-F05D-4DD6-9EE5-591E7CCA2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altLang="en-US" dirty="0"/>
              <a:t>A theoretical framework is similar to the frame of the house. Just as the foundation supports a house, a theoretical framework provides a rationale for predictions about the relationships among variables of a research study</a:t>
            </a:r>
          </a:p>
          <a:p>
            <a:r>
              <a:rPr lang="en-US" altLang="en-US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US" altLang="en-US" dirty="0"/>
              <a:t>Constructs are concepts adapted for a research purpose</a:t>
            </a:r>
            <a:endParaRPr lang="ar-SA" altLang="en-US" dirty="0"/>
          </a:p>
          <a:p>
            <a:pPr lvl="1"/>
            <a:r>
              <a:rPr lang="en-US" altLang="en-US" dirty="0"/>
              <a:t>Through research, researchers can develop, modify, or evaluate theories.</a:t>
            </a:r>
          </a:p>
          <a:p>
            <a:r>
              <a:rPr lang="en-HK" altLang="en-US" dirty="0"/>
              <a:t>In a broad sense, any idea about how things relate to each other can be considered as a theory.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FD4EF-25BC-40F5-854D-F78B768CC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10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2F87BE8-8820-4334-97A9-7ACE2BC27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Theoretical Framework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A72551E-4F46-4785-B749-E754F5DE4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Theoretical framework provides a context for examining a problem i.e. theoretical rationale for: </a:t>
            </a:r>
          </a:p>
          <a:p>
            <a:r>
              <a:rPr lang="en-GB" altLang="en-US" dirty="0"/>
              <a:t>Developing hypotheses</a:t>
            </a:r>
          </a:p>
          <a:p>
            <a:pPr lvl="1"/>
            <a:r>
              <a:rPr lang="en-GB" altLang="en-US" dirty="0"/>
              <a:t>Serves as a guide to systematically identify logical, precisely defined relationships among variables</a:t>
            </a:r>
          </a:p>
          <a:p>
            <a:r>
              <a:rPr lang="en-GB" altLang="en-US" dirty="0"/>
              <a:t>Building a frame of reference/base for </a:t>
            </a:r>
          </a:p>
          <a:p>
            <a:pPr lvl="1"/>
            <a:r>
              <a:rPr lang="en-GB" altLang="en-US" dirty="0"/>
              <a:t>Observation</a:t>
            </a:r>
          </a:p>
          <a:p>
            <a:pPr lvl="1"/>
            <a:r>
              <a:rPr lang="en-GB" altLang="en-US" dirty="0"/>
              <a:t>Definitions of concepts</a:t>
            </a:r>
          </a:p>
          <a:p>
            <a:pPr lvl="1"/>
            <a:r>
              <a:rPr lang="en-GB" altLang="en-US" dirty="0"/>
              <a:t>Research design</a:t>
            </a:r>
          </a:p>
          <a:p>
            <a:pPr lvl="1"/>
            <a:r>
              <a:rPr lang="en-GB" altLang="en-US" dirty="0"/>
              <a:t>Interpretation</a:t>
            </a:r>
          </a:p>
          <a:p>
            <a:pPr lvl="1"/>
            <a:r>
              <a:rPr lang="en-GB" altLang="en-US" dirty="0"/>
              <a:t>Generalisation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7738A-A09C-4D7F-BD49-369DE4358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7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30FFD56-C8B0-496F-BAC1-48547B2FE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Theories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048B03B-D0F0-40F1-A054-88F2486D4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/>
              <a:t>Theories may describe a particular phenomenon, explain relationships between or among phenomena, or predict how one phenomenon affects another</a:t>
            </a:r>
          </a:p>
          <a:p>
            <a:r>
              <a:rPr lang="en-US" altLang="en-US"/>
              <a:t>Descriptive theories “describe or classify specific dimensions or characteristics of individuals, groups, situations, or events by summarizing the commonalities found in discrete observations</a:t>
            </a:r>
          </a:p>
          <a:p>
            <a:pPr lvl="1"/>
            <a:r>
              <a:rPr lang="en-US" altLang="en-US"/>
              <a:t>To test descriptive theories, researchers conduct descriptive research studies</a:t>
            </a:r>
          </a:p>
          <a:p>
            <a:r>
              <a:rPr lang="en-US" altLang="en-US"/>
              <a:t>Explanatory theories “specify relations among the dimensions or characteristics of individuals, groups, situations, or events</a:t>
            </a:r>
          </a:p>
          <a:p>
            <a:pPr lvl="1"/>
            <a:r>
              <a:rPr lang="en-US" altLang="en-US"/>
              <a:t>Explanatory theories are tested by means of correlational or causal research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92671-F84B-4455-9C4F-0DCA57DCC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42D9-408D-470E-BB7B-3543D96F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Knowledge Base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AB519-C5D7-4A51-B4DD-30DACF05A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In doctorate-level research, the student is required to add to a knowledge base.</a:t>
            </a:r>
          </a:p>
          <a:p>
            <a:r>
              <a:rPr lang="en-HK" dirty="0"/>
              <a:t>Knowledge base refers to the foundations and areas of knowledge that are essential to a particular discipline.</a:t>
            </a:r>
          </a:p>
          <a:p>
            <a:r>
              <a:rPr lang="en-HK" dirty="0"/>
              <a:t>It is everything that is known by researchers in the area, and could be expressed by means of </a:t>
            </a:r>
            <a:r>
              <a:rPr lang="en-HK" b="1" dirty="0"/>
              <a:t>published information</a:t>
            </a:r>
            <a:r>
              <a:rPr lang="en-HK" dirty="0"/>
              <a:t> in that area. </a:t>
            </a:r>
          </a:p>
          <a:p>
            <a:pPr lvl="1"/>
            <a:r>
              <a:rPr lang="en-HK" dirty="0"/>
              <a:t>Published information includes everything from website articles to peer-reviewed research journal articles. </a:t>
            </a:r>
          </a:p>
          <a:p>
            <a:pPr lvl="1"/>
            <a:r>
              <a:rPr lang="en-HK" dirty="0"/>
              <a:t>For example, if a student performs a literature search in the field of customer satisfaction, he or she might identify  1,120,000 published pieces of work ranging from books to journal articles.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1E97-9873-4DF4-BC22-3E36ED5A2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9F9F38-3EBC-41D6-942A-0C781E159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HK" dirty="0"/>
              <a:t>Knowledge base:</a:t>
            </a:r>
            <a:br>
              <a:rPr lang="en-HK" dirty="0"/>
            </a:br>
            <a:r>
              <a:rPr lang="en-HK" dirty="0"/>
              <a:t>Major Fields of research in Business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80D35-0831-41AE-9898-DDEE47880D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7612" y="1828799"/>
            <a:ext cx="4708734" cy="4343400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Accounting</a:t>
            </a:r>
          </a:p>
          <a:p>
            <a:pPr lvl="1"/>
            <a:r>
              <a:rPr lang="en-HK" sz="2900" dirty="0"/>
              <a:t>Financial accounting</a:t>
            </a:r>
          </a:p>
          <a:p>
            <a:pPr lvl="1"/>
            <a:r>
              <a:rPr lang="en-HK" sz="2900" dirty="0"/>
              <a:t>Management accounting</a:t>
            </a:r>
          </a:p>
          <a:p>
            <a:r>
              <a:rPr lang="en-HK" sz="3400" dirty="0"/>
              <a:t>Economics</a:t>
            </a:r>
          </a:p>
          <a:p>
            <a:pPr lvl="1"/>
            <a:r>
              <a:rPr lang="en-HK" sz="2900" dirty="0"/>
              <a:t>Agricultural economics</a:t>
            </a:r>
          </a:p>
          <a:p>
            <a:pPr lvl="1"/>
            <a:r>
              <a:rPr lang="en-HK" sz="2900" dirty="0"/>
              <a:t>Environmental and resource economics</a:t>
            </a:r>
          </a:p>
          <a:p>
            <a:pPr lvl="1"/>
            <a:r>
              <a:rPr lang="en-HK" sz="2900" dirty="0"/>
              <a:t>Industry economics and industrial organisations</a:t>
            </a:r>
          </a:p>
          <a:p>
            <a:r>
              <a:rPr lang="en-HK" sz="3400" dirty="0"/>
              <a:t>Information Systems</a:t>
            </a:r>
          </a:p>
          <a:p>
            <a:pPr lvl="1"/>
            <a:r>
              <a:rPr lang="en-HK" sz="2900" dirty="0"/>
              <a:t>Information systems management</a:t>
            </a:r>
          </a:p>
          <a:p>
            <a:pPr lvl="1"/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E6CCF8-7CED-4BFB-90E4-1965798B8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2479" y="1828799"/>
            <a:ext cx="4708734" cy="4619627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Management</a:t>
            </a:r>
          </a:p>
          <a:p>
            <a:pPr lvl="1"/>
            <a:r>
              <a:rPr lang="en-HK" sz="2900" dirty="0"/>
              <a:t>Human resources management</a:t>
            </a:r>
          </a:p>
          <a:p>
            <a:pPr lvl="1"/>
            <a:r>
              <a:rPr lang="en-HK" sz="2900" dirty="0"/>
              <a:t>Industrial relations</a:t>
            </a:r>
          </a:p>
          <a:p>
            <a:pPr lvl="1"/>
            <a:r>
              <a:rPr lang="en-HK" sz="2900" dirty="0"/>
              <a:t>International business</a:t>
            </a:r>
          </a:p>
          <a:p>
            <a:pPr lvl="1"/>
            <a:r>
              <a:rPr lang="en-HK" sz="2900" dirty="0"/>
              <a:t>Organisational behaviour</a:t>
            </a:r>
          </a:p>
          <a:p>
            <a:pPr lvl="1"/>
            <a:r>
              <a:rPr lang="en-HK" sz="2900" dirty="0"/>
              <a:t>Organisational planning and management</a:t>
            </a:r>
          </a:p>
          <a:p>
            <a:r>
              <a:rPr lang="en-HK" sz="3400" dirty="0"/>
              <a:t>Marketing</a:t>
            </a:r>
          </a:p>
          <a:p>
            <a:pPr lvl="1"/>
            <a:r>
              <a:rPr lang="en-HK" sz="2900" dirty="0"/>
              <a:t>Consumer behaviour</a:t>
            </a:r>
          </a:p>
          <a:p>
            <a:pPr lvl="1"/>
            <a:r>
              <a:rPr lang="en-HK" sz="2900" dirty="0"/>
              <a:t>Product or service development</a:t>
            </a:r>
          </a:p>
          <a:p>
            <a:pPr lvl="1"/>
            <a:r>
              <a:rPr lang="en-HK" sz="2900" dirty="0"/>
              <a:t>Marketing management, Strategy and relationship marketing</a:t>
            </a:r>
          </a:p>
          <a:p>
            <a:pPr lvl="1"/>
            <a:r>
              <a:rPr lang="en-HK" sz="2900" dirty="0"/>
              <a:t>Marketing theory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A844C-81CB-4C10-AE97-12A77925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9C55AB8-1687-4F41-A670-5FBF556B4B48}"/>
              </a:ext>
            </a:extLst>
          </p:cNvPr>
          <p:cNvSpPr/>
          <p:nvPr/>
        </p:nvSpPr>
        <p:spPr>
          <a:xfrm>
            <a:off x="6598468" y="4172688"/>
            <a:ext cx="3170506" cy="48044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117109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6377-B900-47FC-846E-30FC7CBB2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Knowledge base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32660E3-FE93-4B9D-9FE0-7FA8D97D24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5860" y="3068960"/>
          <a:ext cx="9753600" cy="2397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876800">
                  <a:extLst>
                    <a:ext uri="{9D8B030D-6E8A-4147-A177-3AD203B41FA5}">
                      <a16:colId xmlns:a16="http://schemas.microsoft.com/office/drawing/2014/main" val="665128629"/>
                    </a:ext>
                  </a:extLst>
                </a:gridCol>
                <a:gridCol w="4876800">
                  <a:extLst>
                    <a:ext uri="{9D8B030D-6E8A-4147-A177-3AD203B41FA5}">
                      <a16:colId xmlns:a16="http://schemas.microsoft.com/office/drawing/2014/main" val="546274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198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Business - Marketing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3014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Subdiscipline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Consumer behaviour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0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Concepts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Attitudes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648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Customer satisfaction; repurchase intention; repurchase behaviour; customer characteristics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80253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D9701-9CF5-4C6D-93D6-04CA1B5F4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E7526-08FA-4B24-996E-245CB909B7EE}"/>
              </a:ext>
            </a:extLst>
          </p:cNvPr>
          <p:cNvSpPr txBox="1"/>
          <p:nvPr/>
        </p:nvSpPr>
        <p:spPr>
          <a:xfrm>
            <a:off x="1125860" y="1772816"/>
            <a:ext cx="9629327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Mittal, V., &amp; Kamakura, W. A. (2001). Satisfaction, repurchase intent, and repurchase behaviour: Investigating the moderating effect of customer characteristics. </a:t>
            </a:r>
            <a:r>
              <a:rPr lang="en-HK" sz="2000" i="1" dirty="0"/>
              <a:t>Journal of marketing research</a:t>
            </a:r>
            <a:r>
              <a:rPr lang="en-HK" sz="2000" dirty="0"/>
              <a:t>, 38(1), 131-142.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6899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37872"/>
            <a:ext cx="9753600" cy="1325562"/>
          </a:xfrm>
        </p:spPr>
        <p:txBody>
          <a:bodyPr/>
          <a:lstStyle/>
          <a:p>
            <a:r>
              <a:rPr lang="en-US" dirty="0"/>
              <a:t>Major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24412" y="3151748"/>
          <a:ext cx="2562279" cy="256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>
            <a:cxnSpLocks/>
          </p:cNvCxnSpPr>
          <p:nvPr/>
        </p:nvCxnSpPr>
        <p:spPr>
          <a:xfrm>
            <a:off x="5398042" y="3494546"/>
            <a:ext cx="2518178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295439" y="3958276"/>
            <a:ext cx="2446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Purchase decisions; motivation; attitudes;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5398042" y="5485718"/>
            <a:ext cx="2535542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265113" y="3241626"/>
            <a:ext cx="19050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Organisational behaviour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545364" y="5760915"/>
            <a:ext cx="1917199" cy="9233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Consumer behaviour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84225" y="1392971"/>
            <a:ext cx="183754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Strategic management research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1DAE3-E46F-49FA-BE5B-59F46B5884E3}"/>
              </a:ext>
            </a:extLst>
          </p:cNvPr>
          <p:cNvSpPr txBox="1"/>
          <p:nvPr/>
        </p:nvSpPr>
        <p:spPr>
          <a:xfrm>
            <a:off x="189756" y="4373161"/>
            <a:ext cx="207266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Employee  characteristics such as beliefs, values, personality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7345B5-82B0-4617-8BAF-A371FA640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84" y="4664049"/>
            <a:ext cx="2816669" cy="164333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250548-DC7C-42E7-866C-59FE289E35D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220" y="2570807"/>
            <a:ext cx="2765919" cy="171638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2486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66294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http://www.valuebasedmanagement.net/index.html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Organisational Behaviour</a:t>
            </a:r>
            <a:endParaRPr lang="en-GB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Organizational behaviour is a field of study that investigates the impact that individuals, groups, and structure have on behaviour within organizations.</a:t>
            </a:r>
          </a:p>
          <a:p>
            <a:r>
              <a:rPr lang="en-GB"/>
              <a:t>It focuses on improving productivity, reducing absenteeism and turnover, and increasing employee job satisfaction and organizational commitment.</a:t>
            </a:r>
          </a:p>
          <a:p>
            <a:r>
              <a:rPr lang="en-GB"/>
              <a:t>Organizational studies: Looking at relationships, attempting to attribute causes and effects and drawing conclusions based on scientific evidence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619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63DA1B-5431-43AD-ADEB-090F14E235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4375" y="1463072"/>
          <a:ext cx="975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9EBD-2103-40DB-BCC8-674F2974E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54D19-5A74-413F-859F-830363E148CA}"/>
              </a:ext>
            </a:extLst>
          </p:cNvPr>
          <p:cNvGrpSpPr/>
          <p:nvPr/>
        </p:nvGrpSpPr>
        <p:grpSpPr>
          <a:xfrm>
            <a:off x="1211223" y="5254232"/>
            <a:ext cx="2500536" cy="1280165"/>
            <a:chOff x="8572" y="862563"/>
            <a:chExt cx="2562225" cy="2618273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2A2C655-AE0F-4E38-9C15-4AD6E0E6A04F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38E4BFBB-6564-4D0B-BC7D-14A112E5E411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Individual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kern="1200" dirty="0"/>
                <a:t>- Personality and culture values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dirty="0"/>
                <a:t>- Ability</a:t>
              </a:r>
              <a:endParaRPr lang="en-GB" sz="18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97BF26-AC43-42A3-A989-A5A384C8B4EC}"/>
              </a:ext>
            </a:extLst>
          </p:cNvPr>
          <p:cNvGrpSpPr/>
          <p:nvPr/>
        </p:nvGrpSpPr>
        <p:grpSpPr>
          <a:xfrm>
            <a:off x="1163249" y="360295"/>
            <a:ext cx="2500536" cy="1655017"/>
            <a:chOff x="8572" y="862563"/>
            <a:chExt cx="2562225" cy="261827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01F2519-B933-4F25-B612-41030268FF50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8BD762DC-B278-4EDD-BD22-682922B129C6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Organizational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Structure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Culture</a:t>
              </a:r>
            </a:p>
          </p:txBody>
        </p:sp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23FA9CCF-DE20-48D1-BCD1-4CE9DBCF5ED7}"/>
              </a:ext>
            </a:extLst>
          </p:cNvPr>
          <p:cNvSpPr/>
          <p:nvPr/>
        </p:nvSpPr>
        <p:spPr>
          <a:xfrm>
            <a:off x="3711759" y="1052736"/>
            <a:ext cx="366429" cy="5112568"/>
          </a:xfrm>
          <a:prstGeom prst="rightBrace">
            <a:avLst/>
          </a:prstGeom>
          <a:ln w="508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B3010A-6CAF-4D69-8E54-70B47962B900}"/>
              </a:ext>
            </a:extLst>
          </p:cNvPr>
          <p:cNvSpPr txBox="1"/>
          <p:nvPr/>
        </p:nvSpPr>
        <p:spPr>
          <a:xfrm>
            <a:off x="4438228" y="679508"/>
            <a:ext cx="705678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dirty="0"/>
              <a:t>Integrative Model of Organizational Behaviour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101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Individual characteristics such as </a:t>
            </a:r>
            <a:r>
              <a:rPr lang="en-HK" b="1" dirty="0"/>
              <a:t>beliefs, values, personality, and demographic attributes, and individual processes such as learning, perception, motivation, emotions, and decision making;</a:t>
            </a:r>
          </a:p>
          <a:p>
            <a:r>
              <a:rPr lang="en-HK" dirty="0"/>
              <a:t>Interpersonal processes such as </a:t>
            </a:r>
            <a:r>
              <a:rPr lang="en-HK" b="1" dirty="0"/>
              <a:t>trust, justice, power/politics, social exchange, and networks;</a:t>
            </a:r>
          </a:p>
          <a:p>
            <a:r>
              <a:rPr lang="en-HK" dirty="0"/>
              <a:t>Group/team characteristics such as </a:t>
            </a:r>
            <a:r>
              <a:rPr lang="en-HK" b="1" dirty="0"/>
              <a:t>size, diversity, and cohesion, and group/team processes such as development, leadership, decision making, and cooperation and conflict;</a:t>
            </a:r>
          </a:p>
          <a:p>
            <a:r>
              <a:rPr lang="en-HK" dirty="0"/>
              <a:t>Organizational processes and practices such as </a:t>
            </a:r>
            <a:r>
              <a:rPr lang="en-HK" b="1" dirty="0"/>
              <a:t>leadership, goal setting, work design, feedback, rewards, communication, socialization and change;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8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Human resources management and practices in the various functions and activities such as for </a:t>
            </a:r>
            <a:r>
              <a:rPr lang="en-HK" b="1" dirty="0"/>
              <a:t>acquisition, allocation, development, utilization, maintenance, and evaluation of humans as resources in work organizations;</a:t>
            </a:r>
            <a:endParaRPr lang="en-HK" dirty="0"/>
          </a:p>
          <a:p>
            <a:r>
              <a:rPr lang="en-HK" dirty="0"/>
              <a:t>Contextual influences on individuals and groups such as </a:t>
            </a:r>
            <a:r>
              <a:rPr lang="en-HK" b="1" dirty="0"/>
              <a:t>organizational and national culture, and organizational identity and climate;</a:t>
            </a:r>
          </a:p>
          <a:p>
            <a:r>
              <a:rPr lang="en-HK" dirty="0"/>
              <a:t>The influence of all of the above on individual, interpersonal, group, and organizational outcomes such as </a:t>
            </a:r>
            <a:r>
              <a:rPr lang="en-HK" b="1" dirty="0"/>
              <a:t>performance, creativity, attachment, citizenship behaviours, stress, absenteeism, turnover, deviance, and ethical behaviour</a:t>
            </a:r>
            <a:r>
              <a:rPr lang="en-HK" dirty="0"/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99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Research Challenges and Opportunity for Organizational Behaviour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4" y="1828800"/>
            <a:ext cx="4709160" cy="4343400"/>
          </a:xfrm>
        </p:spPr>
        <p:txBody>
          <a:bodyPr>
            <a:normAutofit/>
          </a:bodyPr>
          <a:lstStyle/>
          <a:p>
            <a:r>
              <a:rPr lang="en-HK" sz="2400" dirty="0"/>
              <a:t>Responding to globalization</a:t>
            </a:r>
          </a:p>
          <a:p>
            <a:r>
              <a:rPr lang="en-HK" sz="2400" dirty="0"/>
              <a:t>Managing workforce Diversity</a:t>
            </a:r>
          </a:p>
          <a:p>
            <a:r>
              <a:rPr lang="en-HK" sz="2400" dirty="0"/>
              <a:t>Improving quality and productivity</a:t>
            </a:r>
          </a:p>
          <a:p>
            <a:r>
              <a:rPr lang="en-HK" sz="2400" dirty="0"/>
              <a:t>Responding to the labour shortage</a:t>
            </a:r>
          </a:p>
          <a:p>
            <a:r>
              <a:rPr lang="en-HK" sz="2400" dirty="0"/>
              <a:t>Improving customer service</a:t>
            </a:r>
          </a:p>
          <a:p>
            <a:r>
              <a:rPr lang="en-HK" sz="2400" dirty="0"/>
              <a:t>Improving people skills</a:t>
            </a:r>
          </a:p>
          <a:p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2" y="1828800"/>
            <a:ext cx="4709160" cy="4255367"/>
          </a:xfrm>
        </p:spPr>
        <p:txBody>
          <a:bodyPr>
            <a:normAutofit/>
          </a:bodyPr>
          <a:lstStyle/>
          <a:p>
            <a:r>
              <a:rPr lang="en-HK" sz="2400" dirty="0"/>
              <a:t>Empowering people</a:t>
            </a:r>
          </a:p>
          <a:p>
            <a:r>
              <a:rPr lang="en-HK" sz="2400" dirty="0"/>
              <a:t>Coping with “temporariness”</a:t>
            </a:r>
          </a:p>
          <a:p>
            <a:r>
              <a:rPr lang="en-HK" sz="2400" dirty="0"/>
              <a:t>Stimulation innovation and change</a:t>
            </a:r>
          </a:p>
          <a:p>
            <a:r>
              <a:rPr lang="en-HK" sz="2400" dirty="0"/>
              <a:t>Helping employees balance work/life conflicts</a:t>
            </a:r>
          </a:p>
          <a:p>
            <a:r>
              <a:rPr lang="en-HK" sz="2400" dirty="0"/>
              <a:t>Improving ethical behaviour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F96476-588C-4B90-92DC-DBB9D79D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ChangeArrowheads="1"/>
          </p:cNvSpPr>
          <p:nvPr/>
        </p:nvSpPr>
        <p:spPr bwMode="auto">
          <a:xfrm>
            <a:off x="1522412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7" name="Rectangle 3"/>
          <p:cNvSpPr>
            <a:spLocks noChangeArrowheads="1"/>
          </p:cNvSpPr>
          <p:nvPr/>
        </p:nvSpPr>
        <p:spPr bwMode="auto">
          <a:xfrm>
            <a:off x="3533776" y="409575"/>
            <a:ext cx="6053137" cy="1676400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tint val="20000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8" name="Rectangle 4"/>
          <p:cNvSpPr>
            <a:spLocks noChangeArrowheads="1"/>
          </p:cNvSpPr>
          <p:nvPr/>
        </p:nvSpPr>
        <p:spPr bwMode="auto">
          <a:xfrm>
            <a:off x="3533775" y="2376488"/>
            <a:ext cx="6062662" cy="2398712"/>
          </a:xfrm>
          <a:prstGeom prst="rect">
            <a:avLst/>
          </a:prstGeom>
          <a:solidFill>
            <a:srgbClr val="99FFCC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9" name="Rectangle 5"/>
          <p:cNvSpPr>
            <a:spLocks noChangeArrowheads="1"/>
          </p:cNvSpPr>
          <p:nvPr/>
        </p:nvSpPr>
        <p:spPr bwMode="auto">
          <a:xfrm>
            <a:off x="3533775" y="4992689"/>
            <a:ext cx="2768600" cy="15065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50" name="Rectangle 6"/>
          <p:cNvSpPr>
            <a:spLocks noChangeArrowheads="1"/>
          </p:cNvSpPr>
          <p:nvPr/>
        </p:nvSpPr>
        <p:spPr bwMode="auto">
          <a:xfrm>
            <a:off x="3643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Firm’s Marketing Efforts</a:t>
            </a:r>
          </a:p>
          <a:p>
            <a:pPr eaLnBrk="0" hangingPunct="0"/>
            <a:r>
              <a:rPr lang="en-US" sz="1500" b="1"/>
              <a:t>1. Product</a:t>
            </a:r>
          </a:p>
          <a:p>
            <a:pPr eaLnBrk="0" hangingPunct="0"/>
            <a:r>
              <a:rPr lang="en-US" sz="1500" b="1"/>
              <a:t>2. Promotion</a:t>
            </a:r>
          </a:p>
          <a:p>
            <a:pPr eaLnBrk="0" hangingPunct="0"/>
            <a:r>
              <a:rPr lang="en-US" sz="1500" b="1"/>
              <a:t>3. Price</a:t>
            </a:r>
          </a:p>
          <a:p>
            <a:pPr eaLnBrk="0" hangingPunct="0"/>
            <a:r>
              <a:rPr lang="en-US" sz="1500" b="1"/>
              <a:t>4. Channels of distribution</a:t>
            </a:r>
          </a:p>
        </p:txBody>
      </p:sp>
      <p:sp>
        <p:nvSpPr>
          <p:cNvPr id="159751" name="Rectangle 7"/>
          <p:cNvSpPr>
            <a:spLocks noChangeArrowheads="1"/>
          </p:cNvSpPr>
          <p:nvPr/>
        </p:nvSpPr>
        <p:spPr bwMode="auto">
          <a:xfrm>
            <a:off x="6691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Sociocultural Environment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1. Family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2. Informal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3. Other noncommercial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4. Social class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5. Subculture and culture</a:t>
            </a:r>
          </a:p>
        </p:txBody>
      </p:sp>
      <p:sp>
        <p:nvSpPr>
          <p:cNvPr id="159752" name="Text Box 8"/>
          <p:cNvSpPr txBox="1">
            <a:spLocks noChangeArrowheads="1"/>
          </p:cNvSpPr>
          <p:nvPr/>
        </p:nvSpPr>
        <p:spPr bwMode="auto">
          <a:xfrm>
            <a:off x="2114551" y="5584826"/>
            <a:ext cx="81945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CC00CC"/>
                </a:solidFill>
              </a:rPr>
              <a:t>Output</a:t>
            </a:r>
          </a:p>
        </p:txBody>
      </p:sp>
      <p:sp>
        <p:nvSpPr>
          <p:cNvPr id="159753" name="Text Box 9"/>
          <p:cNvSpPr txBox="1">
            <a:spLocks noChangeArrowheads="1"/>
          </p:cNvSpPr>
          <p:nvPr/>
        </p:nvSpPr>
        <p:spPr bwMode="auto">
          <a:xfrm>
            <a:off x="2114551" y="3414714"/>
            <a:ext cx="893193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008000"/>
                </a:solidFill>
              </a:rPr>
              <a:t>Process</a:t>
            </a:r>
          </a:p>
        </p:txBody>
      </p:sp>
      <p:sp>
        <p:nvSpPr>
          <p:cNvPr id="159754" name="Text Box 10"/>
          <p:cNvSpPr txBox="1">
            <a:spLocks noChangeArrowheads="1"/>
          </p:cNvSpPr>
          <p:nvPr/>
        </p:nvSpPr>
        <p:spPr bwMode="auto">
          <a:xfrm>
            <a:off x="2114550" y="1087439"/>
            <a:ext cx="654346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 dirty="0">
                <a:solidFill>
                  <a:srgbClr val="FF6600"/>
                </a:solidFill>
              </a:rPr>
              <a:t>Input</a:t>
            </a:r>
          </a:p>
        </p:txBody>
      </p:sp>
      <p:sp>
        <p:nvSpPr>
          <p:cNvPr id="159755" name="Text Box 11"/>
          <p:cNvSpPr txBox="1">
            <a:spLocks noChangeArrowheads="1"/>
          </p:cNvSpPr>
          <p:nvPr/>
        </p:nvSpPr>
        <p:spPr bwMode="auto">
          <a:xfrm rot="-5400000">
            <a:off x="2439195" y="983476"/>
            <a:ext cx="1701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FF6600"/>
                </a:solidFill>
              </a:rPr>
              <a:t>External Influence</a:t>
            </a:r>
          </a:p>
        </p:txBody>
      </p:sp>
      <p:sp>
        <p:nvSpPr>
          <p:cNvPr id="159756" name="Text Box 12"/>
          <p:cNvSpPr txBox="1">
            <a:spLocks noChangeArrowheads="1"/>
          </p:cNvSpPr>
          <p:nvPr/>
        </p:nvSpPr>
        <p:spPr bwMode="auto">
          <a:xfrm rot="-5418734">
            <a:off x="2043900" y="3300804"/>
            <a:ext cx="24622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008000"/>
                </a:solidFill>
              </a:rPr>
              <a:t>Consumer Decision Making</a:t>
            </a:r>
          </a:p>
        </p:txBody>
      </p:sp>
      <p:sp>
        <p:nvSpPr>
          <p:cNvPr id="159757" name="Text Box 13"/>
          <p:cNvSpPr txBox="1">
            <a:spLocks noChangeArrowheads="1"/>
          </p:cNvSpPr>
          <p:nvPr/>
        </p:nvSpPr>
        <p:spPr bwMode="auto">
          <a:xfrm rot="-5399646">
            <a:off x="2473326" y="5462589"/>
            <a:ext cx="15208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Post-Decision </a:t>
            </a:r>
          </a:p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Behavior</a:t>
            </a:r>
          </a:p>
        </p:txBody>
      </p:sp>
      <p:sp>
        <p:nvSpPr>
          <p:cNvPr id="159758" name="Rectangle 14"/>
          <p:cNvSpPr>
            <a:spLocks noChangeArrowheads="1"/>
          </p:cNvSpPr>
          <p:nvPr/>
        </p:nvSpPr>
        <p:spPr bwMode="auto">
          <a:xfrm>
            <a:off x="3613150" y="6010275"/>
            <a:ext cx="2590800" cy="407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Postpurchase Evaluation</a:t>
            </a:r>
          </a:p>
        </p:txBody>
      </p:sp>
      <p:sp>
        <p:nvSpPr>
          <p:cNvPr id="159759" name="Rectangle 15"/>
          <p:cNvSpPr>
            <a:spLocks noChangeArrowheads="1"/>
          </p:cNvSpPr>
          <p:nvPr/>
        </p:nvSpPr>
        <p:spPr bwMode="auto">
          <a:xfrm>
            <a:off x="3614737" y="5084763"/>
            <a:ext cx="2590800" cy="773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Purchase</a:t>
            </a:r>
          </a:p>
          <a:p>
            <a:pPr eaLnBrk="0" hangingPunct="0"/>
            <a:r>
              <a:rPr lang="en-US" sz="1500" b="1"/>
              <a:t>1. Trial</a:t>
            </a:r>
          </a:p>
          <a:p>
            <a:pPr eaLnBrk="0" hangingPunct="0"/>
            <a:r>
              <a:rPr lang="en-US" sz="1500" b="1"/>
              <a:t>2. Repeat purchase</a:t>
            </a:r>
          </a:p>
        </p:txBody>
      </p:sp>
      <p:cxnSp>
        <p:nvCxnSpPr>
          <p:cNvPr id="159760" name="AutoShape 16"/>
          <p:cNvCxnSpPr>
            <a:cxnSpLocks noChangeShapeType="1"/>
            <a:stCxn id="159759" idx="2"/>
            <a:endCxn id="159758" idx="0"/>
          </p:cNvCxnSpPr>
          <p:nvPr/>
        </p:nvCxnSpPr>
        <p:spPr bwMode="auto">
          <a:xfrm flipH="1">
            <a:off x="4908551" y="5857875"/>
            <a:ext cx="1587" cy="152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159761" name="AutoShape 17"/>
          <p:cNvCxnSpPr>
            <a:cxnSpLocks noChangeShapeType="1"/>
            <a:stCxn id="159758" idx="3"/>
            <a:endCxn id="159764" idx="2"/>
          </p:cNvCxnSpPr>
          <p:nvPr/>
        </p:nvCxnSpPr>
        <p:spPr bwMode="auto">
          <a:xfrm flipV="1">
            <a:off x="6203950" y="4602163"/>
            <a:ext cx="1898650" cy="161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59762" name="Rectangle 18"/>
          <p:cNvSpPr>
            <a:spLocks noChangeArrowheads="1"/>
          </p:cNvSpPr>
          <p:nvPr/>
        </p:nvSpPr>
        <p:spPr bwMode="auto">
          <a:xfrm>
            <a:off x="3654426" y="2476500"/>
            <a:ext cx="1508125" cy="21907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Need Recognition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Prepurchase Search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Evaluation of Alternatives</a:t>
            </a:r>
          </a:p>
        </p:txBody>
      </p:sp>
      <p:sp>
        <p:nvSpPr>
          <p:cNvPr id="159763" name="Rectangle 19"/>
          <p:cNvSpPr>
            <a:spLocks noChangeArrowheads="1"/>
          </p:cNvSpPr>
          <p:nvPr/>
        </p:nvSpPr>
        <p:spPr bwMode="auto">
          <a:xfrm>
            <a:off x="6807200" y="2476500"/>
            <a:ext cx="2590800" cy="14478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Psychological Field</a:t>
            </a:r>
          </a:p>
          <a:p>
            <a:pPr eaLnBrk="0" hangingPunct="0"/>
            <a:r>
              <a:rPr lang="en-US" sz="1500" b="1"/>
              <a:t>1. Motivation</a:t>
            </a:r>
          </a:p>
          <a:p>
            <a:pPr eaLnBrk="0" hangingPunct="0"/>
            <a:r>
              <a:rPr lang="en-US" sz="1500" b="1"/>
              <a:t>2. Perception</a:t>
            </a:r>
          </a:p>
          <a:p>
            <a:pPr eaLnBrk="0" hangingPunct="0"/>
            <a:r>
              <a:rPr lang="en-US" sz="1500" b="1"/>
              <a:t>3. Learning</a:t>
            </a:r>
          </a:p>
          <a:p>
            <a:pPr eaLnBrk="0" hangingPunct="0"/>
            <a:r>
              <a:rPr lang="en-US" sz="1500" b="1"/>
              <a:t>4. Personality</a:t>
            </a:r>
          </a:p>
          <a:p>
            <a:pPr eaLnBrk="0" hangingPunct="0"/>
            <a:r>
              <a:rPr lang="en-US" sz="1500" b="1"/>
              <a:t>5. Attitudes</a:t>
            </a:r>
          </a:p>
        </p:txBody>
      </p:sp>
      <p:sp>
        <p:nvSpPr>
          <p:cNvPr id="159764" name="Rectangle 20"/>
          <p:cNvSpPr>
            <a:spLocks noChangeArrowheads="1"/>
          </p:cNvSpPr>
          <p:nvPr/>
        </p:nvSpPr>
        <p:spPr bwMode="auto">
          <a:xfrm>
            <a:off x="7367588" y="4159251"/>
            <a:ext cx="1470025" cy="442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Experience</a:t>
            </a:r>
          </a:p>
        </p:txBody>
      </p:sp>
      <p:cxnSp>
        <p:nvCxnSpPr>
          <p:cNvPr id="159765" name="AutoShape 21"/>
          <p:cNvCxnSpPr>
            <a:cxnSpLocks noChangeShapeType="1"/>
            <a:stCxn id="159764" idx="0"/>
            <a:endCxn id="159763" idx="2"/>
          </p:cNvCxnSpPr>
          <p:nvPr/>
        </p:nvCxnSpPr>
        <p:spPr bwMode="auto">
          <a:xfrm flipV="1">
            <a:off x="8102600" y="3924300"/>
            <a:ext cx="0" cy="234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159766" name="Line 22"/>
          <p:cNvSpPr>
            <a:spLocks noChangeShapeType="1"/>
          </p:cNvSpPr>
          <p:nvPr/>
        </p:nvSpPr>
        <p:spPr bwMode="auto">
          <a:xfrm>
            <a:off x="5164137" y="4357688"/>
            <a:ext cx="220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7" name="Line 23"/>
          <p:cNvSpPr>
            <a:spLocks noChangeShapeType="1"/>
          </p:cNvSpPr>
          <p:nvPr/>
        </p:nvSpPr>
        <p:spPr bwMode="auto">
          <a:xfrm flipH="1" flipV="1">
            <a:off x="5164138" y="3130550"/>
            <a:ext cx="163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8" name="Text Box 24"/>
          <p:cNvSpPr txBox="1">
            <a:spLocks noChangeArrowheads="1"/>
          </p:cNvSpPr>
          <p:nvPr/>
        </p:nvSpPr>
        <p:spPr bwMode="auto">
          <a:xfrm>
            <a:off x="8367712" y="4940300"/>
            <a:ext cx="2298700" cy="9233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US" b="1"/>
              <a:t>A Simple Model of Consumer Decision Making</a:t>
            </a:r>
          </a:p>
        </p:txBody>
      </p:sp>
      <p:cxnSp>
        <p:nvCxnSpPr>
          <p:cNvPr id="159769" name="AutoShape 25"/>
          <p:cNvCxnSpPr>
            <a:cxnSpLocks noChangeShapeType="1"/>
            <a:stCxn id="159748" idx="0"/>
            <a:endCxn id="159747" idx="2"/>
          </p:cNvCxnSpPr>
          <p:nvPr/>
        </p:nvCxnSpPr>
        <p:spPr bwMode="auto">
          <a:xfrm flipH="1" flipV="1">
            <a:off x="6561138" y="2085976"/>
            <a:ext cx="4763" cy="2905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29FD88-3AA8-41EF-B647-CC921DC0364B}"/>
              </a:ext>
            </a:extLst>
          </p:cNvPr>
          <p:cNvSpPr txBox="1"/>
          <p:nvPr/>
        </p:nvSpPr>
        <p:spPr>
          <a:xfrm>
            <a:off x="9663132" y="409575"/>
            <a:ext cx="2467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A Simple Model of Consumer Decision Making</a:t>
            </a:r>
            <a:endParaRPr lang="en-GB" sz="2000" b="1" dirty="0"/>
          </a:p>
        </p:txBody>
      </p:sp>
    </p:spTree>
  </p:cSld>
  <p:clrMapOvr>
    <a:masterClrMapping/>
  </p:clrMapOvr>
  <p:transition>
    <p:cover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  <a:r>
              <a:rPr lang="en-HK" dirty="0"/>
              <a:t>Which relational benefits are most important to the consumer?</a:t>
            </a:r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Example: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706090"/>
          </a:xfrm>
        </p:spPr>
        <p:txBody>
          <a:bodyPr/>
          <a:lstStyle/>
          <a:p>
            <a:r>
              <a:rPr lang="en-US" dirty="0"/>
              <a:t>Formulating a Research Problem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17611" y="2159898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1" y="3120971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276566" y="2135803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7624" y="3154363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8C0E70-06DD-4B46-9B3A-0861134B69C7}"/>
              </a:ext>
            </a:extLst>
          </p:cNvPr>
          <p:cNvSpPr txBox="1"/>
          <p:nvPr/>
        </p:nvSpPr>
        <p:spPr>
          <a:xfrm>
            <a:off x="1203099" y="1122720"/>
            <a:ext cx="93610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sz="2000" dirty="0"/>
              <a:t>Research ideas and problems can arise from a range of sources: business problems, personal or professional experience and media, theories or previous studies</a:t>
            </a:r>
          </a:p>
          <a:p>
            <a:endParaRPr lang="en-HK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7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0106"/>
          </a:xfrm>
        </p:spPr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340767"/>
            <a:ext cx="9753600" cy="510765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Title of your proposed research</a:t>
            </a:r>
          </a:p>
          <a:p>
            <a:r>
              <a:rPr lang="en-US" dirty="0"/>
              <a:t>Introduction, background or rationale for the research</a:t>
            </a:r>
          </a:p>
          <a:p>
            <a:pPr lvl="1"/>
            <a:r>
              <a:rPr lang="en-HK" sz="1800" dirty="0"/>
              <a:t>Provide an overview of your research project, explaining why it is of academic and/or practical importance; state your </a:t>
            </a:r>
            <a:r>
              <a:rPr lang="en-US" sz="1800" dirty="0"/>
              <a:t>research questions and objectives</a:t>
            </a:r>
          </a:p>
          <a:p>
            <a:r>
              <a:rPr lang="en-HK" dirty="0"/>
              <a:t>Literature review</a:t>
            </a:r>
          </a:p>
          <a:p>
            <a:pPr lvl="1"/>
            <a:r>
              <a:rPr lang="en-HK" sz="1800" dirty="0"/>
              <a:t>Discuss the importance of previous related research and how your own research questions might make a useful contribution to the area.</a:t>
            </a:r>
          </a:p>
          <a:p>
            <a:r>
              <a:rPr lang="en-HK" dirty="0"/>
              <a:t>Methodology</a:t>
            </a:r>
          </a:p>
          <a:p>
            <a:pPr lvl="1"/>
            <a:r>
              <a:rPr lang="en-HK" sz="1800" dirty="0"/>
              <a:t>Research methods: state the main research techniques and data collection procedures you propose to answer the research questions you have posed. Justify why these are appropriate.</a:t>
            </a:r>
          </a:p>
          <a:p>
            <a:pPr lvl="1"/>
            <a:r>
              <a:rPr lang="en-HK" sz="1800" dirty="0"/>
              <a:t>Data collection: explain how you will collect data for your study. Justify why your strategy is a good one and explain how you can successfully collect the data you need in the timeframe.</a:t>
            </a:r>
          </a:p>
          <a:p>
            <a:r>
              <a:rPr lang="en-HK" dirty="0"/>
              <a:t>Timeline</a:t>
            </a:r>
          </a:p>
          <a:p>
            <a:pPr lvl="1"/>
            <a:r>
              <a:rPr lang="en-HK" sz="1800" dirty="0"/>
              <a:t>Outline your proposed timetable of activities.</a:t>
            </a:r>
          </a:p>
          <a:p>
            <a:r>
              <a:rPr lang="en-US" dirty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317F8-2CDB-4C9E-B3E9-A3F484F0F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Presentation 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9AFAE-B8F2-48E6-8E25-F4ABBF669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Title and student name</a:t>
            </a:r>
          </a:p>
          <a:p>
            <a:r>
              <a:rPr lang="en-HK" dirty="0"/>
              <a:t>Introduction/summary</a:t>
            </a:r>
          </a:p>
          <a:p>
            <a:r>
              <a:rPr lang="en-HK" dirty="0"/>
              <a:t>Why topic is important and the academic and practical contribution your research might make</a:t>
            </a:r>
          </a:p>
          <a:p>
            <a:r>
              <a:rPr lang="en-HK" dirty="0"/>
              <a:t>Core academic theory that underpins your research topic</a:t>
            </a:r>
          </a:p>
          <a:p>
            <a:r>
              <a:rPr lang="en-HK" dirty="0"/>
              <a:t>Idea about methodology</a:t>
            </a:r>
          </a:p>
          <a:p>
            <a:r>
              <a:rPr lang="en-HK" dirty="0"/>
              <a:t>Access that you have to necessary data/information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570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304</TotalTime>
  <Words>2073</Words>
  <Application>Microsoft Office PowerPoint</Application>
  <PresentationFormat>Custom</PresentationFormat>
  <Paragraphs>332</Paragraphs>
  <Slides>28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Century Gothic</vt:lpstr>
      <vt:lpstr>Continental Asia 16x9</vt:lpstr>
      <vt:lpstr>SBPD8001  Preparing for doctoral research</vt:lpstr>
      <vt:lpstr>Topics</vt:lpstr>
      <vt:lpstr>Theoretical framework</vt:lpstr>
      <vt:lpstr>Theoretical Framework</vt:lpstr>
      <vt:lpstr>Types of Theories</vt:lpstr>
      <vt:lpstr>Knowledge Base</vt:lpstr>
      <vt:lpstr>Knowledge base: Major Fields of research in Business</vt:lpstr>
      <vt:lpstr>Knowledge base</vt:lpstr>
      <vt:lpstr>Major Research Areas</vt:lpstr>
      <vt:lpstr>Strategic Management Research</vt:lpstr>
      <vt:lpstr>Organisational Behaviour</vt:lpstr>
      <vt:lpstr>PowerPoint Presentation</vt:lpstr>
      <vt:lpstr>Major topics in organizational behaviour</vt:lpstr>
      <vt:lpstr>Major topics in organizational behaviour</vt:lpstr>
      <vt:lpstr>Research Challenges and Opportunity for Organizational Behaviour</vt:lpstr>
      <vt:lpstr>PowerPoint Presentation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Formulating a Research Problem</vt:lpstr>
      <vt:lpstr>Outline of a Research Proposal</vt:lpstr>
      <vt:lpstr>Presentation outline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39</cp:revision>
  <dcterms:created xsi:type="dcterms:W3CDTF">2018-01-28T08:08:54Z</dcterms:created>
  <dcterms:modified xsi:type="dcterms:W3CDTF">2020-04-16T04:29:15Z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