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sldIdLst>
    <p:sldId id="256" r:id="rId5"/>
    <p:sldId id="257" r:id="rId6"/>
    <p:sldId id="262" r:id="rId7"/>
    <p:sldId id="258" r:id="rId8"/>
    <p:sldId id="259" r:id="rId9"/>
    <p:sldId id="261" r:id="rId10"/>
    <p:sldId id="263" r:id="rId11"/>
    <p:sldId id="265" r:id="rId12"/>
    <p:sldId id="264" r:id="rId13"/>
    <p:sldId id="266" r:id="rId14"/>
    <p:sldId id="267" r:id="rId15"/>
    <p:sldId id="268" r:id="rId16"/>
    <p:sldId id="269" r:id="rId17"/>
    <p:sldId id="270" r:id="rId18"/>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14056B-980B-48B1-8A94-6991FCCD0419}" v="12" dt="2025-10-16T14:47:42.953"/>
    <p1510:client id="{F3C6A9FE-C7E8-4F12-950D-4E1DAA98DB7D}" v="4" dt="2025-10-21T08:13:32.106"/>
  </p1510:revLst>
</p1510:revInfo>
</file>

<file path=ppt/tableStyles.xml><?xml version="1.0" encoding="utf-8"?>
<a:tblStyleLst xmlns:a="http://schemas.openxmlformats.org/drawingml/2006/main" def="{5C22544A-7EE6-4342-B048-85BDC9FD1C3A}">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317"/>
    <p:restoredTop sz="94666"/>
  </p:normalViewPr>
  <p:slideViewPr>
    <p:cSldViewPr snapToGrid="0">
      <p:cViewPr varScale="1">
        <p:scale>
          <a:sx n="74" d="100"/>
          <a:sy n="74" d="100"/>
        </p:scale>
        <p:origin x="840" y="67"/>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r>
              <a:rPr lang="en-GB"/>
              <a:t>Age of England Population 2014 vs 2024</a:t>
            </a:r>
          </a:p>
        </c:rich>
      </c:tx>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endParaRPr lang="en-PK"/>
        </a:p>
      </c:txPr>
    </c:title>
    <c:autoTitleDeleted val="0"/>
    <c:plotArea>
      <c:layout/>
      <c:barChart>
        <c:barDir val="bar"/>
        <c:grouping val="clustered"/>
        <c:varyColors val="0"/>
        <c:ser>
          <c:idx val="0"/>
          <c:order val="0"/>
          <c:tx>
            <c:strRef>
              <c:f>Sheet1!$D$5</c:f>
              <c:strCache>
                <c:ptCount val="1"/>
                <c:pt idx="0">
                  <c:v>Proportion of age 65+ in 2014 (%)</c:v>
                </c:pt>
              </c:strCache>
            </c:strRef>
          </c:tx>
          <c:spPr>
            <a:solidFill>
              <a:schemeClr val="accent1"/>
            </a:solidFill>
            <a:ln>
              <a:noFill/>
            </a:ln>
            <a:effectLst/>
          </c:spPr>
          <c:invertIfNegative val="0"/>
          <c:cat>
            <c:strRef>
              <c:f>Sheet1!$C$6:$C$15</c:f>
              <c:strCache>
                <c:ptCount val="10"/>
                <c:pt idx="0">
                  <c:v>England</c:v>
                </c:pt>
                <c:pt idx="1">
                  <c:v>South West</c:v>
                </c:pt>
                <c:pt idx="2">
                  <c:v>North East</c:v>
                </c:pt>
                <c:pt idx="3">
                  <c:v>East Midlands</c:v>
                </c:pt>
                <c:pt idx="4">
                  <c:v>East</c:v>
                </c:pt>
                <c:pt idx="5">
                  <c:v>South East</c:v>
                </c:pt>
                <c:pt idx="6">
                  <c:v>North West</c:v>
                </c:pt>
                <c:pt idx="7">
                  <c:v>Yorkshire and The Humber</c:v>
                </c:pt>
                <c:pt idx="8">
                  <c:v>West Midlands</c:v>
                </c:pt>
                <c:pt idx="9">
                  <c:v>London</c:v>
                </c:pt>
              </c:strCache>
            </c:strRef>
          </c:cat>
          <c:val>
            <c:numRef>
              <c:f>Sheet1!$D$6:$D$15</c:f>
              <c:numCache>
                <c:formatCode>General</c:formatCode>
                <c:ptCount val="10"/>
                <c:pt idx="0">
                  <c:v>17.600000000000001</c:v>
                </c:pt>
                <c:pt idx="1">
                  <c:v>21.1</c:v>
                </c:pt>
                <c:pt idx="2">
                  <c:v>18.8</c:v>
                </c:pt>
                <c:pt idx="3">
                  <c:v>18.5</c:v>
                </c:pt>
                <c:pt idx="4">
                  <c:v>19</c:v>
                </c:pt>
                <c:pt idx="5">
                  <c:v>18.600000000000001</c:v>
                </c:pt>
                <c:pt idx="6">
                  <c:v>18</c:v>
                </c:pt>
                <c:pt idx="7">
                  <c:v>17.899999999999999</c:v>
                </c:pt>
                <c:pt idx="8">
                  <c:v>18</c:v>
                </c:pt>
                <c:pt idx="9">
                  <c:v>11.5</c:v>
                </c:pt>
              </c:numCache>
            </c:numRef>
          </c:val>
          <c:extLst>
            <c:ext xmlns:c16="http://schemas.microsoft.com/office/drawing/2014/chart" uri="{C3380CC4-5D6E-409C-BE32-E72D297353CC}">
              <c16:uniqueId val="{00000000-91F5-E345-BF15-0EFF9B00C480}"/>
            </c:ext>
          </c:extLst>
        </c:ser>
        <c:ser>
          <c:idx val="1"/>
          <c:order val="1"/>
          <c:tx>
            <c:strRef>
              <c:f>Sheet1!$E$5</c:f>
              <c:strCache>
                <c:ptCount val="1"/>
                <c:pt idx="0">
                  <c:v>Proportion of age 65+ in 2024 (%)</c:v>
                </c:pt>
              </c:strCache>
            </c:strRef>
          </c:tx>
          <c:spPr>
            <a:solidFill>
              <a:schemeClr val="accent2"/>
            </a:solidFill>
            <a:ln>
              <a:noFill/>
            </a:ln>
            <a:effectLst/>
          </c:spPr>
          <c:invertIfNegative val="0"/>
          <c:cat>
            <c:strRef>
              <c:f>Sheet1!$C$6:$C$15</c:f>
              <c:strCache>
                <c:ptCount val="10"/>
                <c:pt idx="0">
                  <c:v>England</c:v>
                </c:pt>
                <c:pt idx="1">
                  <c:v>South West</c:v>
                </c:pt>
                <c:pt idx="2">
                  <c:v>North East</c:v>
                </c:pt>
                <c:pt idx="3">
                  <c:v>East Midlands</c:v>
                </c:pt>
                <c:pt idx="4">
                  <c:v>East</c:v>
                </c:pt>
                <c:pt idx="5">
                  <c:v>South East</c:v>
                </c:pt>
                <c:pt idx="6">
                  <c:v>North West</c:v>
                </c:pt>
                <c:pt idx="7">
                  <c:v>Yorkshire and The Humber</c:v>
                </c:pt>
                <c:pt idx="8">
                  <c:v>West Midlands</c:v>
                </c:pt>
                <c:pt idx="9">
                  <c:v>London</c:v>
                </c:pt>
              </c:strCache>
            </c:strRef>
          </c:cat>
          <c:val>
            <c:numRef>
              <c:f>Sheet1!$E$6:$E$15</c:f>
              <c:numCache>
                <c:formatCode>General</c:formatCode>
                <c:ptCount val="10"/>
                <c:pt idx="0">
                  <c:v>19.7</c:v>
                </c:pt>
                <c:pt idx="1">
                  <c:v>23.8</c:v>
                </c:pt>
                <c:pt idx="2">
                  <c:v>21.7</c:v>
                </c:pt>
                <c:pt idx="3">
                  <c:v>21.2</c:v>
                </c:pt>
                <c:pt idx="4">
                  <c:v>21.2</c:v>
                </c:pt>
                <c:pt idx="5">
                  <c:v>21</c:v>
                </c:pt>
                <c:pt idx="6">
                  <c:v>20.3</c:v>
                </c:pt>
                <c:pt idx="7">
                  <c:v>20.2</c:v>
                </c:pt>
                <c:pt idx="8">
                  <c:v>20</c:v>
                </c:pt>
                <c:pt idx="9">
                  <c:v>12.5</c:v>
                </c:pt>
              </c:numCache>
            </c:numRef>
          </c:val>
          <c:extLst>
            <c:ext xmlns:c16="http://schemas.microsoft.com/office/drawing/2014/chart" uri="{C3380CC4-5D6E-409C-BE32-E72D297353CC}">
              <c16:uniqueId val="{00000001-91F5-E345-BF15-0EFF9B00C480}"/>
            </c:ext>
          </c:extLst>
        </c:ser>
        <c:dLbls>
          <c:showLegendKey val="0"/>
          <c:showVal val="0"/>
          <c:showCatName val="0"/>
          <c:showSerName val="0"/>
          <c:showPercent val="0"/>
          <c:showBubbleSize val="0"/>
        </c:dLbls>
        <c:gapWidth val="182"/>
        <c:axId val="820410815"/>
        <c:axId val="820396031"/>
      </c:barChart>
      <c:catAx>
        <c:axId val="820410815"/>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PK"/>
          </a:p>
        </c:txPr>
        <c:crossAx val="820396031"/>
        <c:crosses val="autoZero"/>
        <c:auto val="1"/>
        <c:lblAlgn val="ctr"/>
        <c:lblOffset val="100"/>
        <c:noMultiLvlLbl val="0"/>
      </c:catAx>
      <c:valAx>
        <c:axId val="820396031"/>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PK"/>
          </a:p>
        </c:txPr>
        <c:crossAx val="82041081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1" i="0" u="none" strike="noStrike" kern="1200" baseline="0">
              <a:solidFill>
                <a:schemeClr val="tx1">
                  <a:lumMod val="65000"/>
                  <a:lumOff val="35000"/>
                </a:schemeClr>
              </a:solidFill>
              <a:latin typeface="+mn-lt"/>
              <a:ea typeface="+mn-ea"/>
              <a:cs typeface="+mn-cs"/>
            </a:defRPr>
          </a:pPr>
          <a:endParaRPr lang="en-PK"/>
        </a:p>
      </c:txPr>
    </c:legend>
    <c:plotVisOnly val="1"/>
    <c:dispBlanksAs val="gap"/>
    <c:showDLblsOverMax val="0"/>
  </c:chart>
  <c:spPr>
    <a:noFill/>
    <a:ln>
      <a:solidFill>
        <a:schemeClr val="tx1"/>
      </a:solidFill>
    </a:ln>
    <a:effectLst/>
  </c:spPr>
  <c:txPr>
    <a:bodyPr/>
    <a:lstStyle/>
    <a:p>
      <a:pPr>
        <a:defRPr b="1"/>
      </a:pPr>
      <a:endParaRPr lang="en-PK"/>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D2058E-8960-45D4-B88D-A1D17B889560}"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392739AE-C997-4F5F-863B-9069B92A0EAC}">
      <dgm:prSet/>
      <dgm:spPr/>
      <dgm:t>
        <a:bodyPr/>
        <a:lstStyle/>
        <a:p>
          <a:r>
            <a:rPr lang="en-PK" b="1">
              <a:solidFill>
                <a:schemeClr val="tx1"/>
              </a:solidFill>
            </a:rPr>
            <a:t>Functional ability (ADLs/IADLs):</a:t>
          </a:r>
          <a:r>
            <a:rPr lang="en-PK">
              <a:solidFill>
                <a:schemeClr val="tx1"/>
              </a:solidFill>
            </a:rPr>
            <a:t> Support for bathing, dressing, meals, meds, finances, transport; proactive </a:t>
          </a:r>
          <a:r>
            <a:rPr lang="en-PK" b="1">
              <a:solidFill>
                <a:schemeClr val="tx1"/>
              </a:solidFill>
            </a:rPr>
            <a:t>falls risk</a:t>
          </a:r>
          <a:r>
            <a:rPr lang="en-PK">
              <a:solidFill>
                <a:schemeClr val="tx1"/>
              </a:solidFill>
            </a:rPr>
            <a:t> screening; </a:t>
          </a:r>
          <a:r>
            <a:rPr lang="en-PK" b="1">
              <a:solidFill>
                <a:schemeClr val="tx1"/>
              </a:solidFill>
            </a:rPr>
            <a:t>strength &amp; balance</a:t>
          </a:r>
          <a:r>
            <a:rPr lang="en-PK">
              <a:solidFill>
                <a:schemeClr val="tx1"/>
              </a:solidFill>
            </a:rPr>
            <a:t> training; home hazard checks; mobility aids fit-for-purpose (Clemson </a:t>
          </a:r>
          <a:r>
            <a:rPr lang="en-PK" i="1">
              <a:solidFill>
                <a:schemeClr val="tx1"/>
              </a:solidFill>
            </a:rPr>
            <a:t>et al.</a:t>
          </a:r>
          <a:r>
            <a:rPr lang="en-PK">
              <a:solidFill>
                <a:schemeClr val="tx1"/>
              </a:solidFill>
            </a:rPr>
            <a:t>, 2019).</a:t>
          </a:r>
          <a:endParaRPr lang="en-US">
            <a:solidFill>
              <a:schemeClr val="tx1"/>
            </a:solidFill>
          </a:endParaRPr>
        </a:p>
      </dgm:t>
    </dgm:pt>
    <dgm:pt modelId="{E3E0778E-54F6-4EC6-95D3-556148834BD6}" type="parTrans" cxnId="{B8645AE3-ED41-4425-BAF4-38064FF66D7D}">
      <dgm:prSet/>
      <dgm:spPr/>
      <dgm:t>
        <a:bodyPr/>
        <a:lstStyle/>
        <a:p>
          <a:endParaRPr lang="en-US"/>
        </a:p>
      </dgm:t>
    </dgm:pt>
    <dgm:pt modelId="{983AD236-24DB-4357-A659-BD3F5286F316}" type="sibTrans" cxnId="{B8645AE3-ED41-4425-BAF4-38064FF66D7D}">
      <dgm:prSet/>
      <dgm:spPr/>
      <dgm:t>
        <a:bodyPr/>
        <a:lstStyle/>
        <a:p>
          <a:endParaRPr lang="en-US"/>
        </a:p>
      </dgm:t>
    </dgm:pt>
    <dgm:pt modelId="{B41FDB82-6B25-4327-A4F9-B68A440AF9CE}">
      <dgm:prSet/>
      <dgm:spPr/>
      <dgm:t>
        <a:bodyPr/>
        <a:lstStyle/>
        <a:p>
          <a:r>
            <a:rPr lang="en-PK" b="1" dirty="0">
              <a:solidFill>
                <a:schemeClr val="tx1"/>
              </a:solidFill>
            </a:rPr>
            <a:t>Psychosocial needs:</a:t>
          </a:r>
          <a:r>
            <a:rPr lang="en-PK" dirty="0">
              <a:solidFill>
                <a:schemeClr val="tx1"/>
              </a:solidFill>
            </a:rPr>
            <a:t> Tackle </a:t>
          </a:r>
          <a:r>
            <a:rPr lang="en-PK" b="1" dirty="0">
              <a:solidFill>
                <a:schemeClr val="tx1"/>
              </a:solidFill>
            </a:rPr>
            <a:t>loneliness</a:t>
          </a:r>
          <a:r>
            <a:rPr lang="en-PK" dirty="0">
              <a:solidFill>
                <a:schemeClr val="tx1"/>
              </a:solidFill>
            </a:rPr>
            <a:t> (befriending, social prescribing, group activities); rebuild </a:t>
          </a:r>
          <a:r>
            <a:rPr lang="en-PK" b="1" dirty="0">
              <a:solidFill>
                <a:schemeClr val="tx1"/>
              </a:solidFill>
            </a:rPr>
            <a:t>purpose/role identity</a:t>
          </a:r>
          <a:r>
            <a:rPr lang="en-PK" dirty="0">
              <a:solidFill>
                <a:schemeClr val="tx1"/>
              </a:solidFill>
            </a:rPr>
            <a:t> (volunteering, intergenerational programs); grief and transition support (Robertson, 2019).</a:t>
          </a:r>
          <a:endParaRPr lang="en-US" dirty="0">
            <a:solidFill>
              <a:schemeClr val="tx1"/>
            </a:solidFill>
          </a:endParaRPr>
        </a:p>
      </dgm:t>
    </dgm:pt>
    <dgm:pt modelId="{F5086D31-718A-44B3-8520-36BBB47A30C7}" type="parTrans" cxnId="{CDBB1BD3-7074-406A-80FB-56C141F66032}">
      <dgm:prSet/>
      <dgm:spPr/>
      <dgm:t>
        <a:bodyPr/>
        <a:lstStyle/>
        <a:p>
          <a:endParaRPr lang="en-US"/>
        </a:p>
      </dgm:t>
    </dgm:pt>
    <dgm:pt modelId="{287CEB8B-3129-4DA0-AD5E-31AFBC417F3A}" type="sibTrans" cxnId="{CDBB1BD3-7074-406A-80FB-56C141F66032}">
      <dgm:prSet/>
      <dgm:spPr/>
      <dgm:t>
        <a:bodyPr/>
        <a:lstStyle/>
        <a:p>
          <a:endParaRPr lang="en-US"/>
        </a:p>
      </dgm:t>
    </dgm:pt>
    <dgm:pt modelId="{437F0851-3210-4D5F-98A6-6BE405A98BAF}">
      <dgm:prSet/>
      <dgm:spPr/>
      <dgm:t>
        <a:bodyPr/>
        <a:lstStyle/>
        <a:p>
          <a:r>
            <a:rPr lang="en-PK" b="1" dirty="0">
              <a:solidFill>
                <a:schemeClr val="tx1"/>
              </a:solidFill>
            </a:rPr>
            <a:t>Autonomy &amp; choice:</a:t>
          </a:r>
          <a:r>
            <a:rPr lang="en-PK" dirty="0">
              <a:solidFill>
                <a:schemeClr val="tx1"/>
              </a:solidFill>
            </a:rPr>
            <a:t> </a:t>
          </a:r>
          <a:r>
            <a:rPr lang="en-PK" b="1" dirty="0">
              <a:solidFill>
                <a:schemeClr val="tx1"/>
              </a:solidFill>
            </a:rPr>
            <a:t>Shared decision-making</a:t>
          </a:r>
          <a:r>
            <a:rPr lang="en-PK" dirty="0">
              <a:solidFill>
                <a:schemeClr val="tx1"/>
              </a:solidFill>
            </a:rPr>
            <a:t>, consent and capacity checks; </a:t>
          </a:r>
          <a:r>
            <a:rPr lang="en-PK" b="1" dirty="0">
              <a:solidFill>
                <a:schemeClr val="tx1"/>
              </a:solidFill>
            </a:rPr>
            <a:t>advance care planning</a:t>
          </a:r>
          <a:r>
            <a:rPr lang="en-PK" dirty="0">
              <a:solidFill>
                <a:schemeClr val="tx1"/>
              </a:solidFill>
            </a:rPr>
            <a:t> (preferences, DNACPR, power of attorney); personalised care &amp; support plans with goals that matter to the person (Robertson, 2019).</a:t>
          </a:r>
          <a:endParaRPr lang="en-US" dirty="0">
            <a:solidFill>
              <a:schemeClr val="tx1"/>
            </a:solidFill>
          </a:endParaRPr>
        </a:p>
      </dgm:t>
    </dgm:pt>
    <dgm:pt modelId="{CA0697B7-F182-4EAC-ABE7-F9CCEFD36771}" type="parTrans" cxnId="{61AFCCFE-1836-4933-B6E0-874F17AF466D}">
      <dgm:prSet/>
      <dgm:spPr/>
      <dgm:t>
        <a:bodyPr/>
        <a:lstStyle/>
        <a:p>
          <a:endParaRPr lang="en-US"/>
        </a:p>
      </dgm:t>
    </dgm:pt>
    <dgm:pt modelId="{B907B52D-5E48-44F4-956E-8CAEE7E5241C}" type="sibTrans" cxnId="{61AFCCFE-1836-4933-B6E0-874F17AF466D}">
      <dgm:prSet/>
      <dgm:spPr/>
      <dgm:t>
        <a:bodyPr/>
        <a:lstStyle/>
        <a:p>
          <a:endParaRPr lang="en-US"/>
        </a:p>
      </dgm:t>
    </dgm:pt>
    <dgm:pt modelId="{55FFB2FD-952C-4136-BCD9-6BF58F53E771}">
      <dgm:prSet/>
      <dgm:spPr/>
      <dgm:t>
        <a:bodyPr/>
        <a:lstStyle/>
        <a:p>
          <a:r>
            <a:rPr lang="en-PK" b="1" dirty="0">
              <a:solidFill>
                <a:schemeClr val="tx1"/>
              </a:solidFill>
            </a:rPr>
            <a:t>Literacies as enablers:</a:t>
          </a:r>
          <a:r>
            <a:rPr lang="en-PK" dirty="0">
              <a:solidFill>
                <a:schemeClr val="tx1"/>
              </a:solidFill>
            </a:rPr>
            <a:t> </a:t>
          </a:r>
          <a:r>
            <a:rPr lang="en-PK" b="1" dirty="0">
              <a:solidFill>
                <a:schemeClr val="tx1"/>
              </a:solidFill>
            </a:rPr>
            <a:t>Health literacy</a:t>
          </a:r>
          <a:r>
            <a:rPr lang="en-PK" dirty="0">
              <a:solidFill>
                <a:schemeClr val="tx1"/>
              </a:solidFill>
            </a:rPr>
            <a:t> (clear info, teach-back, translated/accessible formats); </a:t>
          </a:r>
          <a:r>
            <a:rPr lang="en-PK" b="1" dirty="0">
              <a:solidFill>
                <a:schemeClr val="tx1"/>
              </a:solidFill>
            </a:rPr>
            <a:t>digital literacy</a:t>
          </a:r>
          <a:r>
            <a:rPr lang="en-PK" dirty="0">
              <a:solidFill>
                <a:schemeClr val="tx1"/>
              </a:solidFill>
            </a:rPr>
            <a:t> (one-to-one coaching, device loans, simple UIs) to access appointments, remote monitoring, and community resources (Oh </a:t>
          </a:r>
          <a:r>
            <a:rPr lang="en-PK" i="1" dirty="0">
              <a:solidFill>
                <a:schemeClr val="tx1"/>
              </a:solidFill>
            </a:rPr>
            <a:t>et al.</a:t>
          </a:r>
          <a:r>
            <a:rPr lang="en-PK" dirty="0">
              <a:solidFill>
                <a:schemeClr val="tx1"/>
              </a:solidFill>
            </a:rPr>
            <a:t>, 2021).</a:t>
          </a:r>
          <a:endParaRPr lang="en-US" dirty="0">
            <a:solidFill>
              <a:schemeClr val="tx1"/>
            </a:solidFill>
          </a:endParaRPr>
        </a:p>
      </dgm:t>
    </dgm:pt>
    <dgm:pt modelId="{BD4EA341-4E07-4EFF-A7BC-D21243BFBD59}" type="parTrans" cxnId="{9DA1A948-A616-4456-A38F-3F6E55840866}">
      <dgm:prSet/>
      <dgm:spPr/>
      <dgm:t>
        <a:bodyPr/>
        <a:lstStyle/>
        <a:p>
          <a:endParaRPr lang="en-US"/>
        </a:p>
      </dgm:t>
    </dgm:pt>
    <dgm:pt modelId="{E7CE0EC4-A070-4369-88AA-953EE4FE116B}" type="sibTrans" cxnId="{9DA1A948-A616-4456-A38F-3F6E55840866}">
      <dgm:prSet/>
      <dgm:spPr/>
      <dgm:t>
        <a:bodyPr/>
        <a:lstStyle/>
        <a:p>
          <a:endParaRPr lang="en-US"/>
        </a:p>
      </dgm:t>
    </dgm:pt>
    <dgm:pt modelId="{7207F429-05CC-4DB7-B7FE-F7705D7408D4}" type="pres">
      <dgm:prSet presAssocID="{05D2058E-8960-45D4-B88D-A1D17B889560}" presName="root" presStyleCnt="0">
        <dgm:presLayoutVars>
          <dgm:dir/>
          <dgm:resizeHandles val="exact"/>
        </dgm:presLayoutVars>
      </dgm:prSet>
      <dgm:spPr/>
    </dgm:pt>
    <dgm:pt modelId="{BBD9BEF0-1B53-4107-BAD9-1840D61C0E37}" type="pres">
      <dgm:prSet presAssocID="{05D2058E-8960-45D4-B88D-A1D17B889560}" presName="container" presStyleCnt="0">
        <dgm:presLayoutVars>
          <dgm:dir/>
          <dgm:resizeHandles val="exact"/>
        </dgm:presLayoutVars>
      </dgm:prSet>
      <dgm:spPr/>
    </dgm:pt>
    <dgm:pt modelId="{C97E1E14-E7CA-43E0-AD19-191BE5E12341}" type="pres">
      <dgm:prSet presAssocID="{392739AE-C997-4F5F-863B-9069B92A0EAC}" presName="compNode" presStyleCnt="0"/>
      <dgm:spPr/>
    </dgm:pt>
    <dgm:pt modelId="{DBB1F167-91F3-4938-BACC-9461FB2370BE}" type="pres">
      <dgm:prSet presAssocID="{392739AE-C997-4F5F-863B-9069B92A0EAC}" presName="iconBgRect" presStyleLbl="bgShp" presStyleIdx="0" presStyleCnt="4"/>
      <dgm:spPr/>
    </dgm:pt>
    <dgm:pt modelId="{F2542175-084D-4AE3-98CD-0161E3B4B2B7}" type="pres">
      <dgm:prSet presAssocID="{392739AE-C997-4F5F-863B-9069B92A0EA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b"/>
        </a:ext>
      </dgm:extLst>
    </dgm:pt>
    <dgm:pt modelId="{8234D3FA-35D9-401A-B9E8-09481FE5C32F}" type="pres">
      <dgm:prSet presAssocID="{392739AE-C997-4F5F-863B-9069B92A0EAC}" presName="spaceRect" presStyleCnt="0"/>
      <dgm:spPr/>
    </dgm:pt>
    <dgm:pt modelId="{9FAA0B5F-2A47-4FA5-B00E-1CE86B35ED37}" type="pres">
      <dgm:prSet presAssocID="{392739AE-C997-4F5F-863B-9069B92A0EAC}" presName="textRect" presStyleLbl="revTx" presStyleIdx="0" presStyleCnt="4">
        <dgm:presLayoutVars>
          <dgm:chMax val="1"/>
          <dgm:chPref val="1"/>
        </dgm:presLayoutVars>
      </dgm:prSet>
      <dgm:spPr/>
    </dgm:pt>
    <dgm:pt modelId="{AA476E77-D2CD-48E0-80A1-A21E62D3193E}" type="pres">
      <dgm:prSet presAssocID="{983AD236-24DB-4357-A659-BD3F5286F316}" presName="sibTrans" presStyleLbl="sibTrans2D1" presStyleIdx="0" presStyleCnt="0"/>
      <dgm:spPr/>
    </dgm:pt>
    <dgm:pt modelId="{2D4C9E69-A0D3-4BC0-A056-C05594D4BF45}" type="pres">
      <dgm:prSet presAssocID="{B41FDB82-6B25-4327-A4F9-B68A440AF9CE}" presName="compNode" presStyleCnt="0"/>
      <dgm:spPr/>
    </dgm:pt>
    <dgm:pt modelId="{12BCAFD1-6BFE-4B8A-AE1C-796B3086FCB5}" type="pres">
      <dgm:prSet presAssocID="{B41FDB82-6B25-4327-A4F9-B68A440AF9CE}" presName="iconBgRect" presStyleLbl="bgShp" presStyleIdx="1" presStyleCnt="4"/>
      <dgm:spPr/>
    </dgm:pt>
    <dgm:pt modelId="{6DA5A10E-D979-4576-95A3-B21B59E8D662}" type="pres">
      <dgm:prSet presAssocID="{B41FDB82-6B25-4327-A4F9-B68A440AF9C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19C5FDB3-F8AF-43AC-8C4D-8D02AD717B20}" type="pres">
      <dgm:prSet presAssocID="{B41FDB82-6B25-4327-A4F9-B68A440AF9CE}" presName="spaceRect" presStyleCnt="0"/>
      <dgm:spPr/>
    </dgm:pt>
    <dgm:pt modelId="{0156E69B-BAE6-4C97-BA06-80B98C6FEAC4}" type="pres">
      <dgm:prSet presAssocID="{B41FDB82-6B25-4327-A4F9-B68A440AF9CE}" presName="textRect" presStyleLbl="revTx" presStyleIdx="1" presStyleCnt="4">
        <dgm:presLayoutVars>
          <dgm:chMax val="1"/>
          <dgm:chPref val="1"/>
        </dgm:presLayoutVars>
      </dgm:prSet>
      <dgm:spPr/>
    </dgm:pt>
    <dgm:pt modelId="{2FEBC032-42ED-4725-8E4E-416905B5AD92}" type="pres">
      <dgm:prSet presAssocID="{287CEB8B-3129-4DA0-AD5E-31AFBC417F3A}" presName="sibTrans" presStyleLbl="sibTrans2D1" presStyleIdx="0" presStyleCnt="0"/>
      <dgm:spPr/>
    </dgm:pt>
    <dgm:pt modelId="{4C7FBC09-B2AC-4CA7-973A-65F06CE641E9}" type="pres">
      <dgm:prSet presAssocID="{437F0851-3210-4D5F-98A6-6BE405A98BAF}" presName="compNode" presStyleCnt="0"/>
      <dgm:spPr/>
    </dgm:pt>
    <dgm:pt modelId="{8FBF567E-C626-4CA6-A2CB-DB11836AF63B}" type="pres">
      <dgm:prSet presAssocID="{437F0851-3210-4D5F-98A6-6BE405A98BAF}" presName="iconBgRect" presStyleLbl="bgShp" presStyleIdx="2" presStyleCnt="4"/>
      <dgm:spPr/>
    </dgm:pt>
    <dgm:pt modelId="{33B44788-A6FF-44FD-A9A8-3E6123245C31}" type="pres">
      <dgm:prSet presAssocID="{437F0851-3210-4D5F-98A6-6BE405A98BA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Check"/>
        </a:ext>
      </dgm:extLst>
    </dgm:pt>
    <dgm:pt modelId="{F91F36BD-1C76-4492-A5EB-96255FD613D6}" type="pres">
      <dgm:prSet presAssocID="{437F0851-3210-4D5F-98A6-6BE405A98BAF}" presName="spaceRect" presStyleCnt="0"/>
      <dgm:spPr/>
    </dgm:pt>
    <dgm:pt modelId="{B72F1A5F-759A-4583-B0B8-56AB9F472637}" type="pres">
      <dgm:prSet presAssocID="{437F0851-3210-4D5F-98A6-6BE405A98BAF}" presName="textRect" presStyleLbl="revTx" presStyleIdx="2" presStyleCnt="4">
        <dgm:presLayoutVars>
          <dgm:chMax val="1"/>
          <dgm:chPref val="1"/>
        </dgm:presLayoutVars>
      </dgm:prSet>
      <dgm:spPr/>
    </dgm:pt>
    <dgm:pt modelId="{B365DF91-6367-4E06-9CD2-00C18DC9B637}" type="pres">
      <dgm:prSet presAssocID="{B907B52D-5E48-44F4-956E-8CAEE7E5241C}" presName="sibTrans" presStyleLbl="sibTrans2D1" presStyleIdx="0" presStyleCnt="0"/>
      <dgm:spPr/>
    </dgm:pt>
    <dgm:pt modelId="{F1740BA3-30F1-4F3E-8B0A-3947820FB16D}" type="pres">
      <dgm:prSet presAssocID="{55FFB2FD-952C-4136-BCD9-6BF58F53E771}" presName="compNode" presStyleCnt="0"/>
      <dgm:spPr/>
    </dgm:pt>
    <dgm:pt modelId="{B90E157F-C050-43DF-B731-756ABF05F050}" type="pres">
      <dgm:prSet presAssocID="{55FFB2FD-952C-4136-BCD9-6BF58F53E771}" presName="iconBgRect" presStyleLbl="bgShp" presStyleIdx="3" presStyleCnt="4"/>
      <dgm:spPr/>
    </dgm:pt>
    <dgm:pt modelId="{F5C455CF-90DD-4DCE-848E-BB0DEDA1DB83}" type="pres">
      <dgm:prSet presAssocID="{55FFB2FD-952C-4136-BCD9-6BF58F53E77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on Shelf"/>
        </a:ext>
      </dgm:extLst>
    </dgm:pt>
    <dgm:pt modelId="{F3658B95-B74F-4B60-BE0E-E6397FC7D30F}" type="pres">
      <dgm:prSet presAssocID="{55FFB2FD-952C-4136-BCD9-6BF58F53E771}" presName="spaceRect" presStyleCnt="0"/>
      <dgm:spPr/>
    </dgm:pt>
    <dgm:pt modelId="{2D90FD3C-6CAB-4EAB-8056-8C0BCAF5403A}" type="pres">
      <dgm:prSet presAssocID="{55FFB2FD-952C-4136-BCD9-6BF58F53E771}" presName="textRect" presStyleLbl="revTx" presStyleIdx="3" presStyleCnt="4">
        <dgm:presLayoutVars>
          <dgm:chMax val="1"/>
          <dgm:chPref val="1"/>
        </dgm:presLayoutVars>
      </dgm:prSet>
      <dgm:spPr/>
    </dgm:pt>
  </dgm:ptLst>
  <dgm:cxnLst>
    <dgm:cxn modelId="{14245810-2BE7-4F10-9569-449E95227B85}" type="presOf" srcId="{55FFB2FD-952C-4136-BCD9-6BF58F53E771}" destId="{2D90FD3C-6CAB-4EAB-8056-8C0BCAF5403A}" srcOrd="0" destOrd="0" presId="urn:microsoft.com/office/officeart/2018/2/layout/IconCircleList"/>
    <dgm:cxn modelId="{99AB931F-EC7E-46E4-89A0-E5C97225CACA}" type="presOf" srcId="{437F0851-3210-4D5F-98A6-6BE405A98BAF}" destId="{B72F1A5F-759A-4583-B0B8-56AB9F472637}" srcOrd="0" destOrd="0" presId="urn:microsoft.com/office/officeart/2018/2/layout/IconCircleList"/>
    <dgm:cxn modelId="{67E76F30-3B4B-4D27-9064-F31F7511CC19}" type="presOf" srcId="{05D2058E-8960-45D4-B88D-A1D17B889560}" destId="{7207F429-05CC-4DB7-B7FE-F7705D7408D4}" srcOrd="0" destOrd="0" presId="urn:microsoft.com/office/officeart/2018/2/layout/IconCircleList"/>
    <dgm:cxn modelId="{9DA1A948-A616-4456-A38F-3F6E55840866}" srcId="{05D2058E-8960-45D4-B88D-A1D17B889560}" destId="{55FFB2FD-952C-4136-BCD9-6BF58F53E771}" srcOrd="3" destOrd="0" parTransId="{BD4EA341-4E07-4EFF-A7BC-D21243BFBD59}" sibTransId="{E7CE0EC4-A070-4369-88AA-953EE4FE116B}"/>
    <dgm:cxn modelId="{FBE6F66B-F7D7-474A-9620-260AAD086469}" type="presOf" srcId="{392739AE-C997-4F5F-863B-9069B92A0EAC}" destId="{9FAA0B5F-2A47-4FA5-B00E-1CE86B35ED37}" srcOrd="0" destOrd="0" presId="urn:microsoft.com/office/officeart/2018/2/layout/IconCircleList"/>
    <dgm:cxn modelId="{7B928687-3F13-448E-9E74-8D7F928E94FC}" type="presOf" srcId="{287CEB8B-3129-4DA0-AD5E-31AFBC417F3A}" destId="{2FEBC032-42ED-4725-8E4E-416905B5AD92}" srcOrd="0" destOrd="0" presId="urn:microsoft.com/office/officeart/2018/2/layout/IconCircleList"/>
    <dgm:cxn modelId="{74A9FA8D-93D0-4CEE-8163-7ACE8DC59050}" type="presOf" srcId="{B41FDB82-6B25-4327-A4F9-B68A440AF9CE}" destId="{0156E69B-BAE6-4C97-BA06-80B98C6FEAC4}" srcOrd="0" destOrd="0" presId="urn:microsoft.com/office/officeart/2018/2/layout/IconCircleList"/>
    <dgm:cxn modelId="{6641F3AF-295E-4A09-B495-A7530A927EC9}" type="presOf" srcId="{B907B52D-5E48-44F4-956E-8CAEE7E5241C}" destId="{B365DF91-6367-4E06-9CD2-00C18DC9B637}" srcOrd="0" destOrd="0" presId="urn:microsoft.com/office/officeart/2018/2/layout/IconCircleList"/>
    <dgm:cxn modelId="{CDBB1BD3-7074-406A-80FB-56C141F66032}" srcId="{05D2058E-8960-45D4-B88D-A1D17B889560}" destId="{B41FDB82-6B25-4327-A4F9-B68A440AF9CE}" srcOrd="1" destOrd="0" parTransId="{F5086D31-718A-44B3-8520-36BBB47A30C7}" sibTransId="{287CEB8B-3129-4DA0-AD5E-31AFBC417F3A}"/>
    <dgm:cxn modelId="{62B9C9E0-F772-47AC-8D50-F0853A479D23}" type="presOf" srcId="{983AD236-24DB-4357-A659-BD3F5286F316}" destId="{AA476E77-D2CD-48E0-80A1-A21E62D3193E}" srcOrd="0" destOrd="0" presId="urn:microsoft.com/office/officeart/2018/2/layout/IconCircleList"/>
    <dgm:cxn modelId="{B8645AE3-ED41-4425-BAF4-38064FF66D7D}" srcId="{05D2058E-8960-45D4-B88D-A1D17B889560}" destId="{392739AE-C997-4F5F-863B-9069B92A0EAC}" srcOrd="0" destOrd="0" parTransId="{E3E0778E-54F6-4EC6-95D3-556148834BD6}" sibTransId="{983AD236-24DB-4357-A659-BD3F5286F316}"/>
    <dgm:cxn modelId="{61AFCCFE-1836-4933-B6E0-874F17AF466D}" srcId="{05D2058E-8960-45D4-B88D-A1D17B889560}" destId="{437F0851-3210-4D5F-98A6-6BE405A98BAF}" srcOrd="2" destOrd="0" parTransId="{CA0697B7-F182-4EAC-ABE7-F9CCEFD36771}" sibTransId="{B907B52D-5E48-44F4-956E-8CAEE7E5241C}"/>
    <dgm:cxn modelId="{1BFEFFD4-0BFA-49E9-B5F3-3A02DE57A965}" type="presParOf" srcId="{7207F429-05CC-4DB7-B7FE-F7705D7408D4}" destId="{BBD9BEF0-1B53-4107-BAD9-1840D61C0E37}" srcOrd="0" destOrd="0" presId="urn:microsoft.com/office/officeart/2018/2/layout/IconCircleList"/>
    <dgm:cxn modelId="{96317C6B-6FCE-4706-939E-F58D4A9F532B}" type="presParOf" srcId="{BBD9BEF0-1B53-4107-BAD9-1840D61C0E37}" destId="{C97E1E14-E7CA-43E0-AD19-191BE5E12341}" srcOrd="0" destOrd="0" presId="urn:microsoft.com/office/officeart/2018/2/layout/IconCircleList"/>
    <dgm:cxn modelId="{653A39FA-180E-4184-9CCF-BF666B26CB8D}" type="presParOf" srcId="{C97E1E14-E7CA-43E0-AD19-191BE5E12341}" destId="{DBB1F167-91F3-4938-BACC-9461FB2370BE}" srcOrd="0" destOrd="0" presId="urn:microsoft.com/office/officeart/2018/2/layout/IconCircleList"/>
    <dgm:cxn modelId="{CCA4B051-1031-4CA6-BDDF-BFA0A10E6EC0}" type="presParOf" srcId="{C97E1E14-E7CA-43E0-AD19-191BE5E12341}" destId="{F2542175-084D-4AE3-98CD-0161E3B4B2B7}" srcOrd="1" destOrd="0" presId="urn:microsoft.com/office/officeart/2018/2/layout/IconCircleList"/>
    <dgm:cxn modelId="{7DB1BED3-8C0C-4C79-86BB-556CA4963C57}" type="presParOf" srcId="{C97E1E14-E7CA-43E0-AD19-191BE5E12341}" destId="{8234D3FA-35D9-401A-B9E8-09481FE5C32F}" srcOrd="2" destOrd="0" presId="urn:microsoft.com/office/officeart/2018/2/layout/IconCircleList"/>
    <dgm:cxn modelId="{DDC54562-D636-4E5E-B295-4DB2CEE61C4D}" type="presParOf" srcId="{C97E1E14-E7CA-43E0-AD19-191BE5E12341}" destId="{9FAA0B5F-2A47-4FA5-B00E-1CE86B35ED37}" srcOrd="3" destOrd="0" presId="urn:microsoft.com/office/officeart/2018/2/layout/IconCircleList"/>
    <dgm:cxn modelId="{0183EC36-7CD2-4115-8437-1973B4A9323F}" type="presParOf" srcId="{BBD9BEF0-1B53-4107-BAD9-1840D61C0E37}" destId="{AA476E77-D2CD-48E0-80A1-A21E62D3193E}" srcOrd="1" destOrd="0" presId="urn:microsoft.com/office/officeart/2018/2/layout/IconCircleList"/>
    <dgm:cxn modelId="{41A34512-60A7-4375-8E80-380E484B71CC}" type="presParOf" srcId="{BBD9BEF0-1B53-4107-BAD9-1840D61C0E37}" destId="{2D4C9E69-A0D3-4BC0-A056-C05594D4BF45}" srcOrd="2" destOrd="0" presId="urn:microsoft.com/office/officeart/2018/2/layout/IconCircleList"/>
    <dgm:cxn modelId="{7FE3C567-A221-41C1-88D5-17088B7FF38C}" type="presParOf" srcId="{2D4C9E69-A0D3-4BC0-A056-C05594D4BF45}" destId="{12BCAFD1-6BFE-4B8A-AE1C-796B3086FCB5}" srcOrd="0" destOrd="0" presId="urn:microsoft.com/office/officeart/2018/2/layout/IconCircleList"/>
    <dgm:cxn modelId="{3D1ED95A-D805-47AD-8404-FE3CA9F913ED}" type="presParOf" srcId="{2D4C9E69-A0D3-4BC0-A056-C05594D4BF45}" destId="{6DA5A10E-D979-4576-95A3-B21B59E8D662}" srcOrd="1" destOrd="0" presId="urn:microsoft.com/office/officeart/2018/2/layout/IconCircleList"/>
    <dgm:cxn modelId="{39E13E42-8700-4904-9983-AF701B0B92C8}" type="presParOf" srcId="{2D4C9E69-A0D3-4BC0-A056-C05594D4BF45}" destId="{19C5FDB3-F8AF-43AC-8C4D-8D02AD717B20}" srcOrd="2" destOrd="0" presId="urn:microsoft.com/office/officeart/2018/2/layout/IconCircleList"/>
    <dgm:cxn modelId="{13A7BF8B-41E4-42F0-A90D-4410E2C2681F}" type="presParOf" srcId="{2D4C9E69-A0D3-4BC0-A056-C05594D4BF45}" destId="{0156E69B-BAE6-4C97-BA06-80B98C6FEAC4}" srcOrd="3" destOrd="0" presId="urn:microsoft.com/office/officeart/2018/2/layout/IconCircleList"/>
    <dgm:cxn modelId="{A7CAF5D8-1FBF-4624-8A63-6A9B29212322}" type="presParOf" srcId="{BBD9BEF0-1B53-4107-BAD9-1840D61C0E37}" destId="{2FEBC032-42ED-4725-8E4E-416905B5AD92}" srcOrd="3" destOrd="0" presId="urn:microsoft.com/office/officeart/2018/2/layout/IconCircleList"/>
    <dgm:cxn modelId="{F0B23281-C833-4292-9F9B-A555AB38AF55}" type="presParOf" srcId="{BBD9BEF0-1B53-4107-BAD9-1840D61C0E37}" destId="{4C7FBC09-B2AC-4CA7-973A-65F06CE641E9}" srcOrd="4" destOrd="0" presId="urn:microsoft.com/office/officeart/2018/2/layout/IconCircleList"/>
    <dgm:cxn modelId="{9058102C-D04B-47B2-B69C-1A1B9AC26A61}" type="presParOf" srcId="{4C7FBC09-B2AC-4CA7-973A-65F06CE641E9}" destId="{8FBF567E-C626-4CA6-A2CB-DB11836AF63B}" srcOrd="0" destOrd="0" presId="urn:microsoft.com/office/officeart/2018/2/layout/IconCircleList"/>
    <dgm:cxn modelId="{FB455AC0-D5C1-4066-9538-6394B7584D9D}" type="presParOf" srcId="{4C7FBC09-B2AC-4CA7-973A-65F06CE641E9}" destId="{33B44788-A6FF-44FD-A9A8-3E6123245C31}" srcOrd="1" destOrd="0" presId="urn:microsoft.com/office/officeart/2018/2/layout/IconCircleList"/>
    <dgm:cxn modelId="{D2EB162F-39C8-4D97-8511-DA22AFE7665B}" type="presParOf" srcId="{4C7FBC09-B2AC-4CA7-973A-65F06CE641E9}" destId="{F91F36BD-1C76-4492-A5EB-96255FD613D6}" srcOrd="2" destOrd="0" presId="urn:microsoft.com/office/officeart/2018/2/layout/IconCircleList"/>
    <dgm:cxn modelId="{2AE706BE-FD8C-41F3-A764-C871DEC7B862}" type="presParOf" srcId="{4C7FBC09-B2AC-4CA7-973A-65F06CE641E9}" destId="{B72F1A5F-759A-4583-B0B8-56AB9F472637}" srcOrd="3" destOrd="0" presId="urn:microsoft.com/office/officeart/2018/2/layout/IconCircleList"/>
    <dgm:cxn modelId="{136BBC1D-EEDB-4920-8BD4-06099BBA9151}" type="presParOf" srcId="{BBD9BEF0-1B53-4107-BAD9-1840D61C0E37}" destId="{B365DF91-6367-4E06-9CD2-00C18DC9B637}" srcOrd="5" destOrd="0" presId="urn:microsoft.com/office/officeart/2018/2/layout/IconCircleList"/>
    <dgm:cxn modelId="{ABB1C05D-A6E3-44D4-9DBB-71CC596DC362}" type="presParOf" srcId="{BBD9BEF0-1B53-4107-BAD9-1840D61C0E37}" destId="{F1740BA3-30F1-4F3E-8B0A-3947820FB16D}" srcOrd="6" destOrd="0" presId="urn:microsoft.com/office/officeart/2018/2/layout/IconCircleList"/>
    <dgm:cxn modelId="{66B1866D-E288-4800-B6F1-4218903979A6}" type="presParOf" srcId="{F1740BA3-30F1-4F3E-8B0A-3947820FB16D}" destId="{B90E157F-C050-43DF-B731-756ABF05F050}" srcOrd="0" destOrd="0" presId="urn:microsoft.com/office/officeart/2018/2/layout/IconCircleList"/>
    <dgm:cxn modelId="{D664F8D8-1330-4DC5-9068-A2030C99779F}" type="presParOf" srcId="{F1740BA3-30F1-4F3E-8B0A-3947820FB16D}" destId="{F5C455CF-90DD-4DCE-848E-BB0DEDA1DB83}" srcOrd="1" destOrd="0" presId="urn:microsoft.com/office/officeart/2018/2/layout/IconCircleList"/>
    <dgm:cxn modelId="{19BD7FF7-FE57-4F39-8450-989423284C34}" type="presParOf" srcId="{F1740BA3-30F1-4F3E-8B0A-3947820FB16D}" destId="{F3658B95-B74F-4B60-BE0E-E6397FC7D30F}" srcOrd="2" destOrd="0" presId="urn:microsoft.com/office/officeart/2018/2/layout/IconCircleList"/>
    <dgm:cxn modelId="{81350B14-272E-40D9-9BA2-A065D3FBE3A8}" type="presParOf" srcId="{F1740BA3-30F1-4F3E-8B0A-3947820FB16D}" destId="{2D90FD3C-6CAB-4EAB-8056-8C0BCAF5403A}"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DC80D7-CCAE-BB49-B06E-BC2AC3AB4B68}" type="doc">
      <dgm:prSet loTypeId="urn:microsoft.com/office/officeart/2005/8/layout/lProcess2" loCatId="" qsTypeId="urn:microsoft.com/office/officeart/2005/8/quickstyle/simple4" qsCatId="simple" csTypeId="urn:microsoft.com/office/officeart/2005/8/colors/colorful1" csCatId="colorful" phldr="1"/>
      <dgm:spPr/>
      <dgm:t>
        <a:bodyPr/>
        <a:lstStyle/>
        <a:p>
          <a:endParaRPr lang="en-GB"/>
        </a:p>
      </dgm:t>
    </dgm:pt>
    <dgm:pt modelId="{29CC4C37-158E-0845-B8D2-CC60C0B256F3}">
      <dgm:prSet phldrT="[Text]" custT="1"/>
      <dgm:spPr/>
      <dgm:t>
        <a:bodyPr/>
        <a:lstStyle/>
        <a:p>
          <a:pPr>
            <a:buNone/>
          </a:pPr>
          <a:r>
            <a:rPr lang="en-PK" sz="2000" b="1" dirty="0"/>
            <a:t>Self-Determination Theory (SDT)</a:t>
          </a:r>
          <a:endParaRPr lang="en-GB" sz="2000" dirty="0"/>
        </a:p>
      </dgm:t>
    </dgm:pt>
    <dgm:pt modelId="{21B32171-AC21-164C-96A2-E697F2E109B0}" type="parTrans" cxnId="{5701E5C0-1AC0-4144-8F44-62ACDFFF96B2}">
      <dgm:prSet/>
      <dgm:spPr/>
      <dgm:t>
        <a:bodyPr/>
        <a:lstStyle/>
        <a:p>
          <a:endParaRPr lang="en-GB"/>
        </a:p>
      </dgm:t>
    </dgm:pt>
    <dgm:pt modelId="{D6DB33FD-F6BF-9248-B131-874E9BCC5AF3}" type="sibTrans" cxnId="{5701E5C0-1AC0-4144-8F44-62ACDFFF96B2}">
      <dgm:prSet/>
      <dgm:spPr/>
      <dgm:t>
        <a:bodyPr/>
        <a:lstStyle/>
        <a:p>
          <a:endParaRPr lang="en-GB"/>
        </a:p>
      </dgm:t>
    </dgm:pt>
    <dgm:pt modelId="{E342A45F-D426-C44A-8C88-421C7F97117D}">
      <dgm:prSet phldrT="[Text]" custT="1"/>
      <dgm:spPr/>
      <dgm:t>
        <a:bodyPr/>
        <a:lstStyle/>
        <a:p>
          <a:pPr>
            <a:buSzPts val="1000"/>
            <a:buFont typeface="Symbol" pitchFamily="2" charset="2"/>
            <a:buChar char=""/>
          </a:pPr>
          <a:r>
            <a:rPr lang="en-PK" sz="1050" b="1" dirty="0"/>
            <a:t>Mechanism:</a:t>
          </a:r>
          <a:r>
            <a:rPr lang="en-PK" sz="1050" dirty="0"/>
            <a:t> Empowerment rises when services support </a:t>
          </a:r>
          <a:r>
            <a:rPr lang="en-PK" sz="1050" b="1" dirty="0"/>
            <a:t>autonomy</a:t>
          </a:r>
          <a:r>
            <a:rPr lang="en-PK" sz="1050" dirty="0"/>
            <a:t> (real choice/control), </a:t>
          </a:r>
          <a:r>
            <a:rPr lang="en-PK" sz="1050" b="1" dirty="0"/>
            <a:t>competence</a:t>
          </a:r>
          <a:r>
            <a:rPr lang="en-PK" sz="1050" dirty="0"/>
            <a:t> (skills, feedback), and </a:t>
          </a:r>
          <a:r>
            <a:rPr lang="en-PK" sz="1050" b="1" dirty="0"/>
            <a:t>relatedness</a:t>
          </a:r>
          <a:r>
            <a:rPr lang="en-PK" sz="1050" dirty="0"/>
            <a:t> (trusting relationships) (Niemiec and Ryan, 2009).</a:t>
          </a:r>
          <a:endParaRPr lang="en-GB" sz="1050" dirty="0"/>
        </a:p>
      </dgm:t>
    </dgm:pt>
    <dgm:pt modelId="{E915E72F-4248-E74C-A058-D395CAD6EFD8}" type="parTrans" cxnId="{A98A7611-B82B-244F-8E36-A854EA1B4625}">
      <dgm:prSet/>
      <dgm:spPr/>
      <dgm:t>
        <a:bodyPr/>
        <a:lstStyle/>
        <a:p>
          <a:endParaRPr lang="en-GB"/>
        </a:p>
      </dgm:t>
    </dgm:pt>
    <dgm:pt modelId="{45B6CE24-7198-0143-8C7F-ED6C382C1426}" type="sibTrans" cxnId="{A98A7611-B82B-244F-8E36-A854EA1B4625}">
      <dgm:prSet/>
      <dgm:spPr/>
      <dgm:t>
        <a:bodyPr/>
        <a:lstStyle/>
        <a:p>
          <a:endParaRPr lang="en-GB"/>
        </a:p>
      </dgm:t>
    </dgm:pt>
    <dgm:pt modelId="{E5A3444D-D619-BC4D-8B68-1AD674DDBF98}">
      <dgm:prSet phldrT="[Text]" custT="1"/>
      <dgm:spPr/>
      <dgm:t>
        <a:bodyPr/>
        <a:lstStyle/>
        <a:p>
          <a:pPr>
            <a:buNone/>
          </a:pPr>
          <a:r>
            <a:rPr lang="en-PK" sz="1800" b="1" dirty="0"/>
            <a:t>COM-B — Capability, Opportunity, Motivation → Behaviour</a:t>
          </a:r>
          <a:endParaRPr lang="en-GB" sz="1800" dirty="0"/>
        </a:p>
      </dgm:t>
    </dgm:pt>
    <dgm:pt modelId="{3164C5B1-20E1-BB40-98E8-FB7A7D4514C6}" type="parTrans" cxnId="{C1CA39B6-A97D-7C4B-9C60-217CFB551BF2}">
      <dgm:prSet/>
      <dgm:spPr/>
      <dgm:t>
        <a:bodyPr/>
        <a:lstStyle/>
        <a:p>
          <a:endParaRPr lang="en-GB"/>
        </a:p>
      </dgm:t>
    </dgm:pt>
    <dgm:pt modelId="{9B0E77FA-429B-9344-893B-2106D689D87F}" type="sibTrans" cxnId="{C1CA39B6-A97D-7C4B-9C60-217CFB551BF2}">
      <dgm:prSet/>
      <dgm:spPr/>
      <dgm:t>
        <a:bodyPr/>
        <a:lstStyle/>
        <a:p>
          <a:endParaRPr lang="en-GB"/>
        </a:p>
      </dgm:t>
    </dgm:pt>
    <dgm:pt modelId="{CB12D561-73DD-1249-A9BC-5D7D738A50DE}">
      <dgm:prSet phldrT="[Text]" custT="1"/>
      <dgm:spPr/>
      <dgm:t>
        <a:bodyPr/>
        <a:lstStyle/>
        <a:p>
          <a:pPr>
            <a:buSzPts val="1000"/>
            <a:buFont typeface="Symbol" pitchFamily="2" charset="2"/>
            <a:buChar char=""/>
          </a:pPr>
          <a:r>
            <a:rPr lang="en-PK" sz="1100" b="1" dirty="0"/>
            <a:t>Capability</a:t>
          </a:r>
          <a:r>
            <a:rPr lang="en-PK" sz="1100" dirty="0"/>
            <a:t> (knowledge/skills), </a:t>
          </a:r>
          <a:r>
            <a:rPr lang="en-PK" sz="1100" b="1" dirty="0"/>
            <a:t>Opportunity</a:t>
          </a:r>
          <a:r>
            <a:rPr lang="en-PK" sz="1100" dirty="0"/>
            <a:t> (environment/resources), and </a:t>
          </a:r>
          <a:r>
            <a:rPr lang="en-PK" sz="1100" b="1" dirty="0"/>
            <a:t>Motivation</a:t>
          </a:r>
          <a:r>
            <a:rPr lang="en-PK" sz="1100" dirty="0"/>
            <a:t> (reflective/automatic) are aligned (Willmott, Pang and Rundle-Thiele, 2021).</a:t>
          </a:r>
          <a:endParaRPr lang="en-GB" sz="1100" dirty="0"/>
        </a:p>
      </dgm:t>
    </dgm:pt>
    <dgm:pt modelId="{364CB50D-1135-7649-8CD1-16F1137E9D78}" type="parTrans" cxnId="{0F96C1DB-35A9-2D43-B06A-CCACC2AEB0A1}">
      <dgm:prSet/>
      <dgm:spPr/>
      <dgm:t>
        <a:bodyPr/>
        <a:lstStyle/>
        <a:p>
          <a:endParaRPr lang="en-GB"/>
        </a:p>
      </dgm:t>
    </dgm:pt>
    <dgm:pt modelId="{A212272F-D0A1-5541-B1F1-34CB428B9148}" type="sibTrans" cxnId="{0F96C1DB-35A9-2D43-B06A-CCACC2AEB0A1}">
      <dgm:prSet/>
      <dgm:spPr/>
      <dgm:t>
        <a:bodyPr/>
        <a:lstStyle/>
        <a:p>
          <a:endParaRPr lang="en-GB"/>
        </a:p>
      </dgm:t>
    </dgm:pt>
    <dgm:pt modelId="{67E4EDF8-271D-1341-97DA-D659CFE70E06}">
      <dgm:prSet/>
      <dgm:spPr/>
      <dgm:t>
        <a:bodyPr/>
        <a:lstStyle/>
        <a:p>
          <a:pPr>
            <a:buSzPts val="1000"/>
            <a:buFont typeface="Symbol" pitchFamily="2" charset="2"/>
            <a:buChar char=""/>
          </a:pPr>
          <a:r>
            <a:rPr lang="en-PK" b="1" dirty="0"/>
            <a:t>Applied to needs:</a:t>
          </a:r>
          <a:endParaRPr lang="en-PK" dirty="0"/>
        </a:p>
      </dgm:t>
    </dgm:pt>
    <dgm:pt modelId="{FBEF5044-0B82-994C-9C6C-966EC295CB2A}" type="parTrans" cxnId="{5F738C0C-28D3-6A4D-BCF1-723A99E8BEFC}">
      <dgm:prSet/>
      <dgm:spPr/>
      <dgm:t>
        <a:bodyPr/>
        <a:lstStyle/>
        <a:p>
          <a:endParaRPr lang="en-GB"/>
        </a:p>
      </dgm:t>
    </dgm:pt>
    <dgm:pt modelId="{203614A9-A3CB-E647-8523-ACCE29026E3B}" type="sibTrans" cxnId="{5F738C0C-28D3-6A4D-BCF1-723A99E8BEFC}">
      <dgm:prSet/>
      <dgm:spPr/>
      <dgm:t>
        <a:bodyPr/>
        <a:lstStyle/>
        <a:p>
          <a:endParaRPr lang="en-GB"/>
        </a:p>
      </dgm:t>
    </dgm:pt>
    <dgm:pt modelId="{7A5E8B72-2870-334B-AFA0-896EE2802EE1}">
      <dgm:prSet/>
      <dgm:spPr/>
      <dgm:t>
        <a:bodyPr/>
        <a:lstStyle/>
        <a:p>
          <a:pPr>
            <a:buSzPts val="1000"/>
            <a:buFont typeface="Courier New" panose="02070309020205020404" pitchFamily="49" charset="0"/>
            <a:buChar char="o"/>
          </a:pPr>
          <a:r>
            <a:rPr lang="en-PK" i="1" dirty="0"/>
            <a:t>Functional ability:</a:t>
          </a:r>
          <a:r>
            <a:rPr lang="en-PK" dirty="0"/>
            <a:t> co-set rehab goals; graded strength/balance with visible progress (competence).</a:t>
          </a:r>
        </a:p>
      </dgm:t>
    </dgm:pt>
    <dgm:pt modelId="{974283E8-7020-9B48-970B-4173C3948849}" type="parTrans" cxnId="{231100F6-E82B-4D44-8724-F7870611218C}">
      <dgm:prSet/>
      <dgm:spPr/>
      <dgm:t>
        <a:bodyPr/>
        <a:lstStyle/>
        <a:p>
          <a:endParaRPr lang="en-GB"/>
        </a:p>
      </dgm:t>
    </dgm:pt>
    <dgm:pt modelId="{CD8DF1D9-E98F-7D49-BB71-70D576CE2E08}" type="sibTrans" cxnId="{231100F6-E82B-4D44-8724-F7870611218C}">
      <dgm:prSet/>
      <dgm:spPr/>
      <dgm:t>
        <a:bodyPr/>
        <a:lstStyle/>
        <a:p>
          <a:endParaRPr lang="en-GB"/>
        </a:p>
      </dgm:t>
    </dgm:pt>
    <dgm:pt modelId="{4759427C-6078-5848-B0EC-A433726319B6}">
      <dgm:prSet/>
      <dgm:spPr/>
      <dgm:t>
        <a:bodyPr/>
        <a:lstStyle/>
        <a:p>
          <a:pPr>
            <a:buSzPts val="1000"/>
            <a:buFont typeface="Courier New" panose="02070309020205020404" pitchFamily="49" charset="0"/>
            <a:buChar char="o"/>
          </a:pPr>
          <a:r>
            <a:rPr lang="en-PK" i="1" dirty="0"/>
            <a:t>Psychosocial:</a:t>
          </a:r>
          <a:r>
            <a:rPr lang="en-PK" dirty="0"/>
            <a:t> consistent key worker and peer groups (relatedness).</a:t>
          </a:r>
        </a:p>
      </dgm:t>
    </dgm:pt>
    <dgm:pt modelId="{A407FE36-04C9-1C4A-96B5-120EDEEC3836}" type="parTrans" cxnId="{ACF9B5F4-78EC-114E-9615-B3E59F9FCC48}">
      <dgm:prSet/>
      <dgm:spPr/>
      <dgm:t>
        <a:bodyPr/>
        <a:lstStyle/>
        <a:p>
          <a:endParaRPr lang="en-GB"/>
        </a:p>
      </dgm:t>
    </dgm:pt>
    <dgm:pt modelId="{706F8F36-0053-C54A-AD0F-79DE2FBCFA35}" type="sibTrans" cxnId="{ACF9B5F4-78EC-114E-9615-B3E59F9FCC48}">
      <dgm:prSet/>
      <dgm:spPr/>
      <dgm:t>
        <a:bodyPr/>
        <a:lstStyle/>
        <a:p>
          <a:endParaRPr lang="en-GB"/>
        </a:p>
      </dgm:t>
    </dgm:pt>
    <dgm:pt modelId="{4EBB08E3-F9A5-B348-A183-60A8E020F23A}">
      <dgm:prSet/>
      <dgm:spPr/>
      <dgm:t>
        <a:bodyPr/>
        <a:lstStyle/>
        <a:p>
          <a:pPr>
            <a:buSzPts val="1000"/>
            <a:buFont typeface="Courier New" panose="02070309020205020404" pitchFamily="49" charset="0"/>
            <a:buChar char="o"/>
          </a:pPr>
          <a:r>
            <a:rPr lang="en-PK" i="1" dirty="0"/>
            <a:t>Autonomy &amp; choice:</a:t>
          </a:r>
          <a:r>
            <a:rPr lang="en-PK" dirty="0"/>
            <a:t> shared decisions, advance care plans that reflect values (autonomy).</a:t>
          </a:r>
        </a:p>
      </dgm:t>
    </dgm:pt>
    <dgm:pt modelId="{14BE8C80-E4A3-0F43-9668-D33D7FB99F89}" type="parTrans" cxnId="{C63920B9-677C-EF4E-A8AA-FC60B1E3CA6B}">
      <dgm:prSet/>
      <dgm:spPr/>
      <dgm:t>
        <a:bodyPr/>
        <a:lstStyle/>
        <a:p>
          <a:endParaRPr lang="en-GB"/>
        </a:p>
      </dgm:t>
    </dgm:pt>
    <dgm:pt modelId="{385B351E-F7C9-BE4F-A01E-BE4357B188B0}" type="sibTrans" cxnId="{C63920B9-677C-EF4E-A8AA-FC60B1E3CA6B}">
      <dgm:prSet/>
      <dgm:spPr/>
      <dgm:t>
        <a:bodyPr/>
        <a:lstStyle/>
        <a:p>
          <a:endParaRPr lang="en-GB"/>
        </a:p>
      </dgm:t>
    </dgm:pt>
    <dgm:pt modelId="{A3C50FCC-1CC8-3240-A003-B5E353FBB6DF}">
      <dgm:prSet custT="1"/>
      <dgm:spPr/>
      <dgm:t>
        <a:bodyPr/>
        <a:lstStyle/>
        <a:p>
          <a:pPr>
            <a:buNone/>
          </a:pPr>
          <a:r>
            <a:rPr lang="en-PK" sz="1000" dirty="0"/>
            <a:t>Self-Determination Theory pushes back against a we know best attitude, but giving people fake or limited choices without real support (time, transport, tech help) kills motivation; safety-first rules can also quietly limit autonomy (Gantt, Yanchar and Parker, 2022).</a:t>
          </a:r>
        </a:p>
      </dgm:t>
    </dgm:pt>
    <dgm:pt modelId="{3255A71C-29EC-5E43-AB8B-9316BD6AAB53}" type="parTrans" cxnId="{4E55E06E-3D21-9441-8894-20F004F9C911}">
      <dgm:prSet/>
      <dgm:spPr/>
      <dgm:t>
        <a:bodyPr/>
        <a:lstStyle/>
        <a:p>
          <a:endParaRPr lang="en-GB"/>
        </a:p>
      </dgm:t>
    </dgm:pt>
    <dgm:pt modelId="{D7C7583C-C057-0F45-A709-0DAF03B12904}" type="sibTrans" cxnId="{4E55E06E-3D21-9441-8894-20F004F9C911}">
      <dgm:prSet/>
      <dgm:spPr/>
      <dgm:t>
        <a:bodyPr/>
        <a:lstStyle/>
        <a:p>
          <a:endParaRPr lang="en-GB"/>
        </a:p>
      </dgm:t>
    </dgm:pt>
    <dgm:pt modelId="{5DC4B565-90ED-2143-B5AF-BE861D40B7BF}">
      <dgm:prSet custT="1"/>
      <dgm:spPr/>
      <dgm:t>
        <a:bodyPr/>
        <a:lstStyle/>
        <a:p>
          <a:pPr>
            <a:buNone/>
          </a:pPr>
          <a:r>
            <a:rPr lang="en-PK" sz="1050" dirty="0"/>
            <a:t>Operational steps and metrics: Use goal-attainment scaling, option grids, and teach-back; track progress with the </a:t>
          </a:r>
          <a:r>
            <a:rPr lang="en-PK" sz="1050" b="1" dirty="0"/>
            <a:t>Patient Activation Measure (PAM)</a:t>
          </a:r>
          <a:r>
            <a:rPr lang="en-PK" sz="1050" dirty="0"/>
            <a:t> and ask people how satisfied they are with their involvement in decisions.</a:t>
          </a:r>
        </a:p>
      </dgm:t>
    </dgm:pt>
    <dgm:pt modelId="{51D4EF80-FC8C-BC43-91D4-7A027FC45A9B}" type="parTrans" cxnId="{37B6ED2B-385C-7943-8DA9-B0C557E9C0E5}">
      <dgm:prSet/>
      <dgm:spPr/>
      <dgm:t>
        <a:bodyPr/>
        <a:lstStyle/>
        <a:p>
          <a:endParaRPr lang="en-GB"/>
        </a:p>
      </dgm:t>
    </dgm:pt>
    <dgm:pt modelId="{78B7CD22-3175-D148-A588-F8AF10CB9B4A}" type="sibTrans" cxnId="{37B6ED2B-385C-7943-8DA9-B0C557E9C0E5}">
      <dgm:prSet/>
      <dgm:spPr/>
      <dgm:t>
        <a:bodyPr/>
        <a:lstStyle/>
        <a:p>
          <a:endParaRPr lang="en-GB"/>
        </a:p>
      </dgm:t>
    </dgm:pt>
    <dgm:pt modelId="{DB338799-715B-9F4C-A970-7606C4003BEC}">
      <dgm:prSet/>
      <dgm:spPr/>
      <dgm:t>
        <a:bodyPr/>
        <a:lstStyle/>
        <a:p>
          <a:pPr>
            <a:buSzPts val="1000"/>
            <a:buFont typeface="Symbol" pitchFamily="2" charset="2"/>
            <a:buChar char=""/>
          </a:pPr>
          <a:r>
            <a:rPr lang="en-PK" b="1"/>
            <a:t>Applied to needs:</a:t>
          </a:r>
          <a:endParaRPr lang="en-PK"/>
        </a:p>
      </dgm:t>
    </dgm:pt>
    <dgm:pt modelId="{0B954FAF-5D51-9843-B2F4-13B86A20742A}" type="parTrans" cxnId="{019CC8F2-3F1F-7447-AD84-D37A31CBEDC5}">
      <dgm:prSet/>
      <dgm:spPr/>
      <dgm:t>
        <a:bodyPr/>
        <a:lstStyle/>
        <a:p>
          <a:endParaRPr lang="en-GB"/>
        </a:p>
      </dgm:t>
    </dgm:pt>
    <dgm:pt modelId="{D32D9DAA-EE77-C249-A3FA-A5A830748306}" type="sibTrans" cxnId="{019CC8F2-3F1F-7447-AD84-D37A31CBEDC5}">
      <dgm:prSet/>
      <dgm:spPr/>
      <dgm:t>
        <a:bodyPr/>
        <a:lstStyle/>
        <a:p>
          <a:endParaRPr lang="en-GB"/>
        </a:p>
      </dgm:t>
    </dgm:pt>
    <dgm:pt modelId="{77EB5AFD-7198-3F48-9CE5-F5F37B1986CC}">
      <dgm:prSet/>
      <dgm:spPr/>
      <dgm:t>
        <a:bodyPr/>
        <a:lstStyle/>
        <a:p>
          <a:pPr>
            <a:buSzPts val="1000"/>
            <a:buFont typeface="Courier New" panose="02070309020205020404" pitchFamily="49" charset="0"/>
            <a:buChar char="o"/>
          </a:pPr>
          <a:r>
            <a:rPr lang="en-PK" i="1" dirty="0"/>
            <a:t>Health/digital literacy:</a:t>
          </a:r>
          <a:r>
            <a:rPr lang="en-PK" dirty="0"/>
            <a:t> plain-language coaching (C), device-loan + easy apps (O), habit prompts &amp; positive feedback (M).</a:t>
          </a:r>
        </a:p>
      </dgm:t>
    </dgm:pt>
    <dgm:pt modelId="{31F00F73-04A2-CC43-8320-614EE385D972}" type="parTrans" cxnId="{F30E460F-3773-3A41-B29C-651B13AD77A5}">
      <dgm:prSet/>
      <dgm:spPr/>
      <dgm:t>
        <a:bodyPr/>
        <a:lstStyle/>
        <a:p>
          <a:endParaRPr lang="en-GB"/>
        </a:p>
      </dgm:t>
    </dgm:pt>
    <dgm:pt modelId="{BE6C1188-E63B-6E49-B44A-D16D67B20415}" type="sibTrans" cxnId="{F30E460F-3773-3A41-B29C-651B13AD77A5}">
      <dgm:prSet/>
      <dgm:spPr/>
      <dgm:t>
        <a:bodyPr/>
        <a:lstStyle/>
        <a:p>
          <a:endParaRPr lang="en-GB"/>
        </a:p>
      </dgm:t>
    </dgm:pt>
    <dgm:pt modelId="{CFA7BFFC-57E8-454B-B9EB-EB1CBDEB25C3}">
      <dgm:prSet/>
      <dgm:spPr/>
      <dgm:t>
        <a:bodyPr/>
        <a:lstStyle/>
        <a:p>
          <a:pPr>
            <a:buSzPts val="1000"/>
            <a:buFont typeface="Courier New" panose="02070309020205020404" pitchFamily="49" charset="0"/>
            <a:buChar char="o"/>
          </a:pPr>
          <a:r>
            <a:rPr lang="en-PK" i="1"/>
            <a:t>Falls prevention:</a:t>
          </a:r>
          <a:r>
            <a:rPr lang="en-PK"/>
            <a:t> supervised practice (C), safe home layout &amp; transport to classes (O), fear-of-falling reframed to confidence building (M).</a:t>
          </a:r>
        </a:p>
      </dgm:t>
    </dgm:pt>
    <dgm:pt modelId="{1879357B-6FB6-7C4D-BEA1-286D108E071E}" type="parTrans" cxnId="{64613480-0BB5-FC4E-AF49-8545A8A9C43F}">
      <dgm:prSet/>
      <dgm:spPr/>
      <dgm:t>
        <a:bodyPr/>
        <a:lstStyle/>
        <a:p>
          <a:endParaRPr lang="en-GB"/>
        </a:p>
      </dgm:t>
    </dgm:pt>
    <dgm:pt modelId="{5ACF1C77-9C15-F04B-BE95-A17F842DA98C}" type="sibTrans" cxnId="{64613480-0BB5-FC4E-AF49-8545A8A9C43F}">
      <dgm:prSet/>
      <dgm:spPr/>
      <dgm:t>
        <a:bodyPr/>
        <a:lstStyle/>
        <a:p>
          <a:endParaRPr lang="en-GB"/>
        </a:p>
      </dgm:t>
    </dgm:pt>
    <dgm:pt modelId="{B126BE19-EF28-B547-BA7B-4D804144B644}">
      <dgm:prSet custT="1"/>
      <dgm:spPr/>
      <dgm:t>
        <a:bodyPr/>
        <a:lstStyle/>
        <a:p>
          <a:pPr>
            <a:buSzPts val="1000"/>
            <a:buFont typeface="Symbol" pitchFamily="2" charset="2"/>
            <a:buChar char=""/>
          </a:pPr>
          <a:r>
            <a:rPr lang="en-PK" sz="1050" dirty="0"/>
            <a:t>COM-B risks over-individualising if structural barriers (workforce, housing, poverty) are not tackled; behaviour change fails when Opportunity is weak even with high motivation (Paterson </a:t>
          </a:r>
          <a:r>
            <a:rPr lang="en-PK" sz="1050" i="1" dirty="0"/>
            <a:t>et al.</a:t>
          </a:r>
          <a:r>
            <a:rPr lang="en-PK" sz="1050" dirty="0"/>
            <a:t>, 2024).</a:t>
          </a:r>
        </a:p>
      </dgm:t>
    </dgm:pt>
    <dgm:pt modelId="{D7A1B34E-BB9B-D348-BF90-3F47DDE83223}" type="parTrans" cxnId="{6CBE3EEA-9A40-CF4E-9897-70B50352CA0D}">
      <dgm:prSet/>
      <dgm:spPr/>
      <dgm:t>
        <a:bodyPr/>
        <a:lstStyle/>
        <a:p>
          <a:endParaRPr lang="en-GB"/>
        </a:p>
      </dgm:t>
    </dgm:pt>
    <dgm:pt modelId="{3FF43090-C878-934E-863F-5A3947FC6587}" type="sibTrans" cxnId="{6CBE3EEA-9A40-CF4E-9897-70B50352CA0D}">
      <dgm:prSet/>
      <dgm:spPr/>
      <dgm:t>
        <a:bodyPr/>
        <a:lstStyle/>
        <a:p>
          <a:endParaRPr lang="en-GB"/>
        </a:p>
      </dgm:t>
    </dgm:pt>
    <dgm:pt modelId="{280848D6-8A21-8A4E-AEF6-BE90624026F3}">
      <dgm:prSet custT="1"/>
      <dgm:spPr/>
      <dgm:t>
        <a:bodyPr/>
        <a:lstStyle/>
        <a:p>
          <a:pPr>
            <a:buSzPts val="1000"/>
            <a:buFont typeface="Symbol" pitchFamily="2" charset="2"/>
            <a:buChar char=""/>
          </a:pPr>
          <a:r>
            <a:rPr lang="en-PK" sz="1050" b="1" dirty="0"/>
            <a:t>Operationalise:</a:t>
          </a:r>
          <a:r>
            <a:rPr lang="en-PK" sz="1050" dirty="0"/>
            <a:t> Map barriers, select </a:t>
          </a:r>
          <a:r>
            <a:rPr lang="en-PK" sz="1050" b="1" dirty="0"/>
            <a:t>intervention functions</a:t>
          </a:r>
          <a:r>
            <a:rPr lang="en-PK" sz="1050" dirty="0"/>
            <a:t> (training, enablement, environmental restructuring), and track </a:t>
          </a:r>
          <a:r>
            <a:rPr lang="en-PK" sz="1050" b="1" dirty="0"/>
            <a:t>process metrics</a:t>
          </a:r>
          <a:r>
            <a:rPr lang="en-PK" sz="1050" dirty="0"/>
            <a:t> (class attendance, tech log-ins) plus outcomes (fall rate, ADL scores).</a:t>
          </a:r>
        </a:p>
      </dgm:t>
    </dgm:pt>
    <dgm:pt modelId="{A7434D78-3F15-EE49-B5F1-A5BA96F01DD8}" type="parTrans" cxnId="{411A4F4F-2F4E-5C45-95AB-DEFF8AF4F976}">
      <dgm:prSet/>
      <dgm:spPr/>
      <dgm:t>
        <a:bodyPr/>
        <a:lstStyle/>
        <a:p>
          <a:endParaRPr lang="en-GB"/>
        </a:p>
      </dgm:t>
    </dgm:pt>
    <dgm:pt modelId="{CDF20316-DA6D-2B47-BDA1-F780CCB902B3}" type="sibTrans" cxnId="{411A4F4F-2F4E-5C45-95AB-DEFF8AF4F976}">
      <dgm:prSet/>
      <dgm:spPr/>
      <dgm:t>
        <a:bodyPr/>
        <a:lstStyle/>
        <a:p>
          <a:endParaRPr lang="en-GB"/>
        </a:p>
      </dgm:t>
    </dgm:pt>
    <dgm:pt modelId="{729921FD-6143-BB4A-866C-7C2786E09A57}" type="pres">
      <dgm:prSet presAssocID="{25DC80D7-CCAE-BB49-B06E-BC2AC3AB4B68}" presName="theList" presStyleCnt="0">
        <dgm:presLayoutVars>
          <dgm:dir/>
          <dgm:animLvl val="lvl"/>
          <dgm:resizeHandles val="exact"/>
        </dgm:presLayoutVars>
      </dgm:prSet>
      <dgm:spPr/>
    </dgm:pt>
    <dgm:pt modelId="{9773A735-F863-BD42-BA99-0A771F3DA42B}" type="pres">
      <dgm:prSet presAssocID="{29CC4C37-158E-0845-B8D2-CC60C0B256F3}" presName="compNode" presStyleCnt="0"/>
      <dgm:spPr/>
    </dgm:pt>
    <dgm:pt modelId="{27AFC70D-237C-B041-8A01-00A2ADA885F9}" type="pres">
      <dgm:prSet presAssocID="{29CC4C37-158E-0845-B8D2-CC60C0B256F3}" presName="aNode" presStyleLbl="bgShp" presStyleIdx="0" presStyleCnt="2"/>
      <dgm:spPr/>
    </dgm:pt>
    <dgm:pt modelId="{BE455E88-8DDA-ED4C-AC10-F8AC92E76FD9}" type="pres">
      <dgm:prSet presAssocID="{29CC4C37-158E-0845-B8D2-CC60C0B256F3}" presName="textNode" presStyleLbl="bgShp" presStyleIdx="0" presStyleCnt="2"/>
      <dgm:spPr/>
    </dgm:pt>
    <dgm:pt modelId="{76E1FD40-7050-8747-967D-E358EE8F5CDF}" type="pres">
      <dgm:prSet presAssocID="{29CC4C37-158E-0845-B8D2-CC60C0B256F3}" presName="compChildNode" presStyleCnt="0"/>
      <dgm:spPr/>
    </dgm:pt>
    <dgm:pt modelId="{51091691-9C75-7F48-9F1F-E9C9733CBCB0}" type="pres">
      <dgm:prSet presAssocID="{29CC4C37-158E-0845-B8D2-CC60C0B256F3}" presName="theInnerList" presStyleCnt="0"/>
      <dgm:spPr/>
    </dgm:pt>
    <dgm:pt modelId="{0744D539-E5DA-374C-A03A-EEC93313A180}" type="pres">
      <dgm:prSet presAssocID="{E342A45F-D426-C44A-8C88-421C7F97117D}" presName="childNode" presStyleLbl="node1" presStyleIdx="0" presStyleCnt="8">
        <dgm:presLayoutVars>
          <dgm:bulletEnabled val="1"/>
        </dgm:presLayoutVars>
      </dgm:prSet>
      <dgm:spPr/>
    </dgm:pt>
    <dgm:pt modelId="{2E038628-800E-7546-BD5E-A794E2F184F7}" type="pres">
      <dgm:prSet presAssocID="{E342A45F-D426-C44A-8C88-421C7F97117D}" presName="aSpace2" presStyleCnt="0"/>
      <dgm:spPr/>
    </dgm:pt>
    <dgm:pt modelId="{0A1775B5-C3F4-B54C-9679-C7A33C7EBE92}" type="pres">
      <dgm:prSet presAssocID="{67E4EDF8-271D-1341-97DA-D659CFE70E06}" presName="childNode" presStyleLbl="node1" presStyleIdx="1" presStyleCnt="8">
        <dgm:presLayoutVars>
          <dgm:bulletEnabled val="1"/>
        </dgm:presLayoutVars>
      </dgm:prSet>
      <dgm:spPr/>
    </dgm:pt>
    <dgm:pt modelId="{51275EF5-3C8A-1D4F-93EF-C417863B740C}" type="pres">
      <dgm:prSet presAssocID="{67E4EDF8-271D-1341-97DA-D659CFE70E06}" presName="aSpace2" presStyleCnt="0"/>
      <dgm:spPr/>
    </dgm:pt>
    <dgm:pt modelId="{F25E49D0-9C73-AA47-B9CB-2A711A90399A}" type="pres">
      <dgm:prSet presAssocID="{A3C50FCC-1CC8-3240-A003-B5E353FBB6DF}" presName="childNode" presStyleLbl="node1" presStyleIdx="2" presStyleCnt="8">
        <dgm:presLayoutVars>
          <dgm:bulletEnabled val="1"/>
        </dgm:presLayoutVars>
      </dgm:prSet>
      <dgm:spPr/>
    </dgm:pt>
    <dgm:pt modelId="{7FB7ACA1-60F5-3B4D-AFAB-94FAC2EA041E}" type="pres">
      <dgm:prSet presAssocID="{A3C50FCC-1CC8-3240-A003-B5E353FBB6DF}" presName="aSpace2" presStyleCnt="0"/>
      <dgm:spPr/>
    </dgm:pt>
    <dgm:pt modelId="{F1943BAF-4C69-0C48-A3F0-746DD5639BAB}" type="pres">
      <dgm:prSet presAssocID="{5DC4B565-90ED-2143-B5AF-BE861D40B7BF}" presName="childNode" presStyleLbl="node1" presStyleIdx="3" presStyleCnt="8">
        <dgm:presLayoutVars>
          <dgm:bulletEnabled val="1"/>
        </dgm:presLayoutVars>
      </dgm:prSet>
      <dgm:spPr/>
    </dgm:pt>
    <dgm:pt modelId="{5BF0D411-355E-7F4F-A41F-3A63B8387EFB}" type="pres">
      <dgm:prSet presAssocID="{29CC4C37-158E-0845-B8D2-CC60C0B256F3}" presName="aSpace" presStyleCnt="0"/>
      <dgm:spPr/>
    </dgm:pt>
    <dgm:pt modelId="{ED959DB0-5C47-7E43-9E8F-83BEA0F5B35A}" type="pres">
      <dgm:prSet presAssocID="{E5A3444D-D619-BC4D-8B68-1AD674DDBF98}" presName="compNode" presStyleCnt="0"/>
      <dgm:spPr/>
    </dgm:pt>
    <dgm:pt modelId="{B53A7948-8AE8-3B41-8EC3-12123CAB4C11}" type="pres">
      <dgm:prSet presAssocID="{E5A3444D-D619-BC4D-8B68-1AD674DDBF98}" presName="aNode" presStyleLbl="bgShp" presStyleIdx="1" presStyleCnt="2"/>
      <dgm:spPr/>
    </dgm:pt>
    <dgm:pt modelId="{F0BBDB41-4E95-DD4E-8FF3-659B3BC9FAB1}" type="pres">
      <dgm:prSet presAssocID="{E5A3444D-D619-BC4D-8B68-1AD674DDBF98}" presName="textNode" presStyleLbl="bgShp" presStyleIdx="1" presStyleCnt="2"/>
      <dgm:spPr/>
    </dgm:pt>
    <dgm:pt modelId="{2FAFBAD1-9D2B-BE47-8E05-FDB3943C6BEE}" type="pres">
      <dgm:prSet presAssocID="{E5A3444D-D619-BC4D-8B68-1AD674DDBF98}" presName="compChildNode" presStyleCnt="0"/>
      <dgm:spPr/>
    </dgm:pt>
    <dgm:pt modelId="{B328DE5A-3142-1041-A12E-4D4FBA5BC889}" type="pres">
      <dgm:prSet presAssocID="{E5A3444D-D619-BC4D-8B68-1AD674DDBF98}" presName="theInnerList" presStyleCnt="0"/>
      <dgm:spPr/>
    </dgm:pt>
    <dgm:pt modelId="{FD74CD1C-8783-B44A-AA20-16A79DE6EA50}" type="pres">
      <dgm:prSet presAssocID="{CB12D561-73DD-1249-A9BC-5D7D738A50DE}" presName="childNode" presStyleLbl="node1" presStyleIdx="4" presStyleCnt="8">
        <dgm:presLayoutVars>
          <dgm:bulletEnabled val="1"/>
        </dgm:presLayoutVars>
      </dgm:prSet>
      <dgm:spPr/>
    </dgm:pt>
    <dgm:pt modelId="{75AED729-846E-1D41-B0A3-6ECD14BB00B4}" type="pres">
      <dgm:prSet presAssocID="{CB12D561-73DD-1249-A9BC-5D7D738A50DE}" presName="aSpace2" presStyleCnt="0"/>
      <dgm:spPr/>
    </dgm:pt>
    <dgm:pt modelId="{794EDB6A-73B0-2340-AE0D-0E9FF9BD2514}" type="pres">
      <dgm:prSet presAssocID="{DB338799-715B-9F4C-A970-7606C4003BEC}" presName="childNode" presStyleLbl="node1" presStyleIdx="5" presStyleCnt="8">
        <dgm:presLayoutVars>
          <dgm:bulletEnabled val="1"/>
        </dgm:presLayoutVars>
      </dgm:prSet>
      <dgm:spPr/>
    </dgm:pt>
    <dgm:pt modelId="{1CEB4AD5-E1F7-2B46-A0D5-C4BEE8E75AA2}" type="pres">
      <dgm:prSet presAssocID="{DB338799-715B-9F4C-A970-7606C4003BEC}" presName="aSpace2" presStyleCnt="0"/>
      <dgm:spPr/>
    </dgm:pt>
    <dgm:pt modelId="{0671B3FE-77CE-644F-B916-A64857D181F0}" type="pres">
      <dgm:prSet presAssocID="{B126BE19-EF28-B547-BA7B-4D804144B644}" presName="childNode" presStyleLbl="node1" presStyleIdx="6" presStyleCnt="8">
        <dgm:presLayoutVars>
          <dgm:bulletEnabled val="1"/>
        </dgm:presLayoutVars>
      </dgm:prSet>
      <dgm:spPr/>
    </dgm:pt>
    <dgm:pt modelId="{4986460D-B3F8-7842-96DC-E4C75782BF43}" type="pres">
      <dgm:prSet presAssocID="{B126BE19-EF28-B547-BA7B-4D804144B644}" presName="aSpace2" presStyleCnt="0"/>
      <dgm:spPr/>
    </dgm:pt>
    <dgm:pt modelId="{F4446476-6559-8D48-8F3C-4DD2E06086DB}" type="pres">
      <dgm:prSet presAssocID="{280848D6-8A21-8A4E-AEF6-BE90624026F3}" presName="childNode" presStyleLbl="node1" presStyleIdx="7" presStyleCnt="8">
        <dgm:presLayoutVars>
          <dgm:bulletEnabled val="1"/>
        </dgm:presLayoutVars>
      </dgm:prSet>
      <dgm:spPr/>
    </dgm:pt>
  </dgm:ptLst>
  <dgm:cxnLst>
    <dgm:cxn modelId="{5F738C0C-28D3-6A4D-BCF1-723A99E8BEFC}" srcId="{29CC4C37-158E-0845-B8D2-CC60C0B256F3}" destId="{67E4EDF8-271D-1341-97DA-D659CFE70E06}" srcOrd="1" destOrd="0" parTransId="{FBEF5044-0B82-994C-9C6C-966EC295CB2A}" sibTransId="{203614A9-A3CB-E647-8523-ACCE29026E3B}"/>
    <dgm:cxn modelId="{F30E460F-3773-3A41-B29C-651B13AD77A5}" srcId="{DB338799-715B-9F4C-A970-7606C4003BEC}" destId="{77EB5AFD-7198-3F48-9CE5-F5F37B1986CC}" srcOrd="0" destOrd="0" parTransId="{31F00F73-04A2-CC43-8320-614EE385D972}" sibTransId="{BE6C1188-E63B-6E49-B44A-D16D67B20415}"/>
    <dgm:cxn modelId="{1D40AE0F-1436-D340-A572-9CA81C0A8D6F}" type="presOf" srcId="{4EBB08E3-F9A5-B348-A183-60A8E020F23A}" destId="{0A1775B5-C3F4-B54C-9679-C7A33C7EBE92}" srcOrd="0" destOrd="3" presId="urn:microsoft.com/office/officeart/2005/8/layout/lProcess2"/>
    <dgm:cxn modelId="{A98A7611-B82B-244F-8E36-A854EA1B4625}" srcId="{29CC4C37-158E-0845-B8D2-CC60C0B256F3}" destId="{E342A45F-D426-C44A-8C88-421C7F97117D}" srcOrd="0" destOrd="0" parTransId="{E915E72F-4248-E74C-A058-D395CAD6EFD8}" sibTransId="{45B6CE24-7198-0143-8C7F-ED6C382C1426}"/>
    <dgm:cxn modelId="{0E664A13-3C22-1649-84EC-A87152333AFA}" type="presOf" srcId="{25DC80D7-CCAE-BB49-B06E-BC2AC3AB4B68}" destId="{729921FD-6143-BB4A-866C-7C2786E09A57}" srcOrd="0" destOrd="0" presId="urn:microsoft.com/office/officeart/2005/8/layout/lProcess2"/>
    <dgm:cxn modelId="{5B516324-CFAC-9544-B349-42D97F6E3BCA}" type="presOf" srcId="{CFA7BFFC-57E8-454B-B9EB-EB1CBDEB25C3}" destId="{794EDB6A-73B0-2340-AE0D-0E9FF9BD2514}" srcOrd="0" destOrd="2" presId="urn:microsoft.com/office/officeart/2005/8/layout/lProcess2"/>
    <dgm:cxn modelId="{37B6ED2B-385C-7943-8DA9-B0C557E9C0E5}" srcId="{29CC4C37-158E-0845-B8D2-CC60C0B256F3}" destId="{5DC4B565-90ED-2143-B5AF-BE861D40B7BF}" srcOrd="3" destOrd="0" parTransId="{51D4EF80-FC8C-BC43-91D4-7A027FC45A9B}" sibTransId="{78B7CD22-3175-D148-A588-F8AF10CB9B4A}"/>
    <dgm:cxn modelId="{02C0F53A-7F03-3045-AF5E-3C4C1A71F87C}" type="presOf" srcId="{E5A3444D-D619-BC4D-8B68-1AD674DDBF98}" destId="{F0BBDB41-4E95-DD4E-8FF3-659B3BC9FAB1}" srcOrd="1" destOrd="0" presId="urn:microsoft.com/office/officeart/2005/8/layout/lProcess2"/>
    <dgm:cxn modelId="{58AC2963-C6D3-0D42-8276-21C9D79FF673}" type="presOf" srcId="{280848D6-8A21-8A4E-AEF6-BE90624026F3}" destId="{F4446476-6559-8D48-8F3C-4DD2E06086DB}" srcOrd="0" destOrd="0" presId="urn:microsoft.com/office/officeart/2005/8/layout/lProcess2"/>
    <dgm:cxn modelId="{4E55E06E-3D21-9441-8894-20F004F9C911}" srcId="{29CC4C37-158E-0845-B8D2-CC60C0B256F3}" destId="{A3C50FCC-1CC8-3240-A003-B5E353FBB6DF}" srcOrd="2" destOrd="0" parTransId="{3255A71C-29EC-5E43-AB8B-9316BD6AAB53}" sibTransId="{D7C7583C-C057-0F45-A709-0DAF03B12904}"/>
    <dgm:cxn modelId="{411A4F4F-2F4E-5C45-95AB-DEFF8AF4F976}" srcId="{E5A3444D-D619-BC4D-8B68-1AD674DDBF98}" destId="{280848D6-8A21-8A4E-AEF6-BE90624026F3}" srcOrd="3" destOrd="0" parTransId="{A7434D78-3F15-EE49-B5F1-A5BA96F01DD8}" sibTransId="{CDF20316-DA6D-2B47-BDA1-F780CCB902B3}"/>
    <dgm:cxn modelId="{C9F07270-C686-724E-A67F-3EDF70B51ED5}" type="presOf" srcId="{E342A45F-D426-C44A-8C88-421C7F97117D}" destId="{0744D539-E5DA-374C-A03A-EEC93313A180}" srcOrd="0" destOrd="0" presId="urn:microsoft.com/office/officeart/2005/8/layout/lProcess2"/>
    <dgm:cxn modelId="{3D1D2472-CEFA-1C46-81F0-057813CEB5F8}" type="presOf" srcId="{5DC4B565-90ED-2143-B5AF-BE861D40B7BF}" destId="{F1943BAF-4C69-0C48-A3F0-746DD5639BAB}" srcOrd="0" destOrd="0" presId="urn:microsoft.com/office/officeart/2005/8/layout/lProcess2"/>
    <dgm:cxn modelId="{64613480-0BB5-FC4E-AF49-8545A8A9C43F}" srcId="{DB338799-715B-9F4C-A970-7606C4003BEC}" destId="{CFA7BFFC-57E8-454B-B9EB-EB1CBDEB25C3}" srcOrd="1" destOrd="0" parTransId="{1879357B-6FB6-7C4D-BEA1-286D108E071E}" sibTransId="{5ACF1C77-9C15-F04B-BE95-A17F842DA98C}"/>
    <dgm:cxn modelId="{A1EA5987-B273-1A4E-AB75-2504DBE3AA82}" type="presOf" srcId="{77EB5AFD-7198-3F48-9CE5-F5F37B1986CC}" destId="{794EDB6A-73B0-2340-AE0D-0E9FF9BD2514}" srcOrd="0" destOrd="1" presId="urn:microsoft.com/office/officeart/2005/8/layout/lProcess2"/>
    <dgm:cxn modelId="{B1D29489-A5B8-8A4E-802A-9254800969AD}" type="presOf" srcId="{DB338799-715B-9F4C-A970-7606C4003BEC}" destId="{794EDB6A-73B0-2340-AE0D-0E9FF9BD2514}" srcOrd="0" destOrd="0" presId="urn:microsoft.com/office/officeart/2005/8/layout/lProcess2"/>
    <dgm:cxn modelId="{62600A8B-6567-5543-B087-A878B63331AD}" type="presOf" srcId="{29CC4C37-158E-0845-B8D2-CC60C0B256F3}" destId="{27AFC70D-237C-B041-8A01-00A2ADA885F9}" srcOrd="0" destOrd="0" presId="urn:microsoft.com/office/officeart/2005/8/layout/lProcess2"/>
    <dgm:cxn modelId="{46425B94-3EC6-CD40-860B-C03807DC7B76}" type="presOf" srcId="{7A5E8B72-2870-334B-AFA0-896EE2802EE1}" destId="{0A1775B5-C3F4-B54C-9679-C7A33C7EBE92}" srcOrd="0" destOrd="1" presId="urn:microsoft.com/office/officeart/2005/8/layout/lProcess2"/>
    <dgm:cxn modelId="{4806E29A-1F22-B14B-A253-D462B10769B7}" type="presOf" srcId="{E5A3444D-D619-BC4D-8B68-1AD674DDBF98}" destId="{B53A7948-8AE8-3B41-8EC3-12123CAB4C11}" srcOrd="0" destOrd="0" presId="urn:microsoft.com/office/officeart/2005/8/layout/lProcess2"/>
    <dgm:cxn modelId="{025F83A1-352D-0B4E-A930-89F6586F2027}" type="presOf" srcId="{4759427C-6078-5848-B0EC-A433726319B6}" destId="{0A1775B5-C3F4-B54C-9679-C7A33C7EBE92}" srcOrd="0" destOrd="2" presId="urn:microsoft.com/office/officeart/2005/8/layout/lProcess2"/>
    <dgm:cxn modelId="{6D29BAAE-9B3C-8746-AE05-388999CBB4A0}" type="presOf" srcId="{29CC4C37-158E-0845-B8D2-CC60C0B256F3}" destId="{BE455E88-8DDA-ED4C-AC10-F8AC92E76FD9}" srcOrd="1" destOrd="0" presId="urn:microsoft.com/office/officeart/2005/8/layout/lProcess2"/>
    <dgm:cxn modelId="{6C990BAF-F6F0-BE4F-97C5-1FADAF251444}" type="presOf" srcId="{67E4EDF8-271D-1341-97DA-D659CFE70E06}" destId="{0A1775B5-C3F4-B54C-9679-C7A33C7EBE92}" srcOrd="0" destOrd="0" presId="urn:microsoft.com/office/officeart/2005/8/layout/lProcess2"/>
    <dgm:cxn modelId="{67EB1CB2-3B41-9E4E-AC61-DF3B609815C6}" type="presOf" srcId="{CB12D561-73DD-1249-A9BC-5D7D738A50DE}" destId="{FD74CD1C-8783-B44A-AA20-16A79DE6EA50}" srcOrd="0" destOrd="0" presId="urn:microsoft.com/office/officeart/2005/8/layout/lProcess2"/>
    <dgm:cxn modelId="{C1CA39B6-A97D-7C4B-9C60-217CFB551BF2}" srcId="{25DC80D7-CCAE-BB49-B06E-BC2AC3AB4B68}" destId="{E5A3444D-D619-BC4D-8B68-1AD674DDBF98}" srcOrd="1" destOrd="0" parTransId="{3164C5B1-20E1-BB40-98E8-FB7A7D4514C6}" sibTransId="{9B0E77FA-429B-9344-893B-2106D689D87F}"/>
    <dgm:cxn modelId="{C63920B9-677C-EF4E-A8AA-FC60B1E3CA6B}" srcId="{67E4EDF8-271D-1341-97DA-D659CFE70E06}" destId="{4EBB08E3-F9A5-B348-A183-60A8E020F23A}" srcOrd="2" destOrd="0" parTransId="{14BE8C80-E4A3-0F43-9668-D33D7FB99F89}" sibTransId="{385B351E-F7C9-BE4F-A01E-BE4357B188B0}"/>
    <dgm:cxn modelId="{5D21A6BD-629E-024D-BB93-E2B15C22FDF5}" type="presOf" srcId="{B126BE19-EF28-B547-BA7B-4D804144B644}" destId="{0671B3FE-77CE-644F-B916-A64857D181F0}" srcOrd="0" destOrd="0" presId="urn:microsoft.com/office/officeart/2005/8/layout/lProcess2"/>
    <dgm:cxn modelId="{5701E5C0-1AC0-4144-8F44-62ACDFFF96B2}" srcId="{25DC80D7-CCAE-BB49-B06E-BC2AC3AB4B68}" destId="{29CC4C37-158E-0845-B8D2-CC60C0B256F3}" srcOrd="0" destOrd="0" parTransId="{21B32171-AC21-164C-96A2-E697F2E109B0}" sibTransId="{D6DB33FD-F6BF-9248-B131-874E9BCC5AF3}"/>
    <dgm:cxn modelId="{BA32E5DA-8383-1140-9D68-4A5E31FEA8DA}" type="presOf" srcId="{A3C50FCC-1CC8-3240-A003-B5E353FBB6DF}" destId="{F25E49D0-9C73-AA47-B9CB-2A711A90399A}" srcOrd="0" destOrd="0" presId="urn:microsoft.com/office/officeart/2005/8/layout/lProcess2"/>
    <dgm:cxn modelId="{0F96C1DB-35A9-2D43-B06A-CCACC2AEB0A1}" srcId="{E5A3444D-D619-BC4D-8B68-1AD674DDBF98}" destId="{CB12D561-73DD-1249-A9BC-5D7D738A50DE}" srcOrd="0" destOrd="0" parTransId="{364CB50D-1135-7649-8CD1-16F1137E9D78}" sibTransId="{A212272F-D0A1-5541-B1F1-34CB428B9148}"/>
    <dgm:cxn modelId="{6CBE3EEA-9A40-CF4E-9897-70B50352CA0D}" srcId="{E5A3444D-D619-BC4D-8B68-1AD674DDBF98}" destId="{B126BE19-EF28-B547-BA7B-4D804144B644}" srcOrd="2" destOrd="0" parTransId="{D7A1B34E-BB9B-D348-BF90-3F47DDE83223}" sibTransId="{3FF43090-C878-934E-863F-5A3947FC6587}"/>
    <dgm:cxn modelId="{019CC8F2-3F1F-7447-AD84-D37A31CBEDC5}" srcId="{E5A3444D-D619-BC4D-8B68-1AD674DDBF98}" destId="{DB338799-715B-9F4C-A970-7606C4003BEC}" srcOrd="1" destOrd="0" parTransId="{0B954FAF-5D51-9843-B2F4-13B86A20742A}" sibTransId="{D32D9DAA-EE77-C249-A3FA-A5A830748306}"/>
    <dgm:cxn modelId="{ACF9B5F4-78EC-114E-9615-B3E59F9FCC48}" srcId="{67E4EDF8-271D-1341-97DA-D659CFE70E06}" destId="{4759427C-6078-5848-B0EC-A433726319B6}" srcOrd="1" destOrd="0" parTransId="{A407FE36-04C9-1C4A-96B5-120EDEEC3836}" sibTransId="{706F8F36-0053-C54A-AD0F-79DE2FBCFA35}"/>
    <dgm:cxn modelId="{231100F6-E82B-4D44-8724-F7870611218C}" srcId="{67E4EDF8-271D-1341-97DA-D659CFE70E06}" destId="{7A5E8B72-2870-334B-AFA0-896EE2802EE1}" srcOrd="0" destOrd="0" parTransId="{974283E8-7020-9B48-970B-4173C3948849}" sibTransId="{CD8DF1D9-E98F-7D49-BB71-70D576CE2E08}"/>
    <dgm:cxn modelId="{FBB6DA85-E9D4-E54C-A400-309B599ECA49}" type="presParOf" srcId="{729921FD-6143-BB4A-866C-7C2786E09A57}" destId="{9773A735-F863-BD42-BA99-0A771F3DA42B}" srcOrd="0" destOrd="0" presId="urn:microsoft.com/office/officeart/2005/8/layout/lProcess2"/>
    <dgm:cxn modelId="{7C3744B7-8785-4745-9102-4BD913CAD333}" type="presParOf" srcId="{9773A735-F863-BD42-BA99-0A771F3DA42B}" destId="{27AFC70D-237C-B041-8A01-00A2ADA885F9}" srcOrd="0" destOrd="0" presId="urn:microsoft.com/office/officeart/2005/8/layout/lProcess2"/>
    <dgm:cxn modelId="{ABA3B849-2CEE-E14B-AA00-622489B80E98}" type="presParOf" srcId="{9773A735-F863-BD42-BA99-0A771F3DA42B}" destId="{BE455E88-8DDA-ED4C-AC10-F8AC92E76FD9}" srcOrd="1" destOrd="0" presId="urn:microsoft.com/office/officeart/2005/8/layout/lProcess2"/>
    <dgm:cxn modelId="{2B2D9241-92EC-BA45-9436-7A1E8FE93D38}" type="presParOf" srcId="{9773A735-F863-BD42-BA99-0A771F3DA42B}" destId="{76E1FD40-7050-8747-967D-E358EE8F5CDF}" srcOrd="2" destOrd="0" presId="urn:microsoft.com/office/officeart/2005/8/layout/lProcess2"/>
    <dgm:cxn modelId="{009CD731-6C13-7740-A4CE-D505369FDE01}" type="presParOf" srcId="{76E1FD40-7050-8747-967D-E358EE8F5CDF}" destId="{51091691-9C75-7F48-9F1F-E9C9733CBCB0}" srcOrd="0" destOrd="0" presId="urn:microsoft.com/office/officeart/2005/8/layout/lProcess2"/>
    <dgm:cxn modelId="{89787958-ED86-6149-A435-4BC6148EC6D8}" type="presParOf" srcId="{51091691-9C75-7F48-9F1F-E9C9733CBCB0}" destId="{0744D539-E5DA-374C-A03A-EEC93313A180}" srcOrd="0" destOrd="0" presId="urn:microsoft.com/office/officeart/2005/8/layout/lProcess2"/>
    <dgm:cxn modelId="{469B4C14-1F39-894E-A38C-68B581DBC4B6}" type="presParOf" srcId="{51091691-9C75-7F48-9F1F-E9C9733CBCB0}" destId="{2E038628-800E-7546-BD5E-A794E2F184F7}" srcOrd="1" destOrd="0" presId="urn:microsoft.com/office/officeart/2005/8/layout/lProcess2"/>
    <dgm:cxn modelId="{F3ABE179-A0C8-E944-8232-3438E2E14E54}" type="presParOf" srcId="{51091691-9C75-7F48-9F1F-E9C9733CBCB0}" destId="{0A1775B5-C3F4-B54C-9679-C7A33C7EBE92}" srcOrd="2" destOrd="0" presId="urn:microsoft.com/office/officeart/2005/8/layout/lProcess2"/>
    <dgm:cxn modelId="{C2FC89A0-76A6-7B48-991E-47277B89F96F}" type="presParOf" srcId="{51091691-9C75-7F48-9F1F-E9C9733CBCB0}" destId="{51275EF5-3C8A-1D4F-93EF-C417863B740C}" srcOrd="3" destOrd="0" presId="urn:microsoft.com/office/officeart/2005/8/layout/lProcess2"/>
    <dgm:cxn modelId="{ABAD6EE7-1803-F746-88E9-7EE6983CDE26}" type="presParOf" srcId="{51091691-9C75-7F48-9F1F-E9C9733CBCB0}" destId="{F25E49D0-9C73-AA47-B9CB-2A711A90399A}" srcOrd="4" destOrd="0" presId="urn:microsoft.com/office/officeart/2005/8/layout/lProcess2"/>
    <dgm:cxn modelId="{D82FEF4B-4B77-2142-9F83-DC5DDA671B56}" type="presParOf" srcId="{51091691-9C75-7F48-9F1F-E9C9733CBCB0}" destId="{7FB7ACA1-60F5-3B4D-AFAB-94FAC2EA041E}" srcOrd="5" destOrd="0" presId="urn:microsoft.com/office/officeart/2005/8/layout/lProcess2"/>
    <dgm:cxn modelId="{93F10601-7698-234C-B023-2C6C0C86DD2E}" type="presParOf" srcId="{51091691-9C75-7F48-9F1F-E9C9733CBCB0}" destId="{F1943BAF-4C69-0C48-A3F0-746DD5639BAB}" srcOrd="6" destOrd="0" presId="urn:microsoft.com/office/officeart/2005/8/layout/lProcess2"/>
    <dgm:cxn modelId="{6A3455E6-D5E2-AB48-A11E-3D180B02E42F}" type="presParOf" srcId="{729921FD-6143-BB4A-866C-7C2786E09A57}" destId="{5BF0D411-355E-7F4F-A41F-3A63B8387EFB}" srcOrd="1" destOrd="0" presId="urn:microsoft.com/office/officeart/2005/8/layout/lProcess2"/>
    <dgm:cxn modelId="{266B39A7-2257-2542-869B-99CA894A7771}" type="presParOf" srcId="{729921FD-6143-BB4A-866C-7C2786E09A57}" destId="{ED959DB0-5C47-7E43-9E8F-83BEA0F5B35A}" srcOrd="2" destOrd="0" presId="urn:microsoft.com/office/officeart/2005/8/layout/lProcess2"/>
    <dgm:cxn modelId="{7C8BCFF1-46B0-7E43-B3DA-3475802C9225}" type="presParOf" srcId="{ED959DB0-5C47-7E43-9E8F-83BEA0F5B35A}" destId="{B53A7948-8AE8-3B41-8EC3-12123CAB4C11}" srcOrd="0" destOrd="0" presId="urn:microsoft.com/office/officeart/2005/8/layout/lProcess2"/>
    <dgm:cxn modelId="{8F60B221-C2EF-B841-A20E-A417326E3C15}" type="presParOf" srcId="{ED959DB0-5C47-7E43-9E8F-83BEA0F5B35A}" destId="{F0BBDB41-4E95-DD4E-8FF3-659B3BC9FAB1}" srcOrd="1" destOrd="0" presId="urn:microsoft.com/office/officeart/2005/8/layout/lProcess2"/>
    <dgm:cxn modelId="{BDF55F69-7CC6-BB42-8F8F-F9C871CB163F}" type="presParOf" srcId="{ED959DB0-5C47-7E43-9E8F-83BEA0F5B35A}" destId="{2FAFBAD1-9D2B-BE47-8E05-FDB3943C6BEE}" srcOrd="2" destOrd="0" presId="urn:microsoft.com/office/officeart/2005/8/layout/lProcess2"/>
    <dgm:cxn modelId="{330A0D01-7096-954F-A019-4F4C6780A357}" type="presParOf" srcId="{2FAFBAD1-9D2B-BE47-8E05-FDB3943C6BEE}" destId="{B328DE5A-3142-1041-A12E-4D4FBA5BC889}" srcOrd="0" destOrd="0" presId="urn:microsoft.com/office/officeart/2005/8/layout/lProcess2"/>
    <dgm:cxn modelId="{073BAACC-B96F-2F44-9F62-778CCD6A2FEE}" type="presParOf" srcId="{B328DE5A-3142-1041-A12E-4D4FBA5BC889}" destId="{FD74CD1C-8783-B44A-AA20-16A79DE6EA50}" srcOrd="0" destOrd="0" presId="urn:microsoft.com/office/officeart/2005/8/layout/lProcess2"/>
    <dgm:cxn modelId="{2FDCCCC9-7191-6F40-AB2A-2367DCFC0FC2}" type="presParOf" srcId="{B328DE5A-3142-1041-A12E-4D4FBA5BC889}" destId="{75AED729-846E-1D41-B0A3-6ECD14BB00B4}" srcOrd="1" destOrd="0" presId="urn:microsoft.com/office/officeart/2005/8/layout/lProcess2"/>
    <dgm:cxn modelId="{B8A3BB5E-29AD-324E-8CDC-0D60F581B7A7}" type="presParOf" srcId="{B328DE5A-3142-1041-A12E-4D4FBA5BC889}" destId="{794EDB6A-73B0-2340-AE0D-0E9FF9BD2514}" srcOrd="2" destOrd="0" presId="urn:microsoft.com/office/officeart/2005/8/layout/lProcess2"/>
    <dgm:cxn modelId="{E1B9782B-3AAE-F84D-A0A2-F9F3102AB7FA}" type="presParOf" srcId="{B328DE5A-3142-1041-A12E-4D4FBA5BC889}" destId="{1CEB4AD5-E1F7-2B46-A0D5-C4BEE8E75AA2}" srcOrd="3" destOrd="0" presId="urn:microsoft.com/office/officeart/2005/8/layout/lProcess2"/>
    <dgm:cxn modelId="{8D08BCBD-8348-2445-B07F-52DEDFF1A643}" type="presParOf" srcId="{B328DE5A-3142-1041-A12E-4D4FBA5BC889}" destId="{0671B3FE-77CE-644F-B916-A64857D181F0}" srcOrd="4" destOrd="0" presId="urn:microsoft.com/office/officeart/2005/8/layout/lProcess2"/>
    <dgm:cxn modelId="{D61FC9CB-4676-A04C-AD86-90A75B7DCE0B}" type="presParOf" srcId="{B328DE5A-3142-1041-A12E-4D4FBA5BC889}" destId="{4986460D-B3F8-7842-96DC-E4C75782BF43}" srcOrd="5" destOrd="0" presId="urn:microsoft.com/office/officeart/2005/8/layout/lProcess2"/>
    <dgm:cxn modelId="{4263D4C6-2478-DC45-B56B-B8C379B3DB4F}" type="presParOf" srcId="{B328DE5A-3142-1041-A12E-4D4FBA5BC889}" destId="{F4446476-6559-8D48-8F3C-4DD2E06086DB}" srcOrd="6" destOrd="0" presId="urn:microsoft.com/office/officeart/2005/8/layout/l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20E1CFB-AB70-B240-B751-857ACC76E7E8}" type="doc">
      <dgm:prSet loTypeId="urn:microsoft.com/office/officeart/2005/8/layout/lProcess1" loCatId="" qsTypeId="urn:microsoft.com/office/officeart/2005/8/quickstyle/simple1" qsCatId="simple" csTypeId="urn:microsoft.com/office/officeart/2005/8/colors/colorful1" csCatId="colorful" phldr="1"/>
      <dgm:spPr/>
      <dgm:t>
        <a:bodyPr/>
        <a:lstStyle/>
        <a:p>
          <a:endParaRPr lang="en-GB"/>
        </a:p>
      </dgm:t>
    </dgm:pt>
    <dgm:pt modelId="{317E0571-9CC7-744A-BBF9-BBB7B165F68B}">
      <dgm:prSet phldrT="[Text]"/>
      <dgm:spPr/>
      <dgm:t>
        <a:bodyPr/>
        <a:lstStyle/>
        <a:p>
          <a:pPr>
            <a:buNone/>
          </a:pPr>
          <a:r>
            <a:rPr lang="en-PK" b="1" dirty="0"/>
            <a:t>Reablement &amp; Home-First (time-limited, goal-oriented)</a:t>
          </a:r>
          <a:endParaRPr lang="en-GB" dirty="0"/>
        </a:p>
      </dgm:t>
    </dgm:pt>
    <dgm:pt modelId="{FDFCC16B-2294-E54B-96DD-B2216C41B814}" type="parTrans" cxnId="{AE11E6C0-D9F5-A442-8759-264AB592CA5C}">
      <dgm:prSet/>
      <dgm:spPr/>
      <dgm:t>
        <a:bodyPr/>
        <a:lstStyle/>
        <a:p>
          <a:endParaRPr lang="en-GB"/>
        </a:p>
      </dgm:t>
    </dgm:pt>
    <dgm:pt modelId="{B0224A8D-DF05-C84E-9FDE-8C66C60322C4}" type="sibTrans" cxnId="{AE11E6C0-D9F5-A442-8759-264AB592CA5C}">
      <dgm:prSet/>
      <dgm:spPr/>
      <dgm:t>
        <a:bodyPr/>
        <a:lstStyle/>
        <a:p>
          <a:endParaRPr lang="en-GB"/>
        </a:p>
      </dgm:t>
    </dgm:pt>
    <dgm:pt modelId="{79A272A6-76B6-E948-8782-D15AFE67FBAB}">
      <dgm:prSet phldrT="[Text]"/>
      <dgm:spPr/>
      <dgm:t>
        <a:bodyPr/>
        <a:lstStyle/>
        <a:p>
          <a:pPr>
            <a:buSzPts val="1000"/>
            <a:buFont typeface="Symbol" pitchFamily="2" charset="2"/>
            <a:buChar char=""/>
          </a:pPr>
          <a:r>
            <a:rPr lang="en-PK" dirty="0"/>
            <a:t>4–6 week, multidisciplinary support at home to rebuild ADLs/IADLs, often via Home-First pathways after hospital discharge.</a:t>
          </a:r>
          <a:endParaRPr lang="en-GB" dirty="0"/>
        </a:p>
      </dgm:t>
    </dgm:pt>
    <dgm:pt modelId="{8C05E4A1-72BF-6C45-B952-D7AE4CD52B2D}" type="parTrans" cxnId="{68CD2ED6-3A07-4C49-8095-E3D1E4BCDD5E}">
      <dgm:prSet/>
      <dgm:spPr/>
      <dgm:t>
        <a:bodyPr/>
        <a:lstStyle/>
        <a:p>
          <a:endParaRPr lang="en-GB"/>
        </a:p>
      </dgm:t>
    </dgm:pt>
    <dgm:pt modelId="{58D9039B-5A6A-E945-A98E-CB0EE8944561}" type="sibTrans" cxnId="{68CD2ED6-3A07-4C49-8095-E3D1E4BCDD5E}">
      <dgm:prSet/>
      <dgm:spPr/>
      <dgm:t>
        <a:bodyPr/>
        <a:lstStyle/>
        <a:p>
          <a:endParaRPr lang="en-GB"/>
        </a:p>
      </dgm:t>
    </dgm:pt>
    <dgm:pt modelId="{0D52B665-565F-CC4F-B253-A992E9AE2D19}">
      <dgm:prSet phldrT="[Text]"/>
      <dgm:spPr/>
      <dgm:t>
        <a:bodyPr/>
        <a:lstStyle/>
        <a:p>
          <a:pPr>
            <a:buNone/>
          </a:pPr>
          <a:r>
            <a:rPr lang="en-PK" b="1" dirty="0"/>
            <a:t>Falls prevention (multi-factor, bundled)</a:t>
          </a:r>
          <a:endParaRPr lang="en-GB" dirty="0"/>
        </a:p>
      </dgm:t>
    </dgm:pt>
    <dgm:pt modelId="{C775FE64-1BC9-F94B-A5DB-EC5197AA9962}" type="parTrans" cxnId="{DDEA2FD4-A4D2-8D4B-B03D-52E28A72D5A7}">
      <dgm:prSet/>
      <dgm:spPr/>
      <dgm:t>
        <a:bodyPr/>
        <a:lstStyle/>
        <a:p>
          <a:endParaRPr lang="en-GB"/>
        </a:p>
      </dgm:t>
    </dgm:pt>
    <dgm:pt modelId="{EE79DFAB-07BA-AD44-B033-7F832B8BEED8}" type="sibTrans" cxnId="{DDEA2FD4-A4D2-8D4B-B03D-52E28A72D5A7}">
      <dgm:prSet/>
      <dgm:spPr/>
      <dgm:t>
        <a:bodyPr/>
        <a:lstStyle/>
        <a:p>
          <a:endParaRPr lang="en-GB"/>
        </a:p>
      </dgm:t>
    </dgm:pt>
    <dgm:pt modelId="{D134BCE5-6A28-A241-AD53-7A51BF723493}">
      <dgm:prSet phldrT="[Text]"/>
      <dgm:spPr/>
      <dgm:t>
        <a:bodyPr/>
        <a:lstStyle/>
        <a:p>
          <a:pPr>
            <a:buSzPts val="1000"/>
            <a:buFont typeface="Symbol" pitchFamily="2" charset="2"/>
            <a:buChar char=""/>
          </a:pPr>
          <a:r>
            <a:rPr lang="en-PK" dirty="0"/>
            <a:t>Strength/balance classes (e.g., </a:t>
          </a:r>
          <a:r>
            <a:rPr lang="en-PK" b="1" dirty="0"/>
            <a:t>Otago/FaME</a:t>
          </a:r>
          <a:r>
            <a:rPr lang="en-PK" dirty="0"/>
            <a:t>), home hazard checks, med/vision/footwear review, plus fear-of-falling support.</a:t>
          </a:r>
          <a:endParaRPr lang="en-GB" dirty="0"/>
        </a:p>
      </dgm:t>
    </dgm:pt>
    <dgm:pt modelId="{52D43338-2880-B843-B1A7-B0ACC532E51A}" type="parTrans" cxnId="{CA6A8C5A-4F19-F342-8BD6-FA2A1FAA0619}">
      <dgm:prSet/>
      <dgm:spPr/>
      <dgm:t>
        <a:bodyPr/>
        <a:lstStyle/>
        <a:p>
          <a:endParaRPr lang="en-GB"/>
        </a:p>
      </dgm:t>
    </dgm:pt>
    <dgm:pt modelId="{A2132A20-A5B0-2E4E-B020-A1F74D554889}" type="sibTrans" cxnId="{CA6A8C5A-4F19-F342-8BD6-FA2A1FAA0619}">
      <dgm:prSet/>
      <dgm:spPr/>
      <dgm:t>
        <a:bodyPr/>
        <a:lstStyle/>
        <a:p>
          <a:endParaRPr lang="en-GB"/>
        </a:p>
      </dgm:t>
    </dgm:pt>
    <dgm:pt modelId="{99F924FE-D22D-9D45-9167-C55923D11178}">
      <dgm:prSet/>
      <dgm:spPr/>
      <dgm:t>
        <a:bodyPr/>
        <a:lstStyle/>
        <a:p>
          <a:pPr>
            <a:buSzPts val="1000"/>
            <a:buFont typeface="Symbol" pitchFamily="2" charset="2"/>
            <a:buChar char=""/>
          </a:pPr>
          <a:r>
            <a:rPr lang="en-PK" b="1"/>
            <a:t>What seems to work &amp; why:</a:t>
          </a:r>
          <a:r>
            <a:rPr lang="en-PK"/>
            <a:t> Daily, </a:t>
          </a:r>
          <a:r>
            <a:rPr lang="en-PK" b="1"/>
            <a:t>person-set goals</a:t>
          </a:r>
          <a:r>
            <a:rPr lang="en-PK"/>
            <a:t> + consistent key worker + practice in the real home environment → faster confidence and functional gains; prevents long-term packages (NHS UK, 2023).</a:t>
          </a:r>
        </a:p>
      </dgm:t>
    </dgm:pt>
    <dgm:pt modelId="{6CD939CE-4544-8C48-9A55-8170B8C3655B}" type="parTrans" cxnId="{2E67FF92-AC86-0E47-B112-6CEC6EF2E152}">
      <dgm:prSet/>
      <dgm:spPr/>
      <dgm:t>
        <a:bodyPr/>
        <a:lstStyle/>
        <a:p>
          <a:endParaRPr lang="en-GB"/>
        </a:p>
      </dgm:t>
    </dgm:pt>
    <dgm:pt modelId="{27EE93BA-D13C-D441-B5F8-2E1C7971A9C2}" type="sibTrans" cxnId="{2E67FF92-AC86-0E47-B112-6CEC6EF2E152}">
      <dgm:prSet/>
      <dgm:spPr/>
      <dgm:t>
        <a:bodyPr/>
        <a:lstStyle/>
        <a:p>
          <a:endParaRPr lang="en-GB"/>
        </a:p>
      </dgm:t>
    </dgm:pt>
    <dgm:pt modelId="{76873C92-067C-FE4B-A046-16636113EA2D}">
      <dgm:prSet/>
      <dgm:spPr/>
      <dgm:t>
        <a:bodyPr/>
        <a:lstStyle/>
        <a:p>
          <a:pPr>
            <a:buSzPts val="1000"/>
            <a:buFont typeface="Symbol" pitchFamily="2" charset="2"/>
            <a:buChar char=""/>
          </a:pPr>
          <a:r>
            <a:rPr lang="en-PK" b="1"/>
            <a:t>South London reablement teams</a:t>
          </a:r>
          <a:r>
            <a:rPr lang="en-PK"/>
            <a:t> report more people managing safely with reduced ongoing care when intensity is maintained and reviews are frequent (NHS England, 2025).</a:t>
          </a:r>
        </a:p>
      </dgm:t>
    </dgm:pt>
    <dgm:pt modelId="{49F64372-03CD-E845-B2E8-E1D66A624B7E}" type="parTrans" cxnId="{65259DAB-DEC0-8445-BE06-56EC829700C2}">
      <dgm:prSet/>
      <dgm:spPr/>
      <dgm:t>
        <a:bodyPr/>
        <a:lstStyle/>
        <a:p>
          <a:endParaRPr lang="en-GB"/>
        </a:p>
      </dgm:t>
    </dgm:pt>
    <dgm:pt modelId="{C81218C4-1015-5140-A85D-CDB0B5E18D29}" type="sibTrans" cxnId="{65259DAB-DEC0-8445-BE06-56EC829700C2}">
      <dgm:prSet/>
      <dgm:spPr/>
      <dgm:t>
        <a:bodyPr/>
        <a:lstStyle/>
        <a:p>
          <a:endParaRPr lang="en-GB"/>
        </a:p>
      </dgm:t>
    </dgm:pt>
    <dgm:pt modelId="{5E46C55E-4110-C34A-8063-EE4A4AD6A74F}">
      <dgm:prSet/>
      <dgm:spPr/>
      <dgm:t>
        <a:bodyPr/>
        <a:lstStyle/>
        <a:p>
          <a:pPr>
            <a:buSzPts val="1000"/>
            <a:buFont typeface="Symbol" pitchFamily="2" charset="2"/>
            <a:buChar char=""/>
          </a:pPr>
          <a:r>
            <a:rPr lang="en-PK" dirty="0"/>
            <a:t>Outcomes dip if visits are too short, equipment is delayed, or there’s no single coordinator.</a:t>
          </a:r>
        </a:p>
      </dgm:t>
    </dgm:pt>
    <dgm:pt modelId="{3D229739-FCAB-E44C-891E-645B2ACC7B7B}" type="parTrans" cxnId="{195A4F6F-ED4C-184F-8767-DC7D097133F9}">
      <dgm:prSet/>
      <dgm:spPr/>
      <dgm:t>
        <a:bodyPr/>
        <a:lstStyle/>
        <a:p>
          <a:endParaRPr lang="en-GB"/>
        </a:p>
      </dgm:t>
    </dgm:pt>
    <dgm:pt modelId="{7E41B01B-D8C5-B54C-920A-B20255988E43}" type="sibTrans" cxnId="{195A4F6F-ED4C-184F-8767-DC7D097133F9}">
      <dgm:prSet/>
      <dgm:spPr/>
      <dgm:t>
        <a:bodyPr/>
        <a:lstStyle/>
        <a:p>
          <a:endParaRPr lang="en-GB"/>
        </a:p>
      </dgm:t>
    </dgm:pt>
    <dgm:pt modelId="{043FFFE8-A0B4-654E-9DF1-633EEFD298CC}">
      <dgm:prSet/>
      <dgm:spPr/>
      <dgm:t>
        <a:bodyPr/>
        <a:lstStyle/>
        <a:p>
          <a:pPr>
            <a:buSzPts val="1000"/>
            <a:buFont typeface="Symbol" pitchFamily="2" charset="2"/>
            <a:buChar char=""/>
          </a:pPr>
          <a:r>
            <a:rPr lang="en-PK" b="1"/>
            <a:t>What seems to work &amp; why:</a:t>
          </a:r>
          <a:r>
            <a:rPr lang="en-PK"/>
            <a:t> </a:t>
          </a:r>
          <a:r>
            <a:rPr lang="en-PK" b="1"/>
            <a:t>Bundling</a:t>
          </a:r>
          <a:r>
            <a:rPr lang="en-PK"/>
            <a:t> exercise with home safety and medication review tackles multiple risks at once; supervised progression sustains adherence and confidence (Sherrington </a:t>
          </a:r>
          <a:r>
            <a:rPr lang="en-PK" i="1"/>
            <a:t>et al.</a:t>
          </a:r>
          <a:r>
            <a:rPr lang="en-PK"/>
            <a:t>, 2016).</a:t>
          </a:r>
        </a:p>
      </dgm:t>
    </dgm:pt>
    <dgm:pt modelId="{985CD6E7-4A03-9340-8B4A-3734732C6353}" type="parTrans" cxnId="{BB41DCE6-F620-D54E-A008-DE30710B262F}">
      <dgm:prSet/>
      <dgm:spPr/>
      <dgm:t>
        <a:bodyPr/>
        <a:lstStyle/>
        <a:p>
          <a:endParaRPr lang="en-GB"/>
        </a:p>
      </dgm:t>
    </dgm:pt>
    <dgm:pt modelId="{817C0098-1D6B-D748-82D9-96D36825AA53}" type="sibTrans" cxnId="{BB41DCE6-F620-D54E-A008-DE30710B262F}">
      <dgm:prSet/>
      <dgm:spPr/>
      <dgm:t>
        <a:bodyPr/>
        <a:lstStyle/>
        <a:p>
          <a:endParaRPr lang="en-GB"/>
        </a:p>
      </dgm:t>
    </dgm:pt>
    <dgm:pt modelId="{4C8591ED-4D34-B447-8FA5-B43A2F50918C}">
      <dgm:prSet/>
      <dgm:spPr/>
      <dgm:t>
        <a:bodyPr/>
        <a:lstStyle/>
        <a:p>
          <a:pPr>
            <a:buSzPts val="1000"/>
            <a:buFont typeface="Symbol" pitchFamily="2" charset="2"/>
            <a:buChar char=""/>
          </a:pPr>
          <a:r>
            <a:rPr lang="en-PK" b="1"/>
            <a:t>Community falls clinics</a:t>
          </a:r>
          <a:r>
            <a:rPr lang="en-PK"/>
            <a:t> partnered with leisure centres delivering FaME have shown fewer falls and ED attendances when transport and follow-up calls are provided.</a:t>
          </a:r>
        </a:p>
      </dgm:t>
    </dgm:pt>
    <dgm:pt modelId="{AA9F06CE-2062-3646-A6DE-C9BC90F8F245}" type="parTrans" cxnId="{8F62877F-9AF0-2D48-A6D9-ECAEFB422773}">
      <dgm:prSet/>
      <dgm:spPr/>
      <dgm:t>
        <a:bodyPr/>
        <a:lstStyle/>
        <a:p>
          <a:endParaRPr lang="en-GB"/>
        </a:p>
      </dgm:t>
    </dgm:pt>
    <dgm:pt modelId="{DEAF9A03-1FB9-1242-8AF3-15A530700398}" type="sibTrans" cxnId="{8F62877F-9AF0-2D48-A6D9-ECAEFB422773}">
      <dgm:prSet/>
      <dgm:spPr/>
      <dgm:t>
        <a:bodyPr/>
        <a:lstStyle/>
        <a:p>
          <a:endParaRPr lang="en-GB"/>
        </a:p>
      </dgm:t>
    </dgm:pt>
    <dgm:pt modelId="{F3953705-18D8-FA4C-8487-2BDA37191339}">
      <dgm:prSet/>
      <dgm:spPr/>
      <dgm:t>
        <a:bodyPr/>
        <a:lstStyle/>
        <a:p>
          <a:pPr>
            <a:buSzPts val="1000"/>
            <a:buFont typeface="Symbol" pitchFamily="2" charset="2"/>
            <a:buChar char=""/>
          </a:pPr>
          <a:r>
            <a:rPr lang="en-PK" dirty="0"/>
            <a:t>UK Interventions: Falls Prevention - Better Balance Program, New Venues - Falls Prevention, Charitable trust launches falls prevention programme (Andrew, 2023; Better Balance UK, 2023)</a:t>
          </a:r>
        </a:p>
      </dgm:t>
    </dgm:pt>
    <dgm:pt modelId="{09724279-8EA9-9149-A17E-0DB6BCC8B432}" type="parTrans" cxnId="{7FE0CE05-5817-1C4E-8A19-99448A7225FA}">
      <dgm:prSet/>
      <dgm:spPr/>
      <dgm:t>
        <a:bodyPr/>
        <a:lstStyle/>
        <a:p>
          <a:endParaRPr lang="en-GB"/>
        </a:p>
      </dgm:t>
    </dgm:pt>
    <dgm:pt modelId="{263F80C5-1214-864F-9AB7-F3181188D747}" type="sibTrans" cxnId="{7FE0CE05-5817-1C4E-8A19-99448A7225FA}">
      <dgm:prSet/>
      <dgm:spPr/>
      <dgm:t>
        <a:bodyPr/>
        <a:lstStyle/>
        <a:p>
          <a:endParaRPr lang="en-GB"/>
        </a:p>
      </dgm:t>
    </dgm:pt>
    <dgm:pt modelId="{BE9C9329-015A-6B41-96ED-1F2398702153}" type="pres">
      <dgm:prSet presAssocID="{D20E1CFB-AB70-B240-B751-857ACC76E7E8}" presName="Name0" presStyleCnt="0">
        <dgm:presLayoutVars>
          <dgm:dir/>
          <dgm:animLvl val="lvl"/>
          <dgm:resizeHandles val="exact"/>
        </dgm:presLayoutVars>
      </dgm:prSet>
      <dgm:spPr/>
    </dgm:pt>
    <dgm:pt modelId="{6CC19EC8-598E-F84C-B557-753819A94794}" type="pres">
      <dgm:prSet presAssocID="{317E0571-9CC7-744A-BBF9-BBB7B165F68B}" presName="vertFlow" presStyleCnt="0"/>
      <dgm:spPr/>
    </dgm:pt>
    <dgm:pt modelId="{9F25B662-B6A8-DD41-9D1F-C15EEA89809D}" type="pres">
      <dgm:prSet presAssocID="{317E0571-9CC7-744A-BBF9-BBB7B165F68B}" presName="header" presStyleLbl="node1" presStyleIdx="0" presStyleCnt="2"/>
      <dgm:spPr/>
    </dgm:pt>
    <dgm:pt modelId="{DBE677D0-6555-FC4C-B5FB-33B84722A9AC}" type="pres">
      <dgm:prSet presAssocID="{8C05E4A1-72BF-6C45-B952-D7AE4CD52B2D}" presName="parTrans" presStyleLbl="sibTrans2D1" presStyleIdx="0" presStyleCnt="8"/>
      <dgm:spPr/>
    </dgm:pt>
    <dgm:pt modelId="{367885A6-7091-FC4B-82AA-30A83926E724}" type="pres">
      <dgm:prSet presAssocID="{79A272A6-76B6-E948-8782-D15AFE67FBAB}" presName="child" presStyleLbl="alignAccFollowNode1" presStyleIdx="0" presStyleCnt="8">
        <dgm:presLayoutVars>
          <dgm:chMax val="0"/>
          <dgm:bulletEnabled val="1"/>
        </dgm:presLayoutVars>
      </dgm:prSet>
      <dgm:spPr/>
    </dgm:pt>
    <dgm:pt modelId="{6D2D37C2-8C89-1946-AF38-E4F6F0D01B55}" type="pres">
      <dgm:prSet presAssocID="{58D9039B-5A6A-E945-A98E-CB0EE8944561}" presName="sibTrans" presStyleLbl="sibTrans2D1" presStyleIdx="1" presStyleCnt="8"/>
      <dgm:spPr/>
    </dgm:pt>
    <dgm:pt modelId="{0845F6B5-5070-774C-B58C-ED5D864DBB88}" type="pres">
      <dgm:prSet presAssocID="{99F924FE-D22D-9D45-9167-C55923D11178}" presName="child" presStyleLbl="alignAccFollowNode1" presStyleIdx="1" presStyleCnt="8">
        <dgm:presLayoutVars>
          <dgm:chMax val="0"/>
          <dgm:bulletEnabled val="1"/>
        </dgm:presLayoutVars>
      </dgm:prSet>
      <dgm:spPr/>
    </dgm:pt>
    <dgm:pt modelId="{84FBD75B-4A96-2545-881A-2A72680E9457}" type="pres">
      <dgm:prSet presAssocID="{27EE93BA-D13C-D441-B5F8-2E1C7971A9C2}" presName="sibTrans" presStyleLbl="sibTrans2D1" presStyleIdx="2" presStyleCnt="8"/>
      <dgm:spPr/>
    </dgm:pt>
    <dgm:pt modelId="{E6CBDD6D-2CB0-5246-B613-4080F65C7F8F}" type="pres">
      <dgm:prSet presAssocID="{76873C92-067C-FE4B-A046-16636113EA2D}" presName="child" presStyleLbl="alignAccFollowNode1" presStyleIdx="2" presStyleCnt="8">
        <dgm:presLayoutVars>
          <dgm:chMax val="0"/>
          <dgm:bulletEnabled val="1"/>
        </dgm:presLayoutVars>
      </dgm:prSet>
      <dgm:spPr/>
    </dgm:pt>
    <dgm:pt modelId="{81202220-E377-B24A-9902-AA84F9052ECF}" type="pres">
      <dgm:prSet presAssocID="{C81218C4-1015-5140-A85D-CDB0B5E18D29}" presName="sibTrans" presStyleLbl="sibTrans2D1" presStyleIdx="3" presStyleCnt="8"/>
      <dgm:spPr/>
    </dgm:pt>
    <dgm:pt modelId="{932F5A58-205F-D94E-95CF-B75252851552}" type="pres">
      <dgm:prSet presAssocID="{5E46C55E-4110-C34A-8063-EE4A4AD6A74F}" presName="child" presStyleLbl="alignAccFollowNode1" presStyleIdx="3" presStyleCnt="8">
        <dgm:presLayoutVars>
          <dgm:chMax val="0"/>
          <dgm:bulletEnabled val="1"/>
        </dgm:presLayoutVars>
      </dgm:prSet>
      <dgm:spPr/>
    </dgm:pt>
    <dgm:pt modelId="{8FD98FB8-152A-EA4B-AC4F-C80779A85A2B}" type="pres">
      <dgm:prSet presAssocID="{317E0571-9CC7-744A-BBF9-BBB7B165F68B}" presName="hSp" presStyleCnt="0"/>
      <dgm:spPr/>
    </dgm:pt>
    <dgm:pt modelId="{CE6E2BB4-58BA-2044-A5B5-1A540771593A}" type="pres">
      <dgm:prSet presAssocID="{0D52B665-565F-CC4F-B253-A992E9AE2D19}" presName="vertFlow" presStyleCnt="0"/>
      <dgm:spPr/>
    </dgm:pt>
    <dgm:pt modelId="{9AA08755-E706-5542-982C-A4357FCC8F67}" type="pres">
      <dgm:prSet presAssocID="{0D52B665-565F-CC4F-B253-A992E9AE2D19}" presName="header" presStyleLbl="node1" presStyleIdx="1" presStyleCnt="2"/>
      <dgm:spPr/>
    </dgm:pt>
    <dgm:pt modelId="{713952A7-8A14-7E4C-85CD-6E5C859C92D1}" type="pres">
      <dgm:prSet presAssocID="{52D43338-2880-B843-B1A7-B0ACC532E51A}" presName="parTrans" presStyleLbl="sibTrans2D1" presStyleIdx="4" presStyleCnt="8"/>
      <dgm:spPr/>
    </dgm:pt>
    <dgm:pt modelId="{85502385-592F-FE4B-A901-1B5FF6B9CD00}" type="pres">
      <dgm:prSet presAssocID="{D134BCE5-6A28-A241-AD53-7A51BF723493}" presName="child" presStyleLbl="alignAccFollowNode1" presStyleIdx="4" presStyleCnt="8">
        <dgm:presLayoutVars>
          <dgm:chMax val="0"/>
          <dgm:bulletEnabled val="1"/>
        </dgm:presLayoutVars>
      </dgm:prSet>
      <dgm:spPr/>
    </dgm:pt>
    <dgm:pt modelId="{376B6F1D-34F8-3F4B-88F0-3842D981773C}" type="pres">
      <dgm:prSet presAssocID="{A2132A20-A5B0-2E4E-B020-A1F74D554889}" presName="sibTrans" presStyleLbl="sibTrans2D1" presStyleIdx="5" presStyleCnt="8"/>
      <dgm:spPr/>
    </dgm:pt>
    <dgm:pt modelId="{38864EA1-3615-CA45-A1B3-63E8A27DCDE6}" type="pres">
      <dgm:prSet presAssocID="{043FFFE8-A0B4-654E-9DF1-633EEFD298CC}" presName="child" presStyleLbl="alignAccFollowNode1" presStyleIdx="5" presStyleCnt="8">
        <dgm:presLayoutVars>
          <dgm:chMax val="0"/>
          <dgm:bulletEnabled val="1"/>
        </dgm:presLayoutVars>
      </dgm:prSet>
      <dgm:spPr/>
    </dgm:pt>
    <dgm:pt modelId="{47A15385-83E1-7249-B364-D58824EAA9AB}" type="pres">
      <dgm:prSet presAssocID="{817C0098-1D6B-D748-82D9-96D36825AA53}" presName="sibTrans" presStyleLbl="sibTrans2D1" presStyleIdx="6" presStyleCnt="8"/>
      <dgm:spPr/>
    </dgm:pt>
    <dgm:pt modelId="{804B2104-9CF4-FF42-8F2A-160D25AB1669}" type="pres">
      <dgm:prSet presAssocID="{4C8591ED-4D34-B447-8FA5-B43A2F50918C}" presName="child" presStyleLbl="alignAccFollowNode1" presStyleIdx="6" presStyleCnt="8">
        <dgm:presLayoutVars>
          <dgm:chMax val="0"/>
          <dgm:bulletEnabled val="1"/>
        </dgm:presLayoutVars>
      </dgm:prSet>
      <dgm:spPr/>
    </dgm:pt>
    <dgm:pt modelId="{37B3EAEF-3555-4144-B0EE-5DE321798ED1}" type="pres">
      <dgm:prSet presAssocID="{DEAF9A03-1FB9-1242-8AF3-15A530700398}" presName="sibTrans" presStyleLbl="sibTrans2D1" presStyleIdx="7" presStyleCnt="8"/>
      <dgm:spPr/>
    </dgm:pt>
    <dgm:pt modelId="{5FCD0A71-1ADE-534A-A010-421E6BA59FC7}" type="pres">
      <dgm:prSet presAssocID="{F3953705-18D8-FA4C-8487-2BDA37191339}" presName="child" presStyleLbl="alignAccFollowNode1" presStyleIdx="7" presStyleCnt="8">
        <dgm:presLayoutVars>
          <dgm:chMax val="0"/>
          <dgm:bulletEnabled val="1"/>
        </dgm:presLayoutVars>
      </dgm:prSet>
      <dgm:spPr/>
    </dgm:pt>
  </dgm:ptLst>
  <dgm:cxnLst>
    <dgm:cxn modelId="{7FE0CE05-5817-1C4E-8A19-99448A7225FA}" srcId="{0D52B665-565F-CC4F-B253-A992E9AE2D19}" destId="{F3953705-18D8-FA4C-8487-2BDA37191339}" srcOrd="3" destOrd="0" parTransId="{09724279-8EA9-9149-A17E-0DB6BCC8B432}" sibTransId="{263F80C5-1214-864F-9AB7-F3181188D747}"/>
    <dgm:cxn modelId="{733D1F19-246F-2540-9C91-CDA7E9CF6AA8}" type="presOf" srcId="{317E0571-9CC7-744A-BBF9-BBB7B165F68B}" destId="{9F25B662-B6A8-DD41-9D1F-C15EEA89809D}" srcOrd="0" destOrd="0" presId="urn:microsoft.com/office/officeart/2005/8/layout/lProcess1"/>
    <dgm:cxn modelId="{898DD722-3866-3043-8517-FA51C4333D24}" type="presOf" srcId="{F3953705-18D8-FA4C-8487-2BDA37191339}" destId="{5FCD0A71-1ADE-534A-A010-421E6BA59FC7}" srcOrd="0" destOrd="0" presId="urn:microsoft.com/office/officeart/2005/8/layout/lProcess1"/>
    <dgm:cxn modelId="{5293AB2A-6C28-2C41-B972-F4E6AC9D2610}" type="presOf" srcId="{043FFFE8-A0B4-654E-9DF1-633EEFD298CC}" destId="{38864EA1-3615-CA45-A1B3-63E8A27DCDE6}" srcOrd="0" destOrd="0" presId="urn:microsoft.com/office/officeart/2005/8/layout/lProcess1"/>
    <dgm:cxn modelId="{CE32272D-9391-CF4F-9FE7-2FEDBCB41107}" type="presOf" srcId="{27EE93BA-D13C-D441-B5F8-2E1C7971A9C2}" destId="{84FBD75B-4A96-2545-881A-2A72680E9457}" srcOrd="0" destOrd="0" presId="urn:microsoft.com/office/officeart/2005/8/layout/lProcess1"/>
    <dgm:cxn modelId="{BAFB133E-25E1-6F46-8195-FE9A5AEEA64A}" type="presOf" srcId="{0D52B665-565F-CC4F-B253-A992E9AE2D19}" destId="{9AA08755-E706-5542-982C-A4357FCC8F67}" srcOrd="0" destOrd="0" presId="urn:microsoft.com/office/officeart/2005/8/layout/lProcess1"/>
    <dgm:cxn modelId="{A965845F-E503-D14F-92E0-0AC469E05230}" type="presOf" srcId="{C81218C4-1015-5140-A85D-CDB0B5E18D29}" destId="{81202220-E377-B24A-9902-AA84F9052ECF}" srcOrd="0" destOrd="0" presId="urn:microsoft.com/office/officeart/2005/8/layout/lProcess1"/>
    <dgm:cxn modelId="{6DEBB64C-8B7C-4C46-83C3-A8BC3FD577E9}" type="presOf" srcId="{99F924FE-D22D-9D45-9167-C55923D11178}" destId="{0845F6B5-5070-774C-B58C-ED5D864DBB88}" srcOrd="0" destOrd="0" presId="urn:microsoft.com/office/officeart/2005/8/layout/lProcess1"/>
    <dgm:cxn modelId="{195A4F6F-ED4C-184F-8767-DC7D097133F9}" srcId="{317E0571-9CC7-744A-BBF9-BBB7B165F68B}" destId="{5E46C55E-4110-C34A-8063-EE4A4AD6A74F}" srcOrd="3" destOrd="0" parTransId="{3D229739-FCAB-E44C-891E-645B2ACC7B7B}" sibTransId="{7E41B01B-D8C5-B54C-920A-B20255988E43}"/>
    <dgm:cxn modelId="{7EAB0578-7F34-5446-8B49-577E07630938}" type="presOf" srcId="{58D9039B-5A6A-E945-A98E-CB0EE8944561}" destId="{6D2D37C2-8C89-1946-AF38-E4F6F0D01B55}" srcOrd="0" destOrd="0" presId="urn:microsoft.com/office/officeart/2005/8/layout/lProcess1"/>
    <dgm:cxn modelId="{CA6A8C5A-4F19-F342-8BD6-FA2A1FAA0619}" srcId="{0D52B665-565F-CC4F-B253-A992E9AE2D19}" destId="{D134BCE5-6A28-A241-AD53-7A51BF723493}" srcOrd="0" destOrd="0" parTransId="{52D43338-2880-B843-B1A7-B0ACC532E51A}" sibTransId="{A2132A20-A5B0-2E4E-B020-A1F74D554889}"/>
    <dgm:cxn modelId="{8F62877F-9AF0-2D48-A6D9-ECAEFB422773}" srcId="{0D52B665-565F-CC4F-B253-A992E9AE2D19}" destId="{4C8591ED-4D34-B447-8FA5-B43A2F50918C}" srcOrd="2" destOrd="0" parTransId="{AA9F06CE-2062-3646-A6DE-C9BC90F8F245}" sibTransId="{DEAF9A03-1FB9-1242-8AF3-15A530700398}"/>
    <dgm:cxn modelId="{2E67FF92-AC86-0E47-B112-6CEC6EF2E152}" srcId="{317E0571-9CC7-744A-BBF9-BBB7B165F68B}" destId="{99F924FE-D22D-9D45-9167-C55923D11178}" srcOrd="1" destOrd="0" parTransId="{6CD939CE-4544-8C48-9A55-8170B8C3655B}" sibTransId="{27EE93BA-D13C-D441-B5F8-2E1C7971A9C2}"/>
    <dgm:cxn modelId="{40368F9B-5422-624D-AF01-092119212062}" type="presOf" srcId="{D134BCE5-6A28-A241-AD53-7A51BF723493}" destId="{85502385-592F-FE4B-A901-1B5FF6B9CD00}" srcOrd="0" destOrd="0" presId="urn:microsoft.com/office/officeart/2005/8/layout/lProcess1"/>
    <dgm:cxn modelId="{65259DAB-DEC0-8445-BE06-56EC829700C2}" srcId="{317E0571-9CC7-744A-BBF9-BBB7B165F68B}" destId="{76873C92-067C-FE4B-A046-16636113EA2D}" srcOrd="2" destOrd="0" parTransId="{49F64372-03CD-E845-B2E8-E1D66A624B7E}" sibTransId="{C81218C4-1015-5140-A85D-CDB0B5E18D29}"/>
    <dgm:cxn modelId="{A6C395B6-7699-994B-B7FD-A4E732E1B444}" type="presOf" srcId="{DEAF9A03-1FB9-1242-8AF3-15A530700398}" destId="{37B3EAEF-3555-4144-B0EE-5DE321798ED1}" srcOrd="0" destOrd="0" presId="urn:microsoft.com/office/officeart/2005/8/layout/lProcess1"/>
    <dgm:cxn modelId="{5979D8BE-F6D6-0244-BDDE-56B7C6FDD493}" type="presOf" srcId="{5E46C55E-4110-C34A-8063-EE4A4AD6A74F}" destId="{932F5A58-205F-D94E-95CF-B75252851552}" srcOrd="0" destOrd="0" presId="urn:microsoft.com/office/officeart/2005/8/layout/lProcess1"/>
    <dgm:cxn modelId="{AE11E6C0-D9F5-A442-8759-264AB592CA5C}" srcId="{D20E1CFB-AB70-B240-B751-857ACC76E7E8}" destId="{317E0571-9CC7-744A-BBF9-BBB7B165F68B}" srcOrd="0" destOrd="0" parTransId="{FDFCC16B-2294-E54B-96DD-B2216C41B814}" sibTransId="{B0224A8D-DF05-C84E-9FDE-8C66C60322C4}"/>
    <dgm:cxn modelId="{86E336CF-0C87-AA48-93C3-8C3D739A9B81}" type="presOf" srcId="{D20E1CFB-AB70-B240-B751-857ACC76E7E8}" destId="{BE9C9329-015A-6B41-96ED-1F2398702153}" srcOrd="0" destOrd="0" presId="urn:microsoft.com/office/officeart/2005/8/layout/lProcess1"/>
    <dgm:cxn modelId="{DEE937D1-7441-2B4C-97BD-18AF897FB083}" type="presOf" srcId="{52D43338-2880-B843-B1A7-B0ACC532E51A}" destId="{713952A7-8A14-7E4C-85CD-6E5C859C92D1}" srcOrd="0" destOrd="0" presId="urn:microsoft.com/office/officeart/2005/8/layout/lProcess1"/>
    <dgm:cxn modelId="{DDEA2FD4-A4D2-8D4B-B03D-52E28A72D5A7}" srcId="{D20E1CFB-AB70-B240-B751-857ACC76E7E8}" destId="{0D52B665-565F-CC4F-B253-A992E9AE2D19}" srcOrd="1" destOrd="0" parTransId="{C775FE64-1BC9-F94B-A5DB-EC5197AA9962}" sibTransId="{EE79DFAB-07BA-AD44-B033-7F832B8BEED8}"/>
    <dgm:cxn modelId="{68CD2ED6-3A07-4C49-8095-E3D1E4BCDD5E}" srcId="{317E0571-9CC7-744A-BBF9-BBB7B165F68B}" destId="{79A272A6-76B6-E948-8782-D15AFE67FBAB}" srcOrd="0" destOrd="0" parTransId="{8C05E4A1-72BF-6C45-B952-D7AE4CD52B2D}" sibTransId="{58D9039B-5A6A-E945-A98E-CB0EE8944561}"/>
    <dgm:cxn modelId="{46C38EE3-B6AE-0B4E-B36E-E13DF2829E81}" type="presOf" srcId="{817C0098-1D6B-D748-82D9-96D36825AA53}" destId="{47A15385-83E1-7249-B364-D58824EAA9AB}" srcOrd="0" destOrd="0" presId="urn:microsoft.com/office/officeart/2005/8/layout/lProcess1"/>
    <dgm:cxn modelId="{BB41DCE6-F620-D54E-A008-DE30710B262F}" srcId="{0D52B665-565F-CC4F-B253-A992E9AE2D19}" destId="{043FFFE8-A0B4-654E-9DF1-633EEFD298CC}" srcOrd="1" destOrd="0" parTransId="{985CD6E7-4A03-9340-8B4A-3734732C6353}" sibTransId="{817C0098-1D6B-D748-82D9-96D36825AA53}"/>
    <dgm:cxn modelId="{37F782E7-65EE-B84D-847D-F9583B7FCC1C}" type="presOf" srcId="{4C8591ED-4D34-B447-8FA5-B43A2F50918C}" destId="{804B2104-9CF4-FF42-8F2A-160D25AB1669}" srcOrd="0" destOrd="0" presId="urn:microsoft.com/office/officeart/2005/8/layout/lProcess1"/>
    <dgm:cxn modelId="{359134EB-E1DF-6F44-B854-6A447C6DB3CE}" type="presOf" srcId="{8C05E4A1-72BF-6C45-B952-D7AE4CD52B2D}" destId="{DBE677D0-6555-FC4C-B5FB-33B84722A9AC}" srcOrd="0" destOrd="0" presId="urn:microsoft.com/office/officeart/2005/8/layout/lProcess1"/>
    <dgm:cxn modelId="{5B78E2EB-8D42-1C4F-9C8A-EA19FA95B893}" type="presOf" srcId="{76873C92-067C-FE4B-A046-16636113EA2D}" destId="{E6CBDD6D-2CB0-5246-B613-4080F65C7F8F}" srcOrd="0" destOrd="0" presId="urn:microsoft.com/office/officeart/2005/8/layout/lProcess1"/>
    <dgm:cxn modelId="{2A691AEE-B153-7D4F-8A46-CDB02E4AABF4}" type="presOf" srcId="{A2132A20-A5B0-2E4E-B020-A1F74D554889}" destId="{376B6F1D-34F8-3F4B-88F0-3842D981773C}" srcOrd="0" destOrd="0" presId="urn:microsoft.com/office/officeart/2005/8/layout/lProcess1"/>
    <dgm:cxn modelId="{D7B557FA-2114-8F4C-8D27-9AE9BD4E8714}" type="presOf" srcId="{79A272A6-76B6-E948-8782-D15AFE67FBAB}" destId="{367885A6-7091-FC4B-82AA-30A83926E724}" srcOrd="0" destOrd="0" presId="urn:microsoft.com/office/officeart/2005/8/layout/lProcess1"/>
    <dgm:cxn modelId="{CABAD263-1027-8F4F-B20C-E2EA67BFBFBD}" type="presParOf" srcId="{BE9C9329-015A-6B41-96ED-1F2398702153}" destId="{6CC19EC8-598E-F84C-B557-753819A94794}" srcOrd="0" destOrd="0" presId="urn:microsoft.com/office/officeart/2005/8/layout/lProcess1"/>
    <dgm:cxn modelId="{9AECF15F-9A28-5D43-BB00-4E7B4FBC3A27}" type="presParOf" srcId="{6CC19EC8-598E-F84C-B557-753819A94794}" destId="{9F25B662-B6A8-DD41-9D1F-C15EEA89809D}" srcOrd="0" destOrd="0" presId="urn:microsoft.com/office/officeart/2005/8/layout/lProcess1"/>
    <dgm:cxn modelId="{00310BCB-BC3A-A84A-BD89-4ED824902D3D}" type="presParOf" srcId="{6CC19EC8-598E-F84C-B557-753819A94794}" destId="{DBE677D0-6555-FC4C-B5FB-33B84722A9AC}" srcOrd="1" destOrd="0" presId="urn:microsoft.com/office/officeart/2005/8/layout/lProcess1"/>
    <dgm:cxn modelId="{25000AA7-FD05-A943-BFA9-4A5065DFFBBF}" type="presParOf" srcId="{6CC19EC8-598E-F84C-B557-753819A94794}" destId="{367885A6-7091-FC4B-82AA-30A83926E724}" srcOrd="2" destOrd="0" presId="urn:microsoft.com/office/officeart/2005/8/layout/lProcess1"/>
    <dgm:cxn modelId="{B21F0D2C-AC00-AE46-B15B-D008F196730A}" type="presParOf" srcId="{6CC19EC8-598E-F84C-B557-753819A94794}" destId="{6D2D37C2-8C89-1946-AF38-E4F6F0D01B55}" srcOrd="3" destOrd="0" presId="urn:microsoft.com/office/officeart/2005/8/layout/lProcess1"/>
    <dgm:cxn modelId="{F0DAB812-D455-A94F-88EE-E16D7014C9C4}" type="presParOf" srcId="{6CC19EC8-598E-F84C-B557-753819A94794}" destId="{0845F6B5-5070-774C-B58C-ED5D864DBB88}" srcOrd="4" destOrd="0" presId="urn:microsoft.com/office/officeart/2005/8/layout/lProcess1"/>
    <dgm:cxn modelId="{0DD0E128-8CFF-004D-A24D-00BB06A0F89B}" type="presParOf" srcId="{6CC19EC8-598E-F84C-B557-753819A94794}" destId="{84FBD75B-4A96-2545-881A-2A72680E9457}" srcOrd="5" destOrd="0" presId="urn:microsoft.com/office/officeart/2005/8/layout/lProcess1"/>
    <dgm:cxn modelId="{04BD8AA7-29DC-5B49-A968-DED6EBEE9462}" type="presParOf" srcId="{6CC19EC8-598E-F84C-B557-753819A94794}" destId="{E6CBDD6D-2CB0-5246-B613-4080F65C7F8F}" srcOrd="6" destOrd="0" presId="urn:microsoft.com/office/officeart/2005/8/layout/lProcess1"/>
    <dgm:cxn modelId="{76D4B642-2BA0-AA48-AC1B-472C90EE689F}" type="presParOf" srcId="{6CC19EC8-598E-F84C-B557-753819A94794}" destId="{81202220-E377-B24A-9902-AA84F9052ECF}" srcOrd="7" destOrd="0" presId="urn:microsoft.com/office/officeart/2005/8/layout/lProcess1"/>
    <dgm:cxn modelId="{C72BC379-1025-9041-8B3B-BE421158F4B1}" type="presParOf" srcId="{6CC19EC8-598E-F84C-B557-753819A94794}" destId="{932F5A58-205F-D94E-95CF-B75252851552}" srcOrd="8" destOrd="0" presId="urn:microsoft.com/office/officeart/2005/8/layout/lProcess1"/>
    <dgm:cxn modelId="{56790467-F270-FA43-B1C5-38FEB72F5847}" type="presParOf" srcId="{BE9C9329-015A-6B41-96ED-1F2398702153}" destId="{8FD98FB8-152A-EA4B-AC4F-C80779A85A2B}" srcOrd="1" destOrd="0" presId="urn:microsoft.com/office/officeart/2005/8/layout/lProcess1"/>
    <dgm:cxn modelId="{EE939456-E8C7-A143-BB76-5FB0F76D2ACF}" type="presParOf" srcId="{BE9C9329-015A-6B41-96ED-1F2398702153}" destId="{CE6E2BB4-58BA-2044-A5B5-1A540771593A}" srcOrd="2" destOrd="0" presId="urn:microsoft.com/office/officeart/2005/8/layout/lProcess1"/>
    <dgm:cxn modelId="{333B5F72-3237-8C4F-9E10-C8C11BDF8039}" type="presParOf" srcId="{CE6E2BB4-58BA-2044-A5B5-1A540771593A}" destId="{9AA08755-E706-5542-982C-A4357FCC8F67}" srcOrd="0" destOrd="0" presId="urn:microsoft.com/office/officeart/2005/8/layout/lProcess1"/>
    <dgm:cxn modelId="{2F702942-E3C2-AB49-8AAB-C7C444D48A92}" type="presParOf" srcId="{CE6E2BB4-58BA-2044-A5B5-1A540771593A}" destId="{713952A7-8A14-7E4C-85CD-6E5C859C92D1}" srcOrd="1" destOrd="0" presId="urn:microsoft.com/office/officeart/2005/8/layout/lProcess1"/>
    <dgm:cxn modelId="{6E166211-9113-D947-B71D-F4895AC1751E}" type="presParOf" srcId="{CE6E2BB4-58BA-2044-A5B5-1A540771593A}" destId="{85502385-592F-FE4B-A901-1B5FF6B9CD00}" srcOrd="2" destOrd="0" presId="urn:microsoft.com/office/officeart/2005/8/layout/lProcess1"/>
    <dgm:cxn modelId="{5A4EE394-AEB1-2347-95E1-5BAD73D71661}" type="presParOf" srcId="{CE6E2BB4-58BA-2044-A5B5-1A540771593A}" destId="{376B6F1D-34F8-3F4B-88F0-3842D981773C}" srcOrd="3" destOrd="0" presId="urn:microsoft.com/office/officeart/2005/8/layout/lProcess1"/>
    <dgm:cxn modelId="{0E66001A-E236-D64F-A577-8F4C1CACAA44}" type="presParOf" srcId="{CE6E2BB4-58BA-2044-A5B5-1A540771593A}" destId="{38864EA1-3615-CA45-A1B3-63E8A27DCDE6}" srcOrd="4" destOrd="0" presId="urn:microsoft.com/office/officeart/2005/8/layout/lProcess1"/>
    <dgm:cxn modelId="{C5D836BA-5664-7B47-95F1-417F111A7D7E}" type="presParOf" srcId="{CE6E2BB4-58BA-2044-A5B5-1A540771593A}" destId="{47A15385-83E1-7249-B364-D58824EAA9AB}" srcOrd="5" destOrd="0" presId="urn:microsoft.com/office/officeart/2005/8/layout/lProcess1"/>
    <dgm:cxn modelId="{7DF494EB-8C4E-2841-BBE2-646BD5744123}" type="presParOf" srcId="{CE6E2BB4-58BA-2044-A5B5-1A540771593A}" destId="{804B2104-9CF4-FF42-8F2A-160D25AB1669}" srcOrd="6" destOrd="0" presId="urn:microsoft.com/office/officeart/2005/8/layout/lProcess1"/>
    <dgm:cxn modelId="{DA71C78B-868F-C349-80CD-F98A2EE29E9E}" type="presParOf" srcId="{CE6E2BB4-58BA-2044-A5B5-1A540771593A}" destId="{37B3EAEF-3555-4144-B0EE-5DE321798ED1}" srcOrd="7" destOrd="0" presId="urn:microsoft.com/office/officeart/2005/8/layout/lProcess1"/>
    <dgm:cxn modelId="{D769017B-9316-DC42-BA4B-220F24316A27}" type="presParOf" srcId="{CE6E2BB4-58BA-2044-A5B5-1A540771593A}" destId="{5FCD0A71-1ADE-534A-A010-421E6BA59FC7}" srcOrd="8" destOrd="0" presId="urn:microsoft.com/office/officeart/2005/8/layout/l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610F692-B6DE-D649-9485-6405D8E934A7}" type="doc">
      <dgm:prSet loTypeId="urn:microsoft.com/office/officeart/2005/8/layout/chevron2" loCatId="" qsTypeId="urn:microsoft.com/office/officeart/2005/8/quickstyle/simple1" qsCatId="simple" csTypeId="urn:microsoft.com/office/officeart/2005/8/colors/colorful1" csCatId="colorful" phldr="1"/>
      <dgm:spPr/>
      <dgm:t>
        <a:bodyPr/>
        <a:lstStyle/>
        <a:p>
          <a:endParaRPr lang="en-GB"/>
        </a:p>
      </dgm:t>
    </dgm:pt>
    <dgm:pt modelId="{1291BC3E-5FE7-BC4D-98EA-F880AA2DB5CD}">
      <dgm:prSet phldrT="[Text]"/>
      <dgm:spPr/>
      <dgm:t>
        <a:bodyPr/>
        <a:lstStyle/>
        <a:p>
          <a:pPr>
            <a:buNone/>
          </a:pPr>
          <a:r>
            <a:rPr lang="en-PK" b="1" dirty="0"/>
            <a:t>Social prescribing (community connection via link workers)</a:t>
          </a:r>
          <a:endParaRPr lang="en-GB" dirty="0"/>
        </a:p>
      </dgm:t>
    </dgm:pt>
    <dgm:pt modelId="{F34B7302-AB2B-5C4E-BF4B-D6EFA658336D}" type="parTrans" cxnId="{C3E65C41-B857-DE4F-9F41-0E62C08E0FC4}">
      <dgm:prSet/>
      <dgm:spPr/>
      <dgm:t>
        <a:bodyPr/>
        <a:lstStyle/>
        <a:p>
          <a:endParaRPr lang="en-GB"/>
        </a:p>
      </dgm:t>
    </dgm:pt>
    <dgm:pt modelId="{A57C077D-DC9E-C240-A1EE-9C0FE1B1337C}" type="sibTrans" cxnId="{C3E65C41-B857-DE4F-9F41-0E62C08E0FC4}">
      <dgm:prSet/>
      <dgm:spPr/>
      <dgm:t>
        <a:bodyPr/>
        <a:lstStyle/>
        <a:p>
          <a:endParaRPr lang="en-GB"/>
        </a:p>
      </dgm:t>
    </dgm:pt>
    <dgm:pt modelId="{6B2E2D82-7CB0-F447-8656-FFCCEE0A9073}">
      <dgm:prSet phldrT="[Text]"/>
      <dgm:spPr/>
      <dgm:t>
        <a:bodyPr/>
        <a:lstStyle/>
        <a:p>
          <a:pPr>
            <a:buSzPts val="1000"/>
            <a:buFont typeface="Symbol" pitchFamily="2" charset="2"/>
            <a:buChar char=""/>
          </a:pPr>
          <a:r>
            <a:rPr lang="en-PK" dirty="0"/>
            <a:t>Primary care </a:t>
          </a:r>
          <a:r>
            <a:rPr lang="en-PK" b="1" dirty="0"/>
            <a:t>link workers</a:t>
          </a:r>
          <a:r>
            <a:rPr lang="en-PK" dirty="0"/>
            <a:t> connect people to befriending, walking groups, arts/green care, carers’ support, and money advice.</a:t>
          </a:r>
          <a:endParaRPr lang="en-GB" dirty="0"/>
        </a:p>
      </dgm:t>
    </dgm:pt>
    <dgm:pt modelId="{71021B61-869F-4448-9382-9308007DE155}" type="parTrans" cxnId="{FD6469FE-1122-6442-AFE3-DADE78194A4D}">
      <dgm:prSet/>
      <dgm:spPr/>
      <dgm:t>
        <a:bodyPr/>
        <a:lstStyle/>
        <a:p>
          <a:endParaRPr lang="en-GB"/>
        </a:p>
      </dgm:t>
    </dgm:pt>
    <dgm:pt modelId="{A8BDDB5A-9995-014D-AB14-E184148CF27D}" type="sibTrans" cxnId="{FD6469FE-1122-6442-AFE3-DADE78194A4D}">
      <dgm:prSet/>
      <dgm:spPr/>
      <dgm:t>
        <a:bodyPr/>
        <a:lstStyle/>
        <a:p>
          <a:endParaRPr lang="en-GB"/>
        </a:p>
      </dgm:t>
    </dgm:pt>
    <dgm:pt modelId="{09A09EDB-87B4-8C47-ADE1-53617AE4B098}">
      <dgm:prSet phldrT="[Text]"/>
      <dgm:spPr/>
      <dgm:t>
        <a:bodyPr/>
        <a:lstStyle/>
        <a:p>
          <a:pPr>
            <a:buNone/>
          </a:pPr>
          <a:r>
            <a:rPr lang="en-PK" b="1" dirty="0"/>
            <a:t>Telecare/telehealth (pendant alarms, remote monitoring, video)</a:t>
          </a:r>
          <a:endParaRPr lang="en-GB" dirty="0"/>
        </a:p>
      </dgm:t>
    </dgm:pt>
    <dgm:pt modelId="{7B10775B-97D5-0744-857A-5B5EC9A51C29}" type="parTrans" cxnId="{5FA36C78-AC63-8E45-8129-B0B24038D77F}">
      <dgm:prSet/>
      <dgm:spPr/>
      <dgm:t>
        <a:bodyPr/>
        <a:lstStyle/>
        <a:p>
          <a:endParaRPr lang="en-GB"/>
        </a:p>
      </dgm:t>
    </dgm:pt>
    <dgm:pt modelId="{96EB1B58-D21B-ED41-9DD2-95355C4E3AE1}" type="sibTrans" cxnId="{5FA36C78-AC63-8E45-8129-B0B24038D77F}">
      <dgm:prSet/>
      <dgm:spPr/>
      <dgm:t>
        <a:bodyPr/>
        <a:lstStyle/>
        <a:p>
          <a:endParaRPr lang="en-GB"/>
        </a:p>
      </dgm:t>
    </dgm:pt>
    <dgm:pt modelId="{315E1929-83AB-8349-AAC7-5C01CC9D73B3}">
      <dgm:prSet phldrT="[Text]"/>
      <dgm:spPr/>
      <dgm:t>
        <a:bodyPr/>
        <a:lstStyle/>
        <a:p>
          <a:pPr>
            <a:buSzPts val="1000"/>
            <a:buFont typeface="Symbol" pitchFamily="2" charset="2"/>
            <a:buChar char=""/>
          </a:pPr>
          <a:r>
            <a:rPr lang="en-PK" dirty="0"/>
            <a:t>Pendant/bed/chair sensors, remote vitals and video check-ins delivered through local authorities/NHS providers.</a:t>
          </a:r>
          <a:endParaRPr lang="en-GB" dirty="0"/>
        </a:p>
      </dgm:t>
    </dgm:pt>
    <dgm:pt modelId="{89EB6425-5F6E-B146-933E-8E2A3485EA89}" type="parTrans" cxnId="{7FA081A0-815A-4845-AC96-8257B4D2CA46}">
      <dgm:prSet/>
      <dgm:spPr/>
      <dgm:t>
        <a:bodyPr/>
        <a:lstStyle/>
        <a:p>
          <a:endParaRPr lang="en-GB"/>
        </a:p>
      </dgm:t>
    </dgm:pt>
    <dgm:pt modelId="{50AC47CB-FABD-ED47-BFE3-C8F819231762}" type="sibTrans" cxnId="{7FA081A0-815A-4845-AC96-8257B4D2CA46}">
      <dgm:prSet/>
      <dgm:spPr/>
      <dgm:t>
        <a:bodyPr/>
        <a:lstStyle/>
        <a:p>
          <a:endParaRPr lang="en-GB"/>
        </a:p>
      </dgm:t>
    </dgm:pt>
    <dgm:pt modelId="{634BA7D4-AE3A-3540-802F-4311D116EE4D}">
      <dgm:prSet/>
      <dgm:spPr/>
      <dgm:t>
        <a:bodyPr/>
        <a:lstStyle/>
        <a:p>
          <a:pPr>
            <a:buSzPts val="1000"/>
            <a:buFont typeface="Symbol" pitchFamily="2" charset="2"/>
            <a:buChar char=""/>
          </a:pPr>
          <a:r>
            <a:rPr lang="en-PK" b="1"/>
            <a:t>What seems to work &amp; why:</a:t>
          </a:r>
          <a:r>
            <a:rPr lang="en-PK"/>
            <a:t> Relationship-based coaching + </a:t>
          </a:r>
          <a:r>
            <a:rPr lang="en-PK" b="1"/>
            <a:t>local, low-stigma venues</a:t>
          </a:r>
          <a:r>
            <a:rPr lang="en-PK"/>
            <a:t> → improves mood, purpose, and stickiness of rehab goals (Kiely </a:t>
          </a:r>
          <a:r>
            <a:rPr lang="en-PK" i="1"/>
            <a:t>et al.</a:t>
          </a:r>
          <a:r>
            <a:rPr lang="en-PK"/>
            <a:t>, 2022).</a:t>
          </a:r>
        </a:p>
      </dgm:t>
    </dgm:pt>
    <dgm:pt modelId="{4DFCF318-95D2-9F4F-92CC-8C05E5D91469}" type="parTrans" cxnId="{799E5D61-1B80-0A45-B2FA-C7C8F528B031}">
      <dgm:prSet/>
      <dgm:spPr/>
      <dgm:t>
        <a:bodyPr/>
        <a:lstStyle/>
        <a:p>
          <a:endParaRPr lang="en-GB"/>
        </a:p>
      </dgm:t>
    </dgm:pt>
    <dgm:pt modelId="{19A6EA8B-1640-CC48-BB09-B9EE061A80E2}" type="sibTrans" cxnId="{799E5D61-1B80-0A45-B2FA-C7C8F528B031}">
      <dgm:prSet/>
      <dgm:spPr/>
      <dgm:t>
        <a:bodyPr/>
        <a:lstStyle/>
        <a:p>
          <a:endParaRPr lang="en-GB"/>
        </a:p>
      </dgm:t>
    </dgm:pt>
    <dgm:pt modelId="{10CA9596-29C1-6143-ABA1-C3E230AD46A3}">
      <dgm:prSet/>
      <dgm:spPr/>
      <dgm:t>
        <a:bodyPr/>
        <a:lstStyle/>
        <a:p>
          <a:pPr>
            <a:buSzPts val="1000"/>
            <a:buFont typeface="Symbol" pitchFamily="2" charset="2"/>
            <a:buChar char=""/>
          </a:pPr>
          <a:r>
            <a:rPr lang="en-PK" b="1"/>
            <a:t>Greater Manchester neighbourhood hubs</a:t>
          </a:r>
          <a:r>
            <a:rPr lang="en-PK"/>
            <a:t> combining exercise on referral with carers’ cafés report better attendance and reduced loneliness (Greater Manchester Moving, 2025).</a:t>
          </a:r>
        </a:p>
      </dgm:t>
    </dgm:pt>
    <dgm:pt modelId="{C55D9744-C03A-3742-A4B9-DD289E9CDA6A}" type="parTrans" cxnId="{747CB521-AC3F-D542-8B2C-3D98E46387A5}">
      <dgm:prSet/>
      <dgm:spPr/>
      <dgm:t>
        <a:bodyPr/>
        <a:lstStyle/>
        <a:p>
          <a:endParaRPr lang="en-GB"/>
        </a:p>
      </dgm:t>
    </dgm:pt>
    <dgm:pt modelId="{E579ABBF-A648-B145-8113-F3B5EDFEC187}" type="sibTrans" cxnId="{747CB521-AC3F-D542-8B2C-3D98E46387A5}">
      <dgm:prSet/>
      <dgm:spPr/>
      <dgm:t>
        <a:bodyPr/>
        <a:lstStyle/>
        <a:p>
          <a:endParaRPr lang="en-GB"/>
        </a:p>
      </dgm:t>
    </dgm:pt>
    <dgm:pt modelId="{8DED5B49-AA99-B348-A318-93D9245D813C}">
      <dgm:prSet/>
      <dgm:spPr/>
      <dgm:t>
        <a:bodyPr/>
        <a:lstStyle/>
        <a:p>
          <a:pPr>
            <a:buSzPts val="1000"/>
            <a:buFont typeface="Symbol" pitchFamily="2" charset="2"/>
            <a:buChar char=""/>
          </a:pPr>
          <a:r>
            <a:rPr lang="en-PK" dirty="0"/>
            <a:t>Benefits fade if referral loops are not closed (no feedback to GPs) or if groups have waiting lists.</a:t>
          </a:r>
        </a:p>
      </dgm:t>
    </dgm:pt>
    <dgm:pt modelId="{9ADD2161-CF02-5C4F-BFD8-FDDBD874E937}" type="parTrans" cxnId="{4603E8FC-6F52-734F-8951-FD4E792063F3}">
      <dgm:prSet/>
      <dgm:spPr/>
      <dgm:t>
        <a:bodyPr/>
        <a:lstStyle/>
        <a:p>
          <a:endParaRPr lang="en-GB"/>
        </a:p>
      </dgm:t>
    </dgm:pt>
    <dgm:pt modelId="{0E30AB1B-5CBA-E342-AB6C-B7B623E15D62}" type="sibTrans" cxnId="{4603E8FC-6F52-734F-8951-FD4E792063F3}">
      <dgm:prSet/>
      <dgm:spPr/>
      <dgm:t>
        <a:bodyPr/>
        <a:lstStyle/>
        <a:p>
          <a:endParaRPr lang="en-GB"/>
        </a:p>
      </dgm:t>
    </dgm:pt>
    <dgm:pt modelId="{728B0FD3-D3CC-6F49-B64B-468F9AACD395}">
      <dgm:prSet/>
      <dgm:spPr/>
      <dgm:t>
        <a:bodyPr/>
        <a:lstStyle/>
        <a:p>
          <a:pPr>
            <a:buSzPts val="1000"/>
            <a:buFont typeface="Symbol" pitchFamily="2" charset="2"/>
            <a:buChar char=""/>
          </a:pPr>
          <a:r>
            <a:rPr lang="en-PK" b="1"/>
            <a:t>What seems to work &amp; why:</a:t>
          </a:r>
          <a:r>
            <a:rPr lang="en-PK"/>
            <a:t> </a:t>
          </a:r>
          <a:r>
            <a:rPr lang="en-PK" b="1"/>
            <a:t>User fit + onboarding + reliable response</a:t>
          </a:r>
          <a:r>
            <a:rPr lang="en-PK"/>
            <a:t> matter most; tech extends safety only when someone actually responds and the person knows how to use it (Karlsen </a:t>
          </a:r>
          <a:r>
            <a:rPr lang="en-PK" i="1"/>
            <a:t>et al.</a:t>
          </a:r>
          <a:r>
            <a:rPr lang="en-PK"/>
            <a:t>, 2017).</a:t>
          </a:r>
        </a:p>
      </dgm:t>
    </dgm:pt>
    <dgm:pt modelId="{B15165B1-8FC4-6449-B299-4580B40EA3E3}" type="parTrans" cxnId="{FF57240A-E787-244F-B9DA-BCE9CA90CAA0}">
      <dgm:prSet/>
      <dgm:spPr/>
      <dgm:t>
        <a:bodyPr/>
        <a:lstStyle/>
        <a:p>
          <a:endParaRPr lang="en-GB"/>
        </a:p>
      </dgm:t>
    </dgm:pt>
    <dgm:pt modelId="{C1D36483-4993-0443-AB8F-B9B303FDD08B}" type="sibTrans" cxnId="{FF57240A-E787-244F-B9DA-BCE9CA90CAA0}">
      <dgm:prSet/>
      <dgm:spPr/>
      <dgm:t>
        <a:bodyPr/>
        <a:lstStyle/>
        <a:p>
          <a:endParaRPr lang="en-GB"/>
        </a:p>
      </dgm:t>
    </dgm:pt>
    <dgm:pt modelId="{E9576968-68EB-3148-A189-116B8F8C2D83}">
      <dgm:prSet/>
      <dgm:spPr/>
      <dgm:t>
        <a:bodyPr/>
        <a:lstStyle/>
        <a:p>
          <a:pPr>
            <a:buSzPts val="1000"/>
            <a:buFont typeface="Symbol" pitchFamily="2" charset="2"/>
            <a:buChar char=""/>
          </a:pPr>
          <a:r>
            <a:rPr lang="en-PK" b="1"/>
            <a:t>County-wide TEC services</a:t>
          </a:r>
          <a:r>
            <a:rPr lang="en-PK"/>
            <a:t> that pair device-loan schemes with in-home coaching and a 24/7 response show fewer false alarms and better confidence.</a:t>
          </a:r>
        </a:p>
      </dgm:t>
    </dgm:pt>
    <dgm:pt modelId="{B63FCF3D-5005-1D4D-848E-DAB6BD8A96B4}" type="parTrans" cxnId="{D7FD1AB2-D318-4A4F-BFD0-E8C950C7CE15}">
      <dgm:prSet/>
      <dgm:spPr/>
      <dgm:t>
        <a:bodyPr/>
        <a:lstStyle/>
        <a:p>
          <a:endParaRPr lang="en-GB"/>
        </a:p>
      </dgm:t>
    </dgm:pt>
    <dgm:pt modelId="{73C302C0-C958-0849-A0C6-84C108094BCC}" type="sibTrans" cxnId="{D7FD1AB2-D318-4A4F-BFD0-E8C950C7CE15}">
      <dgm:prSet/>
      <dgm:spPr/>
      <dgm:t>
        <a:bodyPr/>
        <a:lstStyle/>
        <a:p>
          <a:endParaRPr lang="en-GB"/>
        </a:p>
      </dgm:t>
    </dgm:pt>
    <dgm:pt modelId="{FB2D86C5-C825-1643-80F6-DDB8A8DAA2EF}">
      <dgm:prSet/>
      <dgm:spPr/>
      <dgm:t>
        <a:bodyPr/>
        <a:lstStyle/>
        <a:p>
          <a:pPr>
            <a:buSzPts val="1000"/>
            <a:buFont typeface="Symbol" pitchFamily="2" charset="2"/>
            <a:buChar char=""/>
          </a:pPr>
          <a:r>
            <a:rPr lang="en-PK" dirty="0"/>
            <a:t>Device drop-and-run or poor broadband produces frustration and little measurable benefit (Al-Obaidi </a:t>
          </a:r>
          <a:r>
            <a:rPr lang="en-PK" i="1" dirty="0"/>
            <a:t>et al.</a:t>
          </a:r>
          <a:r>
            <a:rPr lang="en-PK" dirty="0"/>
            <a:t>, 2020).</a:t>
          </a:r>
        </a:p>
      </dgm:t>
    </dgm:pt>
    <dgm:pt modelId="{02F0C883-59FE-5D4E-A292-3A118707C606}" type="parTrans" cxnId="{1645702D-8396-0F47-AA21-E6D9056A839D}">
      <dgm:prSet/>
      <dgm:spPr/>
      <dgm:t>
        <a:bodyPr/>
        <a:lstStyle/>
        <a:p>
          <a:endParaRPr lang="en-GB"/>
        </a:p>
      </dgm:t>
    </dgm:pt>
    <dgm:pt modelId="{BE3C3750-C096-AA4C-A879-D27FB7347940}" type="sibTrans" cxnId="{1645702D-8396-0F47-AA21-E6D9056A839D}">
      <dgm:prSet/>
      <dgm:spPr/>
      <dgm:t>
        <a:bodyPr/>
        <a:lstStyle/>
        <a:p>
          <a:endParaRPr lang="en-GB"/>
        </a:p>
      </dgm:t>
    </dgm:pt>
    <dgm:pt modelId="{E503A58F-1F5C-4441-9A2E-3CB30FD1D281}" type="pres">
      <dgm:prSet presAssocID="{F610F692-B6DE-D649-9485-6405D8E934A7}" presName="linearFlow" presStyleCnt="0">
        <dgm:presLayoutVars>
          <dgm:dir/>
          <dgm:animLvl val="lvl"/>
          <dgm:resizeHandles val="exact"/>
        </dgm:presLayoutVars>
      </dgm:prSet>
      <dgm:spPr/>
    </dgm:pt>
    <dgm:pt modelId="{7658EEEA-41EF-4343-8D85-FA5BCE56CF93}" type="pres">
      <dgm:prSet presAssocID="{1291BC3E-5FE7-BC4D-98EA-F880AA2DB5CD}" presName="composite" presStyleCnt="0"/>
      <dgm:spPr/>
    </dgm:pt>
    <dgm:pt modelId="{0799B459-9409-8541-9F34-F19469B2D3B7}" type="pres">
      <dgm:prSet presAssocID="{1291BC3E-5FE7-BC4D-98EA-F880AA2DB5CD}" presName="parentText" presStyleLbl="alignNode1" presStyleIdx="0" presStyleCnt="2">
        <dgm:presLayoutVars>
          <dgm:chMax val="1"/>
          <dgm:bulletEnabled val="1"/>
        </dgm:presLayoutVars>
      </dgm:prSet>
      <dgm:spPr/>
    </dgm:pt>
    <dgm:pt modelId="{A4D824AC-449E-5A40-961E-A8616E859D43}" type="pres">
      <dgm:prSet presAssocID="{1291BC3E-5FE7-BC4D-98EA-F880AA2DB5CD}" presName="descendantText" presStyleLbl="alignAcc1" presStyleIdx="0" presStyleCnt="2">
        <dgm:presLayoutVars>
          <dgm:bulletEnabled val="1"/>
        </dgm:presLayoutVars>
      </dgm:prSet>
      <dgm:spPr/>
    </dgm:pt>
    <dgm:pt modelId="{049B3760-A9E9-FE41-AC13-65CCDE109967}" type="pres">
      <dgm:prSet presAssocID="{A57C077D-DC9E-C240-A1EE-9C0FE1B1337C}" presName="sp" presStyleCnt="0"/>
      <dgm:spPr/>
    </dgm:pt>
    <dgm:pt modelId="{F5B6A371-48A3-5946-9271-74D95AABF634}" type="pres">
      <dgm:prSet presAssocID="{09A09EDB-87B4-8C47-ADE1-53617AE4B098}" presName="composite" presStyleCnt="0"/>
      <dgm:spPr/>
    </dgm:pt>
    <dgm:pt modelId="{4BE5DF82-90D7-3A4D-9BED-D677B29002B1}" type="pres">
      <dgm:prSet presAssocID="{09A09EDB-87B4-8C47-ADE1-53617AE4B098}" presName="parentText" presStyleLbl="alignNode1" presStyleIdx="1" presStyleCnt="2">
        <dgm:presLayoutVars>
          <dgm:chMax val="1"/>
          <dgm:bulletEnabled val="1"/>
        </dgm:presLayoutVars>
      </dgm:prSet>
      <dgm:spPr/>
    </dgm:pt>
    <dgm:pt modelId="{959C8997-F965-F244-BD4B-0F5B3E8A20AF}" type="pres">
      <dgm:prSet presAssocID="{09A09EDB-87B4-8C47-ADE1-53617AE4B098}" presName="descendantText" presStyleLbl="alignAcc1" presStyleIdx="1" presStyleCnt="2">
        <dgm:presLayoutVars>
          <dgm:bulletEnabled val="1"/>
        </dgm:presLayoutVars>
      </dgm:prSet>
      <dgm:spPr/>
    </dgm:pt>
  </dgm:ptLst>
  <dgm:cxnLst>
    <dgm:cxn modelId="{FF57240A-E787-244F-B9DA-BCE9CA90CAA0}" srcId="{09A09EDB-87B4-8C47-ADE1-53617AE4B098}" destId="{728B0FD3-D3CC-6F49-B64B-468F9AACD395}" srcOrd="1" destOrd="0" parTransId="{B15165B1-8FC4-6449-B299-4580B40EA3E3}" sibTransId="{C1D36483-4993-0443-AB8F-B9B303FDD08B}"/>
    <dgm:cxn modelId="{747CB521-AC3F-D542-8B2C-3D98E46387A5}" srcId="{1291BC3E-5FE7-BC4D-98EA-F880AA2DB5CD}" destId="{10CA9596-29C1-6143-ABA1-C3E230AD46A3}" srcOrd="2" destOrd="0" parTransId="{C55D9744-C03A-3742-A4B9-DD289E9CDA6A}" sibTransId="{E579ABBF-A648-B145-8113-F3B5EDFEC187}"/>
    <dgm:cxn modelId="{B9514F23-3C97-264E-B350-658D7F5C4A4C}" type="presOf" srcId="{8DED5B49-AA99-B348-A318-93D9245D813C}" destId="{A4D824AC-449E-5A40-961E-A8616E859D43}" srcOrd="0" destOrd="3" presId="urn:microsoft.com/office/officeart/2005/8/layout/chevron2"/>
    <dgm:cxn modelId="{1645702D-8396-0F47-AA21-E6D9056A839D}" srcId="{09A09EDB-87B4-8C47-ADE1-53617AE4B098}" destId="{FB2D86C5-C825-1643-80F6-DDB8A8DAA2EF}" srcOrd="3" destOrd="0" parTransId="{02F0C883-59FE-5D4E-A292-3A118707C606}" sibTransId="{BE3C3750-C096-AA4C-A879-D27FB7347940}"/>
    <dgm:cxn modelId="{9DEA8831-63AE-534A-B879-D426F84CCF2E}" type="presOf" srcId="{09A09EDB-87B4-8C47-ADE1-53617AE4B098}" destId="{4BE5DF82-90D7-3A4D-9BED-D677B29002B1}" srcOrd="0" destOrd="0" presId="urn:microsoft.com/office/officeart/2005/8/layout/chevron2"/>
    <dgm:cxn modelId="{46B5D13D-C609-0848-AEF1-8130EA6E493E}" type="presOf" srcId="{FB2D86C5-C825-1643-80F6-DDB8A8DAA2EF}" destId="{959C8997-F965-F244-BD4B-0F5B3E8A20AF}" srcOrd="0" destOrd="3" presId="urn:microsoft.com/office/officeart/2005/8/layout/chevron2"/>
    <dgm:cxn modelId="{C3E65C41-B857-DE4F-9F41-0E62C08E0FC4}" srcId="{F610F692-B6DE-D649-9485-6405D8E934A7}" destId="{1291BC3E-5FE7-BC4D-98EA-F880AA2DB5CD}" srcOrd="0" destOrd="0" parTransId="{F34B7302-AB2B-5C4E-BF4B-D6EFA658336D}" sibTransId="{A57C077D-DC9E-C240-A1EE-9C0FE1B1337C}"/>
    <dgm:cxn modelId="{799E5D61-1B80-0A45-B2FA-C7C8F528B031}" srcId="{1291BC3E-5FE7-BC4D-98EA-F880AA2DB5CD}" destId="{634BA7D4-AE3A-3540-802F-4311D116EE4D}" srcOrd="1" destOrd="0" parTransId="{4DFCF318-95D2-9F4F-92CC-8C05E5D91469}" sibTransId="{19A6EA8B-1640-CC48-BB09-B9EE061A80E2}"/>
    <dgm:cxn modelId="{8161A54D-BBFF-F54A-99DC-342035403BDA}" type="presOf" srcId="{F610F692-B6DE-D649-9485-6405D8E934A7}" destId="{E503A58F-1F5C-4441-9A2E-3CB30FD1D281}" srcOrd="0" destOrd="0" presId="urn:microsoft.com/office/officeart/2005/8/layout/chevron2"/>
    <dgm:cxn modelId="{5FA36C78-AC63-8E45-8129-B0B24038D77F}" srcId="{F610F692-B6DE-D649-9485-6405D8E934A7}" destId="{09A09EDB-87B4-8C47-ADE1-53617AE4B098}" srcOrd="1" destOrd="0" parTransId="{7B10775B-97D5-0744-857A-5B5EC9A51C29}" sibTransId="{96EB1B58-D21B-ED41-9DD2-95355C4E3AE1}"/>
    <dgm:cxn modelId="{AF039B7C-87F4-484A-9C7C-FF337D2E42F6}" type="presOf" srcId="{315E1929-83AB-8349-AAC7-5C01CC9D73B3}" destId="{959C8997-F965-F244-BD4B-0F5B3E8A20AF}" srcOrd="0" destOrd="0" presId="urn:microsoft.com/office/officeart/2005/8/layout/chevron2"/>
    <dgm:cxn modelId="{809D2F8A-8005-484F-8FA6-F5583E218189}" type="presOf" srcId="{1291BC3E-5FE7-BC4D-98EA-F880AA2DB5CD}" destId="{0799B459-9409-8541-9F34-F19469B2D3B7}" srcOrd="0" destOrd="0" presId="urn:microsoft.com/office/officeart/2005/8/layout/chevron2"/>
    <dgm:cxn modelId="{1B00869B-F997-AF42-B892-0E4FCF76930F}" type="presOf" srcId="{10CA9596-29C1-6143-ABA1-C3E230AD46A3}" destId="{A4D824AC-449E-5A40-961E-A8616E859D43}" srcOrd="0" destOrd="2" presId="urn:microsoft.com/office/officeart/2005/8/layout/chevron2"/>
    <dgm:cxn modelId="{7FA081A0-815A-4845-AC96-8257B4D2CA46}" srcId="{09A09EDB-87B4-8C47-ADE1-53617AE4B098}" destId="{315E1929-83AB-8349-AAC7-5C01CC9D73B3}" srcOrd="0" destOrd="0" parTransId="{89EB6425-5F6E-B146-933E-8E2A3485EA89}" sibTransId="{50AC47CB-FABD-ED47-BFE3-C8F819231762}"/>
    <dgm:cxn modelId="{D7FD1AB2-D318-4A4F-BFD0-E8C950C7CE15}" srcId="{09A09EDB-87B4-8C47-ADE1-53617AE4B098}" destId="{E9576968-68EB-3148-A189-116B8F8C2D83}" srcOrd="2" destOrd="0" parTransId="{B63FCF3D-5005-1D4D-848E-DAB6BD8A96B4}" sibTransId="{73C302C0-C958-0849-A0C6-84C108094BCC}"/>
    <dgm:cxn modelId="{6F614FBD-67BF-8141-BC43-D7767F9E3778}" type="presOf" srcId="{E9576968-68EB-3148-A189-116B8F8C2D83}" destId="{959C8997-F965-F244-BD4B-0F5B3E8A20AF}" srcOrd="0" destOrd="2" presId="urn:microsoft.com/office/officeart/2005/8/layout/chevron2"/>
    <dgm:cxn modelId="{6D2CC4CC-7D2E-0C42-B0FA-A5ADE92BCA58}" type="presOf" srcId="{728B0FD3-D3CC-6F49-B64B-468F9AACD395}" destId="{959C8997-F965-F244-BD4B-0F5B3E8A20AF}" srcOrd="0" destOrd="1" presId="urn:microsoft.com/office/officeart/2005/8/layout/chevron2"/>
    <dgm:cxn modelId="{CD6828CE-F630-1741-B24B-F700BFF28210}" type="presOf" srcId="{6B2E2D82-7CB0-F447-8656-FFCCEE0A9073}" destId="{A4D824AC-449E-5A40-961E-A8616E859D43}" srcOrd="0" destOrd="0" presId="urn:microsoft.com/office/officeart/2005/8/layout/chevron2"/>
    <dgm:cxn modelId="{7C39E6CE-326B-A94A-9E65-E375854E58DF}" type="presOf" srcId="{634BA7D4-AE3A-3540-802F-4311D116EE4D}" destId="{A4D824AC-449E-5A40-961E-A8616E859D43}" srcOrd="0" destOrd="1" presId="urn:microsoft.com/office/officeart/2005/8/layout/chevron2"/>
    <dgm:cxn modelId="{4603E8FC-6F52-734F-8951-FD4E792063F3}" srcId="{1291BC3E-5FE7-BC4D-98EA-F880AA2DB5CD}" destId="{8DED5B49-AA99-B348-A318-93D9245D813C}" srcOrd="3" destOrd="0" parTransId="{9ADD2161-CF02-5C4F-BFD8-FDDBD874E937}" sibTransId="{0E30AB1B-5CBA-E342-AB6C-B7B623E15D62}"/>
    <dgm:cxn modelId="{FD6469FE-1122-6442-AFE3-DADE78194A4D}" srcId="{1291BC3E-5FE7-BC4D-98EA-F880AA2DB5CD}" destId="{6B2E2D82-7CB0-F447-8656-FFCCEE0A9073}" srcOrd="0" destOrd="0" parTransId="{71021B61-869F-4448-9382-9308007DE155}" sibTransId="{A8BDDB5A-9995-014D-AB14-E184148CF27D}"/>
    <dgm:cxn modelId="{45ABA59E-7720-E142-B94A-FF1AEEFB3AEB}" type="presParOf" srcId="{E503A58F-1F5C-4441-9A2E-3CB30FD1D281}" destId="{7658EEEA-41EF-4343-8D85-FA5BCE56CF93}" srcOrd="0" destOrd="0" presId="urn:microsoft.com/office/officeart/2005/8/layout/chevron2"/>
    <dgm:cxn modelId="{2BFDABFA-6358-444B-9E94-76E1BA77F5C6}" type="presParOf" srcId="{7658EEEA-41EF-4343-8D85-FA5BCE56CF93}" destId="{0799B459-9409-8541-9F34-F19469B2D3B7}" srcOrd="0" destOrd="0" presId="urn:microsoft.com/office/officeart/2005/8/layout/chevron2"/>
    <dgm:cxn modelId="{4FED350F-55E2-B74B-BA6D-76C07B6C0885}" type="presParOf" srcId="{7658EEEA-41EF-4343-8D85-FA5BCE56CF93}" destId="{A4D824AC-449E-5A40-961E-A8616E859D43}" srcOrd="1" destOrd="0" presId="urn:microsoft.com/office/officeart/2005/8/layout/chevron2"/>
    <dgm:cxn modelId="{71CBFA59-D7AC-C94E-8EE5-80D27DBD6C79}" type="presParOf" srcId="{E503A58F-1F5C-4441-9A2E-3CB30FD1D281}" destId="{049B3760-A9E9-FE41-AC13-65CCDE109967}" srcOrd="1" destOrd="0" presId="urn:microsoft.com/office/officeart/2005/8/layout/chevron2"/>
    <dgm:cxn modelId="{2EA7554E-2DD5-6345-901D-F7E10D222624}" type="presParOf" srcId="{E503A58F-1F5C-4441-9A2E-3CB30FD1D281}" destId="{F5B6A371-48A3-5946-9271-74D95AABF634}" srcOrd="2" destOrd="0" presId="urn:microsoft.com/office/officeart/2005/8/layout/chevron2"/>
    <dgm:cxn modelId="{B2F155F8-A22E-AC4C-91AD-7B9A6B59337C}" type="presParOf" srcId="{F5B6A371-48A3-5946-9271-74D95AABF634}" destId="{4BE5DF82-90D7-3A4D-9BED-D677B29002B1}" srcOrd="0" destOrd="0" presId="urn:microsoft.com/office/officeart/2005/8/layout/chevron2"/>
    <dgm:cxn modelId="{EFEF8117-123F-1B4F-BE30-B878FD3285C1}" type="presParOf" srcId="{F5B6A371-48A3-5946-9271-74D95AABF634}" destId="{959C8997-F965-F244-BD4B-0F5B3E8A20AF}"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588B664-CBA1-401A-B542-FDF0F3546B00}" type="doc">
      <dgm:prSet loTypeId="urn:microsoft.com/office/officeart/2018/2/layout/IconVerticalSolidList" loCatId="icon" qsTypeId="urn:microsoft.com/office/officeart/2005/8/quickstyle/simple1" qsCatId="simple" csTypeId="urn:microsoft.com/office/officeart/2005/8/colors/colorful1" csCatId="colorful" phldr="1"/>
      <dgm:spPr/>
      <dgm:t>
        <a:bodyPr/>
        <a:lstStyle/>
        <a:p>
          <a:endParaRPr lang="en-US"/>
        </a:p>
      </dgm:t>
    </dgm:pt>
    <dgm:pt modelId="{926783DA-EE09-4D9A-A576-199D4C8FF1DC}">
      <dgm:prSet/>
      <dgm:spPr/>
      <dgm:t>
        <a:bodyPr/>
        <a:lstStyle/>
        <a:p>
          <a:pPr>
            <a:lnSpc>
              <a:spcPct val="100000"/>
            </a:lnSpc>
          </a:pPr>
          <a:r>
            <a:rPr lang="en-PK" b="1"/>
            <a:t>Southwark Reablement:</a:t>
          </a:r>
          <a:r>
            <a:rPr lang="en-PK"/>
            <a:t> Intensive, goal-led home support with daily practice of priority tasks; </a:t>
          </a:r>
          <a:r>
            <a:rPr lang="en-PK" b="1"/>
            <a:t>measurably increases independence</a:t>
          </a:r>
          <a:r>
            <a:rPr lang="en-PK"/>
            <a:t> and lowers long-term care needs when caseloads are manageable and reviews are frequent (Southwark Gov UK, 2022).</a:t>
          </a:r>
          <a:endParaRPr lang="en-US"/>
        </a:p>
      </dgm:t>
    </dgm:pt>
    <dgm:pt modelId="{D588E79E-63B4-400C-8C60-9A70529CDFF0}" type="parTrans" cxnId="{FBFF1E01-02BE-49FD-8E6A-7A39A4D4B974}">
      <dgm:prSet/>
      <dgm:spPr/>
      <dgm:t>
        <a:bodyPr/>
        <a:lstStyle/>
        <a:p>
          <a:endParaRPr lang="en-US"/>
        </a:p>
      </dgm:t>
    </dgm:pt>
    <dgm:pt modelId="{C5F88376-10FF-4578-BCA4-32F439C0CBCD}" type="sibTrans" cxnId="{FBFF1E01-02BE-49FD-8E6A-7A39A4D4B974}">
      <dgm:prSet/>
      <dgm:spPr/>
      <dgm:t>
        <a:bodyPr/>
        <a:lstStyle/>
        <a:p>
          <a:endParaRPr lang="en-US"/>
        </a:p>
      </dgm:t>
    </dgm:pt>
    <dgm:pt modelId="{8FB8DB30-618F-4E04-B994-16B9090CB907}">
      <dgm:prSet/>
      <dgm:spPr/>
      <dgm:t>
        <a:bodyPr/>
        <a:lstStyle/>
        <a:p>
          <a:pPr>
            <a:lnSpc>
              <a:spcPct val="100000"/>
            </a:lnSpc>
          </a:pPr>
          <a:r>
            <a:rPr lang="en-PK" b="1" dirty="0"/>
            <a:t>The Wigan Deal (asset-based):</a:t>
          </a:r>
          <a:r>
            <a:rPr lang="en-PK" dirty="0"/>
            <a:t> Relational practice + community micro-funds; trusts residents’ strengths, </a:t>
          </a:r>
          <a:r>
            <a:rPr lang="en-PK" b="1" dirty="0"/>
            <a:t>co-produces solutions</a:t>
          </a:r>
          <a:r>
            <a:rPr lang="en-PK" dirty="0"/>
            <a:t>, and leverages local groups improves engagement and reduces service dependency (Naylor and Wellings, 2019).</a:t>
          </a:r>
          <a:endParaRPr lang="en-US" dirty="0"/>
        </a:p>
      </dgm:t>
    </dgm:pt>
    <dgm:pt modelId="{AAF9586A-9112-409D-8444-0901B08D4B5C}" type="parTrans" cxnId="{4FD41F52-6F69-4197-94FB-A658FE5F18F3}">
      <dgm:prSet/>
      <dgm:spPr/>
      <dgm:t>
        <a:bodyPr/>
        <a:lstStyle/>
        <a:p>
          <a:endParaRPr lang="en-US"/>
        </a:p>
      </dgm:t>
    </dgm:pt>
    <dgm:pt modelId="{6A198AB2-D9E0-4A64-86B9-B9E19D9889E6}" type="sibTrans" cxnId="{4FD41F52-6F69-4197-94FB-A658FE5F18F3}">
      <dgm:prSet/>
      <dgm:spPr/>
      <dgm:t>
        <a:bodyPr/>
        <a:lstStyle/>
        <a:p>
          <a:endParaRPr lang="en-US"/>
        </a:p>
      </dgm:t>
    </dgm:pt>
    <dgm:pt modelId="{F24F5454-1A2D-42E5-B60F-97ED039A6B8A}">
      <dgm:prSet/>
      <dgm:spPr/>
      <dgm:t>
        <a:bodyPr/>
        <a:lstStyle/>
        <a:p>
          <a:pPr>
            <a:lnSpc>
              <a:spcPct val="100000"/>
            </a:lnSpc>
          </a:pPr>
          <a:r>
            <a:rPr lang="en-PK" b="1"/>
            <a:t>Libraries/Community Hubs and Digital Skills:</a:t>
          </a:r>
          <a:r>
            <a:rPr lang="en-PK"/>
            <a:t> Safe, non-clinical spaces offering </a:t>
          </a:r>
          <a:r>
            <a:rPr lang="en-PK" b="1"/>
            <a:t>1-to-1 coaching, device loans, and simple portals</a:t>
          </a:r>
          <a:r>
            <a:rPr lang="en-PK"/>
            <a:t>; increases access to appointments, benefits, and social ties; reduces digital exclusion (Oh </a:t>
          </a:r>
          <a:r>
            <a:rPr lang="en-PK" i="1"/>
            <a:t>et al.</a:t>
          </a:r>
          <a:r>
            <a:rPr lang="en-PK"/>
            <a:t>, 2021).</a:t>
          </a:r>
          <a:endParaRPr lang="en-US"/>
        </a:p>
      </dgm:t>
    </dgm:pt>
    <dgm:pt modelId="{7A58C836-A7D4-4CBE-A245-D56F9FE80CC4}" type="parTrans" cxnId="{87E199C9-1588-4350-87EB-16080183B19A}">
      <dgm:prSet/>
      <dgm:spPr/>
      <dgm:t>
        <a:bodyPr/>
        <a:lstStyle/>
        <a:p>
          <a:endParaRPr lang="en-US"/>
        </a:p>
      </dgm:t>
    </dgm:pt>
    <dgm:pt modelId="{7FF541B8-F3AE-431B-B85A-BB822E20FB86}" type="sibTrans" cxnId="{87E199C9-1588-4350-87EB-16080183B19A}">
      <dgm:prSet/>
      <dgm:spPr/>
      <dgm:t>
        <a:bodyPr/>
        <a:lstStyle/>
        <a:p>
          <a:endParaRPr lang="en-US"/>
        </a:p>
      </dgm:t>
    </dgm:pt>
    <dgm:pt modelId="{0A764973-A191-4053-B51F-B7966511E822}" type="pres">
      <dgm:prSet presAssocID="{1588B664-CBA1-401A-B542-FDF0F3546B00}" presName="root" presStyleCnt="0">
        <dgm:presLayoutVars>
          <dgm:dir/>
          <dgm:resizeHandles val="exact"/>
        </dgm:presLayoutVars>
      </dgm:prSet>
      <dgm:spPr/>
    </dgm:pt>
    <dgm:pt modelId="{32E6592D-F84D-4AB9-A862-44EFBE8F97C9}" type="pres">
      <dgm:prSet presAssocID="{926783DA-EE09-4D9A-A576-199D4C8FF1DC}" presName="compNode" presStyleCnt="0"/>
      <dgm:spPr/>
    </dgm:pt>
    <dgm:pt modelId="{490EC4AF-3606-4DC8-A2F0-7A91F38F3623}" type="pres">
      <dgm:prSet presAssocID="{926783DA-EE09-4D9A-A576-199D4C8FF1DC}" presName="bgRect" presStyleLbl="bgShp" presStyleIdx="0" presStyleCnt="3"/>
      <dgm:spPr/>
    </dgm:pt>
    <dgm:pt modelId="{022D4F03-47D5-4FC8-8935-0F0AEB3EAF5C}" type="pres">
      <dgm:prSet presAssocID="{926783DA-EE09-4D9A-A576-199D4C8FF1D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F4B58B8E-6FBD-4843-9087-717071492C24}" type="pres">
      <dgm:prSet presAssocID="{926783DA-EE09-4D9A-A576-199D4C8FF1DC}" presName="spaceRect" presStyleCnt="0"/>
      <dgm:spPr/>
    </dgm:pt>
    <dgm:pt modelId="{3D58797B-0618-4E36-9D7D-F836512B602F}" type="pres">
      <dgm:prSet presAssocID="{926783DA-EE09-4D9A-A576-199D4C8FF1DC}" presName="parTx" presStyleLbl="revTx" presStyleIdx="0" presStyleCnt="3">
        <dgm:presLayoutVars>
          <dgm:chMax val="0"/>
          <dgm:chPref val="0"/>
        </dgm:presLayoutVars>
      </dgm:prSet>
      <dgm:spPr/>
    </dgm:pt>
    <dgm:pt modelId="{0E070B36-936C-4693-BE21-4FE45F6126B4}" type="pres">
      <dgm:prSet presAssocID="{C5F88376-10FF-4578-BCA4-32F439C0CBCD}" presName="sibTrans" presStyleCnt="0"/>
      <dgm:spPr/>
    </dgm:pt>
    <dgm:pt modelId="{AEAB6FE0-6ECB-4B3F-A5F3-0BB38CF740DD}" type="pres">
      <dgm:prSet presAssocID="{8FB8DB30-618F-4E04-B994-16B9090CB907}" presName="compNode" presStyleCnt="0"/>
      <dgm:spPr/>
    </dgm:pt>
    <dgm:pt modelId="{1CEEF8C9-C126-4158-B949-9240F555D694}" type="pres">
      <dgm:prSet presAssocID="{8FB8DB30-618F-4E04-B994-16B9090CB907}" presName="bgRect" presStyleLbl="bgShp" presStyleIdx="1" presStyleCnt="3"/>
      <dgm:spPr/>
    </dgm:pt>
    <dgm:pt modelId="{59F10EDF-DD7E-4C5D-AD25-CAFE3E2F103C}" type="pres">
      <dgm:prSet presAssocID="{8FB8DB30-618F-4E04-B994-16B9090CB90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iggy Bank"/>
        </a:ext>
      </dgm:extLst>
    </dgm:pt>
    <dgm:pt modelId="{233C5444-B033-4F4A-8B40-0339EF767C1F}" type="pres">
      <dgm:prSet presAssocID="{8FB8DB30-618F-4E04-B994-16B9090CB907}" presName="spaceRect" presStyleCnt="0"/>
      <dgm:spPr/>
    </dgm:pt>
    <dgm:pt modelId="{D7E37F5F-4AE1-4EE0-A437-A41ADF81B4AA}" type="pres">
      <dgm:prSet presAssocID="{8FB8DB30-618F-4E04-B994-16B9090CB907}" presName="parTx" presStyleLbl="revTx" presStyleIdx="1" presStyleCnt="3">
        <dgm:presLayoutVars>
          <dgm:chMax val="0"/>
          <dgm:chPref val="0"/>
        </dgm:presLayoutVars>
      </dgm:prSet>
      <dgm:spPr/>
    </dgm:pt>
    <dgm:pt modelId="{BABF8D8B-4287-44D9-A39B-C6300A91F104}" type="pres">
      <dgm:prSet presAssocID="{6A198AB2-D9E0-4A64-86B9-B9E19D9889E6}" presName="sibTrans" presStyleCnt="0"/>
      <dgm:spPr/>
    </dgm:pt>
    <dgm:pt modelId="{A1C361DA-F308-45DE-A8CF-0E79C404DD97}" type="pres">
      <dgm:prSet presAssocID="{F24F5454-1A2D-42E5-B60F-97ED039A6B8A}" presName="compNode" presStyleCnt="0"/>
      <dgm:spPr/>
    </dgm:pt>
    <dgm:pt modelId="{6ACEA0C4-A2FD-4993-9FF4-0B024D28D158}" type="pres">
      <dgm:prSet presAssocID="{F24F5454-1A2D-42E5-B60F-97ED039A6B8A}" presName="bgRect" presStyleLbl="bgShp" presStyleIdx="2" presStyleCnt="3"/>
      <dgm:spPr/>
    </dgm:pt>
    <dgm:pt modelId="{5CBC7ED8-0F57-4CA5-B124-022AC850CEF6}" type="pres">
      <dgm:prSet presAssocID="{F24F5454-1A2D-42E5-B60F-97ED039A6B8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choolhouse"/>
        </a:ext>
      </dgm:extLst>
    </dgm:pt>
    <dgm:pt modelId="{D0983F98-7D22-45A7-A3B8-D9FAF263C4FE}" type="pres">
      <dgm:prSet presAssocID="{F24F5454-1A2D-42E5-B60F-97ED039A6B8A}" presName="spaceRect" presStyleCnt="0"/>
      <dgm:spPr/>
    </dgm:pt>
    <dgm:pt modelId="{49D96DE4-BABC-49E1-8971-DC0DC26DAA76}" type="pres">
      <dgm:prSet presAssocID="{F24F5454-1A2D-42E5-B60F-97ED039A6B8A}" presName="parTx" presStyleLbl="revTx" presStyleIdx="2" presStyleCnt="3">
        <dgm:presLayoutVars>
          <dgm:chMax val="0"/>
          <dgm:chPref val="0"/>
        </dgm:presLayoutVars>
      </dgm:prSet>
      <dgm:spPr/>
    </dgm:pt>
  </dgm:ptLst>
  <dgm:cxnLst>
    <dgm:cxn modelId="{FBFF1E01-02BE-49FD-8E6A-7A39A4D4B974}" srcId="{1588B664-CBA1-401A-B542-FDF0F3546B00}" destId="{926783DA-EE09-4D9A-A576-199D4C8FF1DC}" srcOrd="0" destOrd="0" parTransId="{D588E79E-63B4-400C-8C60-9A70529CDFF0}" sibTransId="{C5F88376-10FF-4578-BCA4-32F439C0CBCD}"/>
    <dgm:cxn modelId="{C62FAA0E-3B7A-4392-A702-51DA30796C1E}" type="presOf" srcId="{F24F5454-1A2D-42E5-B60F-97ED039A6B8A}" destId="{49D96DE4-BABC-49E1-8971-DC0DC26DAA76}" srcOrd="0" destOrd="0" presId="urn:microsoft.com/office/officeart/2018/2/layout/IconVerticalSolidList"/>
    <dgm:cxn modelId="{4FD41F52-6F69-4197-94FB-A658FE5F18F3}" srcId="{1588B664-CBA1-401A-B542-FDF0F3546B00}" destId="{8FB8DB30-618F-4E04-B994-16B9090CB907}" srcOrd="1" destOrd="0" parTransId="{AAF9586A-9112-409D-8444-0901B08D4B5C}" sibTransId="{6A198AB2-D9E0-4A64-86B9-B9E19D9889E6}"/>
    <dgm:cxn modelId="{D8912DBB-7C05-4507-BAB3-BE41AC8D5756}" type="presOf" srcId="{8FB8DB30-618F-4E04-B994-16B9090CB907}" destId="{D7E37F5F-4AE1-4EE0-A437-A41ADF81B4AA}" srcOrd="0" destOrd="0" presId="urn:microsoft.com/office/officeart/2018/2/layout/IconVerticalSolidList"/>
    <dgm:cxn modelId="{87E199C9-1588-4350-87EB-16080183B19A}" srcId="{1588B664-CBA1-401A-B542-FDF0F3546B00}" destId="{F24F5454-1A2D-42E5-B60F-97ED039A6B8A}" srcOrd="2" destOrd="0" parTransId="{7A58C836-A7D4-4CBE-A245-D56F9FE80CC4}" sibTransId="{7FF541B8-F3AE-431B-B85A-BB822E20FB86}"/>
    <dgm:cxn modelId="{9B2237D4-AA54-41F0-B904-81A7D92A5B15}" type="presOf" srcId="{926783DA-EE09-4D9A-A576-199D4C8FF1DC}" destId="{3D58797B-0618-4E36-9D7D-F836512B602F}" srcOrd="0" destOrd="0" presId="urn:microsoft.com/office/officeart/2018/2/layout/IconVerticalSolidList"/>
    <dgm:cxn modelId="{BE2E1BF9-ABE5-4708-8F43-7D688AFD26BE}" type="presOf" srcId="{1588B664-CBA1-401A-B542-FDF0F3546B00}" destId="{0A764973-A191-4053-B51F-B7966511E822}" srcOrd="0" destOrd="0" presId="urn:microsoft.com/office/officeart/2018/2/layout/IconVerticalSolidList"/>
    <dgm:cxn modelId="{9B365B41-ED3A-45D9-B197-03A23ED38AE6}" type="presParOf" srcId="{0A764973-A191-4053-B51F-B7966511E822}" destId="{32E6592D-F84D-4AB9-A862-44EFBE8F97C9}" srcOrd="0" destOrd="0" presId="urn:microsoft.com/office/officeart/2018/2/layout/IconVerticalSolidList"/>
    <dgm:cxn modelId="{C0871C53-10B7-40B2-9EB7-8B02551FBBCD}" type="presParOf" srcId="{32E6592D-F84D-4AB9-A862-44EFBE8F97C9}" destId="{490EC4AF-3606-4DC8-A2F0-7A91F38F3623}" srcOrd="0" destOrd="0" presId="urn:microsoft.com/office/officeart/2018/2/layout/IconVerticalSolidList"/>
    <dgm:cxn modelId="{BEC63423-F4D8-4789-AAC2-E487137192FE}" type="presParOf" srcId="{32E6592D-F84D-4AB9-A862-44EFBE8F97C9}" destId="{022D4F03-47D5-4FC8-8935-0F0AEB3EAF5C}" srcOrd="1" destOrd="0" presId="urn:microsoft.com/office/officeart/2018/2/layout/IconVerticalSolidList"/>
    <dgm:cxn modelId="{86D00DBC-4138-4F61-8EC8-837E2EBFBBB4}" type="presParOf" srcId="{32E6592D-F84D-4AB9-A862-44EFBE8F97C9}" destId="{F4B58B8E-6FBD-4843-9087-717071492C24}" srcOrd="2" destOrd="0" presId="urn:microsoft.com/office/officeart/2018/2/layout/IconVerticalSolidList"/>
    <dgm:cxn modelId="{723A97E6-BF9F-4532-B833-9193E5679626}" type="presParOf" srcId="{32E6592D-F84D-4AB9-A862-44EFBE8F97C9}" destId="{3D58797B-0618-4E36-9D7D-F836512B602F}" srcOrd="3" destOrd="0" presId="urn:microsoft.com/office/officeart/2018/2/layout/IconVerticalSolidList"/>
    <dgm:cxn modelId="{54523036-8ACD-4C04-ACF4-3F5E2802A991}" type="presParOf" srcId="{0A764973-A191-4053-B51F-B7966511E822}" destId="{0E070B36-936C-4693-BE21-4FE45F6126B4}" srcOrd="1" destOrd="0" presId="urn:microsoft.com/office/officeart/2018/2/layout/IconVerticalSolidList"/>
    <dgm:cxn modelId="{C0CA1FB4-CF08-45DC-A29B-D8B27AEAEC39}" type="presParOf" srcId="{0A764973-A191-4053-B51F-B7966511E822}" destId="{AEAB6FE0-6ECB-4B3F-A5F3-0BB38CF740DD}" srcOrd="2" destOrd="0" presId="urn:microsoft.com/office/officeart/2018/2/layout/IconVerticalSolidList"/>
    <dgm:cxn modelId="{0435B63A-F850-4492-9C28-A8EFB1F02969}" type="presParOf" srcId="{AEAB6FE0-6ECB-4B3F-A5F3-0BB38CF740DD}" destId="{1CEEF8C9-C126-4158-B949-9240F555D694}" srcOrd="0" destOrd="0" presId="urn:microsoft.com/office/officeart/2018/2/layout/IconVerticalSolidList"/>
    <dgm:cxn modelId="{C41E687E-490E-4614-B724-C1A2A4D31DD5}" type="presParOf" srcId="{AEAB6FE0-6ECB-4B3F-A5F3-0BB38CF740DD}" destId="{59F10EDF-DD7E-4C5D-AD25-CAFE3E2F103C}" srcOrd="1" destOrd="0" presId="urn:microsoft.com/office/officeart/2018/2/layout/IconVerticalSolidList"/>
    <dgm:cxn modelId="{E1B60268-BDFA-4508-8978-DD54B071E3EE}" type="presParOf" srcId="{AEAB6FE0-6ECB-4B3F-A5F3-0BB38CF740DD}" destId="{233C5444-B033-4F4A-8B40-0339EF767C1F}" srcOrd="2" destOrd="0" presId="urn:microsoft.com/office/officeart/2018/2/layout/IconVerticalSolidList"/>
    <dgm:cxn modelId="{A56B7A39-7237-47BA-9920-BC4892FF8341}" type="presParOf" srcId="{AEAB6FE0-6ECB-4B3F-A5F3-0BB38CF740DD}" destId="{D7E37F5F-4AE1-4EE0-A437-A41ADF81B4AA}" srcOrd="3" destOrd="0" presId="urn:microsoft.com/office/officeart/2018/2/layout/IconVerticalSolidList"/>
    <dgm:cxn modelId="{788F62F7-5DF6-4626-B643-B85D0D745DB5}" type="presParOf" srcId="{0A764973-A191-4053-B51F-B7966511E822}" destId="{BABF8D8B-4287-44D9-A39B-C6300A91F104}" srcOrd="3" destOrd="0" presId="urn:microsoft.com/office/officeart/2018/2/layout/IconVerticalSolidList"/>
    <dgm:cxn modelId="{136CA3DF-5E69-41DE-8555-79A45A9C95AA}" type="presParOf" srcId="{0A764973-A191-4053-B51F-B7966511E822}" destId="{A1C361DA-F308-45DE-A8CF-0E79C404DD97}" srcOrd="4" destOrd="0" presId="urn:microsoft.com/office/officeart/2018/2/layout/IconVerticalSolidList"/>
    <dgm:cxn modelId="{09094C25-7940-4C69-BA2E-88D0F740AB77}" type="presParOf" srcId="{A1C361DA-F308-45DE-A8CF-0E79C404DD97}" destId="{6ACEA0C4-A2FD-4993-9FF4-0B024D28D158}" srcOrd="0" destOrd="0" presId="urn:microsoft.com/office/officeart/2018/2/layout/IconVerticalSolidList"/>
    <dgm:cxn modelId="{9247DDC9-0141-4752-AB81-E5A5397AFC99}" type="presParOf" srcId="{A1C361DA-F308-45DE-A8CF-0E79C404DD97}" destId="{5CBC7ED8-0F57-4CA5-B124-022AC850CEF6}" srcOrd="1" destOrd="0" presId="urn:microsoft.com/office/officeart/2018/2/layout/IconVerticalSolidList"/>
    <dgm:cxn modelId="{4CFEB3A4-68A4-4F82-80B5-1FC607A552F9}" type="presParOf" srcId="{A1C361DA-F308-45DE-A8CF-0E79C404DD97}" destId="{D0983F98-7D22-45A7-A3B8-D9FAF263C4FE}" srcOrd="2" destOrd="0" presId="urn:microsoft.com/office/officeart/2018/2/layout/IconVerticalSolidList"/>
    <dgm:cxn modelId="{D58DE2F7-9B36-4316-BEFB-4667181D09B0}" type="presParOf" srcId="{A1C361DA-F308-45DE-A8CF-0E79C404DD97}" destId="{49D96DE4-BABC-49E1-8971-DC0DC26DAA7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636DA06-C244-234C-AFF6-1D37CF38E563}" type="doc">
      <dgm:prSet loTypeId="urn:microsoft.com/office/officeart/2005/8/layout/process2" loCatId="" qsTypeId="urn:microsoft.com/office/officeart/2005/8/quickstyle/simple1" qsCatId="simple" csTypeId="urn:microsoft.com/office/officeart/2005/8/colors/colorful1" csCatId="colorful" phldr="1"/>
      <dgm:spPr/>
    </dgm:pt>
    <dgm:pt modelId="{B16D888A-9BE9-1341-B9A0-28FEA7A3F94B}">
      <dgm:prSet phldrT="[Text]"/>
      <dgm:spPr/>
      <dgm:t>
        <a:bodyPr/>
        <a:lstStyle/>
        <a:p>
          <a:pPr>
            <a:buSzPts val="1000"/>
            <a:buFont typeface="Symbol" pitchFamily="2" charset="2"/>
            <a:buChar char=""/>
          </a:pPr>
          <a:r>
            <a:rPr lang="en-PK" b="1" dirty="0"/>
            <a:t>Tailored goals</a:t>
          </a:r>
          <a:r>
            <a:rPr lang="en-PK" dirty="0"/>
            <a:t> people actually care about (SDT: autonomy/competence).</a:t>
          </a:r>
          <a:endParaRPr lang="en-GB" dirty="0"/>
        </a:p>
      </dgm:t>
    </dgm:pt>
    <dgm:pt modelId="{C0D62AB5-111C-B04E-80FF-BA5D764A0560}" type="parTrans" cxnId="{3FF8B274-355D-FF40-9BD3-16768FF632EE}">
      <dgm:prSet/>
      <dgm:spPr/>
      <dgm:t>
        <a:bodyPr/>
        <a:lstStyle/>
        <a:p>
          <a:endParaRPr lang="en-GB"/>
        </a:p>
      </dgm:t>
    </dgm:pt>
    <dgm:pt modelId="{CF83B3E8-4CF5-D040-BC5C-EB0A65DE8153}" type="sibTrans" cxnId="{3FF8B274-355D-FF40-9BD3-16768FF632EE}">
      <dgm:prSet/>
      <dgm:spPr/>
      <dgm:t>
        <a:bodyPr/>
        <a:lstStyle/>
        <a:p>
          <a:endParaRPr lang="en-GB"/>
        </a:p>
      </dgm:t>
    </dgm:pt>
    <dgm:pt modelId="{246AA059-618B-B746-B3C3-1A3A06B0F2D8}">
      <dgm:prSet/>
      <dgm:spPr/>
      <dgm:t>
        <a:bodyPr/>
        <a:lstStyle/>
        <a:p>
          <a:pPr>
            <a:buSzPts val="1000"/>
            <a:buFont typeface="Symbol" pitchFamily="2" charset="2"/>
            <a:buChar char=""/>
          </a:pPr>
          <a:r>
            <a:rPr lang="en-PK" b="1"/>
            <a:t>Multidisciplinary teams</a:t>
          </a:r>
          <a:r>
            <a:rPr lang="en-PK"/>
            <a:t> that coordinate meds, mobility, mood, and environment.</a:t>
          </a:r>
        </a:p>
      </dgm:t>
    </dgm:pt>
    <dgm:pt modelId="{756A2AD6-B209-4E4A-B87D-CAC54132F3D2}" type="parTrans" cxnId="{E6C8C032-7749-A44C-8E5C-83E8B92994E8}">
      <dgm:prSet/>
      <dgm:spPr/>
      <dgm:t>
        <a:bodyPr/>
        <a:lstStyle/>
        <a:p>
          <a:endParaRPr lang="en-GB"/>
        </a:p>
      </dgm:t>
    </dgm:pt>
    <dgm:pt modelId="{9D428796-D6DC-ED4A-AA7B-243EC2BB94BD}" type="sibTrans" cxnId="{E6C8C032-7749-A44C-8E5C-83E8B92994E8}">
      <dgm:prSet/>
      <dgm:spPr/>
      <dgm:t>
        <a:bodyPr/>
        <a:lstStyle/>
        <a:p>
          <a:endParaRPr lang="en-GB"/>
        </a:p>
      </dgm:t>
    </dgm:pt>
    <dgm:pt modelId="{367E1F03-E47D-8A4E-A618-5B4AB51DA766}">
      <dgm:prSet/>
      <dgm:spPr/>
      <dgm:t>
        <a:bodyPr/>
        <a:lstStyle/>
        <a:p>
          <a:pPr>
            <a:buSzPts val="1000"/>
            <a:buFont typeface="Symbol" pitchFamily="2" charset="2"/>
            <a:buChar char=""/>
          </a:pPr>
          <a:r>
            <a:rPr lang="en-PK" b="1"/>
            <a:t>Continuity &amp; relational trust</a:t>
          </a:r>
          <a:r>
            <a:rPr lang="en-PK"/>
            <a:t> (key worker, community link worker).</a:t>
          </a:r>
        </a:p>
      </dgm:t>
    </dgm:pt>
    <dgm:pt modelId="{F6433622-441E-A946-A431-24DDD1B49F48}" type="parTrans" cxnId="{FB5AC0CD-A9C1-8A45-A9D6-190BA6771360}">
      <dgm:prSet/>
      <dgm:spPr/>
      <dgm:t>
        <a:bodyPr/>
        <a:lstStyle/>
        <a:p>
          <a:endParaRPr lang="en-GB"/>
        </a:p>
      </dgm:t>
    </dgm:pt>
    <dgm:pt modelId="{EE32CD8D-AB56-BC42-B289-D6DE567BEDC4}" type="sibTrans" cxnId="{FB5AC0CD-A9C1-8A45-A9D6-190BA6771360}">
      <dgm:prSet/>
      <dgm:spPr/>
      <dgm:t>
        <a:bodyPr/>
        <a:lstStyle/>
        <a:p>
          <a:endParaRPr lang="en-GB"/>
        </a:p>
      </dgm:t>
    </dgm:pt>
    <dgm:pt modelId="{61EDE71E-7FDE-ED4A-B6FA-09930948E91E}">
      <dgm:prSet/>
      <dgm:spPr/>
      <dgm:t>
        <a:bodyPr/>
        <a:lstStyle/>
        <a:p>
          <a:pPr>
            <a:buSzPts val="1000"/>
            <a:buFont typeface="Symbol" pitchFamily="2" charset="2"/>
            <a:buChar char=""/>
          </a:pPr>
          <a:r>
            <a:rPr lang="en-PK" b="1" dirty="0"/>
            <a:t>Community assets</a:t>
          </a:r>
          <a:r>
            <a:rPr lang="en-PK" dirty="0"/>
            <a:t> (social networks, transport, hubs) that make healthy behaviours </a:t>
          </a:r>
          <a:r>
            <a:rPr lang="en-PK" b="1" dirty="0"/>
            <a:t>doable</a:t>
          </a:r>
          <a:r>
            <a:rPr lang="en-PK" dirty="0"/>
            <a:t> day-to-day.</a:t>
          </a:r>
        </a:p>
      </dgm:t>
    </dgm:pt>
    <dgm:pt modelId="{6DA3D939-2AAA-B748-A73A-B01DCA1D413E}" type="parTrans" cxnId="{94552A37-D6D2-384A-991A-A183993E691C}">
      <dgm:prSet/>
      <dgm:spPr/>
      <dgm:t>
        <a:bodyPr/>
        <a:lstStyle/>
        <a:p>
          <a:endParaRPr lang="en-GB"/>
        </a:p>
      </dgm:t>
    </dgm:pt>
    <dgm:pt modelId="{CD983768-CA90-5B40-A923-9BE8B9E31B74}" type="sibTrans" cxnId="{94552A37-D6D2-384A-991A-A183993E691C}">
      <dgm:prSet/>
      <dgm:spPr/>
      <dgm:t>
        <a:bodyPr/>
        <a:lstStyle/>
        <a:p>
          <a:endParaRPr lang="en-GB"/>
        </a:p>
      </dgm:t>
    </dgm:pt>
    <dgm:pt modelId="{F714412E-42D7-A44A-98A4-A7818A4C1B9F}" type="pres">
      <dgm:prSet presAssocID="{4636DA06-C244-234C-AFF6-1D37CF38E563}" presName="linearFlow" presStyleCnt="0">
        <dgm:presLayoutVars>
          <dgm:resizeHandles val="exact"/>
        </dgm:presLayoutVars>
      </dgm:prSet>
      <dgm:spPr/>
    </dgm:pt>
    <dgm:pt modelId="{59EF3E03-D9E5-EE40-ACCB-3B3D04EFFE69}" type="pres">
      <dgm:prSet presAssocID="{B16D888A-9BE9-1341-B9A0-28FEA7A3F94B}" presName="node" presStyleLbl="node1" presStyleIdx="0" presStyleCnt="4">
        <dgm:presLayoutVars>
          <dgm:bulletEnabled val="1"/>
        </dgm:presLayoutVars>
      </dgm:prSet>
      <dgm:spPr/>
    </dgm:pt>
    <dgm:pt modelId="{9D516A92-58FC-1446-846A-9300207ABD5D}" type="pres">
      <dgm:prSet presAssocID="{CF83B3E8-4CF5-D040-BC5C-EB0A65DE8153}" presName="sibTrans" presStyleLbl="sibTrans2D1" presStyleIdx="0" presStyleCnt="3"/>
      <dgm:spPr/>
    </dgm:pt>
    <dgm:pt modelId="{1639B130-DD9A-9241-8892-CB1978EB0C32}" type="pres">
      <dgm:prSet presAssocID="{CF83B3E8-4CF5-D040-BC5C-EB0A65DE8153}" presName="connectorText" presStyleLbl="sibTrans2D1" presStyleIdx="0" presStyleCnt="3"/>
      <dgm:spPr/>
    </dgm:pt>
    <dgm:pt modelId="{7FAC3DB4-FEE0-764A-8581-749ABED05766}" type="pres">
      <dgm:prSet presAssocID="{246AA059-618B-B746-B3C3-1A3A06B0F2D8}" presName="node" presStyleLbl="node1" presStyleIdx="1" presStyleCnt="4">
        <dgm:presLayoutVars>
          <dgm:bulletEnabled val="1"/>
        </dgm:presLayoutVars>
      </dgm:prSet>
      <dgm:spPr/>
    </dgm:pt>
    <dgm:pt modelId="{A52173CE-7EB4-AF4C-941D-32481BBE241B}" type="pres">
      <dgm:prSet presAssocID="{9D428796-D6DC-ED4A-AA7B-243EC2BB94BD}" presName="sibTrans" presStyleLbl="sibTrans2D1" presStyleIdx="1" presStyleCnt="3"/>
      <dgm:spPr/>
    </dgm:pt>
    <dgm:pt modelId="{047BE8EA-64D6-9D4A-80AF-ACE8001BF755}" type="pres">
      <dgm:prSet presAssocID="{9D428796-D6DC-ED4A-AA7B-243EC2BB94BD}" presName="connectorText" presStyleLbl="sibTrans2D1" presStyleIdx="1" presStyleCnt="3"/>
      <dgm:spPr/>
    </dgm:pt>
    <dgm:pt modelId="{7DBA8C3C-436F-C544-BEFB-73BFC5F9B03C}" type="pres">
      <dgm:prSet presAssocID="{367E1F03-E47D-8A4E-A618-5B4AB51DA766}" presName="node" presStyleLbl="node1" presStyleIdx="2" presStyleCnt="4">
        <dgm:presLayoutVars>
          <dgm:bulletEnabled val="1"/>
        </dgm:presLayoutVars>
      </dgm:prSet>
      <dgm:spPr/>
    </dgm:pt>
    <dgm:pt modelId="{82ACD30A-60ED-8448-862B-A5E0E238E4EF}" type="pres">
      <dgm:prSet presAssocID="{EE32CD8D-AB56-BC42-B289-D6DE567BEDC4}" presName="sibTrans" presStyleLbl="sibTrans2D1" presStyleIdx="2" presStyleCnt="3"/>
      <dgm:spPr/>
    </dgm:pt>
    <dgm:pt modelId="{9FC800C3-6F71-3A45-9AC9-6F7470861D20}" type="pres">
      <dgm:prSet presAssocID="{EE32CD8D-AB56-BC42-B289-D6DE567BEDC4}" presName="connectorText" presStyleLbl="sibTrans2D1" presStyleIdx="2" presStyleCnt="3"/>
      <dgm:spPr/>
    </dgm:pt>
    <dgm:pt modelId="{CED4CD2F-7B93-3E4C-A7DD-3DB2A6B95F59}" type="pres">
      <dgm:prSet presAssocID="{61EDE71E-7FDE-ED4A-B6FA-09930948E91E}" presName="node" presStyleLbl="node1" presStyleIdx="3" presStyleCnt="4">
        <dgm:presLayoutVars>
          <dgm:bulletEnabled val="1"/>
        </dgm:presLayoutVars>
      </dgm:prSet>
      <dgm:spPr/>
    </dgm:pt>
  </dgm:ptLst>
  <dgm:cxnLst>
    <dgm:cxn modelId="{92E8E905-7C5C-234F-BC1A-26F3FC7BB8AB}" type="presOf" srcId="{EE32CD8D-AB56-BC42-B289-D6DE567BEDC4}" destId="{82ACD30A-60ED-8448-862B-A5E0E238E4EF}" srcOrd="0" destOrd="0" presId="urn:microsoft.com/office/officeart/2005/8/layout/process2"/>
    <dgm:cxn modelId="{62B8160E-2D7D-DE4F-83B4-2BB3BBECEE74}" type="presOf" srcId="{CF83B3E8-4CF5-D040-BC5C-EB0A65DE8153}" destId="{9D516A92-58FC-1446-846A-9300207ABD5D}" srcOrd="0" destOrd="0" presId="urn:microsoft.com/office/officeart/2005/8/layout/process2"/>
    <dgm:cxn modelId="{D242DD16-E6CA-4A49-84C1-B1F3EB18E030}" type="presOf" srcId="{9D428796-D6DC-ED4A-AA7B-243EC2BB94BD}" destId="{047BE8EA-64D6-9D4A-80AF-ACE8001BF755}" srcOrd="1" destOrd="0" presId="urn:microsoft.com/office/officeart/2005/8/layout/process2"/>
    <dgm:cxn modelId="{934A172A-E290-2F42-92AD-65A846B9F748}" type="presOf" srcId="{9D428796-D6DC-ED4A-AA7B-243EC2BB94BD}" destId="{A52173CE-7EB4-AF4C-941D-32481BBE241B}" srcOrd="0" destOrd="0" presId="urn:microsoft.com/office/officeart/2005/8/layout/process2"/>
    <dgm:cxn modelId="{E6C8C032-7749-A44C-8E5C-83E8B92994E8}" srcId="{4636DA06-C244-234C-AFF6-1D37CF38E563}" destId="{246AA059-618B-B746-B3C3-1A3A06B0F2D8}" srcOrd="1" destOrd="0" parTransId="{756A2AD6-B209-4E4A-B87D-CAC54132F3D2}" sibTransId="{9D428796-D6DC-ED4A-AA7B-243EC2BB94BD}"/>
    <dgm:cxn modelId="{94552A37-D6D2-384A-991A-A183993E691C}" srcId="{4636DA06-C244-234C-AFF6-1D37CF38E563}" destId="{61EDE71E-7FDE-ED4A-B6FA-09930948E91E}" srcOrd="3" destOrd="0" parTransId="{6DA3D939-2AAA-B748-A73A-B01DCA1D413E}" sibTransId="{CD983768-CA90-5B40-A923-9BE8B9E31B74}"/>
    <dgm:cxn modelId="{3FF8B274-355D-FF40-9BD3-16768FF632EE}" srcId="{4636DA06-C244-234C-AFF6-1D37CF38E563}" destId="{B16D888A-9BE9-1341-B9A0-28FEA7A3F94B}" srcOrd="0" destOrd="0" parTransId="{C0D62AB5-111C-B04E-80FF-BA5D764A0560}" sibTransId="{CF83B3E8-4CF5-D040-BC5C-EB0A65DE8153}"/>
    <dgm:cxn modelId="{49D45056-872C-8A47-AABB-D7E2D9E149DE}" type="presOf" srcId="{EE32CD8D-AB56-BC42-B289-D6DE567BEDC4}" destId="{9FC800C3-6F71-3A45-9AC9-6F7470861D20}" srcOrd="1" destOrd="0" presId="urn:microsoft.com/office/officeart/2005/8/layout/process2"/>
    <dgm:cxn modelId="{246C055A-FDE8-C041-965E-7186EF598485}" type="presOf" srcId="{4636DA06-C244-234C-AFF6-1D37CF38E563}" destId="{F714412E-42D7-A44A-98A4-A7818A4C1B9F}" srcOrd="0" destOrd="0" presId="urn:microsoft.com/office/officeart/2005/8/layout/process2"/>
    <dgm:cxn modelId="{F1818E90-A0D8-9243-839D-95371B1D856F}" type="presOf" srcId="{367E1F03-E47D-8A4E-A618-5B4AB51DA766}" destId="{7DBA8C3C-436F-C544-BEFB-73BFC5F9B03C}" srcOrd="0" destOrd="0" presId="urn:microsoft.com/office/officeart/2005/8/layout/process2"/>
    <dgm:cxn modelId="{B1A171AD-D771-B546-816F-FF0B0CD7CAFA}" type="presOf" srcId="{61EDE71E-7FDE-ED4A-B6FA-09930948E91E}" destId="{CED4CD2F-7B93-3E4C-A7DD-3DB2A6B95F59}" srcOrd="0" destOrd="0" presId="urn:microsoft.com/office/officeart/2005/8/layout/process2"/>
    <dgm:cxn modelId="{FB5AC0CD-A9C1-8A45-A9D6-190BA6771360}" srcId="{4636DA06-C244-234C-AFF6-1D37CF38E563}" destId="{367E1F03-E47D-8A4E-A618-5B4AB51DA766}" srcOrd="2" destOrd="0" parTransId="{F6433622-441E-A946-A431-24DDD1B49F48}" sibTransId="{EE32CD8D-AB56-BC42-B289-D6DE567BEDC4}"/>
    <dgm:cxn modelId="{C12FE3EF-C398-504A-940F-5AF1D2958E7F}" type="presOf" srcId="{B16D888A-9BE9-1341-B9A0-28FEA7A3F94B}" destId="{59EF3E03-D9E5-EE40-ACCB-3B3D04EFFE69}" srcOrd="0" destOrd="0" presId="urn:microsoft.com/office/officeart/2005/8/layout/process2"/>
    <dgm:cxn modelId="{67CFF2F1-0C1A-7E41-AE96-3B406F9A3415}" type="presOf" srcId="{CF83B3E8-4CF5-D040-BC5C-EB0A65DE8153}" destId="{1639B130-DD9A-9241-8892-CB1978EB0C32}" srcOrd="1" destOrd="0" presId="urn:microsoft.com/office/officeart/2005/8/layout/process2"/>
    <dgm:cxn modelId="{680D8FF9-722C-D94E-8F99-4695B87537E0}" type="presOf" srcId="{246AA059-618B-B746-B3C3-1A3A06B0F2D8}" destId="{7FAC3DB4-FEE0-764A-8581-749ABED05766}" srcOrd="0" destOrd="0" presId="urn:microsoft.com/office/officeart/2005/8/layout/process2"/>
    <dgm:cxn modelId="{7F5F648F-3496-F64F-A46A-0B48DB258BB2}" type="presParOf" srcId="{F714412E-42D7-A44A-98A4-A7818A4C1B9F}" destId="{59EF3E03-D9E5-EE40-ACCB-3B3D04EFFE69}" srcOrd="0" destOrd="0" presId="urn:microsoft.com/office/officeart/2005/8/layout/process2"/>
    <dgm:cxn modelId="{6C5D5089-02EC-184E-9AFF-BA21DE276244}" type="presParOf" srcId="{F714412E-42D7-A44A-98A4-A7818A4C1B9F}" destId="{9D516A92-58FC-1446-846A-9300207ABD5D}" srcOrd="1" destOrd="0" presId="urn:microsoft.com/office/officeart/2005/8/layout/process2"/>
    <dgm:cxn modelId="{0D672B0B-FC6E-F64F-8C5F-C956A2EC890A}" type="presParOf" srcId="{9D516A92-58FC-1446-846A-9300207ABD5D}" destId="{1639B130-DD9A-9241-8892-CB1978EB0C32}" srcOrd="0" destOrd="0" presId="urn:microsoft.com/office/officeart/2005/8/layout/process2"/>
    <dgm:cxn modelId="{70303BAE-5625-7A42-869A-BDA4132AA9F6}" type="presParOf" srcId="{F714412E-42D7-A44A-98A4-A7818A4C1B9F}" destId="{7FAC3DB4-FEE0-764A-8581-749ABED05766}" srcOrd="2" destOrd="0" presId="urn:microsoft.com/office/officeart/2005/8/layout/process2"/>
    <dgm:cxn modelId="{5063ADA0-4207-F346-8461-7E2AB152CC07}" type="presParOf" srcId="{F714412E-42D7-A44A-98A4-A7818A4C1B9F}" destId="{A52173CE-7EB4-AF4C-941D-32481BBE241B}" srcOrd="3" destOrd="0" presId="urn:microsoft.com/office/officeart/2005/8/layout/process2"/>
    <dgm:cxn modelId="{C8F0D7FB-F377-D944-851E-C78257DA5510}" type="presParOf" srcId="{A52173CE-7EB4-AF4C-941D-32481BBE241B}" destId="{047BE8EA-64D6-9D4A-80AF-ACE8001BF755}" srcOrd="0" destOrd="0" presId="urn:microsoft.com/office/officeart/2005/8/layout/process2"/>
    <dgm:cxn modelId="{AB7B9089-0E64-4646-AA16-6406B20486D7}" type="presParOf" srcId="{F714412E-42D7-A44A-98A4-A7818A4C1B9F}" destId="{7DBA8C3C-436F-C544-BEFB-73BFC5F9B03C}" srcOrd="4" destOrd="0" presId="urn:microsoft.com/office/officeart/2005/8/layout/process2"/>
    <dgm:cxn modelId="{E2D76FF0-8491-4045-8A63-F1480E95044B}" type="presParOf" srcId="{F714412E-42D7-A44A-98A4-A7818A4C1B9F}" destId="{82ACD30A-60ED-8448-862B-A5E0E238E4EF}" srcOrd="5" destOrd="0" presId="urn:microsoft.com/office/officeart/2005/8/layout/process2"/>
    <dgm:cxn modelId="{3FA92862-6900-B743-A448-260733A9DA81}" type="presParOf" srcId="{82ACD30A-60ED-8448-862B-A5E0E238E4EF}" destId="{9FC800C3-6F71-3A45-9AC9-6F7470861D20}" srcOrd="0" destOrd="0" presId="urn:microsoft.com/office/officeart/2005/8/layout/process2"/>
    <dgm:cxn modelId="{D3A75B3D-E0E4-5F46-B87A-E988CB26A2E8}" type="presParOf" srcId="{F714412E-42D7-A44A-98A4-A7818A4C1B9F}" destId="{CED4CD2F-7B93-3E4C-A7DD-3DB2A6B95F59}" srcOrd="6" destOrd="0" presId="urn:microsoft.com/office/officeart/2005/8/layout/process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0857F1A-9C6D-304F-85B8-9BCC1448E41A}" type="doc">
      <dgm:prSet loTypeId="urn:microsoft.com/office/officeart/2005/8/layout/default" loCatId="" qsTypeId="urn:microsoft.com/office/officeart/2005/8/quickstyle/simple3" qsCatId="simple" csTypeId="urn:microsoft.com/office/officeart/2005/8/colors/colorful1" csCatId="colorful" phldr="1"/>
      <dgm:spPr/>
      <dgm:t>
        <a:bodyPr/>
        <a:lstStyle/>
        <a:p>
          <a:endParaRPr lang="en-GB"/>
        </a:p>
      </dgm:t>
    </dgm:pt>
    <dgm:pt modelId="{D3ABC4B1-85CA-6043-AD34-E828DF41DBC6}">
      <dgm:prSet phldrT="[Text]"/>
      <dgm:spPr/>
      <dgm:t>
        <a:bodyPr/>
        <a:lstStyle/>
        <a:p>
          <a:r>
            <a:rPr lang="en-GB" dirty="0"/>
            <a:t>Implement a standard, bundled rehabilitation offer for 4–6 weeks that pairs goal-oriented home support with supervised strength/balance classes, home-hazard checks, and medication review, using COM-B to tailor supports to each person (Al-Obaidi et al., 2020). The main barrier is patchy funding, short visit times, and limited transport to classes. The solution is to use pooled ICS prevention budgets to fund the full bundle, protect visit length, and include transport so people can attend and progress (Clemson et al., 2019).</a:t>
          </a:r>
        </a:p>
      </dgm:t>
    </dgm:pt>
    <dgm:pt modelId="{A1F6AE5C-0C95-5E4D-9A20-5EAFB073A917}" type="parTrans" cxnId="{5C957183-EE62-C746-83C1-A2B3BC7669DE}">
      <dgm:prSet/>
      <dgm:spPr/>
      <dgm:t>
        <a:bodyPr/>
        <a:lstStyle/>
        <a:p>
          <a:endParaRPr lang="en-GB"/>
        </a:p>
      </dgm:t>
    </dgm:pt>
    <dgm:pt modelId="{6C86DCD2-13DA-3F49-A289-E14A3AC76C7C}" type="sibTrans" cxnId="{5C957183-EE62-C746-83C1-A2B3BC7669DE}">
      <dgm:prSet/>
      <dgm:spPr/>
      <dgm:t>
        <a:bodyPr/>
        <a:lstStyle/>
        <a:p>
          <a:endParaRPr lang="en-GB"/>
        </a:p>
      </dgm:t>
    </dgm:pt>
    <dgm:pt modelId="{DB1A0545-1F84-604F-8147-FD29139156AF}">
      <dgm:prSet/>
      <dgm:spPr/>
      <dgm:t>
        <a:bodyPr/>
        <a:lstStyle/>
        <a:p>
          <a:r>
            <a:rPr lang="en-GB" dirty="0"/>
            <a:t>Stabilise the home-care workforce so older people get continuity, trust, and reliable follow-through on goals, with fair pay, clear career pathways, protected supervision time, and a named key worker. The main barrier is low pay, high turnover, and minimal supervision leading to rushed, inconsistent care. The solution is to introduce retention payments and career ladders, ring-fence supervision time, and assign a consistent key worker to coordinate equipment, reviews, and family communication (Clemson et al., 2019).</a:t>
          </a:r>
        </a:p>
      </dgm:t>
    </dgm:pt>
    <dgm:pt modelId="{DAA36DA1-C56F-3947-8408-1879BA64899F}" type="parTrans" cxnId="{F8E314D1-95E7-4C43-82F0-19CACAA66219}">
      <dgm:prSet/>
      <dgm:spPr/>
      <dgm:t>
        <a:bodyPr/>
        <a:lstStyle/>
        <a:p>
          <a:endParaRPr lang="en-GB"/>
        </a:p>
      </dgm:t>
    </dgm:pt>
    <dgm:pt modelId="{AC7DF010-6535-5D4B-8503-F5D730B096E2}" type="sibTrans" cxnId="{F8E314D1-95E7-4C43-82F0-19CACAA66219}">
      <dgm:prSet/>
      <dgm:spPr/>
      <dgm:t>
        <a:bodyPr/>
        <a:lstStyle/>
        <a:p>
          <a:endParaRPr lang="en-GB"/>
        </a:p>
      </dgm:t>
    </dgm:pt>
    <dgm:pt modelId="{85AB2BCF-8FFE-5448-8363-4546090AED8B}">
      <dgm:prSet/>
      <dgm:spPr/>
      <dgm:t>
        <a:bodyPr/>
        <a:lstStyle/>
        <a:p>
          <a:r>
            <a:rPr lang="en-GB" dirty="0"/>
            <a:t>Close access gaps by funding community transport and a tech-lending scheme with one-to-one digital coaching so older people can book appointments, join classes, use telecare, and stay connected (Karlsen et al., 2017). The main barrier is digital exclusion (no device/data, low skills, inaccessible portals) and rural travel challenges. The solution is to provide device libraries and data vouchers, simplify portals with coached onboarding and teach-back, and run community transport with feedback loops to GPs/ICS teams to monitor uptake (Oh et al., 2021).</a:t>
          </a:r>
        </a:p>
      </dgm:t>
    </dgm:pt>
    <dgm:pt modelId="{3F874C51-86EC-4A44-A9EC-B1814311B2A1}" type="parTrans" cxnId="{0255B1BD-EE65-F644-A5B3-0D3D064B5B9B}">
      <dgm:prSet/>
      <dgm:spPr/>
      <dgm:t>
        <a:bodyPr/>
        <a:lstStyle/>
        <a:p>
          <a:endParaRPr lang="en-GB"/>
        </a:p>
      </dgm:t>
    </dgm:pt>
    <dgm:pt modelId="{47BFA972-7CF6-A84A-9FA9-406DECC18F43}" type="sibTrans" cxnId="{0255B1BD-EE65-F644-A5B3-0D3D064B5B9B}">
      <dgm:prSet/>
      <dgm:spPr/>
      <dgm:t>
        <a:bodyPr/>
        <a:lstStyle/>
        <a:p>
          <a:endParaRPr lang="en-GB"/>
        </a:p>
      </dgm:t>
    </dgm:pt>
    <dgm:pt modelId="{EF6C18B7-F388-2A41-BE7F-A4012B0CBA50}" type="pres">
      <dgm:prSet presAssocID="{30857F1A-9C6D-304F-85B8-9BCC1448E41A}" presName="diagram" presStyleCnt="0">
        <dgm:presLayoutVars>
          <dgm:dir/>
          <dgm:resizeHandles val="exact"/>
        </dgm:presLayoutVars>
      </dgm:prSet>
      <dgm:spPr/>
    </dgm:pt>
    <dgm:pt modelId="{EE8575FC-E0CE-1A47-9C91-E33C0A7EF48A}" type="pres">
      <dgm:prSet presAssocID="{D3ABC4B1-85CA-6043-AD34-E828DF41DBC6}" presName="node" presStyleLbl="node1" presStyleIdx="0" presStyleCnt="3">
        <dgm:presLayoutVars>
          <dgm:bulletEnabled val="1"/>
        </dgm:presLayoutVars>
      </dgm:prSet>
      <dgm:spPr/>
    </dgm:pt>
    <dgm:pt modelId="{4A045122-E8A2-C241-BE63-8AB785CB7AB2}" type="pres">
      <dgm:prSet presAssocID="{6C86DCD2-13DA-3F49-A289-E14A3AC76C7C}" presName="sibTrans" presStyleCnt="0"/>
      <dgm:spPr/>
    </dgm:pt>
    <dgm:pt modelId="{A15BCD4E-2BF6-BE43-8599-ED6854E81808}" type="pres">
      <dgm:prSet presAssocID="{DB1A0545-1F84-604F-8147-FD29139156AF}" presName="node" presStyleLbl="node1" presStyleIdx="1" presStyleCnt="3">
        <dgm:presLayoutVars>
          <dgm:bulletEnabled val="1"/>
        </dgm:presLayoutVars>
      </dgm:prSet>
      <dgm:spPr/>
    </dgm:pt>
    <dgm:pt modelId="{57524CE5-A965-4A42-8045-82AE07CA4171}" type="pres">
      <dgm:prSet presAssocID="{AC7DF010-6535-5D4B-8503-F5D730B096E2}" presName="sibTrans" presStyleCnt="0"/>
      <dgm:spPr/>
    </dgm:pt>
    <dgm:pt modelId="{797EA498-4EDB-9645-8029-94958D9B2D30}" type="pres">
      <dgm:prSet presAssocID="{85AB2BCF-8FFE-5448-8363-4546090AED8B}" presName="node" presStyleLbl="node1" presStyleIdx="2" presStyleCnt="3">
        <dgm:presLayoutVars>
          <dgm:bulletEnabled val="1"/>
        </dgm:presLayoutVars>
      </dgm:prSet>
      <dgm:spPr/>
    </dgm:pt>
  </dgm:ptLst>
  <dgm:cxnLst>
    <dgm:cxn modelId="{3614F25C-9C89-224D-9400-2728CD0FE22E}" type="presOf" srcId="{D3ABC4B1-85CA-6043-AD34-E828DF41DBC6}" destId="{EE8575FC-E0CE-1A47-9C91-E33C0A7EF48A}" srcOrd="0" destOrd="0" presId="urn:microsoft.com/office/officeart/2005/8/layout/default"/>
    <dgm:cxn modelId="{81EFF560-4287-674A-AC18-D854C4D1CA26}" type="presOf" srcId="{85AB2BCF-8FFE-5448-8363-4546090AED8B}" destId="{797EA498-4EDB-9645-8029-94958D9B2D30}" srcOrd="0" destOrd="0" presId="urn:microsoft.com/office/officeart/2005/8/layout/default"/>
    <dgm:cxn modelId="{4C307E4E-AF72-E944-97C8-AEF6889EC869}" type="presOf" srcId="{30857F1A-9C6D-304F-85B8-9BCC1448E41A}" destId="{EF6C18B7-F388-2A41-BE7F-A4012B0CBA50}" srcOrd="0" destOrd="0" presId="urn:microsoft.com/office/officeart/2005/8/layout/default"/>
    <dgm:cxn modelId="{5C957183-EE62-C746-83C1-A2B3BC7669DE}" srcId="{30857F1A-9C6D-304F-85B8-9BCC1448E41A}" destId="{D3ABC4B1-85CA-6043-AD34-E828DF41DBC6}" srcOrd="0" destOrd="0" parTransId="{A1F6AE5C-0C95-5E4D-9A20-5EAFB073A917}" sibTransId="{6C86DCD2-13DA-3F49-A289-E14A3AC76C7C}"/>
    <dgm:cxn modelId="{86482689-B5FB-4B47-8FC4-9EE09DB55F21}" type="presOf" srcId="{DB1A0545-1F84-604F-8147-FD29139156AF}" destId="{A15BCD4E-2BF6-BE43-8599-ED6854E81808}" srcOrd="0" destOrd="0" presId="urn:microsoft.com/office/officeart/2005/8/layout/default"/>
    <dgm:cxn modelId="{0255B1BD-EE65-F644-A5B3-0D3D064B5B9B}" srcId="{30857F1A-9C6D-304F-85B8-9BCC1448E41A}" destId="{85AB2BCF-8FFE-5448-8363-4546090AED8B}" srcOrd="2" destOrd="0" parTransId="{3F874C51-86EC-4A44-A9EC-B1814311B2A1}" sibTransId="{47BFA972-7CF6-A84A-9FA9-406DECC18F43}"/>
    <dgm:cxn modelId="{F8E314D1-95E7-4C43-82F0-19CACAA66219}" srcId="{30857F1A-9C6D-304F-85B8-9BCC1448E41A}" destId="{DB1A0545-1F84-604F-8147-FD29139156AF}" srcOrd="1" destOrd="0" parTransId="{DAA36DA1-C56F-3947-8408-1879BA64899F}" sibTransId="{AC7DF010-6535-5D4B-8503-F5D730B096E2}"/>
    <dgm:cxn modelId="{4B9C167B-9E9C-E64D-85A1-12F37E2DE178}" type="presParOf" srcId="{EF6C18B7-F388-2A41-BE7F-A4012B0CBA50}" destId="{EE8575FC-E0CE-1A47-9C91-E33C0A7EF48A}" srcOrd="0" destOrd="0" presId="urn:microsoft.com/office/officeart/2005/8/layout/default"/>
    <dgm:cxn modelId="{79FCF538-18FC-D344-80EE-C41DB7841CA1}" type="presParOf" srcId="{EF6C18B7-F388-2A41-BE7F-A4012B0CBA50}" destId="{4A045122-E8A2-C241-BE63-8AB785CB7AB2}" srcOrd="1" destOrd="0" presId="urn:microsoft.com/office/officeart/2005/8/layout/default"/>
    <dgm:cxn modelId="{414453AA-AD9E-0642-B4FC-6A7BE209F661}" type="presParOf" srcId="{EF6C18B7-F388-2A41-BE7F-A4012B0CBA50}" destId="{A15BCD4E-2BF6-BE43-8599-ED6854E81808}" srcOrd="2" destOrd="0" presId="urn:microsoft.com/office/officeart/2005/8/layout/default"/>
    <dgm:cxn modelId="{8947CB6C-D4F6-BC48-9ABD-3263EA57F585}" type="presParOf" srcId="{EF6C18B7-F388-2A41-BE7F-A4012B0CBA50}" destId="{57524CE5-A965-4A42-8045-82AE07CA4171}" srcOrd="3" destOrd="0" presId="urn:microsoft.com/office/officeart/2005/8/layout/default"/>
    <dgm:cxn modelId="{0282DB45-3BA4-AA46-BCD4-3EA968FE325A}" type="presParOf" srcId="{EF6C18B7-F388-2A41-BE7F-A4012B0CBA50}" destId="{797EA498-4EDB-9645-8029-94958D9B2D30}"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B1F167-91F3-4938-BACC-9461FB2370BE}">
      <dsp:nvSpPr>
        <dsp:cNvPr id="0" name=""/>
        <dsp:cNvSpPr/>
      </dsp:nvSpPr>
      <dsp:spPr>
        <a:xfrm>
          <a:off x="47082" y="803073"/>
          <a:ext cx="976533" cy="9765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542175-084D-4AE3-98CD-0161E3B4B2B7}">
      <dsp:nvSpPr>
        <dsp:cNvPr id="0" name=""/>
        <dsp:cNvSpPr/>
      </dsp:nvSpPr>
      <dsp:spPr>
        <a:xfrm>
          <a:off x="252154" y="1008145"/>
          <a:ext cx="566389" cy="5663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AA0B5F-2A47-4FA5-B00E-1CE86B35ED37}">
      <dsp:nvSpPr>
        <dsp:cNvPr id="0" name=""/>
        <dsp:cNvSpPr/>
      </dsp:nvSpPr>
      <dsp:spPr>
        <a:xfrm>
          <a:off x="1232873" y="803073"/>
          <a:ext cx="2301829" cy="976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PK" sz="1100" b="1" kern="1200">
              <a:solidFill>
                <a:schemeClr val="tx1"/>
              </a:solidFill>
            </a:rPr>
            <a:t>Functional ability (ADLs/IADLs):</a:t>
          </a:r>
          <a:r>
            <a:rPr lang="en-PK" sz="1100" kern="1200">
              <a:solidFill>
                <a:schemeClr val="tx1"/>
              </a:solidFill>
            </a:rPr>
            <a:t> Support for bathing, dressing, meals, meds, finances, transport; proactive </a:t>
          </a:r>
          <a:r>
            <a:rPr lang="en-PK" sz="1100" b="1" kern="1200">
              <a:solidFill>
                <a:schemeClr val="tx1"/>
              </a:solidFill>
            </a:rPr>
            <a:t>falls risk</a:t>
          </a:r>
          <a:r>
            <a:rPr lang="en-PK" sz="1100" kern="1200">
              <a:solidFill>
                <a:schemeClr val="tx1"/>
              </a:solidFill>
            </a:rPr>
            <a:t> screening; </a:t>
          </a:r>
          <a:r>
            <a:rPr lang="en-PK" sz="1100" b="1" kern="1200">
              <a:solidFill>
                <a:schemeClr val="tx1"/>
              </a:solidFill>
            </a:rPr>
            <a:t>strength &amp; balance</a:t>
          </a:r>
          <a:r>
            <a:rPr lang="en-PK" sz="1100" kern="1200">
              <a:solidFill>
                <a:schemeClr val="tx1"/>
              </a:solidFill>
            </a:rPr>
            <a:t> training; home hazard checks; mobility aids fit-for-purpose (Clemson </a:t>
          </a:r>
          <a:r>
            <a:rPr lang="en-PK" sz="1100" i="1" kern="1200">
              <a:solidFill>
                <a:schemeClr val="tx1"/>
              </a:solidFill>
            </a:rPr>
            <a:t>et al.</a:t>
          </a:r>
          <a:r>
            <a:rPr lang="en-PK" sz="1100" kern="1200">
              <a:solidFill>
                <a:schemeClr val="tx1"/>
              </a:solidFill>
            </a:rPr>
            <a:t>, 2019).</a:t>
          </a:r>
          <a:endParaRPr lang="en-US" sz="1100" kern="1200">
            <a:solidFill>
              <a:schemeClr val="tx1"/>
            </a:solidFill>
          </a:endParaRPr>
        </a:p>
      </dsp:txBody>
      <dsp:txXfrm>
        <a:off x="1232873" y="803073"/>
        <a:ext cx="2301829" cy="976533"/>
      </dsp:txXfrm>
    </dsp:sp>
    <dsp:sp modelId="{12BCAFD1-6BFE-4B8A-AE1C-796B3086FCB5}">
      <dsp:nvSpPr>
        <dsp:cNvPr id="0" name=""/>
        <dsp:cNvSpPr/>
      </dsp:nvSpPr>
      <dsp:spPr>
        <a:xfrm>
          <a:off x="3935780" y="803073"/>
          <a:ext cx="976533" cy="9765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A5A10E-D979-4576-95A3-B21B59E8D662}">
      <dsp:nvSpPr>
        <dsp:cNvPr id="0" name=""/>
        <dsp:cNvSpPr/>
      </dsp:nvSpPr>
      <dsp:spPr>
        <a:xfrm>
          <a:off x="4140852" y="1008145"/>
          <a:ext cx="566389" cy="5663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56E69B-BAE6-4C97-BA06-80B98C6FEAC4}">
      <dsp:nvSpPr>
        <dsp:cNvPr id="0" name=""/>
        <dsp:cNvSpPr/>
      </dsp:nvSpPr>
      <dsp:spPr>
        <a:xfrm>
          <a:off x="5121571" y="803073"/>
          <a:ext cx="2301829" cy="976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PK" sz="1100" b="1" kern="1200" dirty="0">
              <a:solidFill>
                <a:schemeClr val="tx1"/>
              </a:solidFill>
            </a:rPr>
            <a:t>Psychosocial needs:</a:t>
          </a:r>
          <a:r>
            <a:rPr lang="en-PK" sz="1100" kern="1200" dirty="0">
              <a:solidFill>
                <a:schemeClr val="tx1"/>
              </a:solidFill>
            </a:rPr>
            <a:t> Tackle </a:t>
          </a:r>
          <a:r>
            <a:rPr lang="en-PK" sz="1100" b="1" kern="1200" dirty="0">
              <a:solidFill>
                <a:schemeClr val="tx1"/>
              </a:solidFill>
            </a:rPr>
            <a:t>loneliness</a:t>
          </a:r>
          <a:r>
            <a:rPr lang="en-PK" sz="1100" kern="1200" dirty="0">
              <a:solidFill>
                <a:schemeClr val="tx1"/>
              </a:solidFill>
            </a:rPr>
            <a:t> (befriending, social prescribing, group activities); rebuild </a:t>
          </a:r>
          <a:r>
            <a:rPr lang="en-PK" sz="1100" b="1" kern="1200" dirty="0">
              <a:solidFill>
                <a:schemeClr val="tx1"/>
              </a:solidFill>
            </a:rPr>
            <a:t>purpose/role identity</a:t>
          </a:r>
          <a:r>
            <a:rPr lang="en-PK" sz="1100" kern="1200" dirty="0">
              <a:solidFill>
                <a:schemeClr val="tx1"/>
              </a:solidFill>
            </a:rPr>
            <a:t> (volunteering, intergenerational programs); grief and transition support (Robertson, 2019).</a:t>
          </a:r>
          <a:endParaRPr lang="en-US" sz="1100" kern="1200" dirty="0">
            <a:solidFill>
              <a:schemeClr val="tx1"/>
            </a:solidFill>
          </a:endParaRPr>
        </a:p>
      </dsp:txBody>
      <dsp:txXfrm>
        <a:off x="5121571" y="803073"/>
        <a:ext cx="2301829" cy="976533"/>
      </dsp:txXfrm>
    </dsp:sp>
    <dsp:sp modelId="{8FBF567E-C626-4CA6-A2CB-DB11836AF63B}">
      <dsp:nvSpPr>
        <dsp:cNvPr id="0" name=""/>
        <dsp:cNvSpPr/>
      </dsp:nvSpPr>
      <dsp:spPr>
        <a:xfrm>
          <a:off x="47082" y="2508603"/>
          <a:ext cx="976533" cy="9765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B44788-A6FF-44FD-A9A8-3E6123245C31}">
      <dsp:nvSpPr>
        <dsp:cNvPr id="0" name=""/>
        <dsp:cNvSpPr/>
      </dsp:nvSpPr>
      <dsp:spPr>
        <a:xfrm>
          <a:off x="252154" y="2713675"/>
          <a:ext cx="566389" cy="56638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2F1A5F-759A-4583-B0B8-56AB9F472637}">
      <dsp:nvSpPr>
        <dsp:cNvPr id="0" name=""/>
        <dsp:cNvSpPr/>
      </dsp:nvSpPr>
      <dsp:spPr>
        <a:xfrm>
          <a:off x="1232873" y="2508603"/>
          <a:ext cx="2301829" cy="976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PK" sz="1100" b="1" kern="1200" dirty="0">
              <a:solidFill>
                <a:schemeClr val="tx1"/>
              </a:solidFill>
            </a:rPr>
            <a:t>Autonomy &amp; choice:</a:t>
          </a:r>
          <a:r>
            <a:rPr lang="en-PK" sz="1100" kern="1200" dirty="0">
              <a:solidFill>
                <a:schemeClr val="tx1"/>
              </a:solidFill>
            </a:rPr>
            <a:t> </a:t>
          </a:r>
          <a:r>
            <a:rPr lang="en-PK" sz="1100" b="1" kern="1200" dirty="0">
              <a:solidFill>
                <a:schemeClr val="tx1"/>
              </a:solidFill>
            </a:rPr>
            <a:t>Shared decision-making</a:t>
          </a:r>
          <a:r>
            <a:rPr lang="en-PK" sz="1100" kern="1200" dirty="0">
              <a:solidFill>
                <a:schemeClr val="tx1"/>
              </a:solidFill>
            </a:rPr>
            <a:t>, consent and capacity checks; </a:t>
          </a:r>
          <a:r>
            <a:rPr lang="en-PK" sz="1100" b="1" kern="1200" dirty="0">
              <a:solidFill>
                <a:schemeClr val="tx1"/>
              </a:solidFill>
            </a:rPr>
            <a:t>advance care planning</a:t>
          </a:r>
          <a:r>
            <a:rPr lang="en-PK" sz="1100" kern="1200" dirty="0">
              <a:solidFill>
                <a:schemeClr val="tx1"/>
              </a:solidFill>
            </a:rPr>
            <a:t> (preferences, DNACPR, power of attorney); personalised care &amp; support plans with goals that matter to the person (Robertson, 2019).</a:t>
          </a:r>
          <a:endParaRPr lang="en-US" sz="1100" kern="1200" dirty="0">
            <a:solidFill>
              <a:schemeClr val="tx1"/>
            </a:solidFill>
          </a:endParaRPr>
        </a:p>
      </dsp:txBody>
      <dsp:txXfrm>
        <a:off x="1232873" y="2508603"/>
        <a:ext cx="2301829" cy="976533"/>
      </dsp:txXfrm>
    </dsp:sp>
    <dsp:sp modelId="{B90E157F-C050-43DF-B731-756ABF05F050}">
      <dsp:nvSpPr>
        <dsp:cNvPr id="0" name=""/>
        <dsp:cNvSpPr/>
      </dsp:nvSpPr>
      <dsp:spPr>
        <a:xfrm>
          <a:off x="3935780" y="2508603"/>
          <a:ext cx="976533" cy="97653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C455CF-90DD-4DCE-848E-BB0DEDA1DB83}">
      <dsp:nvSpPr>
        <dsp:cNvPr id="0" name=""/>
        <dsp:cNvSpPr/>
      </dsp:nvSpPr>
      <dsp:spPr>
        <a:xfrm>
          <a:off x="4140852" y="2713675"/>
          <a:ext cx="566389" cy="56638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90FD3C-6CAB-4EAB-8056-8C0BCAF5403A}">
      <dsp:nvSpPr>
        <dsp:cNvPr id="0" name=""/>
        <dsp:cNvSpPr/>
      </dsp:nvSpPr>
      <dsp:spPr>
        <a:xfrm>
          <a:off x="5121571" y="2508603"/>
          <a:ext cx="2301829" cy="976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PK" sz="1100" b="1" kern="1200" dirty="0">
              <a:solidFill>
                <a:schemeClr val="tx1"/>
              </a:solidFill>
            </a:rPr>
            <a:t>Literacies as enablers:</a:t>
          </a:r>
          <a:r>
            <a:rPr lang="en-PK" sz="1100" kern="1200" dirty="0">
              <a:solidFill>
                <a:schemeClr val="tx1"/>
              </a:solidFill>
            </a:rPr>
            <a:t> </a:t>
          </a:r>
          <a:r>
            <a:rPr lang="en-PK" sz="1100" b="1" kern="1200" dirty="0">
              <a:solidFill>
                <a:schemeClr val="tx1"/>
              </a:solidFill>
            </a:rPr>
            <a:t>Health literacy</a:t>
          </a:r>
          <a:r>
            <a:rPr lang="en-PK" sz="1100" kern="1200" dirty="0">
              <a:solidFill>
                <a:schemeClr val="tx1"/>
              </a:solidFill>
            </a:rPr>
            <a:t> (clear info, teach-back, translated/accessible formats); </a:t>
          </a:r>
          <a:r>
            <a:rPr lang="en-PK" sz="1100" b="1" kern="1200" dirty="0">
              <a:solidFill>
                <a:schemeClr val="tx1"/>
              </a:solidFill>
            </a:rPr>
            <a:t>digital literacy</a:t>
          </a:r>
          <a:r>
            <a:rPr lang="en-PK" sz="1100" kern="1200" dirty="0">
              <a:solidFill>
                <a:schemeClr val="tx1"/>
              </a:solidFill>
            </a:rPr>
            <a:t> (one-to-one coaching, device loans, simple UIs) to access appointments, remote monitoring, and community resources (Oh </a:t>
          </a:r>
          <a:r>
            <a:rPr lang="en-PK" sz="1100" i="1" kern="1200" dirty="0">
              <a:solidFill>
                <a:schemeClr val="tx1"/>
              </a:solidFill>
            </a:rPr>
            <a:t>et al.</a:t>
          </a:r>
          <a:r>
            <a:rPr lang="en-PK" sz="1100" kern="1200" dirty="0">
              <a:solidFill>
                <a:schemeClr val="tx1"/>
              </a:solidFill>
            </a:rPr>
            <a:t>, 2021).</a:t>
          </a:r>
          <a:endParaRPr lang="en-US" sz="1100" kern="1200" dirty="0">
            <a:solidFill>
              <a:schemeClr val="tx1"/>
            </a:solidFill>
          </a:endParaRPr>
        </a:p>
      </dsp:txBody>
      <dsp:txXfrm>
        <a:off x="5121571" y="2508603"/>
        <a:ext cx="2301829" cy="9765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AFC70D-237C-B041-8A01-00A2ADA885F9}">
      <dsp:nvSpPr>
        <dsp:cNvPr id="0" name=""/>
        <dsp:cNvSpPr/>
      </dsp:nvSpPr>
      <dsp:spPr>
        <a:xfrm>
          <a:off x="5616" y="0"/>
          <a:ext cx="5403256" cy="480218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PK" sz="2000" b="1" kern="1200" dirty="0"/>
            <a:t>Self-Determination Theory (SDT)</a:t>
          </a:r>
          <a:endParaRPr lang="en-GB" sz="2000" kern="1200" dirty="0"/>
        </a:p>
      </dsp:txBody>
      <dsp:txXfrm>
        <a:off x="5616" y="0"/>
        <a:ext cx="5403256" cy="1440656"/>
      </dsp:txXfrm>
    </dsp:sp>
    <dsp:sp modelId="{0744D539-E5DA-374C-A03A-EEC93313A180}">
      <dsp:nvSpPr>
        <dsp:cNvPr id="0" name=""/>
        <dsp:cNvSpPr/>
      </dsp:nvSpPr>
      <dsp:spPr>
        <a:xfrm>
          <a:off x="545942" y="1440773"/>
          <a:ext cx="4322605" cy="699576"/>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66725">
            <a:lnSpc>
              <a:spcPct val="90000"/>
            </a:lnSpc>
            <a:spcBef>
              <a:spcPct val="0"/>
            </a:spcBef>
            <a:spcAft>
              <a:spcPct val="35000"/>
            </a:spcAft>
            <a:buSzPts val="1000"/>
            <a:buFont typeface="Symbol" pitchFamily="2" charset="2"/>
            <a:buNone/>
          </a:pPr>
          <a:r>
            <a:rPr lang="en-PK" sz="1050" b="1" kern="1200" dirty="0"/>
            <a:t>Mechanism:</a:t>
          </a:r>
          <a:r>
            <a:rPr lang="en-PK" sz="1050" kern="1200" dirty="0"/>
            <a:t> Empowerment rises when services support </a:t>
          </a:r>
          <a:r>
            <a:rPr lang="en-PK" sz="1050" b="1" kern="1200" dirty="0"/>
            <a:t>autonomy</a:t>
          </a:r>
          <a:r>
            <a:rPr lang="en-PK" sz="1050" kern="1200" dirty="0"/>
            <a:t> (real choice/control), </a:t>
          </a:r>
          <a:r>
            <a:rPr lang="en-PK" sz="1050" b="1" kern="1200" dirty="0"/>
            <a:t>competence</a:t>
          </a:r>
          <a:r>
            <a:rPr lang="en-PK" sz="1050" kern="1200" dirty="0"/>
            <a:t> (skills, feedback), and </a:t>
          </a:r>
          <a:r>
            <a:rPr lang="en-PK" sz="1050" b="1" kern="1200" dirty="0"/>
            <a:t>relatedness</a:t>
          </a:r>
          <a:r>
            <a:rPr lang="en-PK" sz="1050" kern="1200" dirty="0"/>
            <a:t> (trusting relationships) (Niemiec and Ryan, 2009).</a:t>
          </a:r>
          <a:endParaRPr lang="en-GB" sz="1050" kern="1200" dirty="0"/>
        </a:p>
      </dsp:txBody>
      <dsp:txXfrm>
        <a:off x="566432" y="1461263"/>
        <a:ext cx="4281625" cy="658596"/>
      </dsp:txXfrm>
    </dsp:sp>
    <dsp:sp modelId="{0A1775B5-C3F4-B54C-9679-C7A33C7EBE92}">
      <dsp:nvSpPr>
        <dsp:cNvPr id="0" name=""/>
        <dsp:cNvSpPr/>
      </dsp:nvSpPr>
      <dsp:spPr>
        <a:xfrm>
          <a:off x="545942" y="2247977"/>
          <a:ext cx="4322605" cy="699576"/>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17145" rIns="22860" bIns="17145" numCol="1" spcCol="1270" anchor="t" anchorCtr="0">
          <a:noAutofit/>
        </a:bodyPr>
        <a:lstStyle/>
        <a:p>
          <a:pPr marL="0" lvl="0" indent="0" algn="l" defTabSz="400050">
            <a:lnSpc>
              <a:spcPct val="90000"/>
            </a:lnSpc>
            <a:spcBef>
              <a:spcPct val="0"/>
            </a:spcBef>
            <a:spcAft>
              <a:spcPct val="35000"/>
            </a:spcAft>
            <a:buSzPts val="1000"/>
            <a:buFont typeface="Symbol" pitchFamily="2" charset="2"/>
            <a:buNone/>
          </a:pPr>
          <a:r>
            <a:rPr lang="en-PK" sz="900" b="1" kern="1200" dirty="0"/>
            <a:t>Applied to needs:</a:t>
          </a:r>
          <a:endParaRPr lang="en-PK" sz="900" kern="1200" dirty="0"/>
        </a:p>
        <a:p>
          <a:pPr marL="57150" lvl="1" indent="-57150" algn="l" defTabSz="311150">
            <a:lnSpc>
              <a:spcPct val="90000"/>
            </a:lnSpc>
            <a:spcBef>
              <a:spcPct val="0"/>
            </a:spcBef>
            <a:spcAft>
              <a:spcPct val="15000"/>
            </a:spcAft>
            <a:buSzPts val="1000"/>
            <a:buFont typeface="Courier New" panose="02070309020205020404" pitchFamily="49" charset="0"/>
            <a:buChar char="o"/>
          </a:pPr>
          <a:r>
            <a:rPr lang="en-PK" sz="700" i="1" kern="1200" dirty="0"/>
            <a:t>Functional ability:</a:t>
          </a:r>
          <a:r>
            <a:rPr lang="en-PK" sz="700" kern="1200" dirty="0"/>
            <a:t> co-set rehab goals; graded strength/balance with visible progress (competence).</a:t>
          </a:r>
        </a:p>
        <a:p>
          <a:pPr marL="57150" lvl="1" indent="-57150" algn="l" defTabSz="311150">
            <a:lnSpc>
              <a:spcPct val="90000"/>
            </a:lnSpc>
            <a:spcBef>
              <a:spcPct val="0"/>
            </a:spcBef>
            <a:spcAft>
              <a:spcPct val="15000"/>
            </a:spcAft>
            <a:buSzPts val="1000"/>
            <a:buFont typeface="Courier New" panose="02070309020205020404" pitchFamily="49" charset="0"/>
            <a:buChar char="o"/>
          </a:pPr>
          <a:r>
            <a:rPr lang="en-PK" sz="700" i="1" kern="1200" dirty="0"/>
            <a:t>Psychosocial:</a:t>
          </a:r>
          <a:r>
            <a:rPr lang="en-PK" sz="700" kern="1200" dirty="0"/>
            <a:t> consistent key worker and peer groups (relatedness).</a:t>
          </a:r>
        </a:p>
        <a:p>
          <a:pPr marL="57150" lvl="1" indent="-57150" algn="l" defTabSz="311150">
            <a:lnSpc>
              <a:spcPct val="90000"/>
            </a:lnSpc>
            <a:spcBef>
              <a:spcPct val="0"/>
            </a:spcBef>
            <a:spcAft>
              <a:spcPct val="15000"/>
            </a:spcAft>
            <a:buSzPts val="1000"/>
            <a:buFont typeface="Courier New" panose="02070309020205020404" pitchFamily="49" charset="0"/>
            <a:buChar char="o"/>
          </a:pPr>
          <a:r>
            <a:rPr lang="en-PK" sz="700" i="1" kern="1200" dirty="0"/>
            <a:t>Autonomy &amp; choice:</a:t>
          </a:r>
          <a:r>
            <a:rPr lang="en-PK" sz="700" kern="1200" dirty="0"/>
            <a:t> shared decisions, advance care plans that reflect values (autonomy).</a:t>
          </a:r>
        </a:p>
      </dsp:txBody>
      <dsp:txXfrm>
        <a:off x="566432" y="2268467"/>
        <a:ext cx="4281625" cy="658596"/>
      </dsp:txXfrm>
    </dsp:sp>
    <dsp:sp modelId="{F25E49D0-9C73-AA47-B9CB-2A711A90399A}">
      <dsp:nvSpPr>
        <dsp:cNvPr id="0" name=""/>
        <dsp:cNvSpPr/>
      </dsp:nvSpPr>
      <dsp:spPr>
        <a:xfrm>
          <a:off x="545942" y="3055181"/>
          <a:ext cx="4322605" cy="699576"/>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5400" tIns="19050" rIns="25400" bIns="19050" numCol="1" spcCol="1270" anchor="ctr" anchorCtr="0">
          <a:noAutofit/>
        </a:bodyPr>
        <a:lstStyle/>
        <a:p>
          <a:pPr marL="0" lvl="0" indent="0" algn="ctr" defTabSz="444500">
            <a:lnSpc>
              <a:spcPct val="90000"/>
            </a:lnSpc>
            <a:spcBef>
              <a:spcPct val="0"/>
            </a:spcBef>
            <a:spcAft>
              <a:spcPct val="35000"/>
            </a:spcAft>
            <a:buNone/>
          </a:pPr>
          <a:r>
            <a:rPr lang="en-PK" sz="1000" kern="1200" dirty="0"/>
            <a:t>Self-Determination Theory pushes back against a we know best attitude, but giving people fake or limited choices without real support (time, transport, tech help) kills motivation; safety-first rules can also quietly limit autonomy (Gantt, Yanchar and Parker, 2022).</a:t>
          </a:r>
        </a:p>
      </dsp:txBody>
      <dsp:txXfrm>
        <a:off x="566432" y="3075671"/>
        <a:ext cx="4281625" cy="658596"/>
      </dsp:txXfrm>
    </dsp:sp>
    <dsp:sp modelId="{F1943BAF-4C69-0C48-A3F0-746DD5639BAB}">
      <dsp:nvSpPr>
        <dsp:cNvPr id="0" name=""/>
        <dsp:cNvSpPr/>
      </dsp:nvSpPr>
      <dsp:spPr>
        <a:xfrm>
          <a:off x="545942" y="3862384"/>
          <a:ext cx="4322605" cy="699576"/>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66725">
            <a:lnSpc>
              <a:spcPct val="90000"/>
            </a:lnSpc>
            <a:spcBef>
              <a:spcPct val="0"/>
            </a:spcBef>
            <a:spcAft>
              <a:spcPct val="35000"/>
            </a:spcAft>
            <a:buNone/>
          </a:pPr>
          <a:r>
            <a:rPr lang="en-PK" sz="1050" kern="1200" dirty="0"/>
            <a:t>Operational steps and metrics: Use goal-attainment scaling, option grids, and teach-back; track progress with the </a:t>
          </a:r>
          <a:r>
            <a:rPr lang="en-PK" sz="1050" b="1" kern="1200" dirty="0"/>
            <a:t>Patient Activation Measure (PAM)</a:t>
          </a:r>
          <a:r>
            <a:rPr lang="en-PK" sz="1050" kern="1200" dirty="0"/>
            <a:t> and ask people how satisfied they are with their involvement in decisions.</a:t>
          </a:r>
        </a:p>
      </dsp:txBody>
      <dsp:txXfrm>
        <a:off x="566432" y="3882874"/>
        <a:ext cx="4281625" cy="658596"/>
      </dsp:txXfrm>
    </dsp:sp>
    <dsp:sp modelId="{B53A7948-8AE8-3B41-8EC3-12123CAB4C11}">
      <dsp:nvSpPr>
        <dsp:cNvPr id="0" name=""/>
        <dsp:cNvSpPr/>
      </dsp:nvSpPr>
      <dsp:spPr>
        <a:xfrm>
          <a:off x="5814117" y="0"/>
          <a:ext cx="5403256" cy="480218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PK" sz="1800" b="1" kern="1200" dirty="0"/>
            <a:t>COM-B — Capability, Opportunity, Motivation → Behaviour</a:t>
          </a:r>
          <a:endParaRPr lang="en-GB" sz="1800" kern="1200" dirty="0"/>
        </a:p>
      </dsp:txBody>
      <dsp:txXfrm>
        <a:off x="5814117" y="0"/>
        <a:ext cx="5403256" cy="1440656"/>
      </dsp:txXfrm>
    </dsp:sp>
    <dsp:sp modelId="{FD74CD1C-8783-B44A-AA20-16A79DE6EA50}">
      <dsp:nvSpPr>
        <dsp:cNvPr id="0" name=""/>
        <dsp:cNvSpPr/>
      </dsp:nvSpPr>
      <dsp:spPr>
        <a:xfrm>
          <a:off x="6354443" y="1440773"/>
          <a:ext cx="4322605" cy="699576"/>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88950">
            <a:lnSpc>
              <a:spcPct val="90000"/>
            </a:lnSpc>
            <a:spcBef>
              <a:spcPct val="0"/>
            </a:spcBef>
            <a:spcAft>
              <a:spcPct val="35000"/>
            </a:spcAft>
            <a:buSzPts val="1000"/>
            <a:buFont typeface="Symbol" pitchFamily="2" charset="2"/>
            <a:buNone/>
          </a:pPr>
          <a:r>
            <a:rPr lang="en-PK" sz="1100" b="1" kern="1200" dirty="0"/>
            <a:t>Capability</a:t>
          </a:r>
          <a:r>
            <a:rPr lang="en-PK" sz="1100" kern="1200" dirty="0"/>
            <a:t> (knowledge/skills), </a:t>
          </a:r>
          <a:r>
            <a:rPr lang="en-PK" sz="1100" b="1" kern="1200" dirty="0"/>
            <a:t>Opportunity</a:t>
          </a:r>
          <a:r>
            <a:rPr lang="en-PK" sz="1100" kern="1200" dirty="0"/>
            <a:t> (environment/resources), and </a:t>
          </a:r>
          <a:r>
            <a:rPr lang="en-PK" sz="1100" b="1" kern="1200" dirty="0"/>
            <a:t>Motivation</a:t>
          </a:r>
          <a:r>
            <a:rPr lang="en-PK" sz="1100" kern="1200" dirty="0"/>
            <a:t> (reflective/automatic) are aligned (Willmott, Pang and Rundle-Thiele, 2021).</a:t>
          </a:r>
          <a:endParaRPr lang="en-GB" sz="1100" kern="1200" dirty="0"/>
        </a:p>
      </dsp:txBody>
      <dsp:txXfrm>
        <a:off x="6374933" y="1461263"/>
        <a:ext cx="4281625" cy="658596"/>
      </dsp:txXfrm>
    </dsp:sp>
    <dsp:sp modelId="{794EDB6A-73B0-2340-AE0D-0E9FF9BD2514}">
      <dsp:nvSpPr>
        <dsp:cNvPr id="0" name=""/>
        <dsp:cNvSpPr/>
      </dsp:nvSpPr>
      <dsp:spPr>
        <a:xfrm>
          <a:off x="6354443" y="2247977"/>
          <a:ext cx="4322605" cy="699576"/>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17145" rIns="22860" bIns="17145" numCol="1" spcCol="1270" anchor="t" anchorCtr="0">
          <a:noAutofit/>
        </a:bodyPr>
        <a:lstStyle/>
        <a:p>
          <a:pPr marL="0" lvl="0" indent="0" algn="l" defTabSz="400050">
            <a:lnSpc>
              <a:spcPct val="90000"/>
            </a:lnSpc>
            <a:spcBef>
              <a:spcPct val="0"/>
            </a:spcBef>
            <a:spcAft>
              <a:spcPct val="35000"/>
            </a:spcAft>
            <a:buSzPts val="1000"/>
            <a:buFont typeface="Symbol" pitchFamily="2" charset="2"/>
            <a:buNone/>
          </a:pPr>
          <a:r>
            <a:rPr lang="en-PK" sz="900" b="1" kern="1200"/>
            <a:t>Applied to needs:</a:t>
          </a:r>
          <a:endParaRPr lang="en-PK" sz="900" kern="1200"/>
        </a:p>
        <a:p>
          <a:pPr marL="57150" lvl="1" indent="-57150" algn="l" defTabSz="311150">
            <a:lnSpc>
              <a:spcPct val="90000"/>
            </a:lnSpc>
            <a:spcBef>
              <a:spcPct val="0"/>
            </a:spcBef>
            <a:spcAft>
              <a:spcPct val="15000"/>
            </a:spcAft>
            <a:buSzPts val="1000"/>
            <a:buFont typeface="Courier New" panose="02070309020205020404" pitchFamily="49" charset="0"/>
            <a:buChar char="o"/>
          </a:pPr>
          <a:r>
            <a:rPr lang="en-PK" sz="700" i="1" kern="1200" dirty="0"/>
            <a:t>Health/digital literacy:</a:t>
          </a:r>
          <a:r>
            <a:rPr lang="en-PK" sz="700" kern="1200" dirty="0"/>
            <a:t> plain-language coaching (C), device-loan + easy apps (O), habit prompts &amp; positive feedback (M).</a:t>
          </a:r>
        </a:p>
        <a:p>
          <a:pPr marL="57150" lvl="1" indent="-57150" algn="l" defTabSz="311150">
            <a:lnSpc>
              <a:spcPct val="90000"/>
            </a:lnSpc>
            <a:spcBef>
              <a:spcPct val="0"/>
            </a:spcBef>
            <a:spcAft>
              <a:spcPct val="15000"/>
            </a:spcAft>
            <a:buSzPts val="1000"/>
            <a:buFont typeface="Courier New" panose="02070309020205020404" pitchFamily="49" charset="0"/>
            <a:buChar char="o"/>
          </a:pPr>
          <a:r>
            <a:rPr lang="en-PK" sz="700" i="1" kern="1200"/>
            <a:t>Falls prevention:</a:t>
          </a:r>
          <a:r>
            <a:rPr lang="en-PK" sz="700" kern="1200"/>
            <a:t> supervised practice (C), safe home layout &amp; transport to classes (O), fear-of-falling reframed to confidence building (M).</a:t>
          </a:r>
        </a:p>
      </dsp:txBody>
      <dsp:txXfrm>
        <a:off x="6374933" y="2268467"/>
        <a:ext cx="4281625" cy="658596"/>
      </dsp:txXfrm>
    </dsp:sp>
    <dsp:sp modelId="{0671B3FE-77CE-644F-B916-A64857D181F0}">
      <dsp:nvSpPr>
        <dsp:cNvPr id="0" name=""/>
        <dsp:cNvSpPr/>
      </dsp:nvSpPr>
      <dsp:spPr>
        <a:xfrm>
          <a:off x="6354443" y="3055181"/>
          <a:ext cx="4322605" cy="699576"/>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66725">
            <a:lnSpc>
              <a:spcPct val="90000"/>
            </a:lnSpc>
            <a:spcBef>
              <a:spcPct val="0"/>
            </a:spcBef>
            <a:spcAft>
              <a:spcPct val="35000"/>
            </a:spcAft>
            <a:buSzPts val="1000"/>
            <a:buFont typeface="Symbol" pitchFamily="2" charset="2"/>
            <a:buNone/>
          </a:pPr>
          <a:r>
            <a:rPr lang="en-PK" sz="1050" kern="1200" dirty="0"/>
            <a:t>COM-B risks over-individualising if structural barriers (workforce, housing, poverty) are not tackled; behaviour change fails when Opportunity is weak even with high motivation (Paterson </a:t>
          </a:r>
          <a:r>
            <a:rPr lang="en-PK" sz="1050" i="1" kern="1200" dirty="0"/>
            <a:t>et al.</a:t>
          </a:r>
          <a:r>
            <a:rPr lang="en-PK" sz="1050" kern="1200" dirty="0"/>
            <a:t>, 2024).</a:t>
          </a:r>
        </a:p>
      </dsp:txBody>
      <dsp:txXfrm>
        <a:off x="6374933" y="3075671"/>
        <a:ext cx="4281625" cy="658596"/>
      </dsp:txXfrm>
    </dsp:sp>
    <dsp:sp modelId="{F4446476-6559-8D48-8F3C-4DD2E06086DB}">
      <dsp:nvSpPr>
        <dsp:cNvPr id="0" name=""/>
        <dsp:cNvSpPr/>
      </dsp:nvSpPr>
      <dsp:spPr>
        <a:xfrm>
          <a:off x="6354443" y="3862384"/>
          <a:ext cx="4322605" cy="699576"/>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66725">
            <a:lnSpc>
              <a:spcPct val="90000"/>
            </a:lnSpc>
            <a:spcBef>
              <a:spcPct val="0"/>
            </a:spcBef>
            <a:spcAft>
              <a:spcPct val="35000"/>
            </a:spcAft>
            <a:buSzPts val="1000"/>
            <a:buFont typeface="Symbol" pitchFamily="2" charset="2"/>
            <a:buNone/>
          </a:pPr>
          <a:r>
            <a:rPr lang="en-PK" sz="1050" b="1" kern="1200" dirty="0"/>
            <a:t>Operationalise:</a:t>
          </a:r>
          <a:r>
            <a:rPr lang="en-PK" sz="1050" kern="1200" dirty="0"/>
            <a:t> Map barriers, select </a:t>
          </a:r>
          <a:r>
            <a:rPr lang="en-PK" sz="1050" b="1" kern="1200" dirty="0"/>
            <a:t>intervention functions</a:t>
          </a:r>
          <a:r>
            <a:rPr lang="en-PK" sz="1050" kern="1200" dirty="0"/>
            <a:t> (training, enablement, environmental restructuring), and track </a:t>
          </a:r>
          <a:r>
            <a:rPr lang="en-PK" sz="1050" b="1" kern="1200" dirty="0"/>
            <a:t>process metrics</a:t>
          </a:r>
          <a:r>
            <a:rPr lang="en-PK" sz="1050" kern="1200" dirty="0"/>
            <a:t> (class attendance, tech log-ins) plus outcomes (fall rate, ADL scores).</a:t>
          </a:r>
        </a:p>
      </dsp:txBody>
      <dsp:txXfrm>
        <a:off x="6374933" y="3882874"/>
        <a:ext cx="4281625" cy="6585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25B662-B6A8-DD41-9D1F-C15EEA89809D}">
      <dsp:nvSpPr>
        <dsp:cNvPr id="0" name=""/>
        <dsp:cNvSpPr/>
      </dsp:nvSpPr>
      <dsp:spPr>
        <a:xfrm>
          <a:off x="2221255" y="0"/>
          <a:ext cx="3139335" cy="78483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PK" sz="1800" b="1" kern="1200" dirty="0"/>
            <a:t>Reablement &amp; Home-First (time-limited, goal-oriented)</a:t>
          </a:r>
          <a:endParaRPr lang="en-GB" sz="1800" kern="1200" dirty="0"/>
        </a:p>
      </dsp:txBody>
      <dsp:txXfrm>
        <a:off x="2244242" y="22987"/>
        <a:ext cx="3093361" cy="738859"/>
      </dsp:txXfrm>
    </dsp:sp>
    <dsp:sp modelId="{DBE677D0-6555-FC4C-B5FB-33B84722A9AC}">
      <dsp:nvSpPr>
        <dsp:cNvPr id="0" name=""/>
        <dsp:cNvSpPr/>
      </dsp:nvSpPr>
      <dsp:spPr>
        <a:xfrm rot="5400000">
          <a:off x="3722250" y="853506"/>
          <a:ext cx="137345" cy="137345"/>
        </a:xfrm>
        <a:prstGeom prst="rightArrow">
          <a:avLst>
            <a:gd name="adj1" fmla="val 667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67885A6-7091-FC4B-82AA-30A83926E724}">
      <dsp:nvSpPr>
        <dsp:cNvPr id="0" name=""/>
        <dsp:cNvSpPr/>
      </dsp:nvSpPr>
      <dsp:spPr>
        <a:xfrm>
          <a:off x="2221255" y="1059525"/>
          <a:ext cx="3139335" cy="784833"/>
        </a:xfrm>
        <a:prstGeom prst="roundRect">
          <a:avLst>
            <a:gd name="adj" fmla="val 10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SzPts val="1000"/>
            <a:buFont typeface="Symbol" pitchFamily="2" charset="2"/>
            <a:buNone/>
          </a:pPr>
          <a:r>
            <a:rPr lang="en-PK" sz="1000" kern="1200" dirty="0"/>
            <a:t>4–6 week, multidisciplinary support at home to rebuild ADLs/IADLs, often via Home-First pathways after hospital discharge.</a:t>
          </a:r>
          <a:endParaRPr lang="en-GB" sz="1000" kern="1200" dirty="0"/>
        </a:p>
      </dsp:txBody>
      <dsp:txXfrm>
        <a:off x="2244242" y="1082512"/>
        <a:ext cx="3093361" cy="738859"/>
      </dsp:txXfrm>
    </dsp:sp>
    <dsp:sp modelId="{6D2D37C2-8C89-1946-AF38-E4F6F0D01B55}">
      <dsp:nvSpPr>
        <dsp:cNvPr id="0" name=""/>
        <dsp:cNvSpPr/>
      </dsp:nvSpPr>
      <dsp:spPr>
        <a:xfrm rot="5400000">
          <a:off x="3722250" y="1913032"/>
          <a:ext cx="137345" cy="137345"/>
        </a:xfrm>
        <a:prstGeom prst="rightArrow">
          <a:avLst>
            <a:gd name="adj1" fmla="val 667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845F6B5-5070-774C-B58C-ED5D864DBB88}">
      <dsp:nvSpPr>
        <dsp:cNvPr id="0" name=""/>
        <dsp:cNvSpPr/>
      </dsp:nvSpPr>
      <dsp:spPr>
        <a:xfrm>
          <a:off x="2221255" y="2119051"/>
          <a:ext cx="3139335" cy="784833"/>
        </a:xfrm>
        <a:prstGeom prst="roundRect">
          <a:avLst>
            <a:gd name="adj" fmla="val 10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SzPts val="1000"/>
            <a:buFont typeface="Symbol" pitchFamily="2" charset="2"/>
            <a:buNone/>
          </a:pPr>
          <a:r>
            <a:rPr lang="en-PK" sz="1000" b="1" kern="1200"/>
            <a:t>What seems to work &amp; why:</a:t>
          </a:r>
          <a:r>
            <a:rPr lang="en-PK" sz="1000" kern="1200"/>
            <a:t> Daily, </a:t>
          </a:r>
          <a:r>
            <a:rPr lang="en-PK" sz="1000" b="1" kern="1200"/>
            <a:t>person-set goals</a:t>
          </a:r>
          <a:r>
            <a:rPr lang="en-PK" sz="1000" kern="1200"/>
            <a:t> + consistent key worker + practice in the real home environment → faster confidence and functional gains; prevents long-term packages (NHS UK, 2023).</a:t>
          </a:r>
        </a:p>
      </dsp:txBody>
      <dsp:txXfrm>
        <a:off x="2244242" y="2142038"/>
        <a:ext cx="3093361" cy="738859"/>
      </dsp:txXfrm>
    </dsp:sp>
    <dsp:sp modelId="{84FBD75B-4A96-2545-881A-2A72680E9457}">
      <dsp:nvSpPr>
        <dsp:cNvPr id="0" name=""/>
        <dsp:cNvSpPr/>
      </dsp:nvSpPr>
      <dsp:spPr>
        <a:xfrm rot="5400000">
          <a:off x="3722250" y="2972558"/>
          <a:ext cx="137345" cy="137345"/>
        </a:xfrm>
        <a:prstGeom prst="rightArrow">
          <a:avLst>
            <a:gd name="adj1" fmla="val 667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6CBDD6D-2CB0-5246-B613-4080F65C7F8F}">
      <dsp:nvSpPr>
        <dsp:cNvPr id="0" name=""/>
        <dsp:cNvSpPr/>
      </dsp:nvSpPr>
      <dsp:spPr>
        <a:xfrm>
          <a:off x="2221255" y="3178577"/>
          <a:ext cx="3139335" cy="784833"/>
        </a:xfrm>
        <a:prstGeom prst="roundRect">
          <a:avLst>
            <a:gd name="adj" fmla="val 10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SzPts val="1000"/>
            <a:buFont typeface="Symbol" pitchFamily="2" charset="2"/>
            <a:buNone/>
          </a:pPr>
          <a:r>
            <a:rPr lang="en-PK" sz="1000" b="1" kern="1200"/>
            <a:t>South London reablement teams</a:t>
          </a:r>
          <a:r>
            <a:rPr lang="en-PK" sz="1000" kern="1200"/>
            <a:t> report more people managing safely with reduced ongoing care when intensity is maintained and reviews are frequent (NHS England, 2025).</a:t>
          </a:r>
        </a:p>
      </dsp:txBody>
      <dsp:txXfrm>
        <a:off x="2244242" y="3201564"/>
        <a:ext cx="3093361" cy="738859"/>
      </dsp:txXfrm>
    </dsp:sp>
    <dsp:sp modelId="{81202220-E377-B24A-9902-AA84F9052ECF}">
      <dsp:nvSpPr>
        <dsp:cNvPr id="0" name=""/>
        <dsp:cNvSpPr/>
      </dsp:nvSpPr>
      <dsp:spPr>
        <a:xfrm rot="5400000">
          <a:off x="3722250" y="4032084"/>
          <a:ext cx="137345" cy="137345"/>
        </a:xfrm>
        <a:prstGeom prst="rightArrow">
          <a:avLst>
            <a:gd name="adj1" fmla="val 667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32F5A58-205F-D94E-95CF-B75252851552}">
      <dsp:nvSpPr>
        <dsp:cNvPr id="0" name=""/>
        <dsp:cNvSpPr/>
      </dsp:nvSpPr>
      <dsp:spPr>
        <a:xfrm>
          <a:off x="2221255" y="4238103"/>
          <a:ext cx="3139335" cy="784833"/>
        </a:xfrm>
        <a:prstGeom prst="roundRect">
          <a:avLst>
            <a:gd name="adj" fmla="val 10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SzPts val="1000"/>
            <a:buFont typeface="Symbol" pitchFamily="2" charset="2"/>
            <a:buNone/>
          </a:pPr>
          <a:r>
            <a:rPr lang="en-PK" sz="1000" kern="1200" dirty="0"/>
            <a:t>Outcomes dip if visits are too short, equipment is delayed, or there’s no single coordinator.</a:t>
          </a:r>
        </a:p>
      </dsp:txBody>
      <dsp:txXfrm>
        <a:off x="2244242" y="4261090"/>
        <a:ext cx="3093361" cy="738859"/>
      </dsp:txXfrm>
    </dsp:sp>
    <dsp:sp modelId="{9AA08755-E706-5542-982C-A4357FCC8F67}">
      <dsp:nvSpPr>
        <dsp:cNvPr id="0" name=""/>
        <dsp:cNvSpPr/>
      </dsp:nvSpPr>
      <dsp:spPr>
        <a:xfrm>
          <a:off x="5800098" y="0"/>
          <a:ext cx="3139335" cy="78483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PK" sz="1800" b="1" kern="1200" dirty="0"/>
            <a:t>Falls prevention (multi-factor, bundled)</a:t>
          </a:r>
          <a:endParaRPr lang="en-GB" sz="1800" kern="1200" dirty="0"/>
        </a:p>
      </dsp:txBody>
      <dsp:txXfrm>
        <a:off x="5823085" y="22987"/>
        <a:ext cx="3093361" cy="738859"/>
      </dsp:txXfrm>
    </dsp:sp>
    <dsp:sp modelId="{713952A7-8A14-7E4C-85CD-6E5C859C92D1}">
      <dsp:nvSpPr>
        <dsp:cNvPr id="0" name=""/>
        <dsp:cNvSpPr/>
      </dsp:nvSpPr>
      <dsp:spPr>
        <a:xfrm rot="5400000">
          <a:off x="7301093" y="853506"/>
          <a:ext cx="137345" cy="137345"/>
        </a:xfrm>
        <a:prstGeom prst="rightArrow">
          <a:avLst>
            <a:gd name="adj1" fmla="val 667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5502385-592F-FE4B-A901-1B5FF6B9CD00}">
      <dsp:nvSpPr>
        <dsp:cNvPr id="0" name=""/>
        <dsp:cNvSpPr/>
      </dsp:nvSpPr>
      <dsp:spPr>
        <a:xfrm>
          <a:off x="5800098" y="1059525"/>
          <a:ext cx="3139335" cy="784833"/>
        </a:xfrm>
        <a:prstGeom prst="roundRect">
          <a:avLst>
            <a:gd name="adj" fmla="val 10000"/>
          </a:avLst>
        </a:prstGeom>
        <a:solidFill>
          <a:schemeClr val="accent6">
            <a:tint val="40000"/>
            <a:alpha val="90000"/>
            <a:hueOff val="0"/>
            <a:satOff val="0"/>
            <a:lumOff val="0"/>
            <a:alphaOff val="0"/>
          </a:schemeClr>
        </a:solidFill>
        <a:ln w="1905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SzPts val="1000"/>
            <a:buFont typeface="Symbol" pitchFamily="2" charset="2"/>
            <a:buNone/>
          </a:pPr>
          <a:r>
            <a:rPr lang="en-PK" sz="1000" kern="1200" dirty="0"/>
            <a:t>Strength/balance classes (e.g., </a:t>
          </a:r>
          <a:r>
            <a:rPr lang="en-PK" sz="1000" b="1" kern="1200" dirty="0"/>
            <a:t>Otago/FaME</a:t>
          </a:r>
          <a:r>
            <a:rPr lang="en-PK" sz="1000" kern="1200" dirty="0"/>
            <a:t>), home hazard checks, med/vision/footwear review, plus fear-of-falling support.</a:t>
          </a:r>
          <a:endParaRPr lang="en-GB" sz="1000" kern="1200" dirty="0"/>
        </a:p>
      </dsp:txBody>
      <dsp:txXfrm>
        <a:off x="5823085" y="1082512"/>
        <a:ext cx="3093361" cy="738859"/>
      </dsp:txXfrm>
    </dsp:sp>
    <dsp:sp modelId="{376B6F1D-34F8-3F4B-88F0-3842D981773C}">
      <dsp:nvSpPr>
        <dsp:cNvPr id="0" name=""/>
        <dsp:cNvSpPr/>
      </dsp:nvSpPr>
      <dsp:spPr>
        <a:xfrm rot="5400000">
          <a:off x="7301093" y="1913032"/>
          <a:ext cx="137345" cy="137345"/>
        </a:xfrm>
        <a:prstGeom prst="rightArrow">
          <a:avLst>
            <a:gd name="adj1" fmla="val 667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8864EA1-3615-CA45-A1B3-63E8A27DCDE6}">
      <dsp:nvSpPr>
        <dsp:cNvPr id="0" name=""/>
        <dsp:cNvSpPr/>
      </dsp:nvSpPr>
      <dsp:spPr>
        <a:xfrm>
          <a:off x="5800098" y="2119051"/>
          <a:ext cx="3139335" cy="784833"/>
        </a:xfrm>
        <a:prstGeom prst="roundRect">
          <a:avLst>
            <a:gd name="adj" fmla="val 10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SzPts val="1000"/>
            <a:buFont typeface="Symbol" pitchFamily="2" charset="2"/>
            <a:buNone/>
          </a:pPr>
          <a:r>
            <a:rPr lang="en-PK" sz="1000" b="1" kern="1200"/>
            <a:t>What seems to work &amp; why:</a:t>
          </a:r>
          <a:r>
            <a:rPr lang="en-PK" sz="1000" kern="1200"/>
            <a:t> </a:t>
          </a:r>
          <a:r>
            <a:rPr lang="en-PK" sz="1000" b="1" kern="1200"/>
            <a:t>Bundling</a:t>
          </a:r>
          <a:r>
            <a:rPr lang="en-PK" sz="1000" kern="1200"/>
            <a:t> exercise with home safety and medication review tackles multiple risks at once; supervised progression sustains adherence and confidence (Sherrington </a:t>
          </a:r>
          <a:r>
            <a:rPr lang="en-PK" sz="1000" i="1" kern="1200"/>
            <a:t>et al.</a:t>
          </a:r>
          <a:r>
            <a:rPr lang="en-PK" sz="1000" kern="1200"/>
            <a:t>, 2016).</a:t>
          </a:r>
        </a:p>
      </dsp:txBody>
      <dsp:txXfrm>
        <a:off x="5823085" y="2142038"/>
        <a:ext cx="3093361" cy="738859"/>
      </dsp:txXfrm>
    </dsp:sp>
    <dsp:sp modelId="{47A15385-83E1-7249-B364-D58824EAA9AB}">
      <dsp:nvSpPr>
        <dsp:cNvPr id="0" name=""/>
        <dsp:cNvSpPr/>
      </dsp:nvSpPr>
      <dsp:spPr>
        <a:xfrm rot="5400000">
          <a:off x="7301093" y="2972558"/>
          <a:ext cx="137345" cy="137345"/>
        </a:xfrm>
        <a:prstGeom prst="rightArrow">
          <a:avLst>
            <a:gd name="adj1" fmla="val 667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04B2104-9CF4-FF42-8F2A-160D25AB1669}">
      <dsp:nvSpPr>
        <dsp:cNvPr id="0" name=""/>
        <dsp:cNvSpPr/>
      </dsp:nvSpPr>
      <dsp:spPr>
        <a:xfrm>
          <a:off x="5800098" y="3178577"/>
          <a:ext cx="3139335" cy="784833"/>
        </a:xfrm>
        <a:prstGeom prst="roundRect">
          <a:avLst>
            <a:gd name="adj" fmla="val 10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SzPts val="1000"/>
            <a:buFont typeface="Symbol" pitchFamily="2" charset="2"/>
            <a:buNone/>
          </a:pPr>
          <a:r>
            <a:rPr lang="en-PK" sz="1000" b="1" kern="1200"/>
            <a:t>Community falls clinics</a:t>
          </a:r>
          <a:r>
            <a:rPr lang="en-PK" sz="1000" kern="1200"/>
            <a:t> partnered with leisure centres delivering FaME have shown fewer falls and ED attendances when transport and follow-up calls are provided.</a:t>
          </a:r>
        </a:p>
      </dsp:txBody>
      <dsp:txXfrm>
        <a:off x="5823085" y="3201564"/>
        <a:ext cx="3093361" cy="738859"/>
      </dsp:txXfrm>
    </dsp:sp>
    <dsp:sp modelId="{37B3EAEF-3555-4144-B0EE-5DE321798ED1}">
      <dsp:nvSpPr>
        <dsp:cNvPr id="0" name=""/>
        <dsp:cNvSpPr/>
      </dsp:nvSpPr>
      <dsp:spPr>
        <a:xfrm rot="5400000">
          <a:off x="7301093" y="4032084"/>
          <a:ext cx="137345" cy="137345"/>
        </a:xfrm>
        <a:prstGeom prst="rightArrow">
          <a:avLst>
            <a:gd name="adj1" fmla="val 667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FCD0A71-1ADE-534A-A010-421E6BA59FC7}">
      <dsp:nvSpPr>
        <dsp:cNvPr id="0" name=""/>
        <dsp:cNvSpPr/>
      </dsp:nvSpPr>
      <dsp:spPr>
        <a:xfrm>
          <a:off x="5800098" y="4238103"/>
          <a:ext cx="3139335" cy="784833"/>
        </a:xfrm>
        <a:prstGeom prst="roundRect">
          <a:avLst>
            <a:gd name="adj" fmla="val 10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SzPts val="1000"/>
            <a:buFont typeface="Symbol" pitchFamily="2" charset="2"/>
            <a:buNone/>
          </a:pPr>
          <a:r>
            <a:rPr lang="en-PK" sz="1000" kern="1200" dirty="0"/>
            <a:t>UK Interventions: Falls Prevention - Better Balance Program, New Venues - Falls Prevention, Charitable trust launches falls prevention programme (Andrew, 2023; Better Balance UK, 2023)</a:t>
          </a:r>
        </a:p>
      </dsp:txBody>
      <dsp:txXfrm>
        <a:off x="5823085" y="4261090"/>
        <a:ext cx="3093361" cy="73885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99B459-9409-8541-9F34-F19469B2D3B7}">
      <dsp:nvSpPr>
        <dsp:cNvPr id="0" name=""/>
        <dsp:cNvSpPr/>
      </dsp:nvSpPr>
      <dsp:spPr>
        <a:xfrm rot="5400000">
          <a:off x="-424789" y="428651"/>
          <a:ext cx="2831932" cy="1982352"/>
        </a:xfrm>
        <a:prstGeom prst="chevron">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PK" sz="1400" b="1" kern="1200" dirty="0"/>
            <a:t>Social prescribing (community connection via link workers)</a:t>
          </a:r>
          <a:endParaRPr lang="en-GB" sz="1400" kern="1200" dirty="0"/>
        </a:p>
      </dsp:txBody>
      <dsp:txXfrm rot="-5400000">
        <a:off x="1" y="995037"/>
        <a:ext cx="1982352" cy="849580"/>
      </dsp:txXfrm>
    </dsp:sp>
    <dsp:sp modelId="{A4D824AC-449E-5A40-961E-A8616E859D43}">
      <dsp:nvSpPr>
        <dsp:cNvPr id="0" name=""/>
        <dsp:cNvSpPr/>
      </dsp:nvSpPr>
      <dsp:spPr>
        <a:xfrm rot="5400000">
          <a:off x="5756388" y="-3770174"/>
          <a:ext cx="1840756" cy="9388827"/>
        </a:xfrm>
        <a:prstGeom prst="round2Same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SzPts val="1000"/>
            <a:buFont typeface="Symbol" pitchFamily="2" charset="2"/>
            <a:buChar char=""/>
          </a:pPr>
          <a:r>
            <a:rPr lang="en-PK" sz="1400" kern="1200" dirty="0"/>
            <a:t>Primary care </a:t>
          </a:r>
          <a:r>
            <a:rPr lang="en-PK" sz="1400" b="1" kern="1200" dirty="0"/>
            <a:t>link workers</a:t>
          </a:r>
          <a:r>
            <a:rPr lang="en-PK" sz="1400" kern="1200" dirty="0"/>
            <a:t> connect people to befriending, walking groups, arts/green care, carers’ support, and money advice.</a:t>
          </a:r>
          <a:endParaRPr lang="en-GB" sz="1400" kern="1200" dirty="0"/>
        </a:p>
        <a:p>
          <a:pPr marL="114300" lvl="1" indent="-114300" algn="l" defTabSz="622300">
            <a:lnSpc>
              <a:spcPct val="90000"/>
            </a:lnSpc>
            <a:spcBef>
              <a:spcPct val="0"/>
            </a:spcBef>
            <a:spcAft>
              <a:spcPct val="15000"/>
            </a:spcAft>
            <a:buSzPts val="1000"/>
            <a:buFont typeface="Symbol" pitchFamily="2" charset="2"/>
            <a:buChar char=""/>
          </a:pPr>
          <a:r>
            <a:rPr lang="en-PK" sz="1400" b="1" kern="1200"/>
            <a:t>What seems to work &amp; why:</a:t>
          </a:r>
          <a:r>
            <a:rPr lang="en-PK" sz="1400" kern="1200"/>
            <a:t> Relationship-based coaching + </a:t>
          </a:r>
          <a:r>
            <a:rPr lang="en-PK" sz="1400" b="1" kern="1200"/>
            <a:t>local, low-stigma venues</a:t>
          </a:r>
          <a:r>
            <a:rPr lang="en-PK" sz="1400" kern="1200"/>
            <a:t> → improves mood, purpose, and stickiness of rehab goals (Kiely </a:t>
          </a:r>
          <a:r>
            <a:rPr lang="en-PK" sz="1400" i="1" kern="1200"/>
            <a:t>et al.</a:t>
          </a:r>
          <a:r>
            <a:rPr lang="en-PK" sz="1400" kern="1200"/>
            <a:t>, 2022).</a:t>
          </a:r>
        </a:p>
        <a:p>
          <a:pPr marL="114300" lvl="1" indent="-114300" algn="l" defTabSz="622300">
            <a:lnSpc>
              <a:spcPct val="90000"/>
            </a:lnSpc>
            <a:spcBef>
              <a:spcPct val="0"/>
            </a:spcBef>
            <a:spcAft>
              <a:spcPct val="15000"/>
            </a:spcAft>
            <a:buSzPts val="1000"/>
            <a:buFont typeface="Symbol" pitchFamily="2" charset="2"/>
            <a:buChar char=""/>
          </a:pPr>
          <a:r>
            <a:rPr lang="en-PK" sz="1400" b="1" kern="1200"/>
            <a:t>Greater Manchester neighbourhood hubs</a:t>
          </a:r>
          <a:r>
            <a:rPr lang="en-PK" sz="1400" kern="1200"/>
            <a:t> combining exercise on referral with carers’ cafés report better attendance and reduced loneliness (Greater Manchester Moving, 2025).</a:t>
          </a:r>
        </a:p>
        <a:p>
          <a:pPr marL="114300" lvl="1" indent="-114300" algn="l" defTabSz="622300">
            <a:lnSpc>
              <a:spcPct val="90000"/>
            </a:lnSpc>
            <a:spcBef>
              <a:spcPct val="0"/>
            </a:spcBef>
            <a:spcAft>
              <a:spcPct val="15000"/>
            </a:spcAft>
            <a:buSzPts val="1000"/>
            <a:buFont typeface="Symbol" pitchFamily="2" charset="2"/>
            <a:buChar char=""/>
          </a:pPr>
          <a:r>
            <a:rPr lang="en-PK" sz="1400" kern="1200" dirty="0"/>
            <a:t>Benefits fade if referral loops are not closed (no feedback to GPs) or if groups have waiting lists.</a:t>
          </a:r>
        </a:p>
      </dsp:txBody>
      <dsp:txXfrm rot="-5400000">
        <a:off x="1982353" y="93719"/>
        <a:ext cx="9298969" cy="1661040"/>
      </dsp:txXfrm>
    </dsp:sp>
    <dsp:sp modelId="{4BE5DF82-90D7-3A4D-9BED-D677B29002B1}">
      <dsp:nvSpPr>
        <dsp:cNvPr id="0" name=""/>
        <dsp:cNvSpPr/>
      </dsp:nvSpPr>
      <dsp:spPr>
        <a:xfrm rot="5400000">
          <a:off x="-424789" y="2979142"/>
          <a:ext cx="2831932" cy="1982352"/>
        </a:xfrm>
        <a:prstGeom prst="chevron">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PK" sz="1400" b="1" kern="1200" dirty="0"/>
            <a:t>Telecare/telehealth (pendant alarms, remote monitoring, video)</a:t>
          </a:r>
          <a:endParaRPr lang="en-GB" sz="1400" kern="1200" dirty="0"/>
        </a:p>
      </dsp:txBody>
      <dsp:txXfrm rot="-5400000">
        <a:off x="1" y="3545528"/>
        <a:ext cx="1982352" cy="849580"/>
      </dsp:txXfrm>
    </dsp:sp>
    <dsp:sp modelId="{959C8997-F965-F244-BD4B-0F5B3E8A20AF}">
      <dsp:nvSpPr>
        <dsp:cNvPr id="0" name=""/>
        <dsp:cNvSpPr/>
      </dsp:nvSpPr>
      <dsp:spPr>
        <a:xfrm rot="5400000">
          <a:off x="5756388" y="-1219682"/>
          <a:ext cx="1840756" cy="9388827"/>
        </a:xfrm>
        <a:prstGeom prst="round2Same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SzPts val="1000"/>
            <a:buFont typeface="Symbol" pitchFamily="2" charset="2"/>
            <a:buChar char=""/>
          </a:pPr>
          <a:r>
            <a:rPr lang="en-PK" sz="1400" kern="1200" dirty="0"/>
            <a:t>Pendant/bed/chair sensors, remote vitals and video check-ins delivered through local authorities/NHS providers.</a:t>
          </a:r>
          <a:endParaRPr lang="en-GB" sz="1400" kern="1200" dirty="0"/>
        </a:p>
        <a:p>
          <a:pPr marL="114300" lvl="1" indent="-114300" algn="l" defTabSz="622300">
            <a:lnSpc>
              <a:spcPct val="90000"/>
            </a:lnSpc>
            <a:spcBef>
              <a:spcPct val="0"/>
            </a:spcBef>
            <a:spcAft>
              <a:spcPct val="15000"/>
            </a:spcAft>
            <a:buSzPts val="1000"/>
            <a:buFont typeface="Symbol" pitchFamily="2" charset="2"/>
            <a:buChar char=""/>
          </a:pPr>
          <a:r>
            <a:rPr lang="en-PK" sz="1400" b="1" kern="1200"/>
            <a:t>What seems to work &amp; why:</a:t>
          </a:r>
          <a:r>
            <a:rPr lang="en-PK" sz="1400" kern="1200"/>
            <a:t> </a:t>
          </a:r>
          <a:r>
            <a:rPr lang="en-PK" sz="1400" b="1" kern="1200"/>
            <a:t>User fit + onboarding + reliable response</a:t>
          </a:r>
          <a:r>
            <a:rPr lang="en-PK" sz="1400" kern="1200"/>
            <a:t> matter most; tech extends safety only when someone actually responds and the person knows how to use it (Karlsen </a:t>
          </a:r>
          <a:r>
            <a:rPr lang="en-PK" sz="1400" i="1" kern="1200"/>
            <a:t>et al.</a:t>
          </a:r>
          <a:r>
            <a:rPr lang="en-PK" sz="1400" kern="1200"/>
            <a:t>, 2017).</a:t>
          </a:r>
        </a:p>
        <a:p>
          <a:pPr marL="114300" lvl="1" indent="-114300" algn="l" defTabSz="622300">
            <a:lnSpc>
              <a:spcPct val="90000"/>
            </a:lnSpc>
            <a:spcBef>
              <a:spcPct val="0"/>
            </a:spcBef>
            <a:spcAft>
              <a:spcPct val="15000"/>
            </a:spcAft>
            <a:buSzPts val="1000"/>
            <a:buFont typeface="Symbol" pitchFamily="2" charset="2"/>
            <a:buChar char=""/>
          </a:pPr>
          <a:r>
            <a:rPr lang="en-PK" sz="1400" b="1" kern="1200"/>
            <a:t>County-wide TEC services</a:t>
          </a:r>
          <a:r>
            <a:rPr lang="en-PK" sz="1400" kern="1200"/>
            <a:t> that pair device-loan schemes with in-home coaching and a 24/7 response show fewer false alarms and better confidence.</a:t>
          </a:r>
        </a:p>
        <a:p>
          <a:pPr marL="114300" lvl="1" indent="-114300" algn="l" defTabSz="622300">
            <a:lnSpc>
              <a:spcPct val="90000"/>
            </a:lnSpc>
            <a:spcBef>
              <a:spcPct val="0"/>
            </a:spcBef>
            <a:spcAft>
              <a:spcPct val="15000"/>
            </a:spcAft>
            <a:buSzPts val="1000"/>
            <a:buFont typeface="Symbol" pitchFamily="2" charset="2"/>
            <a:buChar char=""/>
          </a:pPr>
          <a:r>
            <a:rPr lang="en-PK" sz="1400" kern="1200" dirty="0"/>
            <a:t>Device drop-and-run or poor broadband produces frustration and little measurable benefit (Al-Obaidi </a:t>
          </a:r>
          <a:r>
            <a:rPr lang="en-PK" sz="1400" i="1" kern="1200" dirty="0"/>
            <a:t>et al.</a:t>
          </a:r>
          <a:r>
            <a:rPr lang="en-PK" sz="1400" kern="1200" dirty="0"/>
            <a:t>, 2020).</a:t>
          </a:r>
        </a:p>
      </dsp:txBody>
      <dsp:txXfrm rot="-5400000">
        <a:off x="1982353" y="2644211"/>
        <a:ext cx="9298969" cy="16610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0EC4AF-3606-4DC8-A2F0-7A91F38F3623}">
      <dsp:nvSpPr>
        <dsp:cNvPr id="0" name=""/>
        <dsp:cNvSpPr/>
      </dsp:nvSpPr>
      <dsp:spPr>
        <a:xfrm>
          <a:off x="0" y="2059"/>
          <a:ext cx="6096000" cy="11543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2D4F03-47D5-4FC8-8935-0F0AEB3EAF5C}">
      <dsp:nvSpPr>
        <dsp:cNvPr id="0" name=""/>
        <dsp:cNvSpPr/>
      </dsp:nvSpPr>
      <dsp:spPr>
        <a:xfrm>
          <a:off x="349199" y="261794"/>
          <a:ext cx="635528" cy="6349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58797B-0618-4E36-9D7D-F836512B602F}">
      <dsp:nvSpPr>
        <dsp:cNvPr id="0" name=""/>
        <dsp:cNvSpPr/>
      </dsp:nvSpPr>
      <dsp:spPr>
        <a:xfrm>
          <a:off x="1333927" y="2059"/>
          <a:ext cx="4638772" cy="1155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291" tIns="122291" rIns="122291" bIns="122291" numCol="1" spcCol="1270" anchor="ctr" anchorCtr="0">
          <a:noAutofit/>
        </a:bodyPr>
        <a:lstStyle/>
        <a:p>
          <a:pPr marL="0" lvl="0" indent="0" algn="l" defTabSz="622300">
            <a:lnSpc>
              <a:spcPct val="100000"/>
            </a:lnSpc>
            <a:spcBef>
              <a:spcPct val="0"/>
            </a:spcBef>
            <a:spcAft>
              <a:spcPct val="35000"/>
            </a:spcAft>
            <a:buNone/>
          </a:pPr>
          <a:r>
            <a:rPr lang="en-PK" sz="1400" b="1" kern="1200"/>
            <a:t>Southwark Reablement:</a:t>
          </a:r>
          <a:r>
            <a:rPr lang="en-PK" sz="1400" kern="1200"/>
            <a:t> Intensive, goal-led home support with daily practice of priority tasks; </a:t>
          </a:r>
          <a:r>
            <a:rPr lang="en-PK" sz="1400" b="1" kern="1200"/>
            <a:t>measurably increases independence</a:t>
          </a:r>
          <a:r>
            <a:rPr lang="en-PK" sz="1400" kern="1200"/>
            <a:t> and lowers long-term care needs when caseloads are manageable and reviews are frequent (Southwark Gov UK, 2022).</a:t>
          </a:r>
          <a:endParaRPr lang="en-US" sz="1400" kern="1200"/>
        </a:p>
      </dsp:txBody>
      <dsp:txXfrm>
        <a:off x="1333927" y="2059"/>
        <a:ext cx="4638772" cy="1155506"/>
      </dsp:txXfrm>
    </dsp:sp>
    <dsp:sp modelId="{1CEEF8C9-C126-4158-B949-9240F555D694}">
      <dsp:nvSpPr>
        <dsp:cNvPr id="0" name=""/>
        <dsp:cNvSpPr/>
      </dsp:nvSpPr>
      <dsp:spPr>
        <a:xfrm>
          <a:off x="0" y="1407405"/>
          <a:ext cx="6096000" cy="11543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F10EDF-DD7E-4C5D-AD25-CAFE3E2F103C}">
      <dsp:nvSpPr>
        <dsp:cNvPr id="0" name=""/>
        <dsp:cNvSpPr/>
      </dsp:nvSpPr>
      <dsp:spPr>
        <a:xfrm>
          <a:off x="349199" y="1667140"/>
          <a:ext cx="635528" cy="6349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E37F5F-4AE1-4EE0-A437-A41ADF81B4AA}">
      <dsp:nvSpPr>
        <dsp:cNvPr id="0" name=""/>
        <dsp:cNvSpPr/>
      </dsp:nvSpPr>
      <dsp:spPr>
        <a:xfrm>
          <a:off x="1333927" y="1407405"/>
          <a:ext cx="4638772" cy="1155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291" tIns="122291" rIns="122291" bIns="122291" numCol="1" spcCol="1270" anchor="ctr" anchorCtr="0">
          <a:noAutofit/>
        </a:bodyPr>
        <a:lstStyle/>
        <a:p>
          <a:pPr marL="0" lvl="0" indent="0" algn="l" defTabSz="622300">
            <a:lnSpc>
              <a:spcPct val="100000"/>
            </a:lnSpc>
            <a:spcBef>
              <a:spcPct val="0"/>
            </a:spcBef>
            <a:spcAft>
              <a:spcPct val="35000"/>
            </a:spcAft>
            <a:buNone/>
          </a:pPr>
          <a:r>
            <a:rPr lang="en-PK" sz="1400" b="1" kern="1200" dirty="0"/>
            <a:t>The Wigan Deal (asset-based):</a:t>
          </a:r>
          <a:r>
            <a:rPr lang="en-PK" sz="1400" kern="1200" dirty="0"/>
            <a:t> Relational practice + community micro-funds; trusts residents’ strengths, </a:t>
          </a:r>
          <a:r>
            <a:rPr lang="en-PK" sz="1400" b="1" kern="1200" dirty="0"/>
            <a:t>co-produces solutions</a:t>
          </a:r>
          <a:r>
            <a:rPr lang="en-PK" sz="1400" kern="1200" dirty="0"/>
            <a:t>, and leverages local groups improves engagement and reduces service dependency (Naylor and Wellings, 2019).</a:t>
          </a:r>
          <a:endParaRPr lang="en-US" sz="1400" kern="1200" dirty="0"/>
        </a:p>
      </dsp:txBody>
      <dsp:txXfrm>
        <a:off x="1333927" y="1407405"/>
        <a:ext cx="4638772" cy="1155506"/>
      </dsp:txXfrm>
    </dsp:sp>
    <dsp:sp modelId="{6ACEA0C4-A2FD-4993-9FF4-0B024D28D158}">
      <dsp:nvSpPr>
        <dsp:cNvPr id="0" name=""/>
        <dsp:cNvSpPr/>
      </dsp:nvSpPr>
      <dsp:spPr>
        <a:xfrm>
          <a:off x="0" y="2812751"/>
          <a:ext cx="6096000" cy="11543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BC7ED8-0F57-4CA5-B124-022AC850CEF6}">
      <dsp:nvSpPr>
        <dsp:cNvPr id="0" name=""/>
        <dsp:cNvSpPr/>
      </dsp:nvSpPr>
      <dsp:spPr>
        <a:xfrm>
          <a:off x="349199" y="3072486"/>
          <a:ext cx="635528" cy="6349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D96DE4-BABC-49E1-8971-DC0DC26DAA76}">
      <dsp:nvSpPr>
        <dsp:cNvPr id="0" name=""/>
        <dsp:cNvSpPr/>
      </dsp:nvSpPr>
      <dsp:spPr>
        <a:xfrm>
          <a:off x="1333927" y="2812751"/>
          <a:ext cx="4638772" cy="1155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291" tIns="122291" rIns="122291" bIns="122291" numCol="1" spcCol="1270" anchor="ctr" anchorCtr="0">
          <a:noAutofit/>
        </a:bodyPr>
        <a:lstStyle/>
        <a:p>
          <a:pPr marL="0" lvl="0" indent="0" algn="l" defTabSz="622300">
            <a:lnSpc>
              <a:spcPct val="100000"/>
            </a:lnSpc>
            <a:spcBef>
              <a:spcPct val="0"/>
            </a:spcBef>
            <a:spcAft>
              <a:spcPct val="35000"/>
            </a:spcAft>
            <a:buNone/>
          </a:pPr>
          <a:r>
            <a:rPr lang="en-PK" sz="1400" b="1" kern="1200"/>
            <a:t>Libraries/Community Hubs and Digital Skills:</a:t>
          </a:r>
          <a:r>
            <a:rPr lang="en-PK" sz="1400" kern="1200"/>
            <a:t> Safe, non-clinical spaces offering </a:t>
          </a:r>
          <a:r>
            <a:rPr lang="en-PK" sz="1400" b="1" kern="1200"/>
            <a:t>1-to-1 coaching, device loans, and simple portals</a:t>
          </a:r>
          <a:r>
            <a:rPr lang="en-PK" sz="1400" kern="1200"/>
            <a:t>; increases access to appointments, benefits, and social ties; reduces digital exclusion (Oh </a:t>
          </a:r>
          <a:r>
            <a:rPr lang="en-PK" sz="1400" i="1" kern="1200"/>
            <a:t>et al.</a:t>
          </a:r>
          <a:r>
            <a:rPr lang="en-PK" sz="1400" kern="1200"/>
            <a:t>, 2021).</a:t>
          </a:r>
          <a:endParaRPr lang="en-US" sz="1400" kern="1200"/>
        </a:p>
      </dsp:txBody>
      <dsp:txXfrm>
        <a:off x="1333927" y="2812751"/>
        <a:ext cx="4638772" cy="11555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EF3E03-D9E5-EE40-ACCB-3B3D04EFFE69}">
      <dsp:nvSpPr>
        <dsp:cNvPr id="0" name=""/>
        <dsp:cNvSpPr/>
      </dsp:nvSpPr>
      <dsp:spPr>
        <a:xfrm>
          <a:off x="1078353" y="2219"/>
          <a:ext cx="3236221" cy="82564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SzPts val="1000"/>
            <a:buFont typeface="Symbol" pitchFamily="2" charset="2"/>
            <a:buNone/>
          </a:pPr>
          <a:r>
            <a:rPr lang="en-PK" sz="1500" b="1" kern="1200" dirty="0"/>
            <a:t>Tailored goals</a:t>
          </a:r>
          <a:r>
            <a:rPr lang="en-PK" sz="1500" kern="1200" dirty="0"/>
            <a:t> people actually care about (SDT: autonomy/competence).</a:t>
          </a:r>
          <a:endParaRPr lang="en-GB" sz="1500" kern="1200" dirty="0"/>
        </a:p>
      </dsp:txBody>
      <dsp:txXfrm>
        <a:off x="1102535" y="26401"/>
        <a:ext cx="3187857" cy="777279"/>
      </dsp:txXfrm>
    </dsp:sp>
    <dsp:sp modelId="{9D516A92-58FC-1446-846A-9300207ABD5D}">
      <dsp:nvSpPr>
        <dsp:cNvPr id="0" name=""/>
        <dsp:cNvSpPr/>
      </dsp:nvSpPr>
      <dsp:spPr>
        <a:xfrm rot="5400000">
          <a:off x="2541655" y="848504"/>
          <a:ext cx="309616" cy="371539"/>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585002" y="879466"/>
        <a:ext cx="222923" cy="216731"/>
      </dsp:txXfrm>
    </dsp:sp>
    <dsp:sp modelId="{7FAC3DB4-FEE0-764A-8581-749ABED05766}">
      <dsp:nvSpPr>
        <dsp:cNvPr id="0" name=""/>
        <dsp:cNvSpPr/>
      </dsp:nvSpPr>
      <dsp:spPr>
        <a:xfrm>
          <a:off x="1078353" y="1240684"/>
          <a:ext cx="3236221" cy="82564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SzPts val="1000"/>
            <a:buFont typeface="Symbol" pitchFamily="2" charset="2"/>
            <a:buNone/>
          </a:pPr>
          <a:r>
            <a:rPr lang="en-PK" sz="1500" b="1" kern="1200"/>
            <a:t>Multidisciplinary teams</a:t>
          </a:r>
          <a:r>
            <a:rPr lang="en-PK" sz="1500" kern="1200"/>
            <a:t> that coordinate meds, mobility, mood, and environment.</a:t>
          </a:r>
        </a:p>
      </dsp:txBody>
      <dsp:txXfrm>
        <a:off x="1102535" y="1264866"/>
        <a:ext cx="3187857" cy="777279"/>
      </dsp:txXfrm>
    </dsp:sp>
    <dsp:sp modelId="{A52173CE-7EB4-AF4C-941D-32481BBE241B}">
      <dsp:nvSpPr>
        <dsp:cNvPr id="0" name=""/>
        <dsp:cNvSpPr/>
      </dsp:nvSpPr>
      <dsp:spPr>
        <a:xfrm rot="5400000">
          <a:off x="2541655" y="2086969"/>
          <a:ext cx="309616" cy="371539"/>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585002" y="2117931"/>
        <a:ext cx="222923" cy="216731"/>
      </dsp:txXfrm>
    </dsp:sp>
    <dsp:sp modelId="{7DBA8C3C-436F-C544-BEFB-73BFC5F9B03C}">
      <dsp:nvSpPr>
        <dsp:cNvPr id="0" name=""/>
        <dsp:cNvSpPr/>
      </dsp:nvSpPr>
      <dsp:spPr>
        <a:xfrm>
          <a:off x="1078353" y="2479150"/>
          <a:ext cx="3236221" cy="825643"/>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SzPts val="1000"/>
            <a:buFont typeface="Symbol" pitchFamily="2" charset="2"/>
            <a:buNone/>
          </a:pPr>
          <a:r>
            <a:rPr lang="en-PK" sz="1500" b="1" kern="1200"/>
            <a:t>Continuity &amp; relational trust</a:t>
          </a:r>
          <a:r>
            <a:rPr lang="en-PK" sz="1500" kern="1200"/>
            <a:t> (key worker, community link worker).</a:t>
          </a:r>
        </a:p>
      </dsp:txBody>
      <dsp:txXfrm>
        <a:off x="1102535" y="2503332"/>
        <a:ext cx="3187857" cy="777279"/>
      </dsp:txXfrm>
    </dsp:sp>
    <dsp:sp modelId="{82ACD30A-60ED-8448-862B-A5E0E238E4EF}">
      <dsp:nvSpPr>
        <dsp:cNvPr id="0" name=""/>
        <dsp:cNvSpPr/>
      </dsp:nvSpPr>
      <dsp:spPr>
        <a:xfrm rot="5400000">
          <a:off x="2541655" y="3325435"/>
          <a:ext cx="309616" cy="371539"/>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585002" y="3356397"/>
        <a:ext cx="222923" cy="216731"/>
      </dsp:txXfrm>
    </dsp:sp>
    <dsp:sp modelId="{CED4CD2F-7B93-3E4C-A7DD-3DB2A6B95F59}">
      <dsp:nvSpPr>
        <dsp:cNvPr id="0" name=""/>
        <dsp:cNvSpPr/>
      </dsp:nvSpPr>
      <dsp:spPr>
        <a:xfrm>
          <a:off x="1078353" y="3717615"/>
          <a:ext cx="3236221" cy="825643"/>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SzPts val="1000"/>
            <a:buFont typeface="Symbol" pitchFamily="2" charset="2"/>
            <a:buNone/>
          </a:pPr>
          <a:r>
            <a:rPr lang="en-PK" sz="1500" b="1" kern="1200" dirty="0"/>
            <a:t>Community assets</a:t>
          </a:r>
          <a:r>
            <a:rPr lang="en-PK" sz="1500" kern="1200" dirty="0"/>
            <a:t> (social networks, transport, hubs) that make healthy behaviours </a:t>
          </a:r>
          <a:r>
            <a:rPr lang="en-PK" sz="1500" b="1" kern="1200" dirty="0"/>
            <a:t>doable</a:t>
          </a:r>
          <a:r>
            <a:rPr lang="en-PK" sz="1500" kern="1200" dirty="0"/>
            <a:t> day-to-day.</a:t>
          </a:r>
        </a:p>
      </dsp:txBody>
      <dsp:txXfrm>
        <a:off x="1102535" y="3741797"/>
        <a:ext cx="3187857" cy="77727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8575FC-E0CE-1A47-9C91-E33C0A7EF48A}">
      <dsp:nvSpPr>
        <dsp:cNvPr id="0" name=""/>
        <dsp:cNvSpPr/>
      </dsp:nvSpPr>
      <dsp:spPr>
        <a:xfrm>
          <a:off x="1474771" y="1749"/>
          <a:ext cx="4203775" cy="2522265"/>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Implement a standard, bundled rehabilitation offer for 4–6 weeks that pairs goal-oriented home support with supervised strength/balance classes, home-hazard checks, and medication review, using COM-B to tailor supports to each person (Al-Obaidi et al., 2020). The main barrier is patchy funding, short visit times, and limited transport to classes. The solution is to use pooled ICS prevention budgets to fund the full bundle, protect visit length, and include transport so people can attend and progress (Clemson et al., 2019).</a:t>
          </a:r>
        </a:p>
      </dsp:txBody>
      <dsp:txXfrm>
        <a:off x="1474771" y="1749"/>
        <a:ext cx="4203775" cy="2522265"/>
      </dsp:txXfrm>
    </dsp:sp>
    <dsp:sp modelId="{A15BCD4E-2BF6-BE43-8599-ED6854E81808}">
      <dsp:nvSpPr>
        <dsp:cNvPr id="0" name=""/>
        <dsp:cNvSpPr/>
      </dsp:nvSpPr>
      <dsp:spPr>
        <a:xfrm>
          <a:off x="6098924" y="1749"/>
          <a:ext cx="4203775" cy="2522265"/>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Stabilise the home-care workforce so older people get continuity, trust, and reliable follow-through on goals, with fair pay, clear career pathways, protected supervision time, and a named key worker. The main barrier is low pay, high turnover, and minimal supervision leading to rushed, inconsistent care. The solution is to introduce retention payments and career ladders, ring-fence supervision time, and assign a consistent key worker to coordinate equipment, reviews, and family communication (Clemson et al., 2019).</a:t>
          </a:r>
        </a:p>
      </dsp:txBody>
      <dsp:txXfrm>
        <a:off x="6098924" y="1749"/>
        <a:ext cx="4203775" cy="2522265"/>
      </dsp:txXfrm>
    </dsp:sp>
    <dsp:sp modelId="{797EA498-4EDB-9645-8029-94958D9B2D30}">
      <dsp:nvSpPr>
        <dsp:cNvPr id="0" name=""/>
        <dsp:cNvSpPr/>
      </dsp:nvSpPr>
      <dsp:spPr>
        <a:xfrm>
          <a:off x="3786848" y="2944392"/>
          <a:ext cx="4203775" cy="2522265"/>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Close access gaps by funding community transport and a tech-lending scheme with one-to-one digital coaching so older people can book appointments, join classes, use telecare, and stay connected (Karlsen et al., 2017). The main barrier is digital exclusion (no device/data, low skills, inaccessible portals) and rural travel challenges. The solution is to provide device libraries and data vouchers, simplify portals with coached onboarding and teach-back, and run community transport with feedback loops to GPs/ICS teams to monitor uptake (Oh et al., 2021).</a:t>
          </a:r>
        </a:p>
      </dsp:txBody>
      <dsp:txXfrm>
        <a:off x="3786848" y="2944392"/>
        <a:ext cx="4203775" cy="252226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34075-76C1-F933-72F8-2629E08E5EF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PK"/>
          </a:p>
        </p:txBody>
      </p:sp>
      <p:sp>
        <p:nvSpPr>
          <p:cNvPr id="3" name="Subtitle 2">
            <a:extLst>
              <a:ext uri="{FF2B5EF4-FFF2-40B4-BE49-F238E27FC236}">
                <a16:creationId xmlns:a16="http://schemas.microsoft.com/office/drawing/2014/main" id="{34DAE15C-BB9E-D55B-5782-482DF24F274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PK"/>
          </a:p>
        </p:txBody>
      </p:sp>
      <p:sp>
        <p:nvSpPr>
          <p:cNvPr id="4" name="Date Placeholder 3">
            <a:extLst>
              <a:ext uri="{FF2B5EF4-FFF2-40B4-BE49-F238E27FC236}">
                <a16:creationId xmlns:a16="http://schemas.microsoft.com/office/drawing/2014/main" id="{F819BC17-DDAB-5E8A-5B54-F9DA481252FD}"/>
              </a:ext>
            </a:extLst>
          </p:cNvPr>
          <p:cNvSpPr>
            <a:spLocks noGrp="1"/>
          </p:cNvSpPr>
          <p:nvPr>
            <p:ph type="dt" sz="half" idx="10"/>
          </p:nvPr>
        </p:nvSpPr>
        <p:spPr/>
        <p:txBody>
          <a:bodyPr/>
          <a:lstStyle/>
          <a:p>
            <a:fld id="{9D02CD2E-35EA-5B43-AA2A-D2B7CF508373}" type="datetimeFigureOut">
              <a:rPr lang="en-PK" smtClean="0"/>
              <a:t>10/21/2025</a:t>
            </a:fld>
            <a:endParaRPr lang="en-PK"/>
          </a:p>
        </p:txBody>
      </p:sp>
      <p:sp>
        <p:nvSpPr>
          <p:cNvPr id="5" name="Footer Placeholder 4">
            <a:extLst>
              <a:ext uri="{FF2B5EF4-FFF2-40B4-BE49-F238E27FC236}">
                <a16:creationId xmlns:a16="http://schemas.microsoft.com/office/drawing/2014/main" id="{A6A3FD12-4CB4-6C66-B616-709B95BD25A9}"/>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F0AFE883-AB66-A95B-E930-0C1CF9324DEB}"/>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2805009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434DA-8EF5-489D-888B-59DCD5257FB2}"/>
              </a:ext>
            </a:extLst>
          </p:cNvPr>
          <p:cNvSpPr>
            <a:spLocks noGrp="1"/>
          </p:cNvSpPr>
          <p:nvPr>
            <p:ph type="title"/>
          </p:nvPr>
        </p:nvSpPr>
        <p:spPr/>
        <p:txBody>
          <a:bodyPr/>
          <a:lstStyle/>
          <a:p>
            <a:r>
              <a:rPr lang="en-GB"/>
              <a:t>Click to edit Master title style</a:t>
            </a:r>
            <a:endParaRPr lang="en-PK"/>
          </a:p>
        </p:txBody>
      </p:sp>
      <p:sp>
        <p:nvSpPr>
          <p:cNvPr id="3" name="Content Placeholder 2">
            <a:extLst>
              <a:ext uri="{FF2B5EF4-FFF2-40B4-BE49-F238E27FC236}">
                <a16:creationId xmlns:a16="http://schemas.microsoft.com/office/drawing/2014/main" id="{4A5CAC01-B1EF-5A70-AD1A-12D5629798B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5CAFDBD2-2C38-CB41-BD62-66312E753397}"/>
              </a:ext>
            </a:extLst>
          </p:cNvPr>
          <p:cNvSpPr>
            <a:spLocks noGrp="1"/>
          </p:cNvSpPr>
          <p:nvPr>
            <p:ph type="dt" sz="half" idx="10"/>
          </p:nvPr>
        </p:nvSpPr>
        <p:spPr/>
        <p:txBody>
          <a:bodyPr/>
          <a:lstStyle/>
          <a:p>
            <a:fld id="{9D02CD2E-35EA-5B43-AA2A-D2B7CF508373}" type="datetimeFigureOut">
              <a:rPr lang="en-PK" smtClean="0"/>
              <a:t>10/21/2025</a:t>
            </a:fld>
            <a:endParaRPr lang="en-PK"/>
          </a:p>
        </p:txBody>
      </p:sp>
      <p:sp>
        <p:nvSpPr>
          <p:cNvPr id="5" name="Footer Placeholder 4">
            <a:extLst>
              <a:ext uri="{FF2B5EF4-FFF2-40B4-BE49-F238E27FC236}">
                <a16:creationId xmlns:a16="http://schemas.microsoft.com/office/drawing/2014/main" id="{6706F42F-CADA-085E-5EA3-BC8940DE54DE}"/>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AF978A22-726B-8AD4-D16A-3CFD8950EDA6}"/>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531677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1833A-35DC-54A5-DDBE-783F324F614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PK"/>
          </a:p>
        </p:txBody>
      </p:sp>
      <p:sp>
        <p:nvSpPr>
          <p:cNvPr id="3" name="Text Placeholder 2">
            <a:extLst>
              <a:ext uri="{FF2B5EF4-FFF2-40B4-BE49-F238E27FC236}">
                <a16:creationId xmlns:a16="http://schemas.microsoft.com/office/drawing/2014/main" id="{079B48D9-88D7-AD78-5339-7AE8D14A53B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1623C7F-9D59-67CF-708D-8983D948414F}"/>
              </a:ext>
            </a:extLst>
          </p:cNvPr>
          <p:cNvSpPr>
            <a:spLocks noGrp="1"/>
          </p:cNvSpPr>
          <p:nvPr>
            <p:ph type="dt" sz="half" idx="10"/>
          </p:nvPr>
        </p:nvSpPr>
        <p:spPr/>
        <p:txBody>
          <a:bodyPr/>
          <a:lstStyle/>
          <a:p>
            <a:fld id="{9D02CD2E-35EA-5B43-AA2A-D2B7CF508373}" type="datetimeFigureOut">
              <a:rPr lang="en-PK" smtClean="0"/>
              <a:t>10/21/2025</a:t>
            </a:fld>
            <a:endParaRPr lang="en-PK"/>
          </a:p>
        </p:txBody>
      </p:sp>
      <p:sp>
        <p:nvSpPr>
          <p:cNvPr id="5" name="Footer Placeholder 4">
            <a:extLst>
              <a:ext uri="{FF2B5EF4-FFF2-40B4-BE49-F238E27FC236}">
                <a16:creationId xmlns:a16="http://schemas.microsoft.com/office/drawing/2014/main" id="{5FCC8FBF-4697-B755-795F-294C6994B6F1}"/>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F59DE7F1-13E2-9CE7-8415-6CB505815E9D}"/>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3894326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2BA5E-7ECE-8162-6FC3-FA7DCF0BE223}"/>
              </a:ext>
            </a:extLst>
          </p:cNvPr>
          <p:cNvSpPr>
            <a:spLocks noGrp="1"/>
          </p:cNvSpPr>
          <p:nvPr>
            <p:ph type="title"/>
          </p:nvPr>
        </p:nvSpPr>
        <p:spPr/>
        <p:txBody>
          <a:bodyPr/>
          <a:lstStyle/>
          <a:p>
            <a:r>
              <a:rPr lang="en-GB"/>
              <a:t>Click to edit Master title style</a:t>
            </a:r>
            <a:endParaRPr lang="en-PK"/>
          </a:p>
        </p:txBody>
      </p:sp>
      <p:sp>
        <p:nvSpPr>
          <p:cNvPr id="3" name="Content Placeholder 2">
            <a:extLst>
              <a:ext uri="{FF2B5EF4-FFF2-40B4-BE49-F238E27FC236}">
                <a16:creationId xmlns:a16="http://schemas.microsoft.com/office/drawing/2014/main" id="{F5A51EDE-16D3-F1ED-1C21-B414316EFD0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Content Placeholder 3">
            <a:extLst>
              <a:ext uri="{FF2B5EF4-FFF2-40B4-BE49-F238E27FC236}">
                <a16:creationId xmlns:a16="http://schemas.microsoft.com/office/drawing/2014/main" id="{7E708442-C779-794B-393B-D44098255F3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5" name="Date Placeholder 4">
            <a:extLst>
              <a:ext uri="{FF2B5EF4-FFF2-40B4-BE49-F238E27FC236}">
                <a16:creationId xmlns:a16="http://schemas.microsoft.com/office/drawing/2014/main" id="{CE56E638-0F12-D195-C1ED-076CDD2584E8}"/>
              </a:ext>
            </a:extLst>
          </p:cNvPr>
          <p:cNvSpPr>
            <a:spLocks noGrp="1"/>
          </p:cNvSpPr>
          <p:nvPr>
            <p:ph type="dt" sz="half" idx="10"/>
          </p:nvPr>
        </p:nvSpPr>
        <p:spPr/>
        <p:txBody>
          <a:bodyPr/>
          <a:lstStyle/>
          <a:p>
            <a:fld id="{9D02CD2E-35EA-5B43-AA2A-D2B7CF508373}" type="datetimeFigureOut">
              <a:rPr lang="en-PK" smtClean="0"/>
              <a:t>10/21/2025</a:t>
            </a:fld>
            <a:endParaRPr lang="en-PK"/>
          </a:p>
        </p:txBody>
      </p:sp>
      <p:sp>
        <p:nvSpPr>
          <p:cNvPr id="6" name="Footer Placeholder 5">
            <a:extLst>
              <a:ext uri="{FF2B5EF4-FFF2-40B4-BE49-F238E27FC236}">
                <a16:creationId xmlns:a16="http://schemas.microsoft.com/office/drawing/2014/main" id="{977C26D6-82DF-D23D-1E61-4516A8DD324E}"/>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F742EE40-8DCA-73EB-B640-1D93AE7F4869}"/>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4046377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8C78E-09EC-7A65-910A-42F98AFCC936}"/>
              </a:ext>
            </a:extLst>
          </p:cNvPr>
          <p:cNvSpPr>
            <a:spLocks noGrp="1"/>
          </p:cNvSpPr>
          <p:nvPr>
            <p:ph type="title"/>
          </p:nvPr>
        </p:nvSpPr>
        <p:spPr>
          <a:xfrm>
            <a:off x="839788" y="365125"/>
            <a:ext cx="10515600" cy="1325563"/>
          </a:xfrm>
        </p:spPr>
        <p:txBody>
          <a:bodyPr/>
          <a:lstStyle/>
          <a:p>
            <a:r>
              <a:rPr lang="en-GB"/>
              <a:t>Click to edit Master title style</a:t>
            </a:r>
            <a:endParaRPr lang="en-PK"/>
          </a:p>
        </p:txBody>
      </p:sp>
      <p:sp>
        <p:nvSpPr>
          <p:cNvPr id="3" name="Text Placeholder 2">
            <a:extLst>
              <a:ext uri="{FF2B5EF4-FFF2-40B4-BE49-F238E27FC236}">
                <a16:creationId xmlns:a16="http://schemas.microsoft.com/office/drawing/2014/main" id="{052D9687-A35A-40DC-6B05-8C359A14F8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C743761-F482-14E4-C6A2-0FC0786B7FA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5" name="Text Placeholder 4">
            <a:extLst>
              <a:ext uri="{FF2B5EF4-FFF2-40B4-BE49-F238E27FC236}">
                <a16:creationId xmlns:a16="http://schemas.microsoft.com/office/drawing/2014/main" id="{B5377A9D-19BA-9D51-7606-27CF63493B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82D5341-A784-663E-13ED-555C0938B07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7" name="Date Placeholder 6">
            <a:extLst>
              <a:ext uri="{FF2B5EF4-FFF2-40B4-BE49-F238E27FC236}">
                <a16:creationId xmlns:a16="http://schemas.microsoft.com/office/drawing/2014/main" id="{C6B7BB73-238D-C940-670A-E517A028DC9B}"/>
              </a:ext>
            </a:extLst>
          </p:cNvPr>
          <p:cNvSpPr>
            <a:spLocks noGrp="1"/>
          </p:cNvSpPr>
          <p:nvPr>
            <p:ph type="dt" sz="half" idx="10"/>
          </p:nvPr>
        </p:nvSpPr>
        <p:spPr/>
        <p:txBody>
          <a:bodyPr/>
          <a:lstStyle/>
          <a:p>
            <a:fld id="{9D02CD2E-35EA-5B43-AA2A-D2B7CF508373}" type="datetimeFigureOut">
              <a:rPr lang="en-PK" smtClean="0"/>
              <a:t>10/21/2025</a:t>
            </a:fld>
            <a:endParaRPr lang="en-PK"/>
          </a:p>
        </p:txBody>
      </p:sp>
      <p:sp>
        <p:nvSpPr>
          <p:cNvPr id="8" name="Footer Placeholder 7">
            <a:extLst>
              <a:ext uri="{FF2B5EF4-FFF2-40B4-BE49-F238E27FC236}">
                <a16:creationId xmlns:a16="http://schemas.microsoft.com/office/drawing/2014/main" id="{236E5E37-7CDD-F8E3-FB61-D25D589625E3}"/>
              </a:ext>
            </a:extLst>
          </p:cNvPr>
          <p:cNvSpPr>
            <a:spLocks noGrp="1"/>
          </p:cNvSpPr>
          <p:nvPr>
            <p:ph type="ftr" sz="quarter" idx="11"/>
          </p:nvPr>
        </p:nvSpPr>
        <p:spPr/>
        <p:txBody>
          <a:bodyPr/>
          <a:lstStyle/>
          <a:p>
            <a:endParaRPr lang="en-PK"/>
          </a:p>
        </p:txBody>
      </p:sp>
      <p:sp>
        <p:nvSpPr>
          <p:cNvPr id="9" name="Slide Number Placeholder 8">
            <a:extLst>
              <a:ext uri="{FF2B5EF4-FFF2-40B4-BE49-F238E27FC236}">
                <a16:creationId xmlns:a16="http://schemas.microsoft.com/office/drawing/2014/main" id="{9946026D-2C88-FD86-75D6-298FE4AD4F6A}"/>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1977285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04A7B-73C4-0874-53C9-538179396C92}"/>
              </a:ext>
            </a:extLst>
          </p:cNvPr>
          <p:cNvSpPr>
            <a:spLocks noGrp="1"/>
          </p:cNvSpPr>
          <p:nvPr>
            <p:ph type="title"/>
          </p:nvPr>
        </p:nvSpPr>
        <p:spPr/>
        <p:txBody>
          <a:bodyPr/>
          <a:lstStyle/>
          <a:p>
            <a:r>
              <a:rPr lang="en-GB"/>
              <a:t>Click to edit Master title style</a:t>
            </a:r>
            <a:endParaRPr lang="en-PK"/>
          </a:p>
        </p:txBody>
      </p:sp>
      <p:sp>
        <p:nvSpPr>
          <p:cNvPr id="3" name="Date Placeholder 2">
            <a:extLst>
              <a:ext uri="{FF2B5EF4-FFF2-40B4-BE49-F238E27FC236}">
                <a16:creationId xmlns:a16="http://schemas.microsoft.com/office/drawing/2014/main" id="{DE65B3AB-B8AD-5DEC-266C-A495FC6A4CEA}"/>
              </a:ext>
            </a:extLst>
          </p:cNvPr>
          <p:cNvSpPr>
            <a:spLocks noGrp="1"/>
          </p:cNvSpPr>
          <p:nvPr>
            <p:ph type="dt" sz="half" idx="10"/>
          </p:nvPr>
        </p:nvSpPr>
        <p:spPr/>
        <p:txBody>
          <a:bodyPr/>
          <a:lstStyle/>
          <a:p>
            <a:fld id="{9D02CD2E-35EA-5B43-AA2A-D2B7CF508373}" type="datetimeFigureOut">
              <a:rPr lang="en-PK" smtClean="0"/>
              <a:t>10/21/2025</a:t>
            </a:fld>
            <a:endParaRPr lang="en-PK"/>
          </a:p>
        </p:txBody>
      </p:sp>
      <p:sp>
        <p:nvSpPr>
          <p:cNvPr id="4" name="Footer Placeholder 3">
            <a:extLst>
              <a:ext uri="{FF2B5EF4-FFF2-40B4-BE49-F238E27FC236}">
                <a16:creationId xmlns:a16="http://schemas.microsoft.com/office/drawing/2014/main" id="{0460A552-079A-E8EA-D19D-4CB9623A7054}"/>
              </a:ext>
            </a:extLst>
          </p:cNvPr>
          <p:cNvSpPr>
            <a:spLocks noGrp="1"/>
          </p:cNvSpPr>
          <p:nvPr>
            <p:ph type="ftr" sz="quarter" idx="11"/>
          </p:nvPr>
        </p:nvSpPr>
        <p:spPr/>
        <p:txBody>
          <a:bodyPr/>
          <a:lstStyle/>
          <a:p>
            <a:endParaRPr lang="en-PK"/>
          </a:p>
        </p:txBody>
      </p:sp>
      <p:sp>
        <p:nvSpPr>
          <p:cNvPr id="5" name="Slide Number Placeholder 4">
            <a:extLst>
              <a:ext uri="{FF2B5EF4-FFF2-40B4-BE49-F238E27FC236}">
                <a16:creationId xmlns:a16="http://schemas.microsoft.com/office/drawing/2014/main" id="{FDC56ED9-9F3F-5137-0DD5-58A1DD2AD9D3}"/>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1953230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EAA5CB-3CE4-2FD2-0129-E821293E65C0}"/>
              </a:ext>
            </a:extLst>
          </p:cNvPr>
          <p:cNvSpPr>
            <a:spLocks noGrp="1"/>
          </p:cNvSpPr>
          <p:nvPr>
            <p:ph type="dt" sz="half" idx="10"/>
          </p:nvPr>
        </p:nvSpPr>
        <p:spPr/>
        <p:txBody>
          <a:bodyPr/>
          <a:lstStyle/>
          <a:p>
            <a:fld id="{9D02CD2E-35EA-5B43-AA2A-D2B7CF508373}" type="datetimeFigureOut">
              <a:rPr lang="en-PK" smtClean="0"/>
              <a:t>10/21/2025</a:t>
            </a:fld>
            <a:endParaRPr lang="en-PK"/>
          </a:p>
        </p:txBody>
      </p:sp>
      <p:sp>
        <p:nvSpPr>
          <p:cNvPr id="3" name="Footer Placeholder 2">
            <a:extLst>
              <a:ext uri="{FF2B5EF4-FFF2-40B4-BE49-F238E27FC236}">
                <a16:creationId xmlns:a16="http://schemas.microsoft.com/office/drawing/2014/main" id="{C4941349-C6CA-308E-4C73-B4E2DA6ECF2A}"/>
              </a:ext>
            </a:extLst>
          </p:cNvPr>
          <p:cNvSpPr>
            <a:spLocks noGrp="1"/>
          </p:cNvSpPr>
          <p:nvPr>
            <p:ph type="ftr" sz="quarter" idx="11"/>
          </p:nvPr>
        </p:nvSpPr>
        <p:spPr/>
        <p:txBody>
          <a:bodyPr/>
          <a:lstStyle/>
          <a:p>
            <a:endParaRPr lang="en-PK"/>
          </a:p>
        </p:txBody>
      </p:sp>
      <p:sp>
        <p:nvSpPr>
          <p:cNvPr id="4" name="Slide Number Placeholder 3">
            <a:extLst>
              <a:ext uri="{FF2B5EF4-FFF2-40B4-BE49-F238E27FC236}">
                <a16:creationId xmlns:a16="http://schemas.microsoft.com/office/drawing/2014/main" id="{76113AA9-2FD5-AC32-0B9E-607C0E5C532E}"/>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4119255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B3779-1959-72B8-9B06-70CBA379F8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PK"/>
          </a:p>
        </p:txBody>
      </p:sp>
      <p:sp>
        <p:nvSpPr>
          <p:cNvPr id="3" name="Content Placeholder 2">
            <a:extLst>
              <a:ext uri="{FF2B5EF4-FFF2-40B4-BE49-F238E27FC236}">
                <a16:creationId xmlns:a16="http://schemas.microsoft.com/office/drawing/2014/main" id="{C408C12D-889E-1BC5-2210-3B76F11E45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Text Placeholder 3">
            <a:extLst>
              <a:ext uri="{FF2B5EF4-FFF2-40B4-BE49-F238E27FC236}">
                <a16:creationId xmlns:a16="http://schemas.microsoft.com/office/drawing/2014/main" id="{351B3B23-8302-8D09-FA08-5D8823990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6C5ABCD-C902-4208-1F64-FF69BF5B5A74}"/>
              </a:ext>
            </a:extLst>
          </p:cNvPr>
          <p:cNvSpPr>
            <a:spLocks noGrp="1"/>
          </p:cNvSpPr>
          <p:nvPr>
            <p:ph type="dt" sz="half" idx="10"/>
          </p:nvPr>
        </p:nvSpPr>
        <p:spPr/>
        <p:txBody>
          <a:bodyPr/>
          <a:lstStyle/>
          <a:p>
            <a:fld id="{9D02CD2E-35EA-5B43-AA2A-D2B7CF508373}" type="datetimeFigureOut">
              <a:rPr lang="en-PK" smtClean="0"/>
              <a:t>10/21/2025</a:t>
            </a:fld>
            <a:endParaRPr lang="en-PK"/>
          </a:p>
        </p:txBody>
      </p:sp>
      <p:sp>
        <p:nvSpPr>
          <p:cNvPr id="6" name="Footer Placeholder 5">
            <a:extLst>
              <a:ext uri="{FF2B5EF4-FFF2-40B4-BE49-F238E27FC236}">
                <a16:creationId xmlns:a16="http://schemas.microsoft.com/office/drawing/2014/main" id="{9497674E-070B-AC65-B22A-FE3AE976AFA0}"/>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5664845A-3B65-36BC-52BF-8EE120B3AFF9}"/>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1981121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90521-958D-CDC6-9781-2DA675C4605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PK"/>
          </a:p>
        </p:txBody>
      </p:sp>
      <p:sp>
        <p:nvSpPr>
          <p:cNvPr id="3" name="Picture Placeholder 2">
            <a:extLst>
              <a:ext uri="{FF2B5EF4-FFF2-40B4-BE49-F238E27FC236}">
                <a16:creationId xmlns:a16="http://schemas.microsoft.com/office/drawing/2014/main" id="{59005A4F-644C-D150-0C3B-81748BA87C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PK"/>
          </a:p>
        </p:txBody>
      </p:sp>
      <p:sp>
        <p:nvSpPr>
          <p:cNvPr id="4" name="Text Placeholder 3">
            <a:extLst>
              <a:ext uri="{FF2B5EF4-FFF2-40B4-BE49-F238E27FC236}">
                <a16:creationId xmlns:a16="http://schemas.microsoft.com/office/drawing/2014/main" id="{E57ABBBE-B31E-1A10-1DE5-FC380F7E53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168CFA1-CF57-D302-1EED-7D41655CA6DB}"/>
              </a:ext>
            </a:extLst>
          </p:cNvPr>
          <p:cNvSpPr>
            <a:spLocks noGrp="1"/>
          </p:cNvSpPr>
          <p:nvPr>
            <p:ph type="dt" sz="half" idx="10"/>
          </p:nvPr>
        </p:nvSpPr>
        <p:spPr/>
        <p:txBody>
          <a:bodyPr/>
          <a:lstStyle/>
          <a:p>
            <a:fld id="{9D02CD2E-35EA-5B43-AA2A-D2B7CF508373}" type="datetimeFigureOut">
              <a:rPr lang="en-PK" smtClean="0"/>
              <a:t>10/21/2025</a:t>
            </a:fld>
            <a:endParaRPr lang="en-PK"/>
          </a:p>
        </p:txBody>
      </p:sp>
      <p:sp>
        <p:nvSpPr>
          <p:cNvPr id="6" name="Footer Placeholder 5">
            <a:extLst>
              <a:ext uri="{FF2B5EF4-FFF2-40B4-BE49-F238E27FC236}">
                <a16:creationId xmlns:a16="http://schemas.microsoft.com/office/drawing/2014/main" id="{0EF191C4-3FEC-5D1A-9E43-1E7EAA454ADD}"/>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53B86C0B-34A8-D451-AE14-7E077F608E31}"/>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2525048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2801D-AE8B-0246-D976-918AE18B9247}"/>
              </a:ext>
            </a:extLst>
          </p:cNvPr>
          <p:cNvSpPr>
            <a:spLocks noGrp="1"/>
          </p:cNvSpPr>
          <p:nvPr>
            <p:ph type="title"/>
          </p:nvPr>
        </p:nvSpPr>
        <p:spPr/>
        <p:txBody>
          <a:bodyPr/>
          <a:lstStyle/>
          <a:p>
            <a:r>
              <a:rPr lang="en-GB"/>
              <a:t>Click to edit Master title style</a:t>
            </a:r>
            <a:endParaRPr lang="en-PK"/>
          </a:p>
        </p:txBody>
      </p:sp>
      <p:sp>
        <p:nvSpPr>
          <p:cNvPr id="3" name="Vertical Text Placeholder 2">
            <a:extLst>
              <a:ext uri="{FF2B5EF4-FFF2-40B4-BE49-F238E27FC236}">
                <a16:creationId xmlns:a16="http://schemas.microsoft.com/office/drawing/2014/main" id="{96556174-06E9-D64F-2418-82B0B62577A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F7C96D34-3E66-A8D4-6446-1A106D53E162}"/>
              </a:ext>
            </a:extLst>
          </p:cNvPr>
          <p:cNvSpPr>
            <a:spLocks noGrp="1"/>
          </p:cNvSpPr>
          <p:nvPr>
            <p:ph type="dt" sz="half" idx="10"/>
          </p:nvPr>
        </p:nvSpPr>
        <p:spPr/>
        <p:txBody>
          <a:bodyPr/>
          <a:lstStyle/>
          <a:p>
            <a:fld id="{9D02CD2E-35EA-5B43-AA2A-D2B7CF508373}" type="datetimeFigureOut">
              <a:rPr lang="en-PK" smtClean="0"/>
              <a:t>10/21/2025</a:t>
            </a:fld>
            <a:endParaRPr lang="en-PK"/>
          </a:p>
        </p:txBody>
      </p:sp>
      <p:sp>
        <p:nvSpPr>
          <p:cNvPr id="5" name="Footer Placeholder 4">
            <a:extLst>
              <a:ext uri="{FF2B5EF4-FFF2-40B4-BE49-F238E27FC236}">
                <a16:creationId xmlns:a16="http://schemas.microsoft.com/office/drawing/2014/main" id="{744FFC8C-47A3-21A2-EB10-C2941978294D}"/>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BD138C61-281F-E4BB-7B3E-7424FB91325E}"/>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2696761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6000E7-48A8-6ECF-E325-D5346D2B471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PK"/>
          </a:p>
        </p:txBody>
      </p:sp>
      <p:sp>
        <p:nvSpPr>
          <p:cNvPr id="3" name="Vertical Text Placeholder 2">
            <a:extLst>
              <a:ext uri="{FF2B5EF4-FFF2-40B4-BE49-F238E27FC236}">
                <a16:creationId xmlns:a16="http://schemas.microsoft.com/office/drawing/2014/main" id="{979E9E2A-6590-04E9-58BE-E06C829978F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F05DB89B-F071-94DC-649C-92CAF7B1A7BF}"/>
              </a:ext>
            </a:extLst>
          </p:cNvPr>
          <p:cNvSpPr>
            <a:spLocks noGrp="1"/>
          </p:cNvSpPr>
          <p:nvPr>
            <p:ph type="dt" sz="half" idx="10"/>
          </p:nvPr>
        </p:nvSpPr>
        <p:spPr/>
        <p:txBody>
          <a:bodyPr/>
          <a:lstStyle/>
          <a:p>
            <a:fld id="{9D02CD2E-35EA-5B43-AA2A-D2B7CF508373}" type="datetimeFigureOut">
              <a:rPr lang="en-PK" smtClean="0"/>
              <a:t>10/21/2025</a:t>
            </a:fld>
            <a:endParaRPr lang="en-PK"/>
          </a:p>
        </p:txBody>
      </p:sp>
      <p:sp>
        <p:nvSpPr>
          <p:cNvPr id="5" name="Footer Placeholder 4">
            <a:extLst>
              <a:ext uri="{FF2B5EF4-FFF2-40B4-BE49-F238E27FC236}">
                <a16:creationId xmlns:a16="http://schemas.microsoft.com/office/drawing/2014/main" id="{0D430AA0-374B-0A75-CE2D-A3D3308DB364}"/>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EEA58497-F9BB-9727-966F-0B1F67709409}"/>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1333344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036476-6C0A-1BA0-C4A6-374E4FFEB4C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PK"/>
          </a:p>
        </p:txBody>
      </p:sp>
      <p:sp>
        <p:nvSpPr>
          <p:cNvPr id="3" name="Text Placeholder 2">
            <a:extLst>
              <a:ext uri="{FF2B5EF4-FFF2-40B4-BE49-F238E27FC236}">
                <a16:creationId xmlns:a16="http://schemas.microsoft.com/office/drawing/2014/main" id="{5AE72911-5B66-8658-8875-D8767297B0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8B895485-16CC-D046-0401-46001D2495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D02CD2E-35EA-5B43-AA2A-D2B7CF508373}" type="datetimeFigureOut">
              <a:rPr lang="en-PK" smtClean="0"/>
              <a:t>10/21/2025</a:t>
            </a:fld>
            <a:endParaRPr lang="en-PK"/>
          </a:p>
        </p:txBody>
      </p:sp>
      <p:sp>
        <p:nvSpPr>
          <p:cNvPr id="5" name="Footer Placeholder 4">
            <a:extLst>
              <a:ext uri="{FF2B5EF4-FFF2-40B4-BE49-F238E27FC236}">
                <a16:creationId xmlns:a16="http://schemas.microsoft.com/office/drawing/2014/main" id="{D7115FEB-2C23-2653-8709-011D6460F0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PK"/>
          </a:p>
        </p:txBody>
      </p:sp>
      <p:sp>
        <p:nvSpPr>
          <p:cNvPr id="6" name="Slide Number Placeholder 5">
            <a:extLst>
              <a:ext uri="{FF2B5EF4-FFF2-40B4-BE49-F238E27FC236}">
                <a16:creationId xmlns:a16="http://schemas.microsoft.com/office/drawing/2014/main" id="{0D22AC4B-C497-0D10-A66D-724FD9315B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75AFA2A-8974-2D4E-BC87-E0262BA60F68}" type="slidenum">
              <a:rPr lang="en-PK" smtClean="0"/>
              <a:t>‹#›</a:t>
            </a:fld>
            <a:endParaRPr lang="en-PK"/>
          </a:p>
        </p:txBody>
      </p:sp>
    </p:spTree>
    <p:extLst>
      <p:ext uri="{BB962C8B-B14F-4D97-AF65-F5344CB8AC3E}">
        <p14:creationId xmlns:p14="http://schemas.microsoft.com/office/powerpoint/2010/main" val="36832433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sv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chart" Target="../charts/chart1.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1.xml"/><Relationship Id="rId11" Type="http://schemas.openxmlformats.org/officeDocument/2006/relationships/image" Target="../media/image3.png"/><Relationship Id="rId5" Type="http://schemas.openxmlformats.org/officeDocument/2006/relationships/diagramLayout" Target="../diagrams/layout1.xml"/><Relationship Id="rId10" Type="http://schemas.openxmlformats.org/officeDocument/2006/relationships/image" Target="https://www.researchgate.net/publication/347154286/figure/fig6/AS:1007674695114754@1617259777552/Elderly-Basic-Needs-Daily-and-Healthcare.ppm" TargetMode="External"/><Relationship Id="rId4" Type="http://schemas.openxmlformats.org/officeDocument/2006/relationships/diagramData" Target="../diagrams/data1.xml"/><Relationship Id="rId9" Type="http://schemas.openxmlformats.org/officeDocument/2006/relationships/image" Target="../media/image13.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3.png"/></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3.png"/></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13" Type="http://schemas.microsoft.com/office/2007/relationships/diagramDrawing" Target="../diagrams/drawing6.xml"/><Relationship Id="rId3" Type="http://schemas.openxmlformats.org/officeDocument/2006/relationships/slideLayout" Target="../slideLayouts/slideLayout2.xml"/><Relationship Id="rId7" Type="http://schemas.openxmlformats.org/officeDocument/2006/relationships/diagramColors" Target="../diagrams/colors5.xml"/><Relationship Id="rId12" Type="http://schemas.openxmlformats.org/officeDocument/2006/relationships/diagramColors" Target="../diagrams/colors6.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5.xml"/><Relationship Id="rId11" Type="http://schemas.openxmlformats.org/officeDocument/2006/relationships/diagramQuickStyle" Target="../diagrams/quickStyle6.xml"/><Relationship Id="rId5" Type="http://schemas.openxmlformats.org/officeDocument/2006/relationships/diagramLayout" Target="../diagrams/layout5.xml"/><Relationship Id="rId10" Type="http://schemas.openxmlformats.org/officeDocument/2006/relationships/diagramLayout" Target="../diagrams/layout6.xml"/><Relationship Id="rId4" Type="http://schemas.openxmlformats.org/officeDocument/2006/relationships/diagramData" Target="../diagrams/data5.xml"/><Relationship Id="rId9" Type="http://schemas.openxmlformats.org/officeDocument/2006/relationships/diagramData" Target="../diagrams/data6.xml"/><Relationship Id="rId1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slideLayout" Target="../slideLayouts/slideLayout2.xml"/><Relationship Id="rId7" Type="http://schemas.openxmlformats.org/officeDocument/2006/relationships/diagramColors" Target="../diagrams/colors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D4914E-8136-F5A0-338D-B24684524631}"/>
              </a:ext>
            </a:extLst>
          </p:cNvPr>
          <p:cNvSpPr>
            <a:spLocks noGrp="1"/>
          </p:cNvSpPr>
          <p:nvPr>
            <p:ph type="ctrTitle"/>
          </p:nvPr>
        </p:nvSpPr>
        <p:spPr>
          <a:xfrm>
            <a:off x="2197101" y="735283"/>
            <a:ext cx="4978399" cy="3165045"/>
          </a:xfrm>
        </p:spPr>
        <p:txBody>
          <a:bodyPr anchor="b">
            <a:normAutofit/>
          </a:bodyPr>
          <a:lstStyle/>
          <a:p>
            <a:pPr algn="l"/>
            <a:r>
              <a:rPr lang="en-PK" sz="4400" i="1"/>
              <a:t>Empowering Older People to Live Well at Home: Needs, Interventions &amp; UK Practice</a:t>
            </a:r>
            <a:r>
              <a:rPr lang="en-PK" sz="4400"/>
              <a:t> </a:t>
            </a:r>
          </a:p>
        </p:txBody>
      </p:sp>
      <p:sp>
        <p:nvSpPr>
          <p:cNvPr id="3" name="Subtitle 2">
            <a:extLst>
              <a:ext uri="{FF2B5EF4-FFF2-40B4-BE49-F238E27FC236}">
                <a16:creationId xmlns:a16="http://schemas.microsoft.com/office/drawing/2014/main" id="{1C0C50A3-E0B8-0FCC-A45F-7D43A038D75D}"/>
              </a:ext>
            </a:extLst>
          </p:cNvPr>
          <p:cNvSpPr>
            <a:spLocks noGrp="1"/>
          </p:cNvSpPr>
          <p:nvPr>
            <p:ph type="subTitle" idx="1"/>
          </p:nvPr>
        </p:nvSpPr>
        <p:spPr>
          <a:xfrm>
            <a:off x="2197101" y="4078423"/>
            <a:ext cx="4978399" cy="2058657"/>
          </a:xfrm>
        </p:spPr>
        <p:txBody>
          <a:bodyPr>
            <a:normAutofit/>
          </a:bodyPr>
          <a:lstStyle/>
          <a:p>
            <a:pPr algn="l"/>
            <a:r>
              <a:rPr lang="en-GB" dirty="0"/>
              <a:t>Student Name: Rabina Bi</a:t>
            </a:r>
          </a:p>
          <a:p>
            <a:pPr algn="l"/>
            <a:r>
              <a:rPr lang="en-GB" dirty="0"/>
              <a:t>Student Number: 2235612</a:t>
            </a:r>
          </a:p>
          <a:p>
            <a:pPr algn="l"/>
            <a:r>
              <a:rPr lang="en-GB" dirty="0"/>
              <a:t>Lecturer Name: Joanne Davies</a:t>
            </a:r>
          </a:p>
          <a:p>
            <a:pPr algn="l"/>
            <a:r>
              <a:rPr lang="en-GB" dirty="0"/>
              <a:t>Module Code: BMHP 6027</a:t>
            </a:r>
            <a:endParaRPr lang="en-PK" dirty="0"/>
          </a:p>
        </p:txBody>
      </p:sp>
      <p:pic>
        <p:nvPicPr>
          <p:cNvPr id="7" name="Graphic 6" descr="Person with Cane">
            <a:extLst>
              <a:ext uri="{FF2B5EF4-FFF2-40B4-BE49-F238E27FC236}">
                <a16:creationId xmlns:a16="http://schemas.microsoft.com/office/drawing/2014/main" id="{FD8DC7C5-EB23-8196-E957-A95727EA5CB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17549" y="2776619"/>
            <a:ext cx="1289051" cy="1289051"/>
          </a:xfrm>
          <a:prstGeom prst="rect">
            <a:avLst/>
          </a:prstGeom>
        </p:spPr>
      </p:pic>
      <p:pic>
        <p:nvPicPr>
          <p:cNvPr id="9" name="Graphic 8" descr="Person with Cane">
            <a:extLst>
              <a:ext uri="{FF2B5EF4-FFF2-40B4-BE49-F238E27FC236}">
                <a16:creationId xmlns:a16="http://schemas.microsoft.com/office/drawing/2014/main" id="{91E5BA80-0FBD-46F0-9C60-2D81B66863A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15000"/>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607815" y="716407"/>
            <a:ext cx="5411343" cy="5411343"/>
          </a:xfrm>
          <a:prstGeom prst="rect">
            <a:avLst/>
          </a:prstGeom>
        </p:spPr>
      </p:pic>
      <p:pic>
        <p:nvPicPr>
          <p:cNvPr id="10" name="Audio 9">
            <a:hlinkClick r:id="" action="ppaction://media"/>
            <a:extLst>
              <a:ext uri="{FF2B5EF4-FFF2-40B4-BE49-F238E27FC236}">
                <a16:creationId xmlns:a16="http://schemas.microsoft.com/office/drawing/2014/main" id="{0FCB602A-18E4-00BB-09C8-1398785EE2E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42315443"/>
      </p:ext>
    </p:extLst>
  </p:cSld>
  <p:clrMapOvr>
    <a:masterClrMapping/>
  </p:clrMapOvr>
  <mc:AlternateContent xmlns:mc="http://schemas.openxmlformats.org/markup-compatibility/2006" xmlns:p14="http://schemas.microsoft.com/office/powerpoint/2010/main">
    <mc:Choice Requires="p14">
      <p:transition spd="slow" p14:dur="2000" advTm="974"/>
    </mc:Choice>
    <mc:Fallback xmlns="">
      <p:transition spd="slow" advTm="9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53E920-7686-CEE2-4562-1B81AD30BC00}"/>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I</a:t>
            </a:r>
            <a:r>
              <a:rPr lang="en-PK" sz="4000">
                <a:solidFill>
                  <a:srgbClr val="FFFFFF"/>
                </a:solidFill>
              </a:rPr>
              <a:t>ntroduction and Context</a:t>
            </a:r>
          </a:p>
        </p:txBody>
      </p:sp>
      <p:sp>
        <p:nvSpPr>
          <p:cNvPr id="3" name="Content Placeholder 2">
            <a:extLst>
              <a:ext uri="{FF2B5EF4-FFF2-40B4-BE49-F238E27FC236}">
                <a16:creationId xmlns:a16="http://schemas.microsoft.com/office/drawing/2014/main" id="{065CD5B1-F789-C1CE-2C4F-77E901A1FFD2}"/>
              </a:ext>
            </a:extLst>
          </p:cNvPr>
          <p:cNvSpPr>
            <a:spLocks noGrp="1"/>
          </p:cNvSpPr>
          <p:nvPr>
            <p:ph idx="1"/>
          </p:nvPr>
        </p:nvSpPr>
        <p:spPr>
          <a:xfrm>
            <a:off x="1371599" y="2318197"/>
            <a:ext cx="9724031" cy="3683358"/>
          </a:xfrm>
        </p:spPr>
        <p:txBody>
          <a:bodyPr anchor="ctr">
            <a:normAutofit/>
          </a:bodyPr>
          <a:lstStyle/>
          <a:p>
            <a:pPr lvl="0"/>
            <a:r>
              <a:rPr lang="en-PK" sz="1900" b="1"/>
              <a:t>Ageing UK at a glance (2024–25):</a:t>
            </a:r>
            <a:r>
              <a:rPr lang="en-PK" sz="1900"/>
              <a:t> England &amp; Wales reached </a:t>
            </a:r>
            <a:r>
              <a:rPr lang="en-PK" sz="1900" b="1"/>
              <a:t>61.8m</a:t>
            </a:r>
            <a:r>
              <a:rPr lang="en-PK" sz="1900"/>
              <a:t> people by mid-2024; the </a:t>
            </a:r>
            <a:r>
              <a:rPr lang="en-PK" sz="1900" b="1"/>
              <a:t>65+ group grew ~1.8% in a single year</a:t>
            </a:r>
            <a:r>
              <a:rPr lang="en-PK" sz="1900"/>
              <a:t>, continuing the ageing trend. Around </a:t>
            </a:r>
            <a:r>
              <a:rPr lang="en-PK" sz="1900" b="1"/>
              <a:t>1 in 5</a:t>
            </a:r>
            <a:r>
              <a:rPr lang="en-PK" sz="1900"/>
              <a:t> people are 65+, with the </a:t>
            </a:r>
            <a:r>
              <a:rPr lang="en-PK" sz="1900" b="1"/>
              <a:t>85+ group the fastest-growing</a:t>
            </a:r>
            <a:r>
              <a:rPr lang="en-PK" sz="1900"/>
              <a:t> cohort (Office for National Statistics, 2025)</a:t>
            </a:r>
          </a:p>
          <a:p>
            <a:pPr lvl="0"/>
            <a:r>
              <a:rPr lang="en-PK" sz="1900" b="1"/>
              <a:t>Rising multimorbidity:</a:t>
            </a:r>
            <a:r>
              <a:rPr lang="en-PK" sz="1900"/>
              <a:t> </a:t>
            </a:r>
            <a:r>
              <a:rPr lang="en-PK" sz="1900" b="1"/>
              <a:t>&gt;50% of over-65s live with 2+ long-term conditions</a:t>
            </a:r>
            <a:r>
              <a:rPr lang="en-PK" sz="1900"/>
              <a:t>, projected to </a:t>
            </a:r>
            <a:r>
              <a:rPr lang="en-PK" sz="1900" b="1"/>
              <a:t>~68% by 2035</a:t>
            </a:r>
            <a:r>
              <a:rPr lang="en-PK" sz="1900"/>
              <a:t>—increasing care complexity and treatment burden (British Geriatrics Society, 2025)</a:t>
            </a:r>
          </a:p>
          <a:p>
            <a:pPr lvl="0"/>
            <a:r>
              <a:rPr lang="en-PK" sz="1900" b="1"/>
              <a:t>Why empowerment matters:</a:t>
            </a:r>
            <a:r>
              <a:rPr lang="en-PK" sz="1900"/>
              <a:t> Upholds </a:t>
            </a:r>
            <a:r>
              <a:rPr lang="en-PK" sz="1900" b="1"/>
              <a:t>dignity, autonomy and self-determination</a:t>
            </a:r>
            <a:r>
              <a:rPr lang="en-PK" sz="1900"/>
              <a:t>, enabling shared decisions, goal-setting and meaningful risk-taking within safe supports (aligns with Care Act wellbeing principle) (Shogren and Raley, 2022) </a:t>
            </a:r>
          </a:p>
          <a:p>
            <a:r>
              <a:rPr lang="en-PK" sz="1900" b="1"/>
              <a:t>This presentation will cover:</a:t>
            </a:r>
            <a:r>
              <a:rPr lang="en-PK" sz="1900"/>
              <a:t> needs → what works (UK approaches, theory &amp; policy) → challenges → evidence-based recommendations → conclusion.</a:t>
            </a:r>
          </a:p>
          <a:p>
            <a:endParaRPr lang="en-PK" sz="1900"/>
          </a:p>
        </p:txBody>
      </p:sp>
      <p:pic>
        <p:nvPicPr>
          <p:cNvPr id="6" name="Audio 5">
            <a:hlinkClick r:id="" action="ppaction://media"/>
            <a:extLst>
              <a:ext uri="{FF2B5EF4-FFF2-40B4-BE49-F238E27FC236}">
                <a16:creationId xmlns:a16="http://schemas.microsoft.com/office/drawing/2014/main" id="{30E168D9-5724-B820-C6A5-1B10618080F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28695"/>
            <a:ext cx="2057400" cy="2057400"/>
          </a:xfrm>
          <a:prstGeom prst="ellipse">
            <a:avLst/>
          </a:prstGeom>
        </p:spPr>
      </p:pic>
    </p:spTree>
    <p:extLst>
      <p:ext uri="{BB962C8B-B14F-4D97-AF65-F5344CB8AC3E}">
        <p14:creationId xmlns:p14="http://schemas.microsoft.com/office/powerpoint/2010/main" val="1102179318"/>
      </p:ext>
    </p:extLst>
  </p:cSld>
  <p:clrMapOvr>
    <a:masterClrMapping/>
  </p:clrMapOvr>
  <mc:AlternateContent xmlns:mc="http://schemas.openxmlformats.org/markup-compatibility/2006" xmlns:p14="http://schemas.microsoft.com/office/powerpoint/2010/main">
    <mc:Choice Requires="p14">
      <p:transition spd="slow" p14:dur="2000" advTm="120985"/>
    </mc:Choice>
    <mc:Fallback xmlns="">
      <p:transition spd="slow" advTm="1209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822247C2-5823-A897-4985-4D247769FFB5}"/>
              </a:ext>
            </a:extLst>
          </p:cNvPr>
          <p:cNvGraphicFramePr/>
          <p:nvPr>
            <p:extLst>
              <p:ext uri="{D42A27DB-BD31-4B8C-83A1-F6EECF244321}">
                <p14:modId xmlns:p14="http://schemas.microsoft.com/office/powerpoint/2010/main" val="4084436881"/>
              </p:ext>
            </p:extLst>
          </p:nvPr>
        </p:nvGraphicFramePr>
        <p:xfrm>
          <a:off x="453024" y="1167447"/>
          <a:ext cx="4995797" cy="3141506"/>
        </p:xfrm>
        <a:graphic>
          <a:graphicData uri="http://schemas.openxmlformats.org/drawingml/2006/chart">
            <c:chart xmlns:c="http://schemas.openxmlformats.org/drawingml/2006/chart" xmlns:r="http://schemas.openxmlformats.org/officeDocument/2006/relationships" r:id="rId4"/>
          </a:graphicData>
        </a:graphic>
      </p:graphicFrame>
      <p:pic>
        <p:nvPicPr>
          <p:cNvPr id="5" name="Picture 4">
            <a:extLst>
              <a:ext uri="{FF2B5EF4-FFF2-40B4-BE49-F238E27FC236}">
                <a16:creationId xmlns:a16="http://schemas.microsoft.com/office/drawing/2014/main" id="{53E85DDE-B1EB-52C1-B420-E08B21CDB531}"/>
              </a:ext>
            </a:extLst>
          </p:cNvPr>
          <p:cNvPicPr>
            <a:picLocks noChangeAspect="1"/>
          </p:cNvPicPr>
          <p:nvPr/>
        </p:nvPicPr>
        <p:blipFill>
          <a:blip r:embed="rId5"/>
          <a:stretch>
            <a:fillRect/>
          </a:stretch>
        </p:blipFill>
        <p:spPr>
          <a:xfrm>
            <a:off x="5640555" y="542409"/>
            <a:ext cx="6377550" cy="5032937"/>
          </a:xfrm>
          <a:prstGeom prst="rect">
            <a:avLst/>
          </a:prstGeom>
          <a:ln>
            <a:solidFill>
              <a:schemeClr val="tx1"/>
            </a:solidFill>
          </a:ln>
        </p:spPr>
      </p:pic>
      <p:sp>
        <p:nvSpPr>
          <p:cNvPr id="7" name="TextBox 6">
            <a:extLst>
              <a:ext uri="{FF2B5EF4-FFF2-40B4-BE49-F238E27FC236}">
                <a16:creationId xmlns:a16="http://schemas.microsoft.com/office/drawing/2014/main" id="{B1539E75-54D7-1C92-B863-34BE5FD0B314}"/>
              </a:ext>
            </a:extLst>
          </p:cNvPr>
          <p:cNvSpPr txBox="1"/>
          <p:nvPr/>
        </p:nvSpPr>
        <p:spPr>
          <a:xfrm>
            <a:off x="545190" y="4399147"/>
            <a:ext cx="4811464" cy="523220"/>
          </a:xfrm>
          <a:prstGeom prst="rect">
            <a:avLst/>
          </a:prstGeom>
          <a:noFill/>
        </p:spPr>
        <p:txBody>
          <a:bodyPr wrap="square">
            <a:spAutoFit/>
          </a:bodyPr>
          <a:lstStyle/>
          <a:p>
            <a:pPr algn="ctr">
              <a:buNone/>
            </a:pPr>
            <a:r>
              <a:rPr lang="en-PK" sz="1400" dirty="0">
                <a:effectLst/>
                <a:latin typeface="Aptos" panose="020B0004020202020204" pitchFamily="34" charset="0"/>
                <a:ea typeface="Times New Roman" panose="02020603050405020304" pitchFamily="18" charset="0"/>
              </a:rPr>
              <a:t>Change in the proportion of people aged 65 and over in English regions between 2014 and 2024 (ONS, 2025)</a:t>
            </a:r>
          </a:p>
        </p:txBody>
      </p:sp>
      <p:sp>
        <p:nvSpPr>
          <p:cNvPr id="9" name="TextBox 8">
            <a:extLst>
              <a:ext uri="{FF2B5EF4-FFF2-40B4-BE49-F238E27FC236}">
                <a16:creationId xmlns:a16="http://schemas.microsoft.com/office/drawing/2014/main" id="{F359A0B5-B263-ECD5-12A9-ED56C0CBB448}"/>
              </a:ext>
            </a:extLst>
          </p:cNvPr>
          <p:cNvSpPr txBox="1"/>
          <p:nvPr/>
        </p:nvSpPr>
        <p:spPr>
          <a:xfrm>
            <a:off x="5779243" y="5575346"/>
            <a:ext cx="6100174" cy="523220"/>
          </a:xfrm>
          <a:prstGeom prst="rect">
            <a:avLst/>
          </a:prstGeom>
          <a:noFill/>
        </p:spPr>
        <p:txBody>
          <a:bodyPr wrap="square">
            <a:spAutoFit/>
          </a:bodyPr>
          <a:lstStyle/>
          <a:p>
            <a:pPr algn="ctr">
              <a:buNone/>
            </a:pPr>
            <a:r>
              <a:rPr lang="en-PK" sz="1400" dirty="0">
                <a:effectLst/>
                <a:latin typeface="Aptos" panose="020B0004020202020204" pitchFamily="34" charset="0"/>
                <a:ea typeface="Times New Roman" panose="02020603050405020304" pitchFamily="18" charset="0"/>
              </a:rPr>
              <a:t>Projected increase in the share of people aged 85 and over within the oldest age group in England between 2014 and 2039 (ONS, 2025)</a:t>
            </a:r>
          </a:p>
        </p:txBody>
      </p:sp>
      <p:pic>
        <p:nvPicPr>
          <p:cNvPr id="13" name="Audio 12">
            <a:hlinkClick r:id="" action="ppaction://media"/>
            <a:extLst>
              <a:ext uri="{FF2B5EF4-FFF2-40B4-BE49-F238E27FC236}">
                <a16:creationId xmlns:a16="http://schemas.microsoft.com/office/drawing/2014/main" id="{C2A983C7-5771-33D2-59DA-E88A5429BDB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75142856"/>
      </p:ext>
    </p:extLst>
  </p:cSld>
  <p:clrMapOvr>
    <a:masterClrMapping/>
  </p:clrMapOvr>
  <mc:AlternateContent xmlns:mc="http://schemas.openxmlformats.org/markup-compatibility/2006" xmlns:p14="http://schemas.microsoft.com/office/powerpoint/2010/main">
    <mc:Choice Requires="p14">
      <p:transition spd="slow" p14:dur="2000" advTm="71493"/>
    </mc:Choice>
    <mc:Fallback xmlns="">
      <p:transition spd="slow" advTm="714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CF74E51-5956-FD93-0E5E-685B3489D8DC}"/>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a:t>
            </a:r>
            <a:r>
              <a:rPr lang="en-PK" sz="4000">
                <a:solidFill>
                  <a:srgbClr val="FFFFFF"/>
                </a:solidFill>
              </a:rPr>
              <a:t>are, Empowerment and Support Needs</a:t>
            </a:r>
          </a:p>
        </p:txBody>
      </p:sp>
      <p:graphicFrame>
        <p:nvGraphicFramePr>
          <p:cNvPr id="5" name="Content Placeholder 2">
            <a:extLst>
              <a:ext uri="{FF2B5EF4-FFF2-40B4-BE49-F238E27FC236}">
                <a16:creationId xmlns:a16="http://schemas.microsoft.com/office/drawing/2014/main" id="{A0763F2C-13BE-45EB-0724-2010A1234F56}"/>
              </a:ext>
            </a:extLst>
          </p:cNvPr>
          <p:cNvGraphicFramePr>
            <a:graphicFrameLocks noGrp="1"/>
          </p:cNvGraphicFramePr>
          <p:nvPr>
            <p:ph idx="1"/>
            <p:extLst>
              <p:ext uri="{D42A27DB-BD31-4B8C-83A1-F6EECF244321}">
                <p14:modId xmlns:p14="http://schemas.microsoft.com/office/powerpoint/2010/main" val="2066461024"/>
              </p:ext>
            </p:extLst>
          </p:nvPr>
        </p:nvGraphicFramePr>
        <p:xfrm>
          <a:off x="220498" y="1461225"/>
          <a:ext cx="7470484" cy="42882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9F8CED5B-63CB-4001-7D82-6C0BDE8564E9}"/>
              </a:ext>
            </a:extLst>
          </p:cNvPr>
          <p:cNvSpPr txBox="1"/>
          <p:nvPr/>
        </p:nvSpPr>
        <p:spPr>
          <a:xfrm>
            <a:off x="1414509" y="5654030"/>
            <a:ext cx="9400783" cy="738664"/>
          </a:xfrm>
          <a:prstGeom prst="rect">
            <a:avLst/>
          </a:prstGeom>
          <a:noFill/>
        </p:spPr>
        <p:txBody>
          <a:bodyPr wrap="square">
            <a:spAutoFit/>
          </a:bodyPr>
          <a:lstStyle/>
          <a:p>
            <a:pPr algn="ctr">
              <a:buNone/>
            </a:pPr>
            <a:r>
              <a:rPr lang="en-PK" sz="1400" dirty="0">
                <a:effectLst/>
                <a:latin typeface="Aptos" panose="020B0004020202020204" pitchFamily="34" charset="0"/>
                <a:ea typeface="Times New Roman" panose="02020603050405020304" pitchFamily="18" charset="0"/>
              </a:rPr>
              <a:t>These needs are not uniform and can conflict in practice. For example, promoting independence through ADL support may be undermined by fragmented services or rushed homecare visits. Similarly, choice is often constrained by eligibility rules, funding limits, or digital exclusion, meaning empowerment risks becoming rhetoric rather than reality.</a:t>
            </a:r>
          </a:p>
        </p:txBody>
      </p:sp>
      <p:sp>
        <p:nvSpPr>
          <p:cNvPr id="7" name="Rectangle 2">
            <a:extLst>
              <a:ext uri="{FF2B5EF4-FFF2-40B4-BE49-F238E27FC236}">
                <a16:creationId xmlns:a16="http://schemas.microsoft.com/office/drawing/2014/main" id="{0501BE3E-80D5-F95F-A815-A7EA8C0E3AE8}"/>
              </a:ext>
            </a:extLst>
          </p:cNvPr>
          <p:cNvSpPr>
            <a:spLocks noChangeArrowheads="1"/>
          </p:cNvSpPr>
          <p:nvPr/>
        </p:nvSpPr>
        <p:spPr bwMode="auto">
          <a:xfrm>
            <a:off x="7908359" y="2129424"/>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PK"/>
          </a:p>
        </p:txBody>
      </p:sp>
      <p:pic>
        <p:nvPicPr>
          <p:cNvPr id="1025" name="Picture 2" descr="Elderly Basic Needs -Daily and Healthcare | Download Scientific Diagram">
            <a:extLst>
              <a:ext uri="{FF2B5EF4-FFF2-40B4-BE49-F238E27FC236}">
                <a16:creationId xmlns:a16="http://schemas.microsoft.com/office/drawing/2014/main" id="{12CD59B7-8F54-550D-B74B-1FE4061E5C57}"/>
              </a:ext>
            </a:extLst>
          </p:cNvPr>
          <p:cNvPicPr>
            <a:picLocks noChangeAspect="1" noChangeArrowheads="1"/>
          </p:cNvPicPr>
          <p:nvPr/>
        </p:nvPicPr>
        <p:blipFill>
          <a:blip r:embed="rId9" r:link="rId10">
            <a:extLst>
              <a:ext uri="{28A0092B-C50C-407E-A947-70E740481C1C}">
                <a14:useLocalDpi xmlns:a14="http://schemas.microsoft.com/office/drawing/2010/main" val="0"/>
              </a:ext>
            </a:extLst>
          </a:blip>
          <a:srcRect/>
          <a:stretch>
            <a:fillRect/>
          </a:stretch>
        </p:blipFill>
        <p:spPr bwMode="auto">
          <a:xfrm>
            <a:off x="7835900" y="2297055"/>
            <a:ext cx="4356100" cy="24130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E8EB46C-A0AF-4E69-AAAA-1BCCD810A8DC}"/>
              </a:ext>
            </a:extLst>
          </p:cNvPr>
          <p:cNvSpPr txBox="1"/>
          <p:nvPr/>
        </p:nvSpPr>
        <p:spPr>
          <a:xfrm>
            <a:off x="8219596" y="4723796"/>
            <a:ext cx="3588707" cy="307777"/>
          </a:xfrm>
          <a:prstGeom prst="rect">
            <a:avLst/>
          </a:prstGeom>
          <a:noFill/>
        </p:spPr>
        <p:txBody>
          <a:bodyPr wrap="square">
            <a:spAutoFit/>
          </a:bodyPr>
          <a:lstStyle/>
          <a:p>
            <a:pPr marL="228600">
              <a:buNone/>
            </a:pPr>
            <a:r>
              <a:rPr lang="en-PK" sz="1400" dirty="0">
                <a:effectLst/>
                <a:latin typeface="Aptos" panose="020B0004020202020204" pitchFamily="34" charset="0"/>
                <a:ea typeface="Times New Roman" panose="02020603050405020304" pitchFamily="18" charset="0"/>
              </a:rPr>
              <a:t>Elderly Basic Needs (Wei </a:t>
            </a:r>
            <a:r>
              <a:rPr lang="en-PK" sz="1400" i="1" dirty="0">
                <a:effectLst/>
                <a:latin typeface="Aptos" panose="020B0004020202020204" pitchFamily="34" charset="0"/>
                <a:ea typeface="Times New Roman" panose="02020603050405020304" pitchFamily="18" charset="0"/>
              </a:rPr>
              <a:t>et al.</a:t>
            </a:r>
            <a:r>
              <a:rPr lang="en-PK" sz="1400" dirty="0">
                <a:effectLst/>
                <a:latin typeface="Aptos" panose="020B0004020202020204" pitchFamily="34" charset="0"/>
                <a:ea typeface="Times New Roman" panose="02020603050405020304" pitchFamily="18" charset="0"/>
              </a:rPr>
              <a:t>, 2020)</a:t>
            </a:r>
          </a:p>
        </p:txBody>
      </p:sp>
      <p:pic>
        <p:nvPicPr>
          <p:cNvPr id="19" name="Audio 18">
            <a:hlinkClick r:id="" action="ppaction://media"/>
            <a:extLst>
              <a:ext uri="{FF2B5EF4-FFF2-40B4-BE49-F238E27FC236}">
                <a16:creationId xmlns:a16="http://schemas.microsoft.com/office/drawing/2014/main" id="{288F4444-5D08-612B-DD4A-DAA8741B6943}"/>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99089546"/>
      </p:ext>
    </p:extLst>
  </p:cSld>
  <p:clrMapOvr>
    <a:masterClrMapping/>
  </p:clrMapOvr>
  <mc:AlternateContent xmlns:mc="http://schemas.openxmlformats.org/markup-compatibility/2006" xmlns:p14="http://schemas.microsoft.com/office/powerpoint/2010/main">
    <mc:Choice Requires="p14">
      <p:transition spd="slow" p14:dur="2000" advTm="23059"/>
    </mc:Choice>
    <mc:Fallback xmlns="">
      <p:transition spd="slow" advTm="230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FC739-9A28-E7A4-015F-BB8CCD14934F}"/>
              </a:ext>
            </a:extLst>
          </p:cNvPr>
          <p:cNvSpPr>
            <a:spLocks noGrp="1"/>
          </p:cNvSpPr>
          <p:nvPr>
            <p:ph type="title"/>
          </p:nvPr>
        </p:nvSpPr>
        <p:spPr/>
        <p:txBody>
          <a:bodyPr/>
          <a:lstStyle/>
          <a:p>
            <a:pPr algn="ctr"/>
            <a:r>
              <a:rPr lang="en-GB" b="1" dirty="0"/>
              <a:t>T</a:t>
            </a:r>
            <a:r>
              <a:rPr lang="en-PK" b="1" dirty="0"/>
              <a:t>heoretical Framework</a:t>
            </a:r>
          </a:p>
        </p:txBody>
      </p:sp>
      <p:graphicFrame>
        <p:nvGraphicFramePr>
          <p:cNvPr id="4" name="Diagram 3">
            <a:extLst>
              <a:ext uri="{FF2B5EF4-FFF2-40B4-BE49-F238E27FC236}">
                <a16:creationId xmlns:a16="http://schemas.microsoft.com/office/drawing/2014/main" id="{6C2779D9-3CF2-8C6B-E6C9-E9897C6D3D10}"/>
              </a:ext>
            </a:extLst>
          </p:cNvPr>
          <p:cNvGraphicFramePr/>
          <p:nvPr>
            <p:extLst>
              <p:ext uri="{D42A27DB-BD31-4B8C-83A1-F6EECF244321}">
                <p14:modId xmlns:p14="http://schemas.microsoft.com/office/powerpoint/2010/main" val="3381099307"/>
              </p:ext>
            </p:extLst>
          </p:nvPr>
        </p:nvGraphicFramePr>
        <p:xfrm>
          <a:off x="519830" y="1690687"/>
          <a:ext cx="11222991" cy="48021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1" name="Audio 20">
            <a:hlinkClick r:id="" action="ppaction://media"/>
            <a:extLst>
              <a:ext uri="{FF2B5EF4-FFF2-40B4-BE49-F238E27FC236}">
                <a16:creationId xmlns:a16="http://schemas.microsoft.com/office/drawing/2014/main" id="{99184AEF-2A27-8FC3-9D2C-B612DFFEAA7D}"/>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0626115"/>
      </p:ext>
    </p:extLst>
  </p:cSld>
  <p:clrMapOvr>
    <a:masterClrMapping/>
  </p:clrMapOvr>
  <mc:AlternateContent xmlns:mc="http://schemas.openxmlformats.org/markup-compatibility/2006" xmlns:p14="http://schemas.microsoft.com/office/powerpoint/2010/main">
    <mc:Choice Requires="p14">
      <p:transition spd="slow" p14:dur="2000" advTm="95625"/>
    </mc:Choice>
    <mc:Fallback xmlns="">
      <p:transition spd="slow" advTm="956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4E0E8-285E-F344-89FB-716B06272809}"/>
              </a:ext>
            </a:extLst>
          </p:cNvPr>
          <p:cNvSpPr>
            <a:spLocks noGrp="1"/>
          </p:cNvSpPr>
          <p:nvPr>
            <p:ph type="title"/>
          </p:nvPr>
        </p:nvSpPr>
        <p:spPr>
          <a:xfrm>
            <a:off x="838200" y="-85811"/>
            <a:ext cx="10515600" cy="1325563"/>
          </a:xfrm>
        </p:spPr>
        <p:txBody>
          <a:bodyPr/>
          <a:lstStyle/>
          <a:p>
            <a:pPr algn="ctr"/>
            <a:r>
              <a:rPr lang="en-PK" b="1" dirty="0"/>
              <a:t>UK Approaches and Interventions</a:t>
            </a:r>
          </a:p>
        </p:txBody>
      </p:sp>
      <p:graphicFrame>
        <p:nvGraphicFramePr>
          <p:cNvPr id="4" name="Diagram 3">
            <a:extLst>
              <a:ext uri="{FF2B5EF4-FFF2-40B4-BE49-F238E27FC236}">
                <a16:creationId xmlns:a16="http://schemas.microsoft.com/office/drawing/2014/main" id="{5D7806EE-9CF9-E5A2-F225-749B5C4ECD8B}"/>
              </a:ext>
            </a:extLst>
          </p:cNvPr>
          <p:cNvGraphicFramePr/>
          <p:nvPr>
            <p:extLst>
              <p:ext uri="{D42A27DB-BD31-4B8C-83A1-F6EECF244321}">
                <p14:modId xmlns:p14="http://schemas.microsoft.com/office/powerpoint/2010/main" val="3588645181"/>
              </p:ext>
            </p:extLst>
          </p:nvPr>
        </p:nvGraphicFramePr>
        <p:xfrm>
          <a:off x="726510" y="1340284"/>
          <a:ext cx="11160690" cy="50229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1" name="Audio 10">
            <a:hlinkClick r:id="" action="ppaction://media"/>
            <a:extLst>
              <a:ext uri="{FF2B5EF4-FFF2-40B4-BE49-F238E27FC236}">
                <a16:creationId xmlns:a16="http://schemas.microsoft.com/office/drawing/2014/main" id="{047BC798-C1A9-9695-1EF5-692487735A2E}"/>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33611483"/>
      </p:ext>
    </p:extLst>
  </p:cSld>
  <p:clrMapOvr>
    <a:masterClrMapping/>
  </p:clrMapOvr>
  <mc:AlternateContent xmlns:mc="http://schemas.openxmlformats.org/markup-compatibility/2006" xmlns:p14="http://schemas.microsoft.com/office/powerpoint/2010/main">
    <mc:Choice Requires="p14">
      <p:transition spd="slow" p14:dur="2000" advTm="68892"/>
    </mc:Choice>
    <mc:Fallback xmlns="">
      <p:transition spd="slow" advTm="688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EBC74B-F93D-E0CC-6813-6909516E3D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25D16E-C344-9493-768D-76B4956BDD34}"/>
              </a:ext>
            </a:extLst>
          </p:cNvPr>
          <p:cNvSpPr>
            <a:spLocks noGrp="1"/>
          </p:cNvSpPr>
          <p:nvPr>
            <p:ph type="title"/>
          </p:nvPr>
        </p:nvSpPr>
        <p:spPr>
          <a:xfrm>
            <a:off x="838200" y="-85811"/>
            <a:ext cx="10515600" cy="1325563"/>
          </a:xfrm>
        </p:spPr>
        <p:txBody>
          <a:bodyPr/>
          <a:lstStyle/>
          <a:p>
            <a:pPr algn="ctr"/>
            <a:r>
              <a:rPr lang="en-PK" b="1" dirty="0"/>
              <a:t>UK Approaches and Interventions</a:t>
            </a:r>
          </a:p>
        </p:txBody>
      </p:sp>
      <p:graphicFrame>
        <p:nvGraphicFramePr>
          <p:cNvPr id="3" name="Diagram 2">
            <a:extLst>
              <a:ext uri="{FF2B5EF4-FFF2-40B4-BE49-F238E27FC236}">
                <a16:creationId xmlns:a16="http://schemas.microsoft.com/office/drawing/2014/main" id="{D14A9D24-414C-7F38-1CEA-28DE1536E914}"/>
              </a:ext>
            </a:extLst>
          </p:cNvPr>
          <p:cNvGraphicFramePr/>
          <p:nvPr>
            <p:extLst>
              <p:ext uri="{D42A27DB-BD31-4B8C-83A1-F6EECF244321}">
                <p14:modId xmlns:p14="http://schemas.microsoft.com/office/powerpoint/2010/main" val="959102364"/>
              </p:ext>
            </p:extLst>
          </p:nvPr>
        </p:nvGraphicFramePr>
        <p:xfrm>
          <a:off x="467895" y="1467852"/>
          <a:ext cx="11371180" cy="53901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 name="Audio 9">
            <a:hlinkClick r:id="" action="ppaction://media"/>
            <a:extLst>
              <a:ext uri="{FF2B5EF4-FFF2-40B4-BE49-F238E27FC236}">
                <a16:creationId xmlns:a16="http://schemas.microsoft.com/office/drawing/2014/main" id="{1DB9BC78-83B5-8844-6BA7-83A4942392F3}"/>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17776837"/>
      </p:ext>
    </p:extLst>
  </p:cSld>
  <p:clrMapOvr>
    <a:masterClrMapping/>
  </p:clrMapOvr>
  <mc:AlternateContent xmlns:mc="http://schemas.openxmlformats.org/markup-compatibility/2006" xmlns:p14="http://schemas.microsoft.com/office/powerpoint/2010/main">
    <mc:Choice Requires="p14">
      <p:transition spd="slow" p14:dur="2000" advTm="74213"/>
    </mc:Choice>
    <mc:Fallback xmlns="">
      <p:transition spd="slow" advTm="742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1F07CC-58A9-AB26-62A5-0DF4B552B7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C566CC-FCA9-5C3D-589C-67447E5A0E97}"/>
              </a:ext>
            </a:extLst>
          </p:cNvPr>
          <p:cNvSpPr>
            <a:spLocks noGrp="1"/>
          </p:cNvSpPr>
          <p:nvPr>
            <p:ph type="title"/>
          </p:nvPr>
        </p:nvSpPr>
        <p:spPr>
          <a:xfrm>
            <a:off x="838200" y="-85811"/>
            <a:ext cx="10515600" cy="1325563"/>
          </a:xfrm>
        </p:spPr>
        <p:txBody>
          <a:bodyPr/>
          <a:lstStyle/>
          <a:p>
            <a:pPr algn="ctr"/>
            <a:r>
              <a:rPr lang="en-PK" b="1" dirty="0"/>
              <a:t>UK Approaches and Interventions</a:t>
            </a:r>
          </a:p>
        </p:txBody>
      </p:sp>
      <p:graphicFrame>
        <p:nvGraphicFramePr>
          <p:cNvPr id="7" name="TextBox 4">
            <a:extLst>
              <a:ext uri="{FF2B5EF4-FFF2-40B4-BE49-F238E27FC236}">
                <a16:creationId xmlns:a16="http://schemas.microsoft.com/office/drawing/2014/main" id="{6E526FF6-42FC-FCF8-DEDA-948B70A1C096}"/>
              </a:ext>
            </a:extLst>
          </p:cNvPr>
          <p:cNvGraphicFramePr/>
          <p:nvPr>
            <p:extLst>
              <p:ext uri="{D42A27DB-BD31-4B8C-83A1-F6EECF244321}">
                <p14:modId xmlns:p14="http://schemas.microsoft.com/office/powerpoint/2010/main" val="3465355913"/>
              </p:ext>
            </p:extLst>
          </p:nvPr>
        </p:nvGraphicFramePr>
        <p:xfrm>
          <a:off x="621792" y="1696825"/>
          <a:ext cx="6096000" cy="39703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6" name="Diagram 5">
            <a:extLst>
              <a:ext uri="{FF2B5EF4-FFF2-40B4-BE49-F238E27FC236}">
                <a16:creationId xmlns:a16="http://schemas.microsoft.com/office/drawing/2014/main" id="{8CB427AE-5EE7-5677-DAFB-52475F9ADC9E}"/>
              </a:ext>
            </a:extLst>
          </p:cNvPr>
          <p:cNvGraphicFramePr/>
          <p:nvPr>
            <p:extLst>
              <p:ext uri="{D42A27DB-BD31-4B8C-83A1-F6EECF244321}">
                <p14:modId xmlns:p14="http://schemas.microsoft.com/office/powerpoint/2010/main" val="1333280964"/>
              </p:ext>
            </p:extLst>
          </p:nvPr>
        </p:nvGraphicFramePr>
        <p:xfrm>
          <a:off x="7018528" y="1828800"/>
          <a:ext cx="5392928" cy="4545479"/>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9" name="TextBox 8">
            <a:extLst>
              <a:ext uri="{FF2B5EF4-FFF2-40B4-BE49-F238E27FC236}">
                <a16:creationId xmlns:a16="http://schemas.microsoft.com/office/drawing/2014/main" id="{DB2CFF15-1CB8-142F-3E49-FF607280AECA}"/>
              </a:ext>
            </a:extLst>
          </p:cNvPr>
          <p:cNvSpPr txBox="1"/>
          <p:nvPr/>
        </p:nvSpPr>
        <p:spPr>
          <a:xfrm>
            <a:off x="8674608" y="1349610"/>
            <a:ext cx="2456688" cy="369332"/>
          </a:xfrm>
          <a:prstGeom prst="rect">
            <a:avLst/>
          </a:prstGeom>
          <a:noFill/>
        </p:spPr>
        <p:txBody>
          <a:bodyPr wrap="square">
            <a:spAutoFit/>
          </a:bodyPr>
          <a:lstStyle/>
          <a:p>
            <a:r>
              <a:rPr lang="en-PK" b="1" dirty="0"/>
              <a:t>Why These Work?</a:t>
            </a:r>
            <a:endParaRPr lang="en-PK" dirty="0"/>
          </a:p>
        </p:txBody>
      </p:sp>
      <p:pic>
        <p:nvPicPr>
          <p:cNvPr id="10" name="Audio 9">
            <a:hlinkClick r:id="" action="ppaction://media"/>
            <a:extLst>
              <a:ext uri="{FF2B5EF4-FFF2-40B4-BE49-F238E27FC236}">
                <a16:creationId xmlns:a16="http://schemas.microsoft.com/office/drawing/2014/main" id="{75BD8038-A3C5-2297-6423-1E4CA4D0BF3D}"/>
              </a:ext>
            </a:extLst>
          </p:cNvPr>
          <p:cNvPicPr>
            <a:picLocks noChangeAspect="1"/>
          </p:cNvPicPr>
          <p:nvPr>
            <a:audioFile r:link="rId2"/>
            <p:extLst>
              <p:ext uri="{DAA4B4D4-6D71-4841-9C94-3DE7FCFB9230}">
                <p14:media xmlns:p14="http://schemas.microsoft.com/office/powerpoint/2010/main" r:embed="rId1"/>
              </p:ext>
            </p:extLst>
          </p:nvPr>
        </p:nvPicPr>
        <p:blipFill>
          <a:blip r:embed="rId1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65175459"/>
      </p:ext>
    </p:extLst>
  </p:cSld>
  <p:clrMapOvr>
    <a:masterClrMapping/>
  </p:clrMapOvr>
  <mc:AlternateContent xmlns:mc="http://schemas.openxmlformats.org/markup-compatibility/2006" xmlns:p14="http://schemas.microsoft.com/office/powerpoint/2010/main">
    <mc:Choice Requires="p14">
      <p:transition spd="slow" p14:dur="2000" advTm="66077"/>
    </mc:Choice>
    <mc:Fallback xmlns="">
      <p:transition spd="slow" advTm="660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4CDEC-0327-14D2-91BC-1B0EF7A38982}"/>
              </a:ext>
            </a:extLst>
          </p:cNvPr>
          <p:cNvSpPr>
            <a:spLocks noGrp="1"/>
          </p:cNvSpPr>
          <p:nvPr>
            <p:ph type="title"/>
          </p:nvPr>
        </p:nvSpPr>
        <p:spPr>
          <a:xfrm>
            <a:off x="838200" y="365125"/>
            <a:ext cx="10515600" cy="549275"/>
          </a:xfrm>
        </p:spPr>
        <p:txBody>
          <a:bodyPr>
            <a:normAutofit fontScale="90000"/>
          </a:bodyPr>
          <a:lstStyle/>
          <a:p>
            <a:pPr algn="ctr"/>
            <a:r>
              <a:rPr lang="en-GB" b="1" dirty="0"/>
              <a:t>R</a:t>
            </a:r>
            <a:r>
              <a:rPr lang="en-PK" b="1" dirty="0"/>
              <a:t>ole of Policies in Interventions</a:t>
            </a:r>
          </a:p>
        </p:txBody>
      </p:sp>
      <p:graphicFrame>
        <p:nvGraphicFramePr>
          <p:cNvPr id="4" name="Table 3">
            <a:extLst>
              <a:ext uri="{FF2B5EF4-FFF2-40B4-BE49-F238E27FC236}">
                <a16:creationId xmlns:a16="http://schemas.microsoft.com/office/drawing/2014/main" id="{85F28795-CB94-9BB8-815F-8DEAFA3C78E9}"/>
              </a:ext>
            </a:extLst>
          </p:cNvPr>
          <p:cNvGraphicFramePr>
            <a:graphicFrameLocks noGrp="1"/>
          </p:cNvGraphicFramePr>
          <p:nvPr>
            <p:extLst>
              <p:ext uri="{D42A27DB-BD31-4B8C-83A1-F6EECF244321}">
                <p14:modId xmlns:p14="http://schemas.microsoft.com/office/powerpoint/2010/main" val="954918786"/>
              </p:ext>
            </p:extLst>
          </p:nvPr>
        </p:nvGraphicFramePr>
        <p:xfrm>
          <a:off x="475488" y="1060145"/>
          <a:ext cx="11484864" cy="5432730"/>
        </p:xfrm>
        <a:graphic>
          <a:graphicData uri="http://schemas.openxmlformats.org/drawingml/2006/table">
            <a:tbl>
              <a:tblPr>
                <a:tableStyleId>{8A107856-5554-42FB-B03E-39F5DBC370BA}</a:tableStyleId>
              </a:tblPr>
              <a:tblGrid>
                <a:gridCol w="2426208">
                  <a:extLst>
                    <a:ext uri="{9D8B030D-6E8A-4147-A177-3AD203B41FA5}">
                      <a16:colId xmlns:a16="http://schemas.microsoft.com/office/drawing/2014/main" val="1615082719"/>
                    </a:ext>
                  </a:extLst>
                </a:gridCol>
                <a:gridCol w="3681984">
                  <a:extLst>
                    <a:ext uri="{9D8B030D-6E8A-4147-A177-3AD203B41FA5}">
                      <a16:colId xmlns:a16="http://schemas.microsoft.com/office/drawing/2014/main" val="2552658128"/>
                    </a:ext>
                  </a:extLst>
                </a:gridCol>
                <a:gridCol w="5376672">
                  <a:extLst>
                    <a:ext uri="{9D8B030D-6E8A-4147-A177-3AD203B41FA5}">
                      <a16:colId xmlns:a16="http://schemas.microsoft.com/office/drawing/2014/main" val="1723953218"/>
                    </a:ext>
                  </a:extLst>
                </a:gridCol>
              </a:tblGrid>
              <a:tr h="670560">
                <a:tc>
                  <a:txBody>
                    <a:bodyPr/>
                    <a:lstStyle/>
                    <a:p>
                      <a:pPr>
                        <a:buNone/>
                      </a:pPr>
                      <a:r>
                        <a:rPr lang="en-GB" sz="2000" b="1" dirty="0"/>
                        <a:t>Policy/Guidance</a:t>
                      </a:r>
                    </a:p>
                  </a:txBody>
                  <a:tcPr marL="55080" marR="55080" marT="27540" marB="27540" anchor="ctr"/>
                </a:tc>
                <a:tc>
                  <a:txBody>
                    <a:bodyPr/>
                    <a:lstStyle/>
                    <a:p>
                      <a:pPr>
                        <a:buNone/>
                      </a:pPr>
                      <a:r>
                        <a:rPr lang="en-GB" sz="2000" b="1" dirty="0"/>
                        <a:t>What it Says</a:t>
                      </a:r>
                    </a:p>
                  </a:txBody>
                  <a:tcPr marL="55080" marR="55080" marT="27540" marB="27540" anchor="ctr"/>
                </a:tc>
                <a:tc>
                  <a:txBody>
                    <a:bodyPr/>
                    <a:lstStyle/>
                    <a:p>
                      <a:pPr>
                        <a:buNone/>
                      </a:pPr>
                      <a:r>
                        <a:rPr lang="en-GB" sz="2000" b="1" dirty="0"/>
                        <a:t>Implications for Older People in the UK</a:t>
                      </a:r>
                    </a:p>
                  </a:txBody>
                  <a:tcPr marL="55080" marR="55080" marT="27540" marB="27540" anchor="ctr"/>
                </a:tc>
                <a:extLst>
                  <a:ext uri="{0D108BD9-81ED-4DB2-BD59-A6C34878D82A}">
                    <a16:rowId xmlns:a16="http://schemas.microsoft.com/office/drawing/2014/main" val="333640642"/>
                  </a:ext>
                </a:extLst>
              </a:tr>
              <a:tr h="1587390">
                <a:tc>
                  <a:txBody>
                    <a:bodyPr/>
                    <a:lstStyle/>
                    <a:p>
                      <a:pPr>
                        <a:buNone/>
                      </a:pPr>
                      <a:r>
                        <a:rPr lang="en-GB" sz="1600" b="1"/>
                        <a:t>Care Act 2014</a:t>
                      </a:r>
                      <a:r>
                        <a:rPr lang="en-GB" sz="1600"/>
                        <a:t> (Gov.UK, 2014)</a:t>
                      </a:r>
                    </a:p>
                  </a:txBody>
                  <a:tcPr marL="55080" marR="55080" marT="27540" marB="27540" anchor="ctr"/>
                </a:tc>
                <a:tc>
                  <a:txBody>
                    <a:bodyPr/>
                    <a:lstStyle/>
                    <a:p>
                      <a:pPr>
                        <a:buNone/>
                      </a:pPr>
                      <a:r>
                        <a:rPr lang="en-GB" sz="1600" dirty="0"/>
                        <a:t>Puts a legal duty on councils to promote wellbeing, prevent needs escalating, personalise support, and recognise carers’ rights.</a:t>
                      </a:r>
                    </a:p>
                  </a:txBody>
                  <a:tcPr marL="55080" marR="55080" marT="27540" marB="27540" anchor="ctr"/>
                </a:tc>
                <a:tc>
                  <a:txBody>
                    <a:bodyPr/>
                    <a:lstStyle/>
                    <a:p>
                      <a:pPr>
                        <a:buNone/>
                      </a:pPr>
                      <a:r>
                        <a:rPr lang="en-GB" sz="1600" dirty="0"/>
                        <a:t>Justifies reablement + strength/balance as prevention.</a:t>
                      </a:r>
                    </a:p>
                    <a:p>
                      <a:pPr>
                        <a:buNone/>
                      </a:pPr>
                      <a:r>
                        <a:rPr lang="en-GB" sz="1600" dirty="0"/>
                        <a:t>Supports co-produced care plans and goal attainment scaling (personalisation).</a:t>
                      </a:r>
                    </a:p>
                    <a:p>
                      <a:pPr>
                        <a:buNone/>
                      </a:pPr>
                      <a:r>
                        <a:rPr lang="en-GB" sz="1600" dirty="0"/>
                        <a:t>Underpins routine carer assessment and respite in our recommendations.</a:t>
                      </a:r>
                    </a:p>
                  </a:txBody>
                  <a:tcPr marL="55080" marR="55080" marT="27540" marB="27540" anchor="ctr"/>
                </a:tc>
                <a:extLst>
                  <a:ext uri="{0D108BD9-81ED-4DB2-BD59-A6C34878D82A}">
                    <a16:rowId xmlns:a16="http://schemas.microsoft.com/office/drawing/2014/main" val="1760298315"/>
                  </a:ext>
                </a:extLst>
              </a:tr>
              <a:tr h="1587390">
                <a:tc>
                  <a:txBody>
                    <a:bodyPr/>
                    <a:lstStyle/>
                    <a:p>
                      <a:pPr>
                        <a:buNone/>
                      </a:pPr>
                      <a:r>
                        <a:rPr lang="en-GB" sz="1600" b="1"/>
                        <a:t>NHS Long Term Plan</a:t>
                      </a:r>
                      <a:r>
                        <a:rPr lang="en-GB" sz="1600"/>
                        <a:t> (NHS England, 2024)</a:t>
                      </a:r>
                    </a:p>
                  </a:txBody>
                  <a:tcPr marL="55080" marR="55080" marT="27540" marB="27540" anchor="ctr"/>
                </a:tc>
                <a:tc>
                  <a:txBody>
                    <a:bodyPr/>
                    <a:lstStyle/>
                    <a:p>
                      <a:pPr>
                        <a:buNone/>
                      </a:pPr>
                      <a:r>
                        <a:rPr lang="en-GB" sz="1600"/>
                        <a:t>Shifts care towards prevention and community/out-of-hospital models through Integrated Care Systems (ICSs) and Ageing Well programmes.</a:t>
                      </a:r>
                    </a:p>
                  </a:txBody>
                  <a:tcPr marL="55080" marR="55080" marT="27540" marB="27540" anchor="ctr"/>
                </a:tc>
                <a:tc>
                  <a:txBody>
                    <a:bodyPr/>
                    <a:lstStyle/>
                    <a:p>
                      <a:pPr>
                        <a:buNone/>
                      </a:pPr>
                      <a:r>
                        <a:rPr lang="en-GB" sz="1600" dirty="0"/>
                        <a:t>Backs Home-First pathways and multidisciplinary community teams</a:t>
                      </a:r>
                    </a:p>
                    <a:p>
                      <a:pPr>
                        <a:buNone/>
                      </a:pPr>
                      <a:r>
                        <a:rPr lang="en-GB" sz="1600" dirty="0"/>
                        <a:t>Legitimises social prescribing with feedback loops to GPs/ICS teams.</a:t>
                      </a:r>
                    </a:p>
                    <a:p>
                      <a:pPr>
                        <a:buNone/>
                      </a:pPr>
                      <a:r>
                        <a:rPr lang="en-GB" sz="1600" dirty="0"/>
                        <a:t>Encourages pooled/ICS pilot funding for the transport and tech-lending schemes we propose.</a:t>
                      </a:r>
                    </a:p>
                  </a:txBody>
                  <a:tcPr marL="55080" marR="55080" marT="27540" marB="27540" anchor="ctr"/>
                </a:tc>
                <a:extLst>
                  <a:ext uri="{0D108BD9-81ED-4DB2-BD59-A6C34878D82A}">
                    <a16:rowId xmlns:a16="http://schemas.microsoft.com/office/drawing/2014/main" val="594298249"/>
                  </a:ext>
                </a:extLst>
              </a:tr>
              <a:tr h="1587390">
                <a:tc>
                  <a:txBody>
                    <a:bodyPr/>
                    <a:lstStyle/>
                    <a:p>
                      <a:pPr>
                        <a:buNone/>
                      </a:pPr>
                      <a:r>
                        <a:rPr lang="en-GB" sz="1600" b="1"/>
                        <a:t>NICE Guidance (Falls; Independence &amp; Mental Wellbeing in Older Adults)</a:t>
                      </a:r>
                      <a:r>
                        <a:rPr lang="en-GB" sz="1600"/>
                        <a:t> (National Institute for Health and Care Excellence, 2015)</a:t>
                      </a:r>
                    </a:p>
                  </a:txBody>
                  <a:tcPr marL="55080" marR="55080" marT="27540" marB="27540" anchor="ctr"/>
                </a:tc>
                <a:tc>
                  <a:txBody>
                    <a:bodyPr/>
                    <a:lstStyle/>
                    <a:p>
                      <a:pPr>
                        <a:buNone/>
                      </a:pPr>
                      <a:r>
                        <a:rPr lang="en-GB" sz="1600"/>
                        <a:t>Recommends multi-factorial falls risk assessment, progressive strength/balance exercise, home hazard modification, and social participation to sustain independence and mental wellbeing.</a:t>
                      </a:r>
                    </a:p>
                  </a:txBody>
                  <a:tcPr marL="55080" marR="55080" marT="27540" marB="27540" anchor="ctr"/>
                </a:tc>
                <a:tc>
                  <a:txBody>
                    <a:bodyPr/>
                    <a:lstStyle/>
                    <a:p>
                      <a:pPr>
                        <a:buNone/>
                      </a:pPr>
                      <a:r>
                        <a:rPr lang="en-GB" sz="1600" dirty="0"/>
                        <a:t>Evidence base for bundled falls programmes within reablement.</a:t>
                      </a:r>
                    </a:p>
                    <a:p>
                      <a:pPr>
                        <a:buNone/>
                      </a:pPr>
                      <a:r>
                        <a:rPr lang="en-GB" sz="1600" dirty="0"/>
                        <a:t>Supports community classes, home safety checks, and medication review.</a:t>
                      </a:r>
                    </a:p>
                    <a:p>
                      <a:pPr>
                        <a:buNone/>
                      </a:pPr>
                      <a:r>
                        <a:rPr lang="en-GB" sz="1600" dirty="0"/>
                        <a:t>Aligns our outcome focus on confidence, participation, and functional ability.</a:t>
                      </a:r>
                    </a:p>
                  </a:txBody>
                  <a:tcPr marL="55080" marR="55080" marT="27540" marB="27540" anchor="ctr"/>
                </a:tc>
                <a:extLst>
                  <a:ext uri="{0D108BD9-81ED-4DB2-BD59-A6C34878D82A}">
                    <a16:rowId xmlns:a16="http://schemas.microsoft.com/office/drawing/2014/main" val="866406673"/>
                  </a:ext>
                </a:extLst>
              </a:tr>
            </a:tbl>
          </a:graphicData>
        </a:graphic>
      </p:graphicFrame>
      <p:pic>
        <p:nvPicPr>
          <p:cNvPr id="7" name="Audio 6">
            <a:hlinkClick r:id="" action="ppaction://media"/>
            <a:extLst>
              <a:ext uri="{FF2B5EF4-FFF2-40B4-BE49-F238E27FC236}">
                <a16:creationId xmlns:a16="http://schemas.microsoft.com/office/drawing/2014/main" id="{0FF7BE1F-907A-BDB2-C049-5C262D57C4B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97952536"/>
      </p:ext>
    </p:extLst>
  </p:cSld>
  <p:clrMapOvr>
    <a:masterClrMapping/>
  </p:clrMapOvr>
  <mc:AlternateContent xmlns:mc="http://schemas.openxmlformats.org/markup-compatibility/2006" xmlns:p14="http://schemas.microsoft.com/office/powerpoint/2010/main">
    <mc:Choice Requires="p14">
      <p:transition spd="slow" p14:dur="2000" advTm="62031"/>
    </mc:Choice>
    <mc:Fallback xmlns="">
      <p:transition spd="slow" advTm="620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A2043-61B6-E615-693F-4E9D62D0C5CE}"/>
              </a:ext>
            </a:extLst>
          </p:cNvPr>
          <p:cNvSpPr>
            <a:spLocks noGrp="1"/>
          </p:cNvSpPr>
          <p:nvPr>
            <p:ph type="title"/>
          </p:nvPr>
        </p:nvSpPr>
        <p:spPr>
          <a:xfrm>
            <a:off x="838200" y="365125"/>
            <a:ext cx="10515600" cy="780923"/>
          </a:xfrm>
        </p:spPr>
        <p:txBody>
          <a:bodyPr/>
          <a:lstStyle/>
          <a:p>
            <a:pPr algn="ctr"/>
            <a:r>
              <a:rPr lang="en-GB" b="1" dirty="0"/>
              <a:t>C</a:t>
            </a:r>
            <a:r>
              <a:rPr lang="en-PK" b="1" dirty="0"/>
              <a:t>hallenges and Gaps</a:t>
            </a:r>
          </a:p>
        </p:txBody>
      </p:sp>
      <p:graphicFrame>
        <p:nvGraphicFramePr>
          <p:cNvPr id="4" name="Table 3">
            <a:extLst>
              <a:ext uri="{FF2B5EF4-FFF2-40B4-BE49-F238E27FC236}">
                <a16:creationId xmlns:a16="http://schemas.microsoft.com/office/drawing/2014/main" id="{2F721F0D-0075-3435-BE13-F73B3B95A647}"/>
              </a:ext>
            </a:extLst>
          </p:cNvPr>
          <p:cNvGraphicFramePr>
            <a:graphicFrameLocks noGrp="1"/>
          </p:cNvGraphicFramePr>
          <p:nvPr>
            <p:extLst>
              <p:ext uri="{D42A27DB-BD31-4B8C-83A1-F6EECF244321}">
                <p14:modId xmlns:p14="http://schemas.microsoft.com/office/powerpoint/2010/main" val="3151480039"/>
              </p:ext>
            </p:extLst>
          </p:nvPr>
        </p:nvGraphicFramePr>
        <p:xfrm>
          <a:off x="524256" y="1658112"/>
          <a:ext cx="11241024" cy="4693920"/>
        </p:xfrm>
        <a:graphic>
          <a:graphicData uri="http://schemas.openxmlformats.org/drawingml/2006/table">
            <a:tbl>
              <a:tblPr firstRow="1" firstCol="1" bandRow="1">
                <a:tableStyleId>{8A107856-5554-42FB-B03E-39F5DBC370BA}</a:tableStyleId>
              </a:tblPr>
              <a:tblGrid>
                <a:gridCol w="2810256">
                  <a:extLst>
                    <a:ext uri="{9D8B030D-6E8A-4147-A177-3AD203B41FA5}">
                      <a16:colId xmlns:a16="http://schemas.microsoft.com/office/drawing/2014/main" val="3473246004"/>
                    </a:ext>
                  </a:extLst>
                </a:gridCol>
                <a:gridCol w="2810256">
                  <a:extLst>
                    <a:ext uri="{9D8B030D-6E8A-4147-A177-3AD203B41FA5}">
                      <a16:colId xmlns:a16="http://schemas.microsoft.com/office/drawing/2014/main" val="3777882242"/>
                    </a:ext>
                  </a:extLst>
                </a:gridCol>
                <a:gridCol w="2810256">
                  <a:extLst>
                    <a:ext uri="{9D8B030D-6E8A-4147-A177-3AD203B41FA5}">
                      <a16:colId xmlns:a16="http://schemas.microsoft.com/office/drawing/2014/main" val="1290847048"/>
                    </a:ext>
                  </a:extLst>
                </a:gridCol>
                <a:gridCol w="2810256">
                  <a:extLst>
                    <a:ext uri="{9D8B030D-6E8A-4147-A177-3AD203B41FA5}">
                      <a16:colId xmlns:a16="http://schemas.microsoft.com/office/drawing/2014/main" val="2879886419"/>
                    </a:ext>
                  </a:extLst>
                </a:gridCol>
              </a:tblGrid>
              <a:tr h="670560">
                <a:tc>
                  <a:txBody>
                    <a:bodyPr/>
                    <a:lstStyle/>
                    <a:p>
                      <a:pPr algn="ctr">
                        <a:buNone/>
                      </a:pPr>
                      <a:r>
                        <a:rPr lang="en-PK" sz="1600" kern="100">
                          <a:effectLst/>
                        </a:rPr>
                        <a:t>Challenge area</a:t>
                      </a:r>
                      <a:endParaRPr lang="en-PK" sz="16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buNone/>
                      </a:pPr>
                      <a:r>
                        <a:rPr lang="en-PK" sz="1600" kern="100">
                          <a:effectLst/>
                        </a:rPr>
                        <a:t>What this looks like in practice</a:t>
                      </a:r>
                      <a:endParaRPr lang="en-PK" sz="16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buNone/>
                      </a:pPr>
                      <a:r>
                        <a:rPr lang="en-PK" sz="1600" kern="100">
                          <a:effectLst/>
                        </a:rPr>
                        <a:t>Why it matters for empowerment</a:t>
                      </a:r>
                      <a:endParaRPr lang="en-PK" sz="16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buNone/>
                      </a:pPr>
                      <a:r>
                        <a:rPr lang="en-PK" sz="1600" kern="100" dirty="0">
                          <a:effectLst/>
                        </a:rPr>
                        <a:t>Evidence-informed fix (direction of travel)</a:t>
                      </a:r>
                      <a:endParaRPr lang="en-PK" sz="1600" kern="1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743417968"/>
                  </a:ext>
                </a:extLst>
              </a:tr>
              <a:tr h="670560">
                <a:tc>
                  <a:txBody>
                    <a:bodyPr/>
                    <a:lstStyle/>
                    <a:p>
                      <a:pPr>
                        <a:buNone/>
                      </a:pPr>
                      <a:r>
                        <a:rPr lang="en-PK" sz="1200" kern="100">
                          <a:effectLst/>
                        </a:rPr>
                        <a:t>Health–social care fragmentation (Carey, 2014)</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Different assessments, thresholds, records; hand-offs at discharge</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People repeat stories; plans break; risk-averse duplication</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Shared care plans; ICS-level data sharing; single key worker</a:t>
                      </a:r>
                      <a:endParaRPr lang="en-PK" sz="1200" kern="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788333520"/>
                  </a:ext>
                </a:extLst>
              </a:tr>
              <a:tr h="670560">
                <a:tc>
                  <a:txBody>
                    <a:bodyPr/>
                    <a:lstStyle/>
                    <a:p>
                      <a:pPr>
                        <a:buNone/>
                      </a:pPr>
                      <a:r>
                        <a:rPr lang="en-PK" sz="1200" kern="100">
                          <a:effectLst/>
                        </a:rPr>
                        <a:t>Inconsistent eligibility/funding (Samuel, 2024)</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Postcode variation; short reablement windows; budget breaks</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Choice is theoretical if services aren’t available</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Pooled budgets, prevention funding, transparent criteria</a:t>
                      </a:r>
                      <a:endParaRPr lang="en-PK" sz="1200" kern="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590777012"/>
                  </a:ext>
                </a:extLst>
              </a:tr>
              <a:tr h="670560">
                <a:tc>
                  <a:txBody>
                    <a:bodyPr/>
                    <a:lstStyle/>
                    <a:p>
                      <a:pPr>
                        <a:buNone/>
                      </a:pPr>
                      <a:r>
                        <a:rPr lang="en-PK" sz="1200" kern="100">
                          <a:effectLst/>
                        </a:rPr>
                        <a:t>Digital exclusion &amp; impairments (Southwark Gov UK, 2022)</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No device/Wi-Fi; low skills; sensory/cognitive barriers</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Telecare/online booking excludes those most in need</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Device-loan + 1:1 coaching; accessible formats; carers trained</a:t>
                      </a:r>
                      <a:endParaRPr lang="en-PK" sz="1200" kern="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752813869"/>
                  </a:ext>
                </a:extLst>
              </a:tr>
              <a:tr h="670560">
                <a:tc>
                  <a:txBody>
                    <a:bodyPr/>
                    <a:lstStyle/>
                    <a:p>
                      <a:pPr>
                        <a:buNone/>
                      </a:pPr>
                      <a:r>
                        <a:rPr lang="en-PK" sz="1200" kern="100">
                          <a:effectLst/>
                        </a:rPr>
                        <a:t>Workforce capacity &amp; turnover</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15-minute visits; unstable home-care market</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No continuity → poor goal follow-through</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Fair pay/progression; supervision; realistic visit lengths</a:t>
                      </a:r>
                      <a:endParaRPr lang="en-PK" sz="1200" kern="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331406962"/>
                  </a:ext>
                </a:extLst>
              </a:tr>
              <a:tr h="670560">
                <a:tc>
                  <a:txBody>
                    <a:bodyPr/>
                    <a:lstStyle/>
                    <a:p>
                      <a:pPr>
                        <a:buNone/>
                      </a:pPr>
                      <a:r>
                        <a:rPr lang="en-PK" sz="1200" kern="100">
                          <a:effectLst/>
                        </a:rPr>
                        <a:t>Carer burden &amp; cultural/linguistic gaps</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Burnout; limited respite; language mismatch</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Decisions exclude families; hidden labour</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Routine carer assessment; respite; interpreters/cultural brokers</a:t>
                      </a:r>
                      <a:endParaRPr lang="en-PK" sz="1200" kern="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733819887"/>
                  </a:ext>
                </a:extLst>
              </a:tr>
              <a:tr h="670560">
                <a:tc>
                  <a:txBody>
                    <a:bodyPr/>
                    <a:lstStyle/>
                    <a:p>
                      <a:pPr>
                        <a:buNone/>
                      </a:pPr>
                      <a:r>
                        <a:rPr lang="en-PK" sz="1200" kern="100">
                          <a:effectLst/>
                        </a:rPr>
                        <a:t>Measuring empowerment poorly (Southwark Gov UK, 2022)</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Counting visits/steps, not confidence/choice</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a:effectLst/>
                        </a:rPr>
                        <a:t>Services optimise the wrong outcomes</a:t>
                      </a:r>
                      <a:endParaRPr lang="en-PK" sz="12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PK" sz="1200" kern="100" dirty="0">
                          <a:effectLst/>
                        </a:rPr>
                        <a:t>Add PROMs/PREMs; Goal Attainment Scaling; shared decision metrics</a:t>
                      </a:r>
                      <a:endParaRPr lang="en-PK" sz="1200" kern="1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996241276"/>
                  </a:ext>
                </a:extLst>
              </a:tr>
            </a:tbl>
          </a:graphicData>
        </a:graphic>
      </p:graphicFrame>
      <p:pic>
        <p:nvPicPr>
          <p:cNvPr id="7" name="Audio 6">
            <a:hlinkClick r:id="" action="ppaction://media"/>
            <a:extLst>
              <a:ext uri="{FF2B5EF4-FFF2-40B4-BE49-F238E27FC236}">
                <a16:creationId xmlns:a16="http://schemas.microsoft.com/office/drawing/2014/main" id="{3DDA16CC-28B3-F77D-20E2-6D381EF793C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64467961"/>
      </p:ext>
    </p:extLst>
  </p:cSld>
  <p:clrMapOvr>
    <a:masterClrMapping/>
  </p:clrMapOvr>
  <mc:AlternateContent xmlns:mc="http://schemas.openxmlformats.org/markup-compatibility/2006" xmlns:p14="http://schemas.microsoft.com/office/powerpoint/2010/main">
    <mc:Choice Requires="p14">
      <p:transition spd="slow" p14:dur="2000" advTm="75660"/>
    </mc:Choice>
    <mc:Fallback xmlns="">
      <p:transition spd="slow" advTm="756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02FB2-06E0-734D-424E-06A53D98B09C}"/>
              </a:ext>
            </a:extLst>
          </p:cNvPr>
          <p:cNvSpPr>
            <a:spLocks noGrp="1"/>
          </p:cNvSpPr>
          <p:nvPr>
            <p:ph type="title"/>
          </p:nvPr>
        </p:nvSpPr>
        <p:spPr>
          <a:xfrm>
            <a:off x="838200" y="377656"/>
            <a:ext cx="10515600" cy="500507"/>
          </a:xfrm>
        </p:spPr>
        <p:txBody>
          <a:bodyPr>
            <a:normAutofit fontScale="90000"/>
          </a:bodyPr>
          <a:lstStyle/>
          <a:p>
            <a:pPr algn="ctr"/>
            <a:r>
              <a:rPr lang="en-GB" b="1" dirty="0"/>
              <a:t>R</a:t>
            </a:r>
            <a:r>
              <a:rPr lang="en-PK" b="1" dirty="0"/>
              <a:t>ecommendations </a:t>
            </a:r>
          </a:p>
        </p:txBody>
      </p:sp>
      <p:graphicFrame>
        <p:nvGraphicFramePr>
          <p:cNvPr id="4" name="Diagram 3">
            <a:extLst>
              <a:ext uri="{FF2B5EF4-FFF2-40B4-BE49-F238E27FC236}">
                <a16:creationId xmlns:a16="http://schemas.microsoft.com/office/drawing/2014/main" id="{47B48513-796E-46FB-D0F0-70C07FB17B28}"/>
              </a:ext>
            </a:extLst>
          </p:cNvPr>
          <p:cNvGraphicFramePr/>
          <p:nvPr>
            <p:extLst>
              <p:ext uri="{D42A27DB-BD31-4B8C-83A1-F6EECF244321}">
                <p14:modId xmlns:p14="http://schemas.microsoft.com/office/powerpoint/2010/main" val="2739885938"/>
              </p:ext>
            </p:extLst>
          </p:nvPr>
        </p:nvGraphicFramePr>
        <p:xfrm>
          <a:off x="195072" y="1170432"/>
          <a:ext cx="11777472" cy="54684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Audio 5">
            <a:hlinkClick r:id="" action="ppaction://media"/>
            <a:extLst>
              <a:ext uri="{FF2B5EF4-FFF2-40B4-BE49-F238E27FC236}">
                <a16:creationId xmlns:a16="http://schemas.microsoft.com/office/drawing/2014/main" id="{3E662392-CAA2-5EBF-F517-091450AD098E}"/>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7548949"/>
      </p:ext>
    </p:extLst>
  </p:cSld>
  <p:clrMapOvr>
    <a:masterClrMapping/>
  </p:clrMapOvr>
  <mc:AlternateContent xmlns:mc="http://schemas.openxmlformats.org/markup-compatibility/2006" xmlns:p14="http://schemas.microsoft.com/office/powerpoint/2010/main">
    <mc:Choice Requires="p14">
      <p:transition spd="slow" p14:dur="2000" advTm="60538"/>
    </mc:Choice>
    <mc:Fallback xmlns="">
      <p:transition spd="slow" advTm="605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D0CF5D-FB79-365D-D80F-C292203B38F2}"/>
              </a:ext>
            </a:extLst>
          </p:cNvPr>
          <p:cNvSpPr>
            <a:spLocks noGrp="1"/>
          </p:cNvSpPr>
          <p:nvPr>
            <p:ph type="title"/>
          </p:nvPr>
        </p:nvSpPr>
        <p:spPr>
          <a:xfrm>
            <a:off x="1371599" y="294538"/>
            <a:ext cx="9895951" cy="1033669"/>
          </a:xfrm>
        </p:spPr>
        <p:txBody>
          <a:bodyPr>
            <a:normAutofit/>
          </a:bodyPr>
          <a:lstStyle/>
          <a:p>
            <a:r>
              <a:rPr lang="en-GB" sz="4000" b="1">
                <a:solidFill>
                  <a:srgbClr val="FFFFFF"/>
                </a:solidFill>
              </a:rPr>
              <a:t>C</a:t>
            </a:r>
            <a:r>
              <a:rPr lang="en-PK" sz="4000" b="1">
                <a:solidFill>
                  <a:srgbClr val="FFFFFF"/>
                </a:solidFill>
              </a:rPr>
              <a:t>onclusion </a:t>
            </a:r>
          </a:p>
        </p:txBody>
      </p:sp>
      <p:sp>
        <p:nvSpPr>
          <p:cNvPr id="3" name="Content Placeholder 2">
            <a:extLst>
              <a:ext uri="{FF2B5EF4-FFF2-40B4-BE49-F238E27FC236}">
                <a16:creationId xmlns:a16="http://schemas.microsoft.com/office/drawing/2014/main" id="{9BB2D1C5-4DEE-856C-70B5-0A847306A9A6}"/>
              </a:ext>
            </a:extLst>
          </p:cNvPr>
          <p:cNvSpPr>
            <a:spLocks noGrp="1"/>
          </p:cNvSpPr>
          <p:nvPr>
            <p:ph idx="1"/>
          </p:nvPr>
        </p:nvSpPr>
        <p:spPr>
          <a:xfrm>
            <a:off x="781520" y="2245044"/>
            <a:ext cx="10486030" cy="4021643"/>
          </a:xfrm>
        </p:spPr>
        <p:txBody>
          <a:bodyPr anchor="ctr">
            <a:normAutofit fontScale="92500" lnSpcReduction="10000"/>
          </a:bodyPr>
          <a:lstStyle/>
          <a:p>
            <a:r>
              <a:rPr lang="en-PK" sz="2400" dirty="0"/>
              <a:t>Empowering older people depends on building their capabilities, providing reliable support, and shaping environments that make independence realistic.</a:t>
            </a:r>
          </a:p>
          <a:p>
            <a:r>
              <a:rPr lang="en-PK" sz="2400" dirty="0"/>
              <a:t>The most effective models are multi-component, goal-oriented, co-produced with older people and carers, and embedded in community settings with continuity of care.</a:t>
            </a:r>
          </a:p>
          <a:p>
            <a:r>
              <a:rPr lang="en-PK" sz="2400" dirty="0"/>
              <a:t>Priority actions are scaling reablement with strength and balance programmes, stabilising the home-care workforce, and removing access barriers such as transport and digital exclusion.</a:t>
            </a:r>
          </a:p>
          <a:p>
            <a:r>
              <a:rPr lang="en-PK" sz="2400" dirty="0"/>
              <a:t>Success should be tracked with outcomes that matter to older people, including confidence, participation in daily life, and perceived control over decisions.</a:t>
            </a:r>
          </a:p>
          <a:p>
            <a:r>
              <a:rPr lang="en-PK" sz="2400" dirty="0"/>
              <a:t>Investing early in prevention and coordinated community services leads to better quality of life and reduces avoidable hospital use.</a:t>
            </a:r>
          </a:p>
          <a:p>
            <a:endParaRPr lang="en-PK" sz="2400" dirty="0"/>
          </a:p>
        </p:txBody>
      </p:sp>
      <p:pic>
        <p:nvPicPr>
          <p:cNvPr id="6" name="Audio 5">
            <a:hlinkClick r:id="" action="ppaction://media"/>
            <a:extLst>
              <a:ext uri="{FF2B5EF4-FFF2-40B4-BE49-F238E27FC236}">
                <a16:creationId xmlns:a16="http://schemas.microsoft.com/office/drawing/2014/main" id="{DA4CC0C3-B1B9-3A1B-4958-BC86B1EDAA5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98696388"/>
      </p:ext>
    </p:extLst>
  </p:cSld>
  <p:clrMapOvr>
    <a:masterClrMapping/>
  </p:clrMapOvr>
  <mc:AlternateContent xmlns:mc="http://schemas.openxmlformats.org/markup-compatibility/2006" xmlns:p14="http://schemas.microsoft.com/office/powerpoint/2010/main">
    <mc:Choice Requires="p14">
      <p:transition spd="slow" p14:dur="2000" advTm="87113"/>
    </mc:Choice>
    <mc:Fallback xmlns="">
      <p:transition spd="slow" advTm="87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28492-BC97-8595-9BBC-A5F9654221F7}"/>
              </a:ext>
            </a:extLst>
          </p:cNvPr>
          <p:cNvSpPr>
            <a:spLocks noGrp="1"/>
          </p:cNvSpPr>
          <p:nvPr>
            <p:ph type="title"/>
          </p:nvPr>
        </p:nvSpPr>
        <p:spPr/>
        <p:txBody>
          <a:bodyPr/>
          <a:lstStyle/>
          <a:p>
            <a:r>
              <a:rPr lang="en-GB" b="1" dirty="0"/>
              <a:t>R</a:t>
            </a:r>
            <a:r>
              <a:rPr lang="en-PK" b="1" dirty="0"/>
              <a:t>eferences </a:t>
            </a:r>
          </a:p>
        </p:txBody>
      </p:sp>
      <p:sp>
        <p:nvSpPr>
          <p:cNvPr id="3" name="Content Placeholder 2">
            <a:extLst>
              <a:ext uri="{FF2B5EF4-FFF2-40B4-BE49-F238E27FC236}">
                <a16:creationId xmlns:a16="http://schemas.microsoft.com/office/drawing/2014/main" id="{5373427B-F391-5D51-A4C6-125FB8BDB63B}"/>
              </a:ext>
            </a:extLst>
          </p:cNvPr>
          <p:cNvSpPr>
            <a:spLocks noGrp="1"/>
          </p:cNvSpPr>
          <p:nvPr>
            <p:ph idx="1"/>
          </p:nvPr>
        </p:nvSpPr>
        <p:spPr>
          <a:xfrm>
            <a:off x="387096" y="1557400"/>
            <a:ext cx="11487912" cy="5123816"/>
          </a:xfrm>
        </p:spPr>
        <p:txBody>
          <a:bodyPr>
            <a:normAutofit fontScale="92500"/>
          </a:bodyPr>
          <a:lstStyle/>
          <a:p>
            <a:pPr marL="0" indent="0">
              <a:buNone/>
            </a:pPr>
            <a:r>
              <a:rPr lang="en-GB" sz="1000" dirty="0"/>
              <a:t>Al-Obaidi, H. </a:t>
            </a:r>
            <a:r>
              <a:rPr lang="en-GB" sz="1000" i="1" dirty="0"/>
              <a:t>et al.</a:t>
            </a:r>
            <a:r>
              <a:rPr lang="en-GB" sz="1000" dirty="0"/>
              <a:t> (2020) ‘Telecare service usage in Northern Ireland: An exploratory, retrospective cohort study (Preprint)’, </a:t>
            </a:r>
            <a:r>
              <a:rPr lang="en-GB" sz="1000" i="1" dirty="0"/>
              <a:t>JMIR Formative Research</a:t>
            </a:r>
            <a:r>
              <a:rPr lang="en-GB" sz="1000" dirty="0"/>
              <a:t>, 6(5). Available at: https://</a:t>
            </a:r>
            <a:r>
              <a:rPr lang="en-GB" sz="1000" dirty="0" err="1"/>
              <a:t>doi.org</a:t>
            </a:r>
            <a:r>
              <a:rPr lang="en-GB" sz="1000" dirty="0"/>
              <a:t>/10.2196/22899.</a:t>
            </a:r>
          </a:p>
          <a:p>
            <a:pPr marL="0" indent="0">
              <a:buNone/>
            </a:pPr>
            <a:r>
              <a:rPr lang="en-GB" sz="1000" dirty="0"/>
              <a:t>Andrew (2023) </a:t>
            </a:r>
            <a:r>
              <a:rPr lang="en-GB" sz="1000" i="1" dirty="0"/>
              <a:t>Charitable trust launches falls prevention programme - Fife Sports and Leisure Trust</a:t>
            </a:r>
            <a:r>
              <a:rPr lang="en-GB" sz="1000" dirty="0"/>
              <a:t>, </a:t>
            </a:r>
            <a:r>
              <a:rPr lang="en-GB" sz="1000" i="1" dirty="0"/>
              <a:t>Fife Sports and Leisure Trust</a:t>
            </a:r>
            <a:r>
              <a:rPr lang="en-GB" sz="1000" dirty="0"/>
              <a:t>. Available at: https://</a:t>
            </a:r>
            <a:r>
              <a:rPr lang="en-GB" sz="1000" dirty="0" err="1"/>
              <a:t>www.fifeleisure.org.uk</a:t>
            </a:r>
            <a:r>
              <a:rPr lang="en-GB" sz="1000" dirty="0"/>
              <a:t>/charitable-trust-launches-falls-prevention-programme/ (Accessed: 4 October 2025).</a:t>
            </a:r>
          </a:p>
          <a:p>
            <a:pPr marL="0" indent="0">
              <a:buNone/>
            </a:pPr>
            <a:r>
              <a:rPr lang="en-GB" sz="1000" dirty="0"/>
              <a:t>Better Balance UK (2023) </a:t>
            </a:r>
            <a:r>
              <a:rPr lang="en-GB" sz="1000" i="1" dirty="0"/>
              <a:t>Falls Prevention - Better Balance Program | Better</a:t>
            </a:r>
            <a:r>
              <a:rPr lang="en-GB" sz="1000" dirty="0"/>
              <a:t>, </a:t>
            </a:r>
            <a:r>
              <a:rPr lang="en-GB" sz="1000" i="1" dirty="0" err="1"/>
              <a:t>Better.org.uk</a:t>
            </a:r>
            <a:r>
              <a:rPr lang="en-GB" sz="1000" dirty="0"/>
              <a:t>. Available at: https://</a:t>
            </a:r>
            <a:r>
              <a:rPr lang="en-GB" sz="1000" dirty="0" err="1"/>
              <a:t>www.better.org.uk</a:t>
            </a:r>
            <a:r>
              <a:rPr lang="en-GB" sz="1000" dirty="0"/>
              <a:t>/what-we-offer/activities/</a:t>
            </a:r>
            <a:r>
              <a:rPr lang="en-GB" sz="1000" dirty="0" err="1"/>
              <a:t>healthwise</a:t>
            </a:r>
            <a:r>
              <a:rPr lang="en-GB" sz="1000" dirty="0"/>
              <a:t>/falls-prevention (Accessed: 4 October 2025).</a:t>
            </a:r>
          </a:p>
          <a:p>
            <a:pPr marL="0" indent="0">
              <a:buNone/>
            </a:pPr>
            <a:r>
              <a:rPr lang="en-GB" sz="1000" dirty="0"/>
              <a:t>British Geriatrics Society (2025) </a:t>
            </a:r>
            <a:r>
              <a:rPr lang="en-GB" sz="1000" i="1" dirty="0"/>
              <a:t>Fit for the future, A general election manifesto from the British Geriatrics Society Fit for older people</a:t>
            </a:r>
            <a:r>
              <a:rPr lang="en-GB" sz="1000" dirty="0"/>
              <a:t>. Available at: https://</a:t>
            </a:r>
            <a:r>
              <a:rPr lang="en-GB" sz="1000" dirty="0" err="1"/>
              <a:t>www.bgs.org.uk</a:t>
            </a:r>
            <a:r>
              <a:rPr lang="en-GB" sz="1000" dirty="0"/>
              <a:t>/sites/default/files/content/attachment/2024-05-31/General%20Election%20Manifesto%202024.pdf?utm_source=</a:t>
            </a:r>
            <a:r>
              <a:rPr lang="en-GB" sz="1000" dirty="0" err="1"/>
              <a:t>chatgpt.com</a:t>
            </a:r>
            <a:r>
              <a:rPr lang="en-GB" sz="1000" dirty="0"/>
              <a:t> (Accessed: 4 October 2025).</a:t>
            </a:r>
          </a:p>
          <a:p>
            <a:pPr marL="0" indent="0">
              <a:buNone/>
            </a:pPr>
            <a:r>
              <a:rPr lang="en-GB" sz="1000" dirty="0"/>
              <a:t>Carey, M. (2014) ‘The Fragmentation of Social Work and Social Care: Some Ramifications and a Critique’, </a:t>
            </a:r>
            <a:r>
              <a:rPr lang="en-GB" sz="1000" i="1" dirty="0"/>
              <a:t>British Journal of Social Work</a:t>
            </a:r>
            <a:r>
              <a:rPr lang="en-GB" sz="1000" dirty="0"/>
              <a:t>, 45(8), pp. 2406–2422. Available at: https://</a:t>
            </a:r>
            <a:r>
              <a:rPr lang="en-GB" sz="1000" dirty="0" err="1"/>
              <a:t>doi.org</a:t>
            </a:r>
            <a:r>
              <a:rPr lang="en-GB" sz="1000" dirty="0"/>
              <a:t>/10.1093/</a:t>
            </a:r>
            <a:r>
              <a:rPr lang="en-GB" sz="1000" dirty="0" err="1"/>
              <a:t>bjsw</a:t>
            </a:r>
            <a:r>
              <a:rPr lang="en-GB" sz="1000" dirty="0"/>
              <a:t>/bcu088.</a:t>
            </a:r>
          </a:p>
          <a:p>
            <a:pPr marL="0" indent="0">
              <a:buNone/>
            </a:pPr>
            <a:r>
              <a:rPr lang="en-GB" sz="1000" dirty="0"/>
              <a:t>Clemson, L. </a:t>
            </a:r>
            <a:r>
              <a:rPr lang="en-GB" sz="1000" i="1" dirty="0"/>
              <a:t>et al.</a:t>
            </a:r>
            <a:r>
              <a:rPr lang="en-GB" sz="1000" dirty="0"/>
              <a:t> (2019) ‘Environmental Interventions for Preventing Falls in Older People Living in the Community’, </a:t>
            </a:r>
            <a:r>
              <a:rPr lang="en-GB" sz="1000" i="1" dirty="0"/>
              <a:t>Cochrane Database of Systematic Reviews</a:t>
            </a:r>
            <a:r>
              <a:rPr lang="en-GB" sz="1000" dirty="0"/>
              <a:t>, 2023(2). Available at: https://</a:t>
            </a:r>
            <a:r>
              <a:rPr lang="en-GB" sz="1000" dirty="0" err="1"/>
              <a:t>doi.org</a:t>
            </a:r>
            <a:r>
              <a:rPr lang="en-GB" sz="1000" dirty="0"/>
              <a:t>/10.1002/14651858.cd013258.</a:t>
            </a:r>
          </a:p>
          <a:p>
            <a:pPr marL="0" indent="0">
              <a:buNone/>
            </a:pPr>
            <a:r>
              <a:rPr lang="en-GB" sz="1000" dirty="0"/>
              <a:t>Gantt, E.E., </a:t>
            </a:r>
            <a:r>
              <a:rPr lang="en-GB" sz="1000" dirty="0" err="1"/>
              <a:t>Yanchar</a:t>
            </a:r>
            <a:r>
              <a:rPr lang="en-GB" sz="1000" dirty="0"/>
              <a:t>, S.C. and Parker, J.C. (2022) ‘Questioning Consilience and Autonomy in Self‐Determination Theory: A Critique and Hermeneutic‐Phenomenological Alternative’, </a:t>
            </a:r>
            <a:r>
              <a:rPr lang="en-GB" sz="1000" i="1" dirty="0"/>
              <a:t>Journal for the Theory of Social Behaviour</a:t>
            </a:r>
            <a:r>
              <a:rPr lang="en-GB" sz="1000" dirty="0"/>
              <a:t>, 53(1). Available at: https://</a:t>
            </a:r>
            <a:r>
              <a:rPr lang="en-GB" sz="1000" dirty="0" err="1"/>
              <a:t>doi.org</a:t>
            </a:r>
            <a:r>
              <a:rPr lang="en-GB" sz="1000" dirty="0"/>
              <a:t>/10.1111/jtsb.12367.</a:t>
            </a:r>
          </a:p>
          <a:p>
            <a:pPr marL="0" indent="0">
              <a:buNone/>
            </a:pPr>
            <a:r>
              <a:rPr lang="en-GB" sz="1000" dirty="0" err="1"/>
              <a:t>Gov.UK</a:t>
            </a:r>
            <a:r>
              <a:rPr lang="en-GB" sz="1000" dirty="0"/>
              <a:t> (2014) </a:t>
            </a:r>
            <a:r>
              <a:rPr lang="en-GB" sz="1000" i="1" dirty="0"/>
              <a:t>Care Act 2014</a:t>
            </a:r>
            <a:r>
              <a:rPr lang="en-GB" sz="1000" dirty="0"/>
              <a:t>, </a:t>
            </a:r>
            <a:r>
              <a:rPr lang="en-GB" sz="1000" i="1" dirty="0" err="1"/>
              <a:t>Legislation.gov.uk</a:t>
            </a:r>
            <a:r>
              <a:rPr lang="en-GB" sz="1000" dirty="0"/>
              <a:t>. Available at: https://</a:t>
            </a:r>
            <a:r>
              <a:rPr lang="en-GB" sz="1000" dirty="0" err="1"/>
              <a:t>www.legislation.gov.uk</a:t>
            </a:r>
            <a:r>
              <a:rPr lang="en-GB" sz="1000" dirty="0"/>
              <a:t>/</a:t>
            </a:r>
            <a:r>
              <a:rPr lang="en-GB" sz="1000" dirty="0" err="1"/>
              <a:t>ukpga</a:t>
            </a:r>
            <a:r>
              <a:rPr lang="en-GB" sz="1000" dirty="0"/>
              <a:t>/2014/23 (Accessed: 4 October 2025).</a:t>
            </a:r>
          </a:p>
          <a:p>
            <a:pPr marL="0" indent="0">
              <a:buNone/>
            </a:pPr>
            <a:r>
              <a:rPr lang="en-GB" sz="1000" dirty="0"/>
              <a:t>Greater Manchester Moving (2025) </a:t>
            </a:r>
            <a:r>
              <a:rPr lang="en-GB" sz="1000" i="1" dirty="0"/>
              <a:t>GM Active’s exercise referral programme boosts physical and mental health</a:t>
            </a:r>
            <a:r>
              <a:rPr lang="en-GB" sz="1000" dirty="0"/>
              <a:t>, </a:t>
            </a:r>
            <a:r>
              <a:rPr lang="en-GB" sz="1000" i="1" dirty="0" err="1"/>
              <a:t>Gmmoving.co.uk</a:t>
            </a:r>
            <a:r>
              <a:rPr lang="en-GB" sz="1000" dirty="0"/>
              <a:t>. Available at: https://</a:t>
            </a:r>
            <a:r>
              <a:rPr lang="en-GB" sz="1000" dirty="0" err="1"/>
              <a:t>www.gmmoving.co.uk</a:t>
            </a:r>
            <a:r>
              <a:rPr lang="en-GB" sz="1000" dirty="0"/>
              <a:t>/news/gm-active-s-exercise-referral-programme-boosts-physical-and-mental-health/ (Accessed: 4 October 2025).</a:t>
            </a:r>
          </a:p>
          <a:p>
            <a:pPr marL="0" indent="0">
              <a:buNone/>
            </a:pPr>
            <a:r>
              <a:rPr lang="en-GB" sz="1000" dirty="0"/>
              <a:t>Karlsen, C. </a:t>
            </a:r>
            <a:r>
              <a:rPr lang="en-GB" sz="1000" i="1" dirty="0"/>
              <a:t>et al.</a:t>
            </a:r>
            <a:r>
              <a:rPr lang="en-GB" sz="1000" dirty="0"/>
              <a:t> (2017) ‘Experiences of community-dwelling older adults with the use of telecare in home care services’, </a:t>
            </a:r>
            <a:r>
              <a:rPr lang="en-GB" sz="1000" i="1" dirty="0"/>
              <a:t>JBI Database of Systematic Reviews and Implementation Reports</a:t>
            </a:r>
            <a:r>
              <a:rPr lang="en-GB" sz="1000" dirty="0"/>
              <a:t>, 15(12), pp. 2913–2980. Available at: https://</a:t>
            </a:r>
            <a:r>
              <a:rPr lang="en-GB" sz="1000" dirty="0" err="1"/>
              <a:t>doi.org</a:t>
            </a:r>
            <a:r>
              <a:rPr lang="en-GB" sz="1000" dirty="0"/>
              <a:t>/10.11124/jbisrir-2017-003345.</a:t>
            </a:r>
          </a:p>
          <a:p>
            <a:pPr marL="0" indent="0">
              <a:buNone/>
            </a:pPr>
            <a:r>
              <a:rPr lang="en-GB" sz="1000" dirty="0"/>
              <a:t>Kiely, B. </a:t>
            </a:r>
            <a:r>
              <a:rPr lang="en-GB" sz="1000" i="1" dirty="0"/>
              <a:t>et al.</a:t>
            </a:r>
            <a:r>
              <a:rPr lang="en-GB" sz="1000" dirty="0"/>
              <a:t> (2022) ‘Effect of social prescribing link workers on health outcomes and costs for adults in primary care and community settings: a systematic review’, </a:t>
            </a:r>
            <a:r>
              <a:rPr lang="en-GB" sz="1000" i="1" dirty="0"/>
              <a:t>BMJ Open</a:t>
            </a:r>
            <a:r>
              <a:rPr lang="en-GB" sz="1000" dirty="0"/>
              <a:t>, 12(10), p. e062951. Available at: https://</a:t>
            </a:r>
            <a:r>
              <a:rPr lang="en-GB" sz="1000" dirty="0" err="1"/>
              <a:t>doi.org</a:t>
            </a:r>
            <a:r>
              <a:rPr lang="en-GB" sz="1000" dirty="0"/>
              <a:t>/10.1136/bmjopen-2022-062951.</a:t>
            </a:r>
          </a:p>
          <a:p>
            <a:pPr marL="0" indent="0">
              <a:buNone/>
            </a:pPr>
            <a:r>
              <a:rPr lang="en-GB" sz="1000" dirty="0"/>
              <a:t>National Institute for Health and Care Excellence (2015) </a:t>
            </a:r>
            <a:r>
              <a:rPr lang="en-GB" sz="1000" i="1" dirty="0"/>
              <a:t>Overview | Older people: Independence and Mental Wellbeing | Guidance | NICE</a:t>
            </a:r>
            <a:r>
              <a:rPr lang="en-GB" sz="1000" dirty="0"/>
              <a:t>, </a:t>
            </a:r>
            <a:r>
              <a:rPr lang="en-GB" sz="1000" i="1" dirty="0" err="1"/>
              <a:t>Nice.org.uk</a:t>
            </a:r>
            <a:r>
              <a:rPr lang="en-GB" sz="1000" dirty="0"/>
              <a:t>. NICE. Available at: https://</a:t>
            </a:r>
            <a:r>
              <a:rPr lang="en-GB" sz="1000" dirty="0" err="1"/>
              <a:t>www.nice.org.uk</a:t>
            </a:r>
            <a:r>
              <a:rPr lang="en-GB" sz="1000" dirty="0"/>
              <a:t>/guidance/ng32 (Accessed: 4 October 2025).</a:t>
            </a:r>
          </a:p>
          <a:p>
            <a:pPr marL="0" indent="0">
              <a:buNone/>
            </a:pPr>
            <a:r>
              <a:rPr lang="en-GB" sz="1000" dirty="0"/>
              <a:t>Naylor, C. and Wellings, D. (2019) </a:t>
            </a:r>
            <a:r>
              <a:rPr lang="en-GB" sz="1000" i="1" dirty="0"/>
              <a:t>Lessons from the Wigan Deal</a:t>
            </a:r>
            <a:r>
              <a:rPr lang="en-GB" sz="1000" dirty="0"/>
              <a:t>, </a:t>
            </a:r>
            <a:r>
              <a:rPr lang="en-GB" sz="1000" i="1" dirty="0"/>
              <a:t>The King’s Fund</a:t>
            </a:r>
            <a:r>
              <a:rPr lang="en-GB" sz="1000" dirty="0"/>
              <a:t>. Available at: https://</a:t>
            </a:r>
            <a:r>
              <a:rPr lang="en-GB" sz="1000" dirty="0" err="1"/>
              <a:t>www.kingsfund.org.uk</a:t>
            </a:r>
            <a:r>
              <a:rPr lang="en-GB" sz="1000" dirty="0"/>
              <a:t>/insight-and-analysis/projects/lessons-wigan-deal (Accessed: 4 October 2025).</a:t>
            </a:r>
          </a:p>
          <a:p>
            <a:pPr marL="0" indent="0">
              <a:buNone/>
            </a:pPr>
            <a:r>
              <a:rPr lang="en-GB" sz="1000" dirty="0"/>
              <a:t>NHS England (2024) </a:t>
            </a:r>
            <a:r>
              <a:rPr lang="en-GB" sz="1000" i="1" dirty="0"/>
              <a:t>Improving Care for Older People</a:t>
            </a:r>
            <a:r>
              <a:rPr lang="en-GB" sz="1000" dirty="0"/>
              <a:t>, </a:t>
            </a:r>
            <a:r>
              <a:rPr lang="en-GB" sz="1000" i="1" dirty="0"/>
              <a:t>NHS England</a:t>
            </a:r>
            <a:r>
              <a:rPr lang="en-GB" sz="1000" dirty="0"/>
              <a:t>. Available at: https://</a:t>
            </a:r>
            <a:r>
              <a:rPr lang="en-GB" sz="1000" dirty="0" err="1"/>
              <a:t>www.england.nhs.uk</a:t>
            </a:r>
            <a:r>
              <a:rPr lang="en-GB" sz="1000" dirty="0"/>
              <a:t>/</a:t>
            </a:r>
            <a:r>
              <a:rPr lang="en-GB" sz="1000" dirty="0" err="1"/>
              <a:t>ourwork</a:t>
            </a:r>
            <a:r>
              <a:rPr lang="en-GB" sz="1000" dirty="0"/>
              <a:t>/clinical-policy/older-people/improving-care-for-older-people/ (Accessed: 4 October 2025).</a:t>
            </a:r>
          </a:p>
          <a:p>
            <a:pPr marL="0" indent="0">
              <a:buNone/>
            </a:pPr>
            <a:r>
              <a:rPr lang="en-GB" sz="1000" dirty="0"/>
              <a:t>NHS England (2025) </a:t>
            </a:r>
            <a:r>
              <a:rPr lang="en-GB" sz="1000" i="1" dirty="0"/>
              <a:t>Performance report - NHS South West London Integrated Care Board</a:t>
            </a:r>
            <a:r>
              <a:rPr lang="en-GB" sz="1000" dirty="0"/>
              <a:t>, </a:t>
            </a:r>
            <a:r>
              <a:rPr lang="en-GB" sz="1000" i="1" dirty="0"/>
              <a:t>NHS South West London Integrated Care Board</a:t>
            </a:r>
            <a:r>
              <a:rPr lang="en-GB" sz="1000" dirty="0"/>
              <a:t>. Available at: https://</a:t>
            </a:r>
            <a:r>
              <a:rPr lang="en-GB" sz="1000" dirty="0" err="1"/>
              <a:t>www.southwestlondon.icb.nhs.uk</a:t>
            </a:r>
            <a:r>
              <a:rPr lang="en-GB" sz="1000" dirty="0"/>
              <a:t>/publications/draft-annual-report-2024-to-2025/performance-report/ (Accessed: 4 October 2025).</a:t>
            </a:r>
          </a:p>
          <a:p>
            <a:pPr marL="0" indent="0">
              <a:buNone/>
            </a:pPr>
            <a:endParaRPr lang="en-PK" sz="1000" dirty="0"/>
          </a:p>
        </p:txBody>
      </p:sp>
    </p:spTree>
    <p:extLst>
      <p:ext uri="{BB962C8B-B14F-4D97-AF65-F5344CB8AC3E}">
        <p14:creationId xmlns:p14="http://schemas.microsoft.com/office/powerpoint/2010/main" val="25648876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CC27D0-6073-EC18-A959-BE885BCD43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4B1599-FE24-32D2-8100-0ECBDC8D2753}"/>
              </a:ext>
            </a:extLst>
          </p:cNvPr>
          <p:cNvSpPr>
            <a:spLocks noGrp="1"/>
          </p:cNvSpPr>
          <p:nvPr>
            <p:ph type="title"/>
          </p:nvPr>
        </p:nvSpPr>
        <p:spPr/>
        <p:txBody>
          <a:bodyPr/>
          <a:lstStyle/>
          <a:p>
            <a:r>
              <a:rPr lang="en-GB" b="1" dirty="0"/>
              <a:t>R</a:t>
            </a:r>
            <a:r>
              <a:rPr lang="en-PK" b="1" dirty="0"/>
              <a:t>eferences </a:t>
            </a:r>
          </a:p>
        </p:txBody>
      </p:sp>
      <p:sp>
        <p:nvSpPr>
          <p:cNvPr id="3" name="Content Placeholder 2">
            <a:extLst>
              <a:ext uri="{FF2B5EF4-FFF2-40B4-BE49-F238E27FC236}">
                <a16:creationId xmlns:a16="http://schemas.microsoft.com/office/drawing/2014/main" id="{6659A720-096D-7F23-D6BC-A252C0EBE807}"/>
              </a:ext>
            </a:extLst>
          </p:cNvPr>
          <p:cNvSpPr>
            <a:spLocks noGrp="1"/>
          </p:cNvSpPr>
          <p:nvPr>
            <p:ph idx="1"/>
          </p:nvPr>
        </p:nvSpPr>
        <p:spPr>
          <a:xfrm>
            <a:off x="838200" y="1825624"/>
            <a:ext cx="11000232" cy="4770247"/>
          </a:xfrm>
        </p:spPr>
        <p:txBody>
          <a:bodyPr>
            <a:normAutofit fontScale="40000" lnSpcReduction="20000"/>
          </a:bodyPr>
          <a:lstStyle/>
          <a:p>
            <a:pPr marL="0" indent="0">
              <a:buNone/>
            </a:pPr>
            <a:r>
              <a:rPr lang="en-GB" dirty="0"/>
              <a:t>NHS UK (2023) </a:t>
            </a:r>
            <a:r>
              <a:rPr lang="en-GB" i="1" dirty="0"/>
              <a:t>Care after illness or hospital discharge (reablement) - Social care and support guide</a:t>
            </a:r>
            <a:r>
              <a:rPr lang="en-GB" dirty="0"/>
              <a:t>, </a:t>
            </a:r>
            <a:r>
              <a:rPr lang="en-GB" i="1" dirty="0" err="1"/>
              <a:t>nhs.uk</a:t>
            </a:r>
            <a:r>
              <a:rPr lang="en-GB" dirty="0"/>
              <a:t>. Available at: https://</a:t>
            </a:r>
            <a:r>
              <a:rPr lang="en-GB" dirty="0" err="1"/>
              <a:t>www.nhs.uk</a:t>
            </a:r>
            <a:r>
              <a:rPr lang="en-GB" dirty="0"/>
              <a:t>/social-care-and-support/care-after-a-hospital-stay/care-after-illness-or-hospital-discharge-reablement/ (Accessed: 4 October 2025).</a:t>
            </a:r>
          </a:p>
          <a:p>
            <a:pPr marL="0" indent="0">
              <a:buNone/>
            </a:pPr>
            <a:r>
              <a:rPr lang="en-GB" dirty="0"/>
              <a:t>Niemiec, C.P. and Ryan, R.M. (2009) ‘Autonomy, competence, and relatedness in the classroom: Applying self-determination theory to educational practice’, </a:t>
            </a:r>
            <a:r>
              <a:rPr lang="en-GB" i="1" dirty="0"/>
              <a:t>Theory and Research in Education</a:t>
            </a:r>
            <a:r>
              <a:rPr lang="en-GB" dirty="0"/>
              <a:t>, 7(2), pp. 133–144. Available at: https://</a:t>
            </a:r>
            <a:r>
              <a:rPr lang="en-GB" dirty="0" err="1"/>
              <a:t>doi.org</a:t>
            </a:r>
            <a:r>
              <a:rPr lang="en-GB" dirty="0"/>
              <a:t>/10.1177/1477878509104318.</a:t>
            </a:r>
          </a:p>
          <a:p>
            <a:pPr marL="0" indent="0">
              <a:buNone/>
            </a:pPr>
            <a:r>
              <a:rPr lang="en-GB" dirty="0"/>
              <a:t>Office for National Statistics (2025) </a:t>
            </a:r>
            <a:r>
              <a:rPr lang="en-GB" i="1" dirty="0"/>
              <a:t>Population estimates for England and Wales</a:t>
            </a:r>
            <a:r>
              <a:rPr lang="en-GB" dirty="0"/>
              <a:t>, </a:t>
            </a:r>
            <a:r>
              <a:rPr lang="en-GB" i="1" dirty="0" err="1"/>
              <a:t>Ons.gov.uk</a:t>
            </a:r>
            <a:r>
              <a:rPr lang="en-GB" dirty="0"/>
              <a:t>. Office for National Statistics. Available at: https://</a:t>
            </a:r>
            <a:r>
              <a:rPr lang="en-GB" dirty="0" err="1"/>
              <a:t>www.ons.gov.uk</a:t>
            </a:r>
            <a:r>
              <a:rPr lang="en-GB" dirty="0"/>
              <a:t>/</a:t>
            </a:r>
            <a:r>
              <a:rPr lang="en-GB" dirty="0" err="1"/>
              <a:t>peoplepopulationandcommunity</a:t>
            </a:r>
            <a:r>
              <a:rPr lang="en-GB" dirty="0"/>
              <a:t>/</a:t>
            </a:r>
            <a:r>
              <a:rPr lang="en-GB" dirty="0" err="1"/>
              <a:t>populationandmigration</a:t>
            </a:r>
            <a:r>
              <a:rPr lang="en-GB" dirty="0"/>
              <a:t>/</a:t>
            </a:r>
            <a:r>
              <a:rPr lang="en-GB" dirty="0" err="1"/>
              <a:t>populationestimates</a:t>
            </a:r>
            <a:r>
              <a:rPr lang="en-GB" dirty="0"/>
              <a:t>/bulletins/</a:t>
            </a:r>
            <a:r>
              <a:rPr lang="en-GB" dirty="0" err="1"/>
              <a:t>populationestimatesforenglandandwales</a:t>
            </a:r>
            <a:r>
              <a:rPr lang="en-GB" dirty="0"/>
              <a:t>/mid2024 (Accessed: 4 October 2025).</a:t>
            </a:r>
          </a:p>
          <a:p>
            <a:pPr marL="0" indent="0">
              <a:buNone/>
            </a:pPr>
            <a:r>
              <a:rPr lang="en-GB" dirty="0"/>
              <a:t>Oh, S.S. </a:t>
            </a:r>
            <a:r>
              <a:rPr lang="en-GB" i="1" dirty="0"/>
              <a:t>et al.</a:t>
            </a:r>
            <a:r>
              <a:rPr lang="en-GB" dirty="0"/>
              <a:t> (2021) ‘Measurement of Digital Literacy Among Older Adults: Systematic Review’, </a:t>
            </a:r>
            <a:r>
              <a:rPr lang="en-GB" i="1" dirty="0"/>
              <a:t>Journal of Medical Internet Research</a:t>
            </a:r>
            <a:r>
              <a:rPr lang="en-GB" dirty="0"/>
              <a:t>, 23(2). Available at: https://</a:t>
            </a:r>
            <a:r>
              <a:rPr lang="en-GB" dirty="0" err="1"/>
              <a:t>doi.org</a:t>
            </a:r>
            <a:r>
              <a:rPr lang="en-GB" dirty="0"/>
              <a:t>/10.2196/26145.</a:t>
            </a:r>
          </a:p>
          <a:p>
            <a:pPr marL="0" indent="0">
              <a:buNone/>
            </a:pPr>
            <a:r>
              <a:rPr lang="en-GB" dirty="0"/>
              <a:t>Paterson, S. </a:t>
            </a:r>
            <a:r>
              <a:rPr lang="en-GB" i="1" dirty="0"/>
              <a:t>et al.</a:t>
            </a:r>
            <a:r>
              <a:rPr lang="en-GB" dirty="0"/>
              <a:t> (2024) ‘Use of the Capability, Opportunity and Motivation Behaviour model (COM-B) to Understand Interventions to Support Physical Activity Behaviour in People with Stroke: An Overview of Reviews’, </a:t>
            </a:r>
            <a:r>
              <a:rPr lang="en-GB" i="1" dirty="0"/>
              <a:t>Clinical Rehabilitation</a:t>
            </a:r>
            <a:r>
              <a:rPr lang="en-GB" dirty="0"/>
              <a:t>, 38(4). Available at: https://</a:t>
            </a:r>
            <a:r>
              <a:rPr lang="en-GB" dirty="0" err="1"/>
              <a:t>doi.org</a:t>
            </a:r>
            <a:r>
              <a:rPr lang="en-GB" dirty="0"/>
              <a:t>/10.1177/02692155231224365.</a:t>
            </a:r>
          </a:p>
          <a:p>
            <a:pPr marL="0" indent="0">
              <a:buNone/>
            </a:pPr>
            <a:r>
              <a:rPr lang="en-GB" dirty="0"/>
              <a:t>Robertson, G. (2019) ‘Understanding the psychological drivers of loneliness: the first step towards developing more effective psychosocial interventions’, </a:t>
            </a:r>
            <a:r>
              <a:rPr lang="en-GB" i="1" dirty="0"/>
              <a:t>Quality in Ageing and Older Adults</a:t>
            </a:r>
            <a:r>
              <a:rPr lang="en-GB" dirty="0"/>
              <a:t>, 20(3), pp. 143–154. Available at: https://</a:t>
            </a:r>
            <a:r>
              <a:rPr lang="en-GB" dirty="0" err="1"/>
              <a:t>doi.org</a:t>
            </a:r>
            <a:r>
              <a:rPr lang="en-GB" dirty="0"/>
              <a:t>/10.1108/qaoa-03-2019-0008.</a:t>
            </a:r>
          </a:p>
          <a:p>
            <a:pPr marL="0" indent="0">
              <a:buNone/>
            </a:pPr>
            <a:r>
              <a:rPr lang="en-GB" dirty="0"/>
              <a:t>Samuel, M. (2024) </a:t>
            </a:r>
            <a:r>
              <a:rPr lang="en-GB" i="1" dirty="0"/>
              <a:t>Many Older Adults Missing Out on Vital NHS Continuing Healthcare Funding</a:t>
            </a:r>
            <a:r>
              <a:rPr lang="en-GB" dirty="0"/>
              <a:t>, </a:t>
            </a:r>
            <a:r>
              <a:rPr lang="en-GB" i="1" dirty="0"/>
              <a:t>Hythe, </a:t>
            </a:r>
            <a:r>
              <a:rPr lang="en-GB" i="1" dirty="0" err="1"/>
              <a:t>Lyminge</a:t>
            </a:r>
            <a:r>
              <a:rPr lang="en-GB" i="1" dirty="0"/>
              <a:t> and Ashford</a:t>
            </a:r>
            <a:r>
              <a:rPr lang="en-GB" dirty="0"/>
              <a:t>. Available at: https://</a:t>
            </a:r>
            <a:r>
              <a:rPr lang="en-GB" dirty="0" err="1"/>
              <a:t>www.ageuk.org.uk</a:t>
            </a:r>
            <a:r>
              <a:rPr lang="en-GB" dirty="0"/>
              <a:t>/</a:t>
            </a:r>
            <a:r>
              <a:rPr lang="en-GB" dirty="0" err="1"/>
              <a:t>hythelymingeashford</a:t>
            </a:r>
            <a:r>
              <a:rPr lang="en-GB" dirty="0"/>
              <a:t>/about-us/news/many-older-adults-missing-out-on-vital-nhs-continuing-healthcare-funding/ (Accessed: 4 October 2025).</a:t>
            </a:r>
          </a:p>
          <a:p>
            <a:pPr marL="0" indent="0">
              <a:buNone/>
            </a:pPr>
            <a:r>
              <a:rPr lang="en-GB" dirty="0"/>
              <a:t>Sherrington, C. </a:t>
            </a:r>
            <a:r>
              <a:rPr lang="en-GB" i="1" dirty="0"/>
              <a:t>et al.</a:t>
            </a:r>
            <a:r>
              <a:rPr lang="en-GB" dirty="0"/>
              <a:t> (2016) ‘Exercise to Prevent Falls in Older adults: an Updated Systematic Review and meta-analysis’, </a:t>
            </a:r>
            <a:r>
              <a:rPr lang="en-GB" i="1" dirty="0"/>
              <a:t>British Journal of Sports Medicine</a:t>
            </a:r>
            <a:r>
              <a:rPr lang="en-GB" dirty="0"/>
              <a:t>, 51(24), pp. 1750–1758. Available at: https://</a:t>
            </a:r>
            <a:r>
              <a:rPr lang="en-GB" dirty="0" err="1"/>
              <a:t>doi.org</a:t>
            </a:r>
            <a:r>
              <a:rPr lang="en-GB" dirty="0"/>
              <a:t>/10.1136/bjsports-2016-096547.</a:t>
            </a:r>
          </a:p>
          <a:p>
            <a:pPr marL="0" indent="0">
              <a:buNone/>
            </a:pPr>
            <a:r>
              <a:rPr lang="en-GB" dirty="0"/>
              <a:t>Shogren, K.A. and Raley, S.K. (2022) </a:t>
            </a:r>
            <a:r>
              <a:rPr lang="en-GB" i="1" dirty="0"/>
              <a:t>Self-Determination and Causal Agency Theory</a:t>
            </a:r>
            <a:r>
              <a:rPr lang="en-GB" dirty="0"/>
              <a:t>. Cham: Springer International Publishing. Available at: https://</a:t>
            </a:r>
            <a:r>
              <a:rPr lang="en-GB" dirty="0" err="1"/>
              <a:t>doi.org</a:t>
            </a:r>
            <a:r>
              <a:rPr lang="en-GB" dirty="0"/>
              <a:t>/10.1007/978-3-031-04260-7.</a:t>
            </a:r>
          </a:p>
          <a:p>
            <a:pPr marL="0" indent="0">
              <a:buNone/>
            </a:pPr>
            <a:r>
              <a:rPr lang="en-GB" dirty="0"/>
              <a:t>Southwark Gov UK (2022) </a:t>
            </a:r>
            <a:r>
              <a:rPr lang="en-GB" i="1" dirty="0"/>
              <a:t>Rehabilitation and reablement</a:t>
            </a:r>
            <a:r>
              <a:rPr lang="en-GB" dirty="0"/>
              <a:t>, </a:t>
            </a:r>
            <a:r>
              <a:rPr lang="en-GB" i="1" dirty="0"/>
              <a:t>Southwark Council</a:t>
            </a:r>
            <a:r>
              <a:rPr lang="en-GB" dirty="0"/>
              <a:t>. Available at: https://</a:t>
            </a:r>
            <a:r>
              <a:rPr lang="en-GB" dirty="0" err="1"/>
              <a:t>services.southwark.gov.uk</a:t>
            </a:r>
            <a:r>
              <a:rPr lang="en-GB" dirty="0"/>
              <a:t>/social-care-and-support/adult-social-care/adults-with-care-needs/services/rehabilitation-and-reablement (Accessed: 4 October 2025).</a:t>
            </a:r>
          </a:p>
          <a:p>
            <a:pPr marL="0" indent="0">
              <a:buNone/>
            </a:pPr>
            <a:r>
              <a:rPr lang="en-GB" dirty="0"/>
              <a:t>Wei, Z. </a:t>
            </a:r>
            <a:r>
              <a:rPr lang="en-GB" i="1" dirty="0"/>
              <a:t>et al.</a:t>
            </a:r>
            <a:r>
              <a:rPr lang="en-GB" dirty="0"/>
              <a:t> (2020) ‘Understanding Requirements for Technology-Supported Healthy Aging’, </a:t>
            </a:r>
            <a:r>
              <a:rPr lang="en-GB" i="1" dirty="0"/>
              <a:t>IEEE First International Workshop on Requirements Engineering for Well-Being, Aging, and Health (REWBAH)</a:t>
            </a:r>
            <a:r>
              <a:rPr lang="en-GB" dirty="0"/>
              <a:t>, pp. 47–56. Available at: https://</a:t>
            </a:r>
            <a:r>
              <a:rPr lang="en-GB" dirty="0" err="1"/>
              <a:t>doi.org</a:t>
            </a:r>
            <a:r>
              <a:rPr lang="en-GB" dirty="0"/>
              <a:t>/10.1109/rewbah51211.2020.00017.</a:t>
            </a:r>
          </a:p>
          <a:p>
            <a:pPr marL="0" indent="0">
              <a:buNone/>
            </a:pPr>
            <a:r>
              <a:rPr lang="en-GB" dirty="0"/>
              <a:t>Willmott, T.J., Pang, B. and Rundle-Thiele, S. (2021) ‘Capability, opportunity, and motivation: an across Contexts Empirical Examination of the COM-B Model’, </a:t>
            </a:r>
            <a:r>
              <a:rPr lang="en-GB" i="1" dirty="0"/>
              <a:t>BMC Public Health</a:t>
            </a:r>
            <a:r>
              <a:rPr lang="en-GB" dirty="0"/>
              <a:t>, 21(1).</a:t>
            </a:r>
          </a:p>
          <a:p>
            <a:pPr marL="0" indent="0">
              <a:buNone/>
            </a:pPr>
            <a:endParaRPr lang="en-PK" dirty="0"/>
          </a:p>
        </p:txBody>
      </p:sp>
    </p:spTree>
    <p:extLst>
      <p:ext uri="{BB962C8B-B14F-4D97-AF65-F5344CB8AC3E}">
        <p14:creationId xmlns:p14="http://schemas.microsoft.com/office/powerpoint/2010/main" val="22235451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8BF9AC769AD6E4EA4D545CCC79C824F" ma:contentTypeVersion="12" ma:contentTypeDescription="Create a new document." ma:contentTypeScope="" ma:versionID="eea1e40bbb0aec0f1d761c756eb2ff1b">
  <xsd:schema xmlns:xsd="http://www.w3.org/2001/XMLSchema" xmlns:xs="http://www.w3.org/2001/XMLSchema" xmlns:p="http://schemas.microsoft.com/office/2006/metadata/properties" xmlns:ns3="e9586b6e-d655-4ea8-9b46-aa323587a11f" xmlns:ns4="72e6e00a-7fea-48f1-b1b6-00c90b4ff77b" targetNamespace="http://schemas.microsoft.com/office/2006/metadata/properties" ma:root="true" ma:fieldsID="d8fef81530b3d37fade05c73f733d2b8" ns3:_="" ns4:_="">
    <xsd:import namespace="e9586b6e-d655-4ea8-9b46-aa323587a11f"/>
    <xsd:import namespace="72e6e00a-7fea-48f1-b1b6-00c90b4ff77b"/>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GenerationTime" minOccurs="0"/>
                <xsd:element ref="ns3:MediaServiceEventHashCode" minOccurs="0"/>
                <xsd:element ref="ns3:MediaLengthInSecond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586b6e-d655-4ea8-9b46-aa323587a11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DateTaken" ma:index="19"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2e6e00a-7fea-48f1-b1b6-00c90b4ff77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e9586b6e-d655-4ea8-9b46-aa323587a11f" xsi:nil="true"/>
  </documentManagement>
</p:properties>
</file>

<file path=customXml/itemProps1.xml><?xml version="1.0" encoding="utf-8"?>
<ds:datastoreItem xmlns:ds="http://schemas.openxmlformats.org/officeDocument/2006/customXml" ds:itemID="{B4CD0D0D-2B9F-4554-A165-2DC46A96EBA6}">
  <ds:schemaRefs>
    <ds:schemaRef ds:uri="http://schemas.microsoft.com/sharepoint/v3/contenttype/forms"/>
  </ds:schemaRefs>
</ds:datastoreItem>
</file>

<file path=customXml/itemProps2.xml><?xml version="1.0" encoding="utf-8"?>
<ds:datastoreItem xmlns:ds="http://schemas.openxmlformats.org/officeDocument/2006/customXml" ds:itemID="{F6E14580-0AC2-4004-AB07-36EF222246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9586b6e-d655-4ea8-9b46-aa323587a11f"/>
    <ds:schemaRef ds:uri="72e6e00a-7fea-48f1-b1b6-00c90b4ff7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3021D9C-AFA5-4F1D-ABF6-2595FCC26496}">
  <ds:schemaRefs>
    <ds:schemaRef ds:uri="http://purl.org/dc/dcmitype/"/>
    <ds:schemaRef ds:uri="http://schemas.microsoft.com/office/2006/documentManagement/types"/>
    <ds:schemaRef ds:uri="e9586b6e-d655-4ea8-9b46-aa323587a11f"/>
    <ds:schemaRef ds:uri="http://schemas.microsoft.com/office/infopath/2007/PartnerControls"/>
    <ds:schemaRef ds:uri="72e6e00a-7fea-48f1-b1b6-00c90b4ff77b"/>
    <ds:schemaRef ds:uri="http://purl.org/dc/elements/1.1/"/>
    <ds:schemaRef ds:uri="http://purl.org/dc/terms/"/>
    <ds:schemaRef ds:uri="http://www.w3.org/XML/1998/namespace"/>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153</TotalTime>
  <Words>3721</Words>
  <Application>Microsoft Office PowerPoint</Application>
  <PresentationFormat>Widescreen</PresentationFormat>
  <Paragraphs>154</Paragraphs>
  <Slides>14</Slides>
  <Notes>0</Notes>
  <HiddenSlides>0</HiddenSlides>
  <MMClips>12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Aptos Display</vt:lpstr>
      <vt:lpstr>Arial</vt:lpstr>
      <vt:lpstr>Courier New</vt:lpstr>
      <vt:lpstr>Symbol</vt:lpstr>
      <vt:lpstr>Times New Roman</vt:lpstr>
      <vt:lpstr>Office Theme</vt:lpstr>
      <vt:lpstr>Empowering Older People to Live Well at Home: Needs, Interventions &amp; UK Practice </vt:lpstr>
      <vt:lpstr>Introduction and Context</vt:lpstr>
      <vt:lpstr>PowerPoint Presentation</vt:lpstr>
      <vt:lpstr>Care, Empowerment and Support Needs</vt:lpstr>
      <vt:lpstr>Theoretical Framework</vt:lpstr>
      <vt:lpstr>UK Approaches and Interventions</vt:lpstr>
      <vt:lpstr>UK Approaches and Interventions</vt:lpstr>
      <vt:lpstr>UK Approaches and Interventions</vt:lpstr>
      <vt:lpstr>Role of Policies in Interventions</vt:lpstr>
      <vt:lpstr>Challenges and Gaps</vt:lpstr>
      <vt:lpstr>Recommendations </vt:lpstr>
      <vt:lpstr>Conclusion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Older People to Live Well at Home: Needs, Interventions &amp; UK Practice</dc:title>
  <dc:creator>WORD FILE</dc:creator>
  <cp:lastModifiedBy>Rabina Bi (2235612)</cp:lastModifiedBy>
  <cp:revision>40</cp:revision>
  <dcterms:created xsi:type="dcterms:W3CDTF">2025-10-03T07:07:37Z</dcterms:created>
  <dcterms:modified xsi:type="dcterms:W3CDTF">2025-10-21T08:13:32Z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0x010100F8BF9AC769AD6E4EA4D545CCC79C824F</vt:lpwstr>
  </property>
</Properties>
</file>