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778" r:id="rId2"/>
  </p:sldMasterIdLst>
  <p:notesMasterIdLst>
    <p:notesMasterId r:id="rId49"/>
  </p:notesMasterIdLst>
  <p:sldIdLst>
    <p:sldId id="256" r:id="rId3"/>
    <p:sldId id="261" r:id="rId4"/>
    <p:sldId id="309" r:id="rId5"/>
    <p:sldId id="310" r:id="rId6"/>
    <p:sldId id="311" r:id="rId7"/>
    <p:sldId id="313" r:id="rId8"/>
    <p:sldId id="314" r:id="rId9"/>
    <p:sldId id="316" r:id="rId10"/>
    <p:sldId id="270" r:id="rId11"/>
    <p:sldId id="318" r:id="rId12"/>
    <p:sldId id="272" r:id="rId13"/>
    <p:sldId id="273" r:id="rId14"/>
    <p:sldId id="274" r:id="rId15"/>
    <p:sldId id="275" r:id="rId16"/>
    <p:sldId id="276" r:id="rId17"/>
    <p:sldId id="324" r:id="rId18"/>
    <p:sldId id="325" r:id="rId19"/>
    <p:sldId id="279" r:id="rId20"/>
    <p:sldId id="280" r:id="rId21"/>
    <p:sldId id="281" r:id="rId22"/>
    <p:sldId id="282" r:id="rId23"/>
    <p:sldId id="283" r:id="rId24"/>
    <p:sldId id="284" r:id="rId25"/>
    <p:sldId id="285" r:id="rId26"/>
    <p:sldId id="286" r:id="rId27"/>
    <p:sldId id="287" r:id="rId28"/>
    <p:sldId id="288" r:id="rId29"/>
    <p:sldId id="289" r:id="rId30"/>
    <p:sldId id="290" r:id="rId31"/>
    <p:sldId id="339" r:id="rId32"/>
    <p:sldId id="341" r:id="rId33"/>
    <p:sldId id="293" r:id="rId34"/>
    <p:sldId id="294" r:id="rId35"/>
    <p:sldId id="295" r:id="rId36"/>
    <p:sldId id="296" r:id="rId37"/>
    <p:sldId id="346" r:id="rId38"/>
    <p:sldId id="298" r:id="rId39"/>
    <p:sldId id="299" r:id="rId40"/>
    <p:sldId id="301" r:id="rId41"/>
    <p:sldId id="302" r:id="rId42"/>
    <p:sldId id="303" r:id="rId43"/>
    <p:sldId id="304" r:id="rId44"/>
    <p:sldId id="305" r:id="rId45"/>
    <p:sldId id="307" r:id="rId46"/>
    <p:sldId id="308" r:id="rId47"/>
    <p:sldId id="312" r:id="rId4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830"/>
  </p:normalViewPr>
  <p:slideViewPr>
    <p:cSldViewPr snapToGrid="0" snapToObjects="1">
      <p:cViewPr varScale="1">
        <p:scale>
          <a:sx n="105" d="100"/>
          <a:sy n="105" d="100"/>
        </p:scale>
        <p:origin x="1662" y="10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bleStyles" Target="tableStyle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1/7/2026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07/01/2026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546073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07/01/2026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410386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4"/>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07/01/2026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95327930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3" Type="http://schemas.openxmlformats.org/officeDocument/2006/relationships/slideLayout" Target="../slideLayouts/slideLayout4.xml"/><Relationship Id="rId7" Type="http://schemas.openxmlformats.org/officeDocument/2006/relationships/slideLayout" Target="../slideLayouts/slideLayout8.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image" Target="../media/image2.png"/><Relationship Id="rId5" Type="http://schemas.openxmlformats.org/officeDocument/2006/relationships/slideLayout" Target="../slideLayouts/slideLayout6.xml"/><Relationship Id="rId10" Type="http://schemas.openxmlformats.org/officeDocument/2006/relationships/theme" Target="../theme/theme2.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1/7/2026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1"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788" r:id="rId7"/>
    <p:sldLayoutId id="2147483789" r:id="rId8"/>
    <p:sldLayoutId id="2147483790"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4.xml"/><Relationship Id="rId6" Type="http://schemas.openxmlformats.org/officeDocument/2006/relationships/image" Target="../media/image7.jpe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7" Type="http://schemas.openxmlformats.org/officeDocument/2006/relationships/image" Target="../media/image13.jpeg"/><Relationship Id="rId2" Type="http://schemas.openxmlformats.org/officeDocument/2006/relationships/image" Target="../media/image8.jpeg"/><Relationship Id="rId1" Type="http://schemas.openxmlformats.org/officeDocument/2006/relationships/slideLayout" Target="../slideLayouts/slideLayout10.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hyperlink" Target="https://www.legislation.gov.uk/ukpga/1988/9/contents" TargetMode="External"/><Relationship Id="rId2" Type="http://schemas.openxmlformats.org/officeDocument/2006/relationships/hyperlink" Target="https://www.qmul.ac.uk/mei/news-and-opinion/items/back-to-basics-30-years-on.html" TargetMode="External"/><Relationship Id="rId1" Type="http://schemas.openxmlformats.org/officeDocument/2006/relationships/slideLayout" Target="../slideLayouts/slideLayout10.xml"/><Relationship Id="rId5" Type="http://schemas.openxmlformats.org/officeDocument/2006/relationships/image" Target="../media/image14.png"/><Relationship Id="rId4" Type="http://schemas.openxmlformats.org/officeDocument/2006/relationships/hyperlink" Target="http://search.electoralcommission.org.uk/English/Registrations/PP52"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christiantoday.com/article/the-dark-secret-of-a-great-hymn-all-things-bright-and-beautiful/92034.htm" TargetMode="Externa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hyperlink" Target="https://www.europarl.europa.eu/about-parliament/en/organisation-and-rules/organisation/political-groups#:~:text=There%20are%20currently%208%20political%20groups%20in%20the,not%20belong%20to%20more%20than%20one%20political%20group." TargetMode="Externa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hyperlink" Target="https://www.europarl.europa.eu/about-parliament/en/organisation-and-rules/organisation/political-groups#:~:text=There%20are%20currently%208%20political%20groups%20in%20the,not%20belong%20to%20more%20than%20one%20political%20group." TargetMode="Externa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3" Type="http://schemas.openxmlformats.org/officeDocument/2006/relationships/hyperlink" Target="https://archive.org/details/PaineRightsOfMan" TargetMode="External"/><Relationship Id="rId2" Type="http://schemas.openxmlformats.org/officeDocument/2006/relationships/hyperlink" Target="https://www.archives.gov/founding-docs/declaration-transcript" TargetMode="External"/><Relationship Id="rId1" Type="http://schemas.openxmlformats.org/officeDocument/2006/relationships/slideLayout" Target="../slideLayouts/slideLayout3.xml"/><Relationship Id="rId5" Type="http://schemas.openxmlformats.org/officeDocument/2006/relationships/hyperlink" Target="https://www.un.org/en/about-us/universal-declaration-of-human-rights" TargetMode="External"/><Relationship Id="rId4" Type="http://schemas.openxmlformats.org/officeDocument/2006/relationships/hyperlink" Target="https://oll.libertyfund.org/titles/wollstonecraft-a-vindication-of-the-rights-of-woman"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hyperlink" Target="https://www.proquest.com/docview/2708072219?accountid=130472&amp;parentSessionId=hsMLX70lF6c1KutgVygjwjT%2FipD6ng7QbJLUV704SXc%3D&amp;pq-origsite=primo&amp;sourcetype=Scholarly%20Journals" TargetMode="Externa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hyperlink" Target="https://commonslibrary.parliament.uk/political-group-formation-in-the-european-parliament/" TargetMode="External"/><Relationship Id="rId2" Type="http://schemas.openxmlformats.org/officeDocument/2006/relationships/hyperlink" Target="https://www.europarl.europa.eu/about-parliament/en/organisation-and-rules/organisation/political-groups#:~:text=There%20are%20currently%208%20political%20groups%20in%20the,not%20belong%20to%20more%20than%20one%20political%20group." TargetMode="External"/><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party.coop/people/mps/" TargetMode="Externa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hyperlink" Target="https://www.wea.org.uk/about-us" TargetMode="External"/><Relationship Id="rId7" Type="http://schemas.openxmlformats.org/officeDocument/2006/relationships/hyperlink" Target="https://www-tandfonline-com.ezproxy.uwtsd.ac.uk/doi/full/10.1080/00076791.2012.706895" TargetMode="External"/><Relationship Id="rId2" Type="http://schemas.openxmlformats.org/officeDocument/2006/relationships/hyperlink" Target="https://www.walesonline.co.uk/news/wales-news/built-91-years-ago-provide-8194529" TargetMode="External"/><Relationship Id="rId1" Type="http://schemas.openxmlformats.org/officeDocument/2006/relationships/slideLayout" Target="../slideLayouts/slideLayout3.xml"/><Relationship Id="rId6" Type="http://schemas.openxmlformats.org/officeDocument/2006/relationships/hyperlink" Target="https://www.co-operative.coop/who-we-are" TargetMode="External"/><Relationship Id="rId5" Type="http://schemas.openxmlformats.org/officeDocument/2006/relationships/hyperlink" Target="https://clarioncc.org/about-the-national-clarion/history/" TargetMode="External"/><Relationship Id="rId4" Type="http://schemas.openxmlformats.org/officeDocument/2006/relationships/hyperlink" Target="http://kindertrespass.org.uk/kinder-mass-trespass-history/"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hyperlink" Target="https://beta.nationalarchives.gov.uk/explore-the-collection/stories/1888-matchgirls-strike/" TargetMode="Externa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2" Type="http://schemas.openxmlformats.org/officeDocument/2006/relationships/hyperlink" Target="https://www-tandfonline-com.ezproxy.uwtsd.ac.uk/doi/full/10.1179/0078172X13Z.00000000031" TargetMode="External"/><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3" Type="http://schemas.openxmlformats.org/officeDocument/2006/relationships/hyperlink" Target="https://link.springer.com/chapter/10.1007/978-1-349-19347-9_5" TargetMode="External"/><Relationship Id="rId2" Type="http://schemas.openxmlformats.org/officeDocument/2006/relationships/hyperlink" Target="https://scholarlycommons.law.northwestern.edu/cgi/viewcontent.cgi?article=4835&amp;context=jclc" TargetMode="External"/><Relationship Id="rId1" Type="http://schemas.openxmlformats.org/officeDocument/2006/relationships/slideLayout" Target="../slideLayouts/slideLayout8.xml"/><Relationship Id="rId6" Type="http://schemas.openxmlformats.org/officeDocument/2006/relationships/hyperlink" Target="https://clarioncc.org/about-the-national-clarion/history/" TargetMode="External"/><Relationship Id="rId5" Type="http://schemas.openxmlformats.org/officeDocument/2006/relationships/hyperlink" Target="https://www-oxfordreference-com.ezproxy.uwtsd.ac.uk/display/10.1093/acref/9780199670840.001.0001/acref-9780199670840-e-1042?rskey=UVSlCN&amp;result=1" TargetMode="External"/><Relationship Id="rId4" Type="http://schemas.openxmlformats.org/officeDocument/2006/relationships/hyperlink" Target="https://www-tandfonline-com.ezproxy.uwtsd.ac.uk/doi/full/10.1179/0078172X13Z.00000000031"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s://www.europarl.europa.eu/about-parliament/en/organisation-and-rules/organisation/political-groups#:~:text=There%20are%20currently%208%20political%20groups%20in%20the,not%20belong%20to%20more%20than%20one%20political%20group." TargetMode="External"/><Relationship Id="rId3" Type="http://schemas.openxmlformats.org/officeDocument/2006/relationships/hyperlink" Target="https://www.qmul.ac.uk/mei/news-and-opinion/items/back-to-basics-30-years-on.html" TargetMode="External"/><Relationship Id="rId7" Type="http://schemas.openxmlformats.org/officeDocument/2006/relationships/hyperlink" Target="https://search.electoralcommission.org.uk/English/Registrations/PP52" TargetMode="External"/><Relationship Id="rId2" Type="http://schemas.openxmlformats.org/officeDocument/2006/relationships/hyperlink" Target="https://www-oxfordreference-com.ezproxy.uwtsd.ac.uk/display/10.1093/acref/9780195123715.001.0001/acref-9780195123715" TargetMode="External"/><Relationship Id="rId1" Type="http://schemas.openxmlformats.org/officeDocument/2006/relationships/slideLayout" Target="../slideLayouts/slideLayout8.xml"/><Relationship Id="rId6" Type="http://schemas.openxmlformats.org/officeDocument/2006/relationships/hyperlink" Target="https://academic.oup.com/book/10428?login=true" TargetMode="External"/><Relationship Id="rId5" Type="http://schemas.openxmlformats.org/officeDocument/2006/relationships/hyperlink" Target="https://www.co-operative.coop/who-we-are" TargetMode="External"/><Relationship Id="rId4" Type="http://schemas.openxmlformats.org/officeDocument/2006/relationships/hyperlink" Target="https://party.coop/people/mps/" TargetMode="External"/></Relationships>
</file>

<file path=ppt/slides/_rels/slide42.xml.rels><?xml version="1.0" encoding="UTF-8" standalone="yes"?>
<Relationships xmlns="http://schemas.openxmlformats.org/package/2006/relationships"><Relationship Id="rId8" Type="http://schemas.openxmlformats.org/officeDocument/2006/relationships/hyperlink" Target="https://academic.oup.com/book/36997?login=true" TargetMode="External"/><Relationship Id="rId3" Type="http://schemas.openxmlformats.org/officeDocument/2006/relationships/hyperlink" Target="https://academic.oup.com/edited-volume/34324?login=true" TargetMode="External"/><Relationship Id="rId7" Type="http://schemas.openxmlformats.org/officeDocument/2006/relationships/hyperlink" Target="https://www-jstor-org.ezproxy.uwtsd.ac.uk/stable/41241801?seq=1#metadata_info_tab_contents" TargetMode="External"/><Relationship Id="rId2" Type="http://schemas.openxmlformats.org/officeDocument/2006/relationships/hyperlink" Target="https://iep.utm.edu/soc-cont/" TargetMode="External"/><Relationship Id="rId1" Type="http://schemas.openxmlformats.org/officeDocument/2006/relationships/slideLayout" Target="../slideLayouts/slideLayout8.xml"/><Relationship Id="rId6" Type="http://schemas.openxmlformats.org/officeDocument/2006/relationships/hyperlink" Target="https://commonslibrary.parliament.uk/political-group-formation-in-the-european-parliament/" TargetMode="External"/><Relationship Id="rId5" Type="http://schemas.openxmlformats.org/officeDocument/2006/relationships/hyperlink" Target="https://www.proquest.com/docview/2708072219?accountid=130472&amp;parentSessionId=hsMLX70lF6c1KutgVygjwjT%2FipD6ng7QbJLUV704SXc%3D&amp;pq-origsite=primo&amp;sourcetype=Scholarly%20Journals" TargetMode="External"/><Relationship Id="rId4" Type="http://schemas.openxmlformats.org/officeDocument/2006/relationships/hyperlink" Target="https://kindertrespass.org.uk/kinder-mass-trespass-history/"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archive.org/details/john-locke-two-treatises-of-government-and-a-letter-concerning-toleration" TargetMode="External"/><Relationship Id="rId2" Type="http://schemas.openxmlformats.org/officeDocument/2006/relationships/hyperlink" Target="https://www.legislation.gov.uk/ukpga/1988/9/contents" TargetMode="External"/><Relationship Id="rId1" Type="http://schemas.openxmlformats.org/officeDocument/2006/relationships/slideLayout" Target="../slideLayouts/slideLayout8.xml"/><Relationship Id="rId6" Type="http://schemas.openxmlformats.org/officeDocument/2006/relationships/hyperlink" Target="https://www.walesonline.co.uk/news/wales-news/built-91-years-ago-provide-8194529" TargetMode="External"/><Relationship Id="rId5" Type="http://schemas.openxmlformats.org/officeDocument/2006/relationships/hyperlink" Target="https://research-ebsco-com.ezproxy.uwtsd.ac.uk/c/onvpsy/search/details/e2e36wy4br?db=nlebk" TargetMode="External"/><Relationship Id="rId4" Type="http://schemas.openxmlformats.org/officeDocument/2006/relationships/hyperlink" Target="https://academic.oup.com/book/32202?login=true"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www.archives.gov/founding-docs/declaration-transcript" TargetMode="External"/><Relationship Id="rId2" Type="http://schemas.openxmlformats.org/officeDocument/2006/relationships/hyperlink" Target="https://beta.nationalarchives.gov.uk/explore-the-collection/stories/1888-matchgirls-strike/" TargetMode="External"/><Relationship Id="rId1" Type="http://schemas.openxmlformats.org/officeDocument/2006/relationships/slideLayout" Target="../slideLayouts/slideLayout8.xml"/><Relationship Id="rId6" Type="http://schemas.openxmlformats.org/officeDocument/2006/relationships/hyperlink" Target="https://www-tandfonline-com.ezproxy.uwtsd.ac.uk/doi/full/10.1080/00076791.2012.706895" TargetMode="External"/><Relationship Id="rId5" Type="http://schemas.openxmlformats.org/officeDocument/2006/relationships/hyperlink" Target="https://www.reneweuropegroup.eu/about-us" TargetMode="External"/><Relationship Id="rId4" Type="http://schemas.openxmlformats.org/officeDocument/2006/relationships/hyperlink" Target="https://archive.org/details/PaineRightsOfMan"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oll.libertyfund.org/titles/wollstonecraft-a-vindication-of-the-rights-of-woman" TargetMode="External"/><Relationship Id="rId2" Type="http://schemas.openxmlformats.org/officeDocument/2006/relationships/hyperlink" Target="https://www.un.org/en/about-us/universal-declaration-of-human-rights" TargetMode="External"/><Relationship Id="rId1" Type="http://schemas.openxmlformats.org/officeDocument/2006/relationships/slideLayout" Target="../slideLayouts/slideLayout8.xml"/><Relationship Id="rId5" Type="http://schemas.openxmlformats.org/officeDocument/2006/relationships/hyperlink" Target="https://www.wea.org.uk/about-us" TargetMode="External"/><Relationship Id="rId4" Type="http://schemas.openxmlformats.org/officeDocument/2006/relationships/hyperlink" Target="https://www.christiantoday.com/article/the-dark-secret-of-a-great-hymn-all-things-bright-and-beautiful/92034.htm"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www.thepinknews.com/2024/10/09/where-does-tory-leadership-hopeful-james-cleverly-stand-on-lgbtq-issues/3/" TargetMode="External"/><Relationship Id="rId7" Type="http://schemas.openxmlformats.org/officeDocument/2006/relationships/hyperlink" Target="https://thenews-chronicle.com/kemi-badenochs-words-on-nigeria-demand-wisdom-reflection-grace-and-forgiveness/" TargetMode="External"/><Relationship Id="rId2" Type="http://schemas.openxmlformats.org/officeDocument/2006/relationships/hyperlink" Target="https://www.theolivepress.es/spain-news/2025/08/05/sir-jeremy-hunt-headlines-gibunco-gibraltar-literary-festival/" TargetMode="External"/><Relationship Id="rId1" Type="http://schemas.openxmlformats.org/officeDocument/2006/relationships/slideLayout" Target="../slideLayouts/slideLayout8.xml"/><Relationship Id="rId6" Type="http://schemas.openxmlformats.org/officeDocument/2006/relationships/hyperlink" Target="https://facts.net/history/people/30-facts-about-jacob-rees-mogg/" TargetMode="External"/><Relationship Id="rId5" Type="http://schemas.openxmlformats.org/officeDocument/2006/relationships/hyperlink" Target="https://gpm-invest.co.uk/liz-truss-has-won-the-tory-leadership-election-will-be-the-next-uk-pm/" TargetMode="External"/><Relationship Id="rId4" Type="http://schemas.openxmlformats.org/officeDocument/2006/relationships/hyperlink" Target="https://www.independent.co.uk/news/uk/politics/boris-johnson-rishi-sunak-resignation-leadership-challenge-b2354918.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64A406-D005-BF85-5898-C69FB316C6F0}"/>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CCF6FEA6-D007-E008-639D-BDF48126F59B}"/>
              </a:ext>
            </a:extLst>
          </p:cNvPr>
          <p:cNvSpPr/>
          <p:nvPr/>
        </p:nvSpPr>
        <p:spPr>
          <a:xfrm>
            <a:off x="405061" y="309870"/>
            <a:ext cx="1758717" cy="2407989"/>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ABFC7160-425F-830F-BE70-8B8ED82C5A3D}"/>
              </a:ext>
            </a:extLst>
          </p:cNvPr>
          <p:cNvSpPr/>
          <p:nvPr/>
        </p:nvSpPr>
        <p:spPr>
          <a:xfrm>
            <a:off x="6456300" y="3058750"/>
            <a:ext cx="1948530" cy="1296144"/>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B55B1B07-05EE-068E-A618-13F45EF90326}"/>
              </a:ext>
            </a:extLst>
          </p:cNvPr>
          <p:cNvSpPr/>
          <p:nvPr/>
        </p:nvSpPr>
        <p:spPr>
          <a:xfrm>
            <a:off x="2254906" y="309870"/>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B6CF1C93-EA6B-11FA-DF02-298B70D7F316}"/>
              </a:ext>
            </a:extLst>
          </p:cNvPr>
          <p:cNvSpPr/>
          <p:nvPr/>
        </p:nvSpPr>
        <p:spPr>
          <a:xfrm>
            <a:off x="6172293" y="317176"/>
            <a:ext cx="2232248" cy="1872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B3172630-C442-5707-A18A-7850D11206B5}"/>
              </a:ext>
            </a:extLst>
          </p:cNvPr>
          <p:cNvSpPr/>
          <p:nvPr/>
        </p:nvSpPr>
        <p:spPr>
          <a:xfrm>
            <a:off x="2254905" y="1861455"/>
            <a:ext cx="1719565" cy="843767"/>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BC6AFB60-3D97-1B67-7246-4106C425C555}"/>
              </a:ext>
            </a:extLst>
          </p:cNvPr>
          <p:cNvSpPr/>
          <p:nvPr/>
        </p:nvSpPr>
        <p:spPr>
          <a:xfrm>
            <a:off x="4099263" y="1861455"/>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16B2699E-F65F-62ED-8DA9-07F0BFDDAAE2}"/>
              </a:ext>
            </a:extLst>
          </p:cNvPr>
          <p:cNvSpPr/>
          <p:nvPr/>
        </p:nvSpPr>
        <p:spPr>
          <a:xfrm>
            <a:off x="3210129" y="317176"/>
            <a:ext cx="2166231" cy="1411656"/>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CD8FB317-76C6-BFD9-AA6A-71D4064D7D05}"/>
              </a:ext>
            </a:extLst>
          </p:cNvPr>
          <p:cNvSpPr/>
          <p:nvPr/>
        </p:nvSpPr>
        <p:spPr>
          <a:xfrm>
            <a:off x="4099262" y="3070547"/>
            <a:ext cx="2232247" cy="12950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FE39C459-F9EF-DD50-E939-71B07A78545B}"/>
              </a:ext>
            </a:extLst>
          </p:cNvPr>
          <p:cNvSpPr txBox="1"/>
          <p:nvPr/>
        </p:nvSpPr>
        <p:spPr>
          <a:xfrm>
            <a:off x="382257" y="4597039"/>
            <a:ext cx="8496944" cy="461665"/>
          </a:xfrm>
          <a:prstGeom prst="rect">
            <a:avLst/>
          </a:prstGeom>
          <a:noFill/>
        </p:spPr>
        <p:txBody>
          <a:bodyPr wrap="square" rtlCol="0">
            <a:spAutoFit/>
          </a:bodyPr>
          <a:lstStyle/>
          <a:p>
            <a:r>
              <a:rPr lang="en-GB" sz="2400" b="1" dirty="0">
                <a:solidFill>
                  <a:schemeClr val="accent1">
                    <a:lumMod val="75000"/>
                  </a:schemeClr>
                </a:solidFill>
              </a:rPr>
              <a:t>ECED7007: Political Influences in Inequality &amp; Diversity</a:t>
            </a:r>
          </a:p>
        </p:txBody>
      </p:sp>
      <p:sp>
        <p:nvSpPr>
          <p:cNvPr id="13" name="TextBox 12">
            <a:extLst>
              <a:ext uri="{FF2B5EF4-FFF2-40B4-BE49-F238E27FC236}">
                <a16:creationId xmlns:a16="http://schemas.microsoft.com/office/drawing/2014/main" id="{184872A8-0C88-B31E-09C1-4C5BC729C90F}"/>
              </a:ext>
            </a:extLst>
          </p:cNvPr>
          <p:cNvSpPr txBox="1"/>
          <p:nvPr/>
        </p:nvSpPr>
        <p:spPr>
          <a:xfrm>
            <a:off x="382257" y="5166832"/>
            <a:ext cx="8496944" cy="430887"/>
          </a:xfrm>
          <a:prstGeom prst="rect">
            <a:avLst/>
          </a:prstGeom>
          <a:noFill/>
        </p:spPr>
        <p:txBody>
          <a:bodyPr wrap="square" rtlCol="0">
            <a:spAutoFit/>
          </a:bodyPr>
          <a:lstStyle/>
          <a:p>
            <a:r>
              <a:rPr lang="en-GB" sz="2200" b="1" dirty="0">
                <a:solidFill>
                  <a:schemeClr val="accent1">
                    <a:lumMod val="75000"/>
                  </a:schemeClr>
                </a:solidFill>
              </a:rPr>
              <a:t>Theme 3: Ideological Paradigms (Part 1) – ‘Mainstream’ ideology</a:t>
            </a:r>
          </a:p>
        </p:txBody>
      </p:sp>
      <p:pic>
        <p:nvPicPr>
          <p:cNvPr id="14" name="Picture 13" descr="Graphic - Types of Government">
            <a:extLst>
              <a:ext uri="{FF2B5EF4-FFF2-40B4-BE49-F238E27FC236}">
                <a16:creationId xmlns:a16="http://schemas.microsoft.com/office/drawing/2014/main" id="{207C5B2B-AC2B-4368-D311-9B8211A7B88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244427" y="451196"/>
            <a:ext cx="2106085" cy="1609985"/>
          </a:xfrm>
          <a:prstGeom prst="rect">
            <a:avLst/>
          </a:prstGeom>
        </p:spPr>
      </p:pic>
      <p:sp>
        <p:nvSpPr>
          <p:cNvPr id="15" name="Rectangle 14">
            <a:extLst>
              <a:ext uri="{FF2B5EF4-FFF2-40B4-BE49-F238E27FC236}">
                <a16:creationId xmlns:a16="http://schemas.microsoft.com/office/drawing/2014/main" id="{969B473D-325E-076D-4DD0-8B6D4F55A9F0}"/>
              </a:ext>
            </a:extLst>
          </p:cNvPr>
          <p:cNvSpPr/>
          <p:nvPr/>
        </p:nvSpPr>
        <p:spPr>
          <a:xfrm>
            <a:off x="5494048" y="2274165"/>
            <a:ext cx="2910782" cy="705803"/>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10BD0DC7-040F-A375-85EE-B3792CAAD2A8}"/>
              </a:ext>
            </a:extLst>
          </p:cNvPr>
          <p:cNvSpPr/>
          <p:nvPr/>
        </p:nvSpPr>
        <p:spPr>
          <a:xfrm>
            <a:off x="395754" y="2781445"/>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descr="Image - Badges Promoting Democracy">
            <a:extLst>
              <a:ext uri="{FF2B5EF4-FFF2-40B4-BE49-F238E27FC236}">
                <a16:creationId xmlns:a16="http://schemas.microsoft.com/office/drawing/2014/main" id="{BE064AC5-2D9B-3A86-E324-976943D94C0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576461" y="3209533"/>
            <a:ext cx="1717436" cy="966058"/>
          </a:xfrm>
          <a:prstGeom prst="rect">
            <a:avLst/>
          </a:prstGeom>
        </p:spPr>
      </p:pic>
      <p:pic>
        <p:nvPicPr>
          <p:cNvPr id="19" name="Picture 18" descr="Image - Map of Uk Parliamentary Constituencies">
            <a:extLst>
              <a:ext uri="{FF2B5EF4-FFF2-40B4-BE49-F238E27FC236}">
                <a16:creationId xmlns:a16="http://schemas.microsoft.com/office/drawing/2014/main" id="{F9C5B88E-8B7B-9E2B-35A2-417B24D44F25}"/>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17571" y="373456"/>
            <a:ext cx="1501046" cy="2219474"/>
          </a:xfrm>
          <a:prstGeom prst="rect">
            <a:avLst/>
          </a:prstGeom>
        </p:spPr>
      </p:pic>
      <p:pic>
        <p:nvPicPr>
          <p:cNvPr id="20" name="Picture 19" descr="Image - Anarchism symbol">
            <a:extLst>
              <a:ext uri="{FF2B5EF4-FFF2-40B4-BE49-F238E27FC236}">
                <a16:creationId xmlns:a16="http://schemas.microsoft.com/office/drawing/2014/main" id="{CFB4891D-7F38-0399-FCE5-263BAAA7A0D7}"/>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243314" y="1944857"/>
            <a:ext cx="988993" cy="984597"/>
          </a:xfrm>
          <a:prstGeom prst="rect">
            <a:avLst/>
          </a:prstGeom>
        </p:spPr>
      </p:pic>
      <p:sp>
        <p:nvSpPr>
          <p:cNvPr id="21" name="Rectangle 20">
            <a:extLst>
              <a:ext uri="{FF2B5EF4-FFF2-40B4-BE49-F238E27FC236}">
                <a16:creationId xmlns:a16="http://schemas.microsoft.com/office/drawing/2014/main" id="{58B6AE60-04E8-FCDA-329F-6DA9F36DA933}"/>
              </a:ext>
            </a:extLst>
          </p:cNvPr>
          <p:cNvSpPr/>
          <p:nvPr/>
        </p:nvSpPr>
        <p:spPr>
          <a:xfrm>
            <a:off x="1156491" y="2802641"/>
            <a:ext cx="2817980" cy="15629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16" name="Picture 15" descr="Graphic - Political Divisions">
            <a:extLst>
              <a:ext uri="{FF2B5EF4-FFF2-40B4-BE49-F238E27FC236}">
                <a16:creationId xmlns:a16="http://schemas.microsoft.com/office/drawing/2014/main" id="{164A86F6-383F-7C12-A820-F5F425858CBA}"/>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1245377" y="2914067"/>
            <a:ext cx="2637862" cy="1318931"/>
          </a:xfrm>
          <a:prstGeom prst="rect">
            <a:avLst/>
          </a:prstGeom>
        </p:spPr>
      </p:pic>
      <p:sp>
        <p:nvSpPr>
          <p:cNvPr id="22" name="Rectangle 21">
            <a:extLst>
              <a:ext uri="{FF2B5EF4-FFF2-40B4-BE49-F238E27FC236}">
                <a16:creationId xmlns:a16="http://schemas.microsoft.com/office/drawing/2014/main" id="{D232B5C5-E60F-E4CE-EE48-43DB9113DD66}"/>
              </a:ext>
            </a:extLst>
          </p:cNvPr>
          <p:cNvSpPr/>
          <p:nvPr/>
        </p:nvSpPr>
        <p:spPr>
          <a:xfrm>
            <a:off x="5512154" y="317176"/>
            <a:ext cx="530952" cy="1866410"/>
          </a:xfrm>
          <a:prstGeom prst="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609840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EFC946-2FA6-DDAF-8535-A5C5BE6415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74A326-4124-7B18-9A24-BCB44D39D07C}"/>
              </a:ext>
            </a:extLst>
          </p:cNvPr>
          <p:cNvSpPr>
            <a:spLocks noGrp="1"/>
          </p:cNvSpPr>
          <p:nvPr>
            <p:ph type="title"/>
          </p:nvPr>
        </p:nvSpPr>
        <p:spPr>
          <a:xfrm>
            <a:off x="248775" y="338101"/>
            <a:ext cx="8808468" cy="478185"/>
          </a:xfrm>
        </p:spPr>
        <p:txBody>
          <a:bodyPr>
            <a:noAutofit/>
          </a:bodyPr>
          <a:lstStyle/>
          <a:p>
            <a:pPr algn="ctr"/>
            <a:r>
              <a:rPr lang="en-GB" b="1" dirty="0">
                <a:solidFill>
                  <a:schemeClr val="accent1">
                    <a:lumMod val="75000"/>
                  </a:schemeClr>
                </a:solidFill>
              </a:rPr>
              <a:t>Ideological Paradigms &amp; Frameworks</a:t>
            </a:r>
          </a:p>
        </p:txBody>
      </p:sp>
      <p:sp>
        <p:nvSpPr>
          <p:cNvPr id="3" name="Content Placeholder 2">
            <a:extLst>
              <a:ext uri="{FF2B5EF4-FFF2-40B4-BE49-F238E27FC236}">
                <a16:creationId xmlns:a16="http://schemas.microsoft.com/office/drawing/2014/main" id="{7A8C2376-590B-F709-5944-B989E598A0D3}"/>
              </a:ext>
            </a:extLst>
          </p:cNvPr>
          <p:cNvSpPr>
            <a:spLocks noGrp="1"/>
          </p:cNvSpPr>
          <p:nvPr>
            <p:ph idx="1"/>
          </p:nvPr>
        </p:nvSpPr>
        <p:spPr>
          <a:xfrm>
            <a:off x="3042186" y="2654111"/>
            <a:ext cx="2800830" cy="1336649"/>
          </a:xfrm>
        </p:spPr>
        <p:txBody>
          <a:bodyPr>
            <a:normAutofit/>
          </a:bodyPr>
          <a:lstStyle/>
          <a:p>
            <a:r>
              <a:rPr lang="en-GB" sz="2400" dirty="0">
                <a:solidFill>
                  <a:schemeClr val="accent1">
                    <a:lumMod val="75000"/>
                  </a:schemeClr>
                </a:solidFill>
              </a:rPr>
              <a:t>Conservatism</a:t>
            </a:r>
          </a:p>
          <a:p>
            <a:r>
              <a:rPr lang="en-GB" sz="2400" dirty="0">
                <a:solidFill>
                  <a:schemeClr val="accent1">
                    <a:lumMod val="75000"/>
                  </a:schemeClr>
                </a:solidFill>
              </a:rPr>
              <a:t>Liberalism</a:t>
            </a:r>
          </a:p>
          <a:p>
            <a:r>
              <a:rPr lang="en-GB" sz="2400" dirty="0">
                <a:solidFill>
                  <a:schemeClr val="accent1">
                    <a:lumMod val="75000"/>
                  </a:schemeClr>
                </a:solidFill>
              </a:rPr>
              <a:t>Socialism</a:t>
            </a:r>
          </a:p>
        </p:txBody>
      </p:sp>
      <p:sp>
        <p:nvSpPr>
          <p:cNvPr id="4" name="TextBox 3">
            <a:extLst>
              <a:ext uri="{FF2B5EF4-FFF2-40B4-BE49-F238E27FC236}">
                <a16:creationId xmlns:a16="http://schemas.microsoft.com/office/drawing/2014/main" id="{3ADBFDD2-C9CC-9CD1-2034-762FD1102D76}"/>
              </a:ext>
            </a:extLst>
          </p:cNvPr>
          <p:cNvSpPr txBox="1"/>
          <p:nvPr/>
        </p:nvSpPr>
        <p:spPr>
          <a:xfrm>
            <a:off x="305526" y="4211028"/>
            <a:ext cx="8694966" cy="1200329"/>
          </a:xfrm>
          <a:prstGeom prst="rect">
            <a:avLst/>
          </a:prstGeom>
          <a:noFill/>
        </p:spPr>
        <p:txBody>
          <a:bodyPr wrap="square" rtlCol="0">
            <a:spAutoFit/>
          </a:bodyPr>
          <a:lstStyle/>
          <a:p>
            <a:pPr marL="160735" indent="-160735">
              <a:buFont typeface="Arial" panose="020B0604020202020204" pitchFamily="34" charset="0"/>
              <a:buChar char="•"/>
            </a:pPr>
            <a:r>
              <a:rPr lang="en-GB" sz="2400" dirty="0">
                <a:solidFill>
                  <a:schemeClr val="accent1">
                    <a:lumMod val="75000"/>
                  </a:schemeClr>
                </a:solidFill>
              </a:rPr>
              <a:t>Brown </a:t>
            </a:r>
            <a:r>
              <a:rPr lang="en-GB" sz="2400" i="1" dirty="0">
                <a:solidFill>
                  <a:schemeClr val="accent1">
                    <a:lumMod val="75000"/>
                  </a:schemeClr>
                </a:solidFill>
              </a:rPr>
              <a:t>et al </a:t>
            </a:r>
            <a:r>
              <a:rPr lang="en-GB" sz="2400" dirty="0">
                <a:solidFill>
                  <a:schemeClr val="accent1">
                    <a:lumMod val="75000"/>
                  </a:schemeClr>
                </a:solidFill>
              </a:rPr>
              <a:t>(2018) argue that these ‘emerged from the conjunction of the Enlightenment, the Industrial Revolution, and the political revolutions of the seventeenth and eighteenth centuries’</a:t>
            </a:r>
          </a:p>
        </p:txBody>
      </p:sp>
      <p:sp>
        <p:nvSpPr>
          <p:cNvPr id="6" name="TextBox 5">
            <a:extLst>
              <a:ext uri="{FF2B5EF4-FFF2-40B4-BE49-F238E27FC236}">
                <a16:creationId xmlns:a16="http://schemas.microsoft.com/office/drawing/2014/main" id="{92343731-A400-4E5B-8084-66EF8FF6F61D}"/>
              </a:ext>
            </a:extLst>
          </p:cNvPr>
          <p:cNvSpPr txBox="1"/>
          <p:nvPr/>
        </p:nvSpPr>
        <p:spPr>
          <a:xfrm>
            <a:off x="224517" y="1152649"/>
            <a:ext cx="8694966" cy="1200329"/>
          </a:xfrm>
          <a:prstGeom prst="rect">
            <a:avLst/>
          </a:prstGeom>
          <a:noFill/>
        </p:spPr>
        <p:txBody>
          <a:bodyPr wrap="square" rtlCol="0">
            <a:spAutoFit/>
          </a:bodyPr>
          <a:lstStyle/>
          <a:p>
            <a:pPr marL="192881" indent="-192881">
              <a:buFont typeface="Arial" panose="020B0604020202020204" pitchFamily="34" charset="0"/>
              <a:buChar char="•"/>
            </a:pPr>
            <a:r>
              <a:rPr lang="en-GB" sz="2400" dirty="0">
                <a:solidFill>
                  <a:schemeClr val="accent1">
                    <a:lumMod val="75000"/>
                  </a:schemeClr>
                </a:solidFill>
              </a:rPr>
              <a:t>In this Part of the Theme, we will focus on three dominant ideological </a:t>
            </a:r>
            <a:r>
              <a:rPr lang="en-GB" sz="2400" b="1" dirty="0">
                <a:solidFill>
                  <a:schemeClr val="accent1">
                    <a:lumMod val="75000"/>
                  </a:schemeClr>
                </a:solidFill>
              </a:rPr>
              <a:t>paradigms</a:t>
            </a:r>
            <a:r>
              <a:rPr lang="en-GB" sz="2400" dirty="0">
                <a:solidFill>
                  <a:schemeClr val="accent1">
                    <a:lumMod val="75000"/>
                  </a:schemeClr>
                </a:solidFill>
              </a:rPr>
              <a:t> observable in ‘mainstream’ political parties in most industrialised democracies, namely;</a:t>
            </a:r>
          </a:p>
        </p:txBody>
      </p:sp>
    </p:spTree>
    <p:extLst>
      <p:ext uri="{BB962C8B-B14F-4D97-AF65-F5344CB8AC3E}">
        <p14:creationId xmlns:p14="http://schemas.microsoft.com/office/powerpoint/2010/main" val="9554872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098858-1A48-E019-AA01-9336018B4F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F9F6A0-F4C8-9322-04AB-08752A74F653}"/>
              </a:ext>
            </a:extLst>
          </p:cNvPr>
          <p:cNvSpPr>
            <a:spLocks noGrp="1"/>
          </p:cNvSpPr>
          <p:nvPr>
            <p:ph type="title"/>
          </p:nvPr>
        </p:nvSpPr>
        <p:spPr>
          <a:xfrm>
            <a:off x="279790" y="262585"/>
            <a:ext cx="8584420" cy="478185"/>
          </a:xfrm>
        </p:spPr>
        <p:txBody>
          <a:bodyPr>
            <a:noAutofit/>
          </a:bodyPr>
          <a:lstStyle/>
          <a:p>
            <a:pPr algn="ctr"/>
            <a:r>
              <a:rPr lang="en-GB" b="1" dirty="0">
                <a:solidFill>
                  <a:schemeClr val="accent1">
                    <a:lumMod val="75000"/>
                  </a:schemeClr>
                </a:solidFill>
              </a:rPr>
              <a:t>Ideological Paradigms &amp; Frameworks</a:t>
            </a:r>
          </a:p>
        </p:txBody>
      </p:sp>
      <p:sp>
        <p:nvSpPr>
          <p:cNvPr id="3" name="Content Placeholder 2">
            <a:extLst>
              <a:ext uri="{FF2B5EF4-FFF2-40B4-BE49-F238E27FC236}">
                <a16:creationId xmlns:a16="http://schemas.microsoft.com/office/drawing/2014/main" id="{D095A14D-80F0-9746-E0DC-93077138A9A5}"/>
              </a:ext>
            </a:extLst>
          </p:cNvPr>
          <p:cNvSpPr>
            <a:spLocks noGrp="1"/>
          </p:cNvSpPr>
          <p:nvPr>
            <p:ph idx="1"/>
          </p:nvPr>
        </p:nvSpPr>
        <p:spPr>
          <a:xfrm>
            <a:off x="3289738" y="2599878"/>
            <a:ext cx="2227748" cy="1782198"/>
          </a:xfrm>
        </p:spPr>
        <p:txBody>
          <a:bodyPr>
            <a:noAutofit/>
          </a:bodyPr>
          <a:lstStyle/>
          <a:p>
            <a:r>
              <a:rPr lang="en-GB" sz="1800" dirty="0">
                <a:solidFill>
                  <a:schemeClr val="accent1">
                    <a:lumMod val="75000"/>
                  </a:schemeClr>
                </a:solidFill>
              </a:rPr>
              <a:t>‘Green’ Politics</a:t>
            </a:r>
          </a:p>
          <a:p>
            <a:r>
              <a:rPr lang="en-GB" sz="1800" dirty="0">
                <a:solidFill>
                  <a:schemeClr val="accent1">
                    <a:lumMod val="75000"/>
                  </a:schemeClr>
                </a:solidFill>
              </a:rPr>
              <a:t>Communitarianism</a:t>
            </a:r>
          </a:p>
          <a:p>
            <a:r>
              <a:rPr lang="en-GB" sz="1800" dirty="0">
                <a:solidFill>
                  <a:schemeClr val="accent1">
                    <a:lumMod val="75000"/>
                  </a:schemeClr>
                </a:solidFill>
              </a:rPr>
              <a:t>Marxism</a:t>
            </a:r>
          </a:p>
          <a:p>
            <a:r>
              <a:rPr lang="en-GB" sz="1800" dirty="0">
                <a:solidFill>
                  <a:schemeClr val="accent1">
                    <a:lumMod val="75000"/>
                  </a:schemeClr>
                </a:solidFill>
              </a:rPr>
              <a:t>Anarchism</a:t>
            </a:r>
          </a:p>
          <a:p>
            <a:r>
              <a:rPr lang="en-GB" sz="1800" dirty="0">
                <a:solidFill>
                  <a:schemeClr val="accent1">
                    <a:lumMod val="75000"/>
                  </a:schemeClr>
                </a:solidFill>
              </a:rPr>
              <a:t>Feminism</a:t>
            </a:r>
          </a:p>
          <a:p>
            <a:r>
              <a:rPr lang="en-GB" sz="1800" dirty="0">
                <a:solidFill>
                  <a:schemeClr val="accent1">
                    <a:lumMod val="75000"/>
                  </a:schemeClr>
                </a:solidFill>
              </a:rPr>
              <a:t>Nationalism</a:t>
            </a:r>
          </a:p>
          <a:p>
            <a:r>
              <a:rPr lang="en-GB" sz="1800" dirty="0">
                <a:solidFill>
                  <a:schemeClr val="accent1">
                    <a:lumMod val="75000"/>
                  </a:schemeClr>
                </a:solidFill>
              </a:rPr>
              <a:t>Far Right Ideologies</a:t>
            </a:r>
          </a:p>
          <a:p>
            <a:r>
              <a:rPr lang="en-GB" sz="1800" dirty="0">
                <a:solidFill>
                  <a:schemeClr val="accent1">
                    <a:lumMod val="75000"/>
                  </a:schemeClr>
                </a:solidFill>
              </a:rPr>
              <a:t>Utilitarianism</a:t>
            </a:r>
          </a:p>
        </p:txBody>
      </p:sp>
      <p:sp>
        <p:nvSpPr>
          <p:cNvPr id="4" name="TextBox 3">
            <a:extLst>
              <a:ext uri="{FF2B5EF4-FFF2-40B4-BE49-F238E27FC236}">
                <a16:creationId xmlns:a16="http://schemas.microsoft.com/office/drawing/2014/main" id="{BCC4CD61-CB9B-CE16-D249-635D02F76120}"/>
              </a:ext>
            </a:extLst>
          </p:cNvPr>
          <p:cNvSpPr txBox="1"/>
          <p:nvPr/>
        </p:nvSpPr>
        <p:spPr>
          <a:xfrm>
            <a:off x="305526" y="1030218"/>
            <a:ext cx="8196173" cy="1569660"/>
          </a:xfrm>
          <a:prstGeom prst="rect">
            <a:avLst/>
          </a:prstGeom>
          <a:noFill/>
        </p:spPr>
        <p:txBody>
          <a:bodyPr wrap="square" rtlCol="0">
            <a:spAutoFit/>
          </a:bodyPr>
          <a:lstStyle/>
          <a:p>
            <a:pPr marL="160735" indent="-160735">
              <a:buFont typeface="Arial" panose="020B0604020202020204" pitchFamily="34" charset="0"/>
              <a:buChar char="•"/>
            </a:pPr>
            <a:r>
              <a:rPr lang="en-GB" sz="2400" dirty="0">
                <a:solidFill>
                  <a:schemeClr val="accent1">
                    <a:lumMod val="75000"/>
                  </a:schemeClr>
                </a:solidFill>
              </a:rPr>
              <a:t>In the course of our discussions, we will also touch on other frameworks or paradigms that are either associated with these three main ideologies or which have sought to influence them, namely;</a:t>
            </a:r>
          </a:p>
        </p:txBody>
      </p:sp>
    </p:spTree>
    <p:extLst>
      <p:ext uri="{BB962C8B-B14F-4D97-AF65-F5344CB8AC3E}">
        <p14:creationId xmlns:p14="http://schemas.microsoft.com/office/powerpoint/2010/main" val="1638870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F2D0E4-7463-1F74-D177-F4820BE95C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619CB9-B341-7097-0D79-334E59C42976}"/>
              </a:ext>
            </a:extLst>
          </p:cNvPr>
          <p:cNvSpPr>
            <a:spLocks noGrp="1"/>
          </p:cNvSpPr>
          <p:nvPr>
            <p:ph type="title"/>
          </p:nvPr>
        </p:nvSpPr>
        <p:spPr>
          <a:xfrm>
            <a:off x="1675598" y="2252095"/>
            <a:ext cx="5915025" cy="994172"/>
          </a:xfrm>
        </p:spPr>
        <p:txBody>
          <a:bodyPr>
            <a:normAutofit fontScale="90000"/>
          </a:bodyPr>
          <a:lstStyle/>
          <a:p>
            <a:pPr algn="ctr">
              <a:lnSpc>
                <a:spcPct val="200000"/>
              </a:lnSpc>
            </a:pPr>
            <a:r>
              <a:rPr lang="en-GB" sz="4050" b="1" dirty="0">
                <a:solidFill>
                  <a:schemeClr val="accent1">
                    <a:lumMod val="75000"/>
                  </a:schemeClr>
                </a:solidFill>
                <a:latin typeface="+mn-lt"/>
              </a:rPr>
              <a:t>‘Mainstream’ Ideologies Conservatism</a:t>
            </a:r>
          </a:p>
        </p:txBody>
      </p:sp>
    </p:spTree>
    <p:extLst>
      <p:ext uri="{BB962C8B-B14F-4D97-AF65-F5344CB8AC3E}">
        <p14:creationId xmlns:p14="http://schemas.microsoft.com/office/powerpoint/2010/main" val="9023283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B2E062-2EFC-E316-2452-C8459ADE53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ED88613-DCA9-ECA2-DCFD-A8C6CA9D3664}"/>
              </a:ext>
            </a:extLst>
          </p:cNvPr>
          <p:cNvSpPr>
            <a:spLocks noGrp="1"/>
          </p:cNvSpPr>
          <p:nvPr>
            <p:ph type="title"/>
          </p:nvPr>
        </p:nvSpPr>
        <p:spPr>
          <a:xfrm>
            <a:off x="2283238" y="175378"/>
            <a:ext cx="4577524" cy="381535"/>
          </a:xfrm>
        </p:spPr>
        <p:txBody>
          <a:bodyPr>
            <a:noAutofit/>
          </a:bodyPr>
          <a:lstStyle/>
          <a:p>
            <a:pPr algn="ctr"/>
            <a:r>
              <a:rPr lang="en-GB" sz="4400" dirty="0">
                <a:solidFill>
                  <a:schemeClr val="accent1">
                    <a:lumMod val="75000"/>
                  </a:schemeClr>
                </a:solidFill>
                <a:latin typeface="+mn-lt"/>
              </a:rPr>
              <a:t>Conservatism</a:t>
            </a:r>
          </a:p>
        </p:txBody>
      </p:sp>
      <p:sp>
        <p:nvSpPr>
          <p:cNvPr id="5" name="TextBox 4">
            <a:extLst>
              <a:ext uri="{FF2B5EF4-FFF2-40B4-BE49-F238E27FC236}">
                <a16:creationId xmlns:a16="http://schemas.microsoft.com/office/drawing/2014/main" id="{CA2CD8DC-C30D-E6B9-5B84-1F10ECEA1C73}"/>
              </a:ext>
            </a:extLst>
          </p:cNvPr>
          <p:cNvSpPr txBox="1"/>
          <p:nvPr/>
        </p:nvSpPr>
        <p:spPr>
          <a:xfrm>
            <a:off x="251520" y="948561"/>
            <a:ext cx="8640960" cy="1823576"/>
          </a:xfrm>
          <a:prstGeom prst="rect">
            <a:avLst/>
          </a:prstGeom>
          <a:noFill/>
        </p:spPr>
        <p:txBody>
          <a:bodyPr wrap="square" rtlCol="0">
            <a:spAutoFit/>
          </a:bodyPr>
          <a:lstStyle/>
          <a:p>
            <a:pPr marL="192881" indent="-192881">
              <a:spcBef>
                <a:spcPts val="338"/>
              </a:spcBef>
              <a:buFont typeface="Arial" panose="020B0604020202020204" pitchFamily="34" charset="0"/>
              <a:buChar char="•"/>
            </a:pPr>
            <a:r>
              <a:rPr lang="en-GB" sz="2200" dirty="0">
                <a:solidFill>
                  <a:schemeClr val="accent1">
                    <a:lumMod val="75000"/>
                  </a:schemeClr>
                </a:solidFill>
              </a:rPr>
              <a:t>What it is to be a </a:t>
            </a:r>
            <a:r>
              <a:rPr lang="en-GB" sz="2200" b="1" dirty="0">
                <a:solidFill>
                  <a:schemeClr val="accent1">
                    <a:lumMod val="75000"/>
                  </a:schemeClr>
                </a:solidFill>
              </a:rPr>
              <a:t>conservative</a:t>
            </a:r>
            <a:r>
              <a:rPr lang="en-GB" sz="2200" dirty="0">
                <a:solidFill>
                  <a:schemeClr val="accent1">
                    <a:lumMod val="75000"/>
                  </a:schemeClr>
                </a:solidFill>
              </a:rPr>
              <a:t> has changed over time and is different depending on the context</a:t>
            </a:r>
          </a:p>
          <a:p>
            <a:pPr marL="192881" indent="-192881">
              <a:spcBef>
                <a:spcPts val="338"/>
              </a:spcBef>
              <a:buFont typeface="Arial" panose="020B0604020202020204" pitchFamily="34" charset="0"/>
              <a:buChar char="•"/>
            </a:pPr>
            <a:r>
              <a:rPr lang="en-GB" sz="2200" dirty="0">
                <a:solidFill>
                  <a:schemeClr val="accent1">
                    <a:lumMod val="75000"/>
                  </a:schemeClr>
                </a:solidFill>
              </a:rPr>
              <a:t>Although, in the UK we have a </a:t>
            </a:r>
            <a:r>
              <a:rPr lang="en-GB" sz="2200" b="1" dirty="0">
                <a:solidFill>
                  <a:schemeClr val="accent1">
                    <a:lumMod val="75000"/>
                  </a:schemeClr>
                </a:solidFill>
              </a:rPr>
              <a:t>Conservative</a:t>
            </a:r>
            <a:r>
              <a:rPr lang="en-GB" sz="2200" dirty="0">
                <a:solidFill>
                  <a:schemeClr val="accent1">
                    <a:lumMod val="75000"/>
                  </a:schemeClr>
                </a:solidFill>
              </a:rPr>
              <a:t> party it is fair to say that the party contains individuals with very different ideas about what they mean by </a:t>
            </a:r>
            <a:r>
              <a:rPr lang="en-GB" sz="2200" b="1" dirty="0">
                <a:solidFill>
                  <a:schemeClr val="accent1">
                    <a:lumMod val="75000"/>
                  </a:schemeClr>
                </a:solidFill>
              </a:rPr>
              <a:t>conservatism</a:t>
            </a:r>
            <a:endParaRPr lang="en-GB" sz="2200" dirty="0">
              <a:solidFill>
                <a:schemeClr val="accent1">
                  <a:lumMod val="75000"/>
                </a:schemeClr>
              </a:solidFill>
            </a:endParaRPr>
          </a:p>
        </p:txBody>
      </p:sp>
      <p:sp>
        <p:nvSpPr>
          <p:cNvPr id="11" name="TextBox 10">
            <a:extLst>
              <a:ext uri="{FF2B5EF4-FFF2-40B4-BE49-F238E27FC236}">
                <a16:creationId xmlns:a16="http://schemas.microsoft.com/office/drawing/2014/main" id="{8D0BA3C3-6848-4513-393D-EC66D37222BA}"/>
              </a:ext>
            </a:extLst>
          </p:cNvPr>
          <p:cNvSpPr txBox="1"/>
          <p:nvPr/>
        </p:nvSpPr>
        <p:spPr>
          <a:xfrm>
            <a:off x="333805" y="4383483"/>
            <a:ext cx="8630112" cy="1446550"/>
          </a:xfrm>
          <a:prstGeom prst="rect">
            <a:avLst/>
          </a:prstGeom>
          <a:noFill/>
        </p:spPr>
        <p:txBody>
          <a:bodyPr wrap="square" rtlCol="0">
            <a:spAutoFit/>
          </a:bodyPr>
          <a:lstStyle/>
          <a:p>
            <a:pPr marL="160735" indent="-160735">
              <a:buFont typeface="Arial" panose="020B0604020202020204" pitchFamily="34" charset="0"/>
              <a:buChar char="•"/>
            </a:pPr>
            <a:r>
              <a:rPr lang="en-GB" sz="2200" dirty="0">
                <a:solidFill>
                  <a:schemeClr val="accent1">
                    <a:lumMod val="75000"/>
                  </a:schemeClr>
                </a:solidFill>
              </a:rPr>
              <a:t>However, one generalisation that it is possible to make is that it is ‘a political philosophy which aspires to the preservation of what is thought to be the best in </a:t>
            </a:r>
            <a:r>
              <a:rPr lang="en-GB" sz="2200" b="1" dirty="0">
                <a:solidFill>
                  <a:schemeClr val="accent1">
                    <a:lumMod val="75000"/>
                  </a:schemeClr>
                </a:solidFill>
              </a:rPr>
              <a:t>established society</a:t>
            </a:r>
            <a:r>
              <a:rPr lang="en-GB" sz="2200" dirty="0">
                <a:solidFill>
                  <a:schemeClr val="accent1">
                    <a:lumMod val="75000"/>
                  </a:schemeClr>
                </a:solidFill>
              </a:rPr>
              <a:t>, and opposes </a:t>
            </a:r>
            <a:r>
              <a:rPr lang="en-GB" sz="2200" b="1" dirty="0">
                <a:solidFill>
                  <a:schemeClr val="accent1">
                    <a:lumMod val="75000"/>
                  </a:schemeClr>
                </a:solidFill>
              </a:rPr>
              <a:t>radical</a:t>
            </a:r>
            <a:r>
              <a:rPr lang="en-GB" sz="2200" dirty="0">
                <a:solidFill>
                  <a:schemeClr val="accent1">
                    <a:lumMod val="75000"/>
                  </a:schemeClr>
                </a:solidFill>
              </a:rPr>
              <a:t> change’</a:t>
            </a:r>
          </a:p>
          <a:p>
            <a:pPr algn="r"/>
            <a:r>
              <a:rPr lang="en-GB" sz="2200" dirty="0">
                <a:solidFill>
                  <a:schemeClr val="accent1">
                    <a:lumMod val="75000"/>
                  </a:schemeClr>
                </a:solidFill>
              </a:rPr>
              <a:t> (Brown, </a:t>
            </a:r>
            <a:r>
              <a:rPr lang="en-GB" sz="2200" i="1" dirty="0">
                <a:solidFill>
                  <a:schemeClr val="accent1">
                    <a:lumMod val="75000"/>
                  </a:schemeClr>
                </a:solidFill>
              </a:rPr>
              <a:t>et al</a:t>
            </a:r>
            <a:r>
              <a:rPr lang="en-GB" sz="2200" dirty="0">
                <a:solidFill>
                  <a:schemeClr val="accent1">
                    <a:lumMod val="75000"/>
                  </a:schemeClr>
                </a:solidFill>
              </a:rPr>
              <a:t>, 2018, no page)</a:t>
            </a:r>
          </a:p>
        </p:txBody>
      </p:sp>
      <p:pic>
        <p:nvPicPr>
          <p:cNvPr id="18" name="Picture 17">
            <a:extLst>
              <a:ext uri="{FF2B5EF4-FFF2-40B4-BE49-F238E27FC236}">
                <a16:creationId xmlns:a16="http://schemas.microsoft.com/office/drawing/2014/main" id="{F537029E-7278-AA54-54B7-37B561D22477}"/>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01827" y="2898647"/>
            <a:ext cx="1364714" cy="909809"/>
          </a:xfrm>
          <a:prstGeom prst="rect">
            <a:avLst/>
          </a:prstGeom>
        </p:spPr>
      </p:pic>
      <p:sp>
        <p:nvSpPr>
          <p:cNvPr id="19" name="TextBox 18">
            <a:extLst>
              <a:ext uri="{FF2B5EF4-FFF2-40B4-BE49-F238E27FC236}">
                <a16:creationId xmlns:a16="http://schemas.microsoft.com/office/drawing/2014/main" id="{42955615-6740-CF7F-6891-257500DBF272}"/>
              </a:ext>
            </a:extLst>
          </p:cNvPr>
          <p:cNvSpPr txBox="1"/>
          <p:nvPr/>
        </p:nvSpPr>
        <p:spPr>
          <a:xfrm>
            <a:off x="120660" y="3886200"/>
            <a:ext cx="1527048" cy="276999"/>
          </a:xfrm>
          <a:prstGeom prst="rect">
            <a:avLst/>
          </a:prstGeom>
          <a:noFill/>
        </p:spPr>
        <p:txBody>
          <a:bodyPr wrap="square" rtlCol="0">
            <a:spAutoFit/>
          </a:bodyPr>
          <a:lstStyle/>
          <a:p>
            <a:pPr algn="ctr"/>
            <a:r>
              <a:rPr lang="en-GB" sz="1200" dirty="0">
                <a:solidFill>
                  <a:schemeClr val="accent1">
                    <a:lumMod val="75000"/>
                  </a:schemeClr>
                </a:solidFill>
              </a:rPr>
              <a:t>1. Jeremy Hunt</a:t>
            </a:r>
          </a:p>
        </p:txBody>
      </p:sp>
      <p:pic>
        <p:nvPicPr>
          <p:cNvPr id="20" name="Picture 19">
            <a:extLst>
              <a:ext uri="{FF2B5EF4-FFF2-40B4-BE49-F238E27FC236}">
                <a16:creationId xmlns:a16="http://schemas.microsoft.com/office/drawing/2014/main" id="{A65ACA88-EDE3-984A-DE2C-6FB0BD6FA631}"/>
              </a:ext>
            </a:extLst>
          </p:cNvPr>
          <p:cNvPicPr>
            <a:picLocks noChangeAspect="1"/>
          </p:cNvPicPr>
          <p:nvPr/>
        </p:nvPicPr>
        <p:blipFill>
          <a:blip r:embed="rId3" cstate="email">
            <a:extLst>
              <a:ext uri="{28A0092B-C50C-407E-A947-70E740481C1C}">
                <a14:useLocalDpi xmlns:a14="http://schemas.microsoft.com/office/drawing/2010/main"/>
              </a:ext>
            </a:extLst>
          </a:blip>
          <a:srcRect l="-2571"/>
          <a:stretch>
            <a:fillRect/>
          </a:stretch>
        </p:blipFill>
        <p:spPr>
          <a:xfrm>
            <a:off x="1578526" y="2908348"/>
            <a:ext cx="1459138" cy="909809"/>
          </a:xfrm>
          <a:prstGeom prst="rect">
            <a:avLst/>
          </a:prstGeom>
        </p:spPr>
      </p:pic>
      <p:sp>
        <p:nvSpPr>
          <p:cNvPr id="21" name="TextBox 20">
            <a:extLst>
              <a:ext uri="{FF2B5EF4-FFF2-40B4-BE49-F238E27FC236}">
                <a16:creationId xmlns:a16="http://schemas.microsoft.com/office/drawing/2014/main" id="{2B32D946-0323-6514-8595-D35C56D6DF7D}"/>
              </a:ext>
            </a:extLst>
          </p:cNvPr>
          <p:cNvSpPr txBox="1"/>
          <p:nvPr/>
        </p:nvSpPr>
        <p:spPr>
          <a:xfrm>
            <a:off x="1566541" y="3858211"/>
            <a:ext cx="1527048" cy="276999"/>
          </a:xfrm>
          <a:prstGeom prst="rect">
            <a:avLst/>
          </a:prstGeom>
          <a:noFill/>
        </p:spPr>
        <p:txBody>
          <a:bodyPr wrap="square" rtlCol="0">
            <a:spAutoFit/>
          </a:bodyPr>
          <a:lstStyle/>
          <a:p>
            <a:pPr algn="ctr"/>
            <a:r>
              <a:rPr lang="en-GB" sz="1200" dirty="0">
                <a:solidFill>
                  <a:schemeClr val="accent1">
                    <a:lumMod val="75000"/>
                  </a:schemeClr>
                </a:solidFill>
              </a:rPr>
              <a:t>2. James Cleverly</a:t>
            </a:r>
          </a:p>
        </p:txBody>
      </p:sp>
      <p:pic>
        <p:nvPicPr>
          <p:cNvPr id="22" name="Picture 21">
            <a:extLst>
              <a:ext uri="{FF2B5EF4-FFF2-40B4-BE49-F238E27FC236}">
                <a16:creationId xmlns:a16="http://schemas.microsoft.com/office/drawing/2014/main" id="{45A988A5-91F6-7572-E104-4FEA5FCFE52F}"/>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093589" y="2924275"/>
            <a:ext cx="1359464" cy="905947"/>
          </a:xfrm>
          <a:prstGeom prst="rect">
            <a:avLst/>
          </a:prstGeom>
        </p:spPr>
      </p:pic>
      <p:sp>
        <p:nvSpPr>
          <p:cNvPr id="23" name="TextBox 22">
            <a:extLst>
              <a:ext uri="{FF2B5EF4-FFF2-40B4-BE49-F238E27FC236}">
                <a16:creationId xmlns:a16="http://schemas.microsoft.com/office/drawing/2014/main" id="{E8210D38-41B1-F482-5A6E-584A8ED7FD0C}"/>
              </a:ext>
            </a:extLst>
          </p:cNvPr>
          <p:cNvSpPr txBox="1"/>
          <p:nvPr/>
        </p:nvSpPr>
        <p:spPr>
          <a:xfrm>
            <a:off x="3071458" y="3858211"/>
            <a:ext cx="1381595" cy="276999"/>
          </a:xfrm>
          <a:prstGeom prst="rect">
            <a:avLst/>
          </a:prstGeom>
          <a:noFill/>
        </p:spPr>
        <p:txBody>
          <a:bodyPr wrap="square" rtlCol="0">
            <a:spAutoFit/>
          </a:bodyPr>
          <a:lstStyle/>
          <a:p>
            <a:pPr algn="ctr"/>
            <a:r>
              <a:rPr lang="en-GB" sz="1200" dirty="0">
                <a:solidFill>
                  <a:schemeClr val="accent1">
                    <a:lumMod val="75000"/>
                  </a:schemeClr>
                </a:solidFill>
              </a:rPr>
              <a:t>3. Boris Johnson</a:t>
            </a:r>
          </a:p>
        </p:txBody>
      </p:sp>
      <p:pic>
        <p:nvPicPr>
          <p:cNvPr id="1026" name="Picture 2" descr="Liz Truss">
            <a:extLst>
              <a:ext uri="{FF2B5EF4-FFF2-40B4-BE49-F238E27FC236}">
                <a16:creationId xmlns:a16="http://schemas.microsoft.com/office/drawing/2014/main" id="{BA4E243D-843E-4CBE-1CC2-7FAC117B8C26}"/>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4508978" y="2924275"/>
            <a:ext cx="1459138" cy="913492"/>
          </a:xfrm>
          <a:prstGeom prst="rect">
            <a:avLst/>
          </a:prstGeom>
          <a:noFill/>
          <a:extLst>
            <a:ext uri="{909E8E84-426E-40DD-AFC4-6F175D3DCCD1}">
              <a14:hiddenFill xmlns:a14="http://schemas.microsoft.com/office/drawing/2010/main">
                <a:solidFill>
                  <a:srgbClr val="FFFFFF"/>
                </a:solidFill>
              </a14:hiddenFill>
            </a:ext>
          </a:extLst>
        </p:spPr>
      </p:pic>
      <p:sp>
        <p:nvSpPr>
          <p:cNvPr id="24" name="TextBox 23">
            <a:extLst>
              <a:ext uri="{FF2B5EF4-FFF2-40B4-BE49-F238E27FC236}">
                <a16:creationId xmlns:a16="http://schemas.microsoft.com/office/drawing/2014/main" id="{EDD686B9-7349-A0E2-8995-5F3229CAD67B}"/>
              </a:ext>
            </a:extLst>
          </p:cNvPr>
          <p:cNvSpPr txBox="1"/>
          <p:nvPr/>
        </p:nvSpPr>
        <p:spPr>
          <a:xfrm>
            <a:off x="4453053" y="3849590"/>
            <a:ext cx="1527048" cy="276999"/>
          </a:xfrm>
          <a:prstGeom prst="rect">
            <a:avLst/>
          </a:prstGeom>
          <a:noFill/>
        </p:spPr>
        <p:txBody>
          <a:bodyPr wrap="square" rtlCol="0">
            <a:spAutoFit/>
          </a:bodyPr>
          <a:lstStyle/>
          <a:p>
            <a:pPr algn="ctr"/>
            <a:r>
              <a:rPr lang="en-GB" sz="1200" dirty="0">
                <a:solidFill>
                  <a:schemeClr val="accent1">
                    <a:lumMod val="75000"/>
                  </a:schemeClr>
                </a:solidFill>
              </a:rPr>
              <a:t>4. Liz Truss</a:t>
            </a:r>
          </a:p>
        </p:txBody>
      </p:sp>
      <p:pic>
        <p:nvPicPr>
          <p:cNvPr id="25" name="Picture 24">
            <a:extLst>
              <a:ext uri="{FF2B5EF4-FFF2-40B4-BE49-F238E27FC236}">
                <a16:creationId xmlns:a16="http://schemas.microsoft.com/office/drawing/2014/main" id="{BC2BF319-C4EA-24F0-6766-D8D9450C212D}"/>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6017659" y="2927958"/>
            <a:ext cx="1365037" cy="909809"/>
          </a:xfrm>
          <a:prstGeom prst="rect">
            <a:avLst/>
          </a:prstGeom>
        </p:spPr>
      </p:pic>
      <p:sp>
        <p:nvSpPr>
          <p:cNvPr id="26" name="TextBox 25">
            <a:extLst>
              <a:ext uri="{FF2B5EF4-FFF2-40B4-BE49-F238E27FC236}">
                <a16:creationId xmlns:a16="http://schemas.microsoft.com/office/drawing/2014/main" id="{88C62A9D-A18E-ADE4-D0D8-8470A1031578}"/>
              </a:ext>
            </a:extLst>
          </p:cNvPr>
          <p:cNvSpPr txBox="1"/>
          <p:nvPr/>
        </p:nvSpPr>
        <p:spPr>
          <a:xfrm>
            <a:off x="5890933" y="3848648"/>
            <a:ext cx="1527048" cy="276999"/>
          </a:xfrm>
          <a:prstGeom prst="rect">
            <a:avLst/>
          </a:prstGeom>
          <a:noFill/>
        </p:spPr>
        <p:txBody>
          <a:bodyPr wrap="square" rtlCol="0">
            <a:spAutoFit/>
          </a:bodyPr>
          <a:lstStyle/>
          <a:p>
            <a:pPr algn="ctr"/>
            <a:r>
              <a:rPr lang="en-GB" sz="1200" dirty="0">
                <a:solidFill>
                  <a:schemeClr val="accent1">
                    <a:lumMod val="75000"/>
                  </a:schemeClr>
                </a:solidFill>
              </a:rPr>
              <a:t>5. Jacob Ress-Mogg</a:t>
            </a:r>
          </a:p>
        </p:txBody>
      </p:sp>
      <p:pic>
        <p:nvPicPr>
          <p:cNvPr id="27" name="Picture 26">
            <a:extLst>
              <a:ext uri="{FF2B5EF4-FFF2-40B4-BE49-F238E27FC236}">
                <a16:creationId xmlns:a16="http://schemas.microsoft.com/office/drawing/2014/main" id="{CE063C57-D87D-2183-8EE1-0EA894ED1D0C}"/>
              </a:ext>
            </a:extLst>
          </p:cNvPr>
          <p:cNvPicPr>
            <a:picLocks noChangeAspect="1"/>
          </p:cNvPicPr>
          <p:nvPr/>
        </p:nvPicPr>
        <p:blipFill>
          <a:blip r:embed="rId7" cstate="email">
            <a:extLst>
              <a:ext uri="{28A0092B-C50C-407E-A947-70E740481C1C}">
                <a14:useLocalDpi xmlns:a14="http://schemas.microsoft.com/office/drawing/2010/main"/>
              </a:ext>
            </a:extLst>
          </a:blip>
          <a:srcRect l="-4943"/>
          <a:stretch>
            <a:fillRect/>
          </a:stretch>
        </p:blipFill>
        <p:spPr>
          <a:xfrm>
            <a:off x="7339565" y="2927959"/>
            <a:ext cx="1650550" cy="921632"/>
          </a:xfrm>
          <a:prstGeom prst="rect">
            <a:avLst/>
          </a:prstGeom>
        </p:spPr>
      </p:pic>
      <p:sp>
        <p:nvSpPr>
          <p:cNvPr id="28" name="TextBox 27">
            <a:extLst>
              <a:ext uri="{FF2B5EF4-FFF2-40B4-BE49-F238E27FC236}">
                <a16:creationId xmlns:a16="http://schemas.microsoft.com/office/drawing/2014/main" id="{8AEF2B47-7D60-489C-3B2E-CC78170B1469}"/>
              </a:ext>
            </a:extLst>
          </p:cNvPr>
          <p:cNvSpPr txBox="1"/>
          <p:nvPr/>
        </p:nvSpPr>
        <p:spPr>
          <a:xfrm>
            <a:off x="7401316" y="3862548"/>
            <a:ext cx="1527048" cy="276999"/>
          </a:xfrm>
          <a:prstGeom prst="rect">
            <a:avLst/>
          </a:prstGeom>
          <a:noFill/>
        </p:spPr>
        <p:txBody>
          <a:bodyPr wrap="square" rtlCol="0">
            <a:spAutoFit/>
          </a:bodyPr>
          <a:lstStyle/>
          <a:p>
            <a:pPr algn="ctr"/>
            <a:r>
              <a:rPr lang="en-GB" sz="1200" dirty="0">
                <a:solidFill>
                  <a:schemeClr val="accent1">
                    <a:lumMod val="75000"/>
                  </a:schemeClr>
                </a:solidFill>
              </a:rPr>
              <a:t>6. Kemi Badenoch</a:t>
            </a:r>
          </a:p>
        </p:txBody>
      </p:sp>
    </p:spTree>
    <p:extLst>
      <p:ext uri="{BB962C8B-B14F-4D97-AF65-F5344CB8AC3E}">
        <p14:creationId xmlns:p14="http://schemas.microsoft.com/office/powerpoint/2010/main" val="3572465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2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7"/>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8"/>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9" grpId="0"/>
      <p:bldP spid="21" grpId="0"/>
      <p:bldP spid="23" grpId="0"/>
      <p:bldP spid="24" grpId="0"/>
      <p:bldP spid="26" grpId="0"/>
      <p:bldP spid="2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D4D9E0-AA34-56D8-F67D-0245E28835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5061E4-5D97-E8B7-2620-32EC03A15D0C}"/>
              </a:ext>
            </a:extLst>
          </p:cNvPr>
          <p:cNvSpPr>
            <a:spLocks noGrp="1"/>
          </p:cNvSpPr>
          <p:nvPr>
            <p:ph type="title"/>
          </p:nvPr>
        </p:nvSpPr>
        <p:spPr>
          <a:xfrm>
            <a:off x="114350" y="180699"/>
            <a:ext cx="9130234" cy="381535"/>
          </a:xfrm>
        </p:spPr>
        <p:txBody>
          <a:bodyPr>
            <a:noAutofit/>
          </a:bodyPr>
          <a:lstStyle/>
          <a:p>
            <a:pPr algn="ctr"/>
            <a:r>
              <a:rPr lang="en-GB" sz="3600" dirty="0">
                <a:solidFill>
                  <a:schemeClr val="accent1">
                    <a:lumMod val="75000"/>
                  </a:schemeClr>
                </a:solidFill>
                <a:latin typeface="+mn-lt"/>
              </a:rPr>
              <a:t>Conservatism – UK Historical Context</a:t>
            </a:r>
          </a:p>
        </p:txBody>
      </p:sp>
      <p:sp>
        <p:nvSpPr>
          <p:cNvPr id="5" name="TextBox 4">
            <a:extLst>
              <a:ext uri="{FF2B5EF4-FFF2-40B4-BE49-F238E27FC236}">
                <a16:creationId xmlns:a16="http://schemas.microsoft.com/office/drawing/2014/main" id="{C3F56F02-8F1E-CFEB-8F12-9E43203839D3}"/>
              </a:ext>
            </a:extLst>
          </p:cNvPr>
          <p:cNvSpPr txBox="1"/>
          <p:nvPr/>
        </p:nvSpPr>
        <p:spPr>
          <a:xfrm>
            <a:off x="146923" y="1107022"/>
            <a:ext cx="8850153" cy="4124206"/>
          </a:xfrm>
          <a:prstGeom prst="rect">
            <a:avLst/>
          </a:prstGeom>
          <a:noFill/>
        </p:spPr>
        <p:txBody>
          <a:bodyPr wrap="square" rtlCol="0">
            <a:spAutoFit/>
          </a:bodyPr>
          <a:lstStyle/>
          <a:p>
            <a:pPr marL="192881" indent="-192881">
              <a:spcBef>
                <a:spcPts val="338"/>
              </a:spcBef>
              <a:spcAft>
                <a:spcPts val="338"/>
              </a:spcAft>
              <a:buFont typeface="Arial" panose="020B0604020202020204" pitchFamily="34" charset="0"/>
              <a:buChar char="•"/>
            </a:pPr>
            <a:r>
              <a:rPr lang="en-GB" sz="2200" dirty="0">
                <a:solidFill>
                  <a:schemeClr val="accent1">
                    <a:lumMod val="75000"/>
                  </a:schemeClr>
                </a:solidFill>
              </a:rPr>
              <a:t>As Brown </a:t>
            </a:r>
            <a:r>
              <a:rPr lang="en-GB" sz="2200" i="1" dirty="0">
                <a:solidFill>
                  <a:schemeClr val="accent1">
                    <a:lumMod val="75000"/>
                  </a:schemeClr>
                </a:solidFill>
              </a:rPr>
              <a:t>et al</a:t>
            </a:r>
            <a:r>
              <a:rPr lang="en-GB" sz="2200" dirty="0">
                <a:solidFill>
                  <a:schemeClr val="accent1">
                    <a:lumMod val="75000"/>
                  </a:schemeClr>
                </a:solidFill>
              </a:rPr>
              <a:t> (2018) state, it is possibly easier to follow the thread of conservatism through history than it is to define a conservative </a:t>
            </a:r>
            <a:r>
              <a:rPr lang="en-GB" sz="2200" b="1" dirty="0">
                <a:solidFill>
                  <a:schemeClr val="accent1">
                    <a:lumMod val="75000"/>
                  </a:schemeClr>
                </a:solidFill>
              </a:rPr>
              <a:t>ideology</a:t>
            </a:r>
          </a:p>
          <a:p>
            <a:pPr marL="192881" indent="-192881">
              <a:spcBef>
                <a:spcPts val="338"/>
              </a:spcBef>
              <a:spcAft>
                <a:spcPts val="338"/>
              </a:spcAft>
              <a:buFont typeface="Arial" panose="020B0604020202020204" pitchFamily="34" charset="0"/>
              <a:buChar char="•"/>
            </a:pPr>
            <a:r>
              <a:rPr lang="en-GB" sz="2200" dirty="0">
                <a:solidFill>
                  <a:schemeClr val="accent1">
                    <a:lumMod val="75000"/>
                  </a:schemeClr>
                </a:solidFill>
              </a:rPr>
              <a:t>The UK Conservative party can trace its roots back to the English Civil War (1642–1651) and its aftermath</a:t>
            </a:r>
          </a:p>
          <a:p>
            <a:pPr marL="192881" indent="-192881">
              <a:spcBef>
                <a:spcPts val="338"/>
              </a:spcBef>
              <a:spcAft>
                <a:spcPts val="338"/>
              </a:spcAft>
              <a:buFont typeface="Arial" panose="020B0604020202020204" pitchFamily="34" charset="0"/>
              <a:buChar char="•"/>
            </a:pPr>
            <a:r>
              <a:rPr lang="en-GB" sz="2200" dirty="0">
                <a:solidFill>
                  <a:schemeClr val="accent1">
                    <a:lumMod val="75000"/>
                  </a:schemeClr>
                </a:solidFill>
              </a:rPr>
              <a:t>Two political groupings formed in Parliament: Whigs and Tories.</a:t>
            </a:r>
          </a:p>
          <a:p>
            <a:pPr marL="192881" indent="-192881">
              <a:spcBef>
                <a:spcPts val="338"/>
              </a:spcBef>
              <a:spcAft>
                <a:spcPts val="338"/>
              </a:spcAft>
              <a:buFont typeface="Arial" panose="020B0604020202020204" pitchFamily="34" charset="0"/>
              <a:buChar char="•"/>
            </a:pPr>
            <a:r>
              <a:rPr lang="en-GB" sz="2200" dirty="0">
                <a:solidFill>
                  <a:schemeClr val="accent1">
                    <a:lumMod val="75000"/>
                  </a:schemeClr>
                </a:solidFill>
              </a:rPr>
              <a:t>The Tory party was predominantly in favour of the Monarch having more power than parliament, of the hereditary right to rule even for Catholic members of the royal family and of ‘high church’ Anglicanism</a:t>
            </a:r>
          </a:p>
          <a:p>
            <a:pPr marL="192881" indent="-192881">
              <a:spcBef>
                <a:spcPts val="338"/>
              </a:spcBef>
              <a:spcAft>
                <a:spcPts val="338"/>
              </a:spcAft>
              <a:buFont typeface="Arial" panose="020B0604020202020204" pitchFamily="34" charset="0"/>
              <a:buChar char="•"/>
            </a:pPr>
            <a:r>
              <a:rPr lang="en-GB" sz="2200" dirty="0">
                <a:solidFill>
                  <a:schemeClr val="accent1">
                    <a:lumMod val="75000"/>
                  </a:schemeClr>
                </a:solidFill>
              </a:rPr>
              <a:t>These beliefs lead them to oppose the ‘Glorious Revolution’ of 1688 which saw the removal of the Catholic James II and the placing on the throne of William of Orange and Mary </a:t>
            </a:r>
          </a:p>
        </p:txBody>
      </p:sp>
      <p:sp>
        <p:nvSpPr>
          <p:cNvPr id="3" name="TextBox 2">
            <a:extLst>
              <a:ext uri="{FF2B5EF4-FFF2-40B4-BE49-F238E27FC236}">
                <a16:creationId xmlns:a16="http://schemas.microsoft.com/office/drawing/2014/main" id="{B86CFE9D-F405-C233-C5C1-009778EE7215}"/>
              </a:ext>
            </a:extLst>
          </p:cNvPr>
          <p:cNvSpPr txBox="1"/>
          <p:nvPr/>
        </p:nvSpPr>
        <p:spPr>
          <a:xfrm>
            <a:off x="6281927" y="5635225"/>
            <a:ext cx="2682575" cy="307777"/>
          </a:xfrm>
          <a:prstGeom prst="rect">
            <a:avLst/>
          </a:prstGeom>
          <a:noFill/>
        </p:spPr>
        <p:txBody>
          <a:bodyPr wrap="square" rtlCol="0">
            <a:spAutoFit/>
          </a:bodyPr>
          <a:lstStyle/>
          <a:p>
            <a:pPr algn="r"/>
            <a:r>
              <a:rPr lang="en-GB" sz="1400" dirty="0">
                <a:solidFill>
                  <a:schemeClr val="accent1">
                    <a:lumMod val="75000"/>
                  </a:schemeClr>
                </a:solidFill>
              </a:rPr>
              <a:t>(See for example </a:t>
            </a:r>
            <a:r>
              <a:rPr lang="en-GB" sz="1400" dirty="0" err="1">
                <a:solidFill>
                  <a:schemeClr val="accent1">
                    <a:lumMod val="75000"/>
                  </a:schemeClr>
                </a:solidFill>
              </a:rPr>
              <a:t>Feiling</a:t>
            </a:r>
            <a:r>
              <a:rPr lang="en-GB" sz="1400" dirty="0">
                <a:solidFill>
                  <a:schemeClr val="accent1">
                    <a:lumMod val="75000"/>
                  </a:schemeClr>
                </a:solidFill>
              </a:rPr>
              <a:t>, 1950)</a:t>
            </a:r>
          </a:p>
        </p:txBody>
      </p:sp>
    </p:spTree>
    <p:extLst>
      <p:ext uri="{BB962C8B-B14F-4D97-AF65-F5344CB8AC3E}">
        <p14:creationId xmlns:p14="http://schemas.microsoft.com/office/powerpoint/2010/main" val="24265552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6336E7-4A4E-C1AF-D9E4-9F011EC8A4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A2A5DF-856C-ED3D-D0D8-73321F001BD3}"/>
              </a:ext>
            </a:extLst>
          </p:cNvPr>
          <p:cNvSpPr>
            <a:spLocks noGrp="1"/>
          </p:cNvSpPr>
          <p:nvPr>
            <p:ph type="title"/>
          </p:nvPr>
        </p:nvSpPr>
        <p:spPr>
          <a:xfrm>
            <a:off x="196596" y="203590"/>
            <a:ext cx="8750808" cy="381535"/>
          </a:xfrm>
        </p:spPr>
        <p:txBody>
          <a:bodyPr>
            <a:noAutofit/>
          </a:bodyPr>
          <a:lstStyle/>
          <a:p>
            <a:pPr algn="ctr"/>
            <a:r>
              <a:rPr lang="en-GB" sz="3600" dirty="0">
                <a:solidFill>
                  <a:schemeClr val="accent1">
                    <a:lumMod val="75000"/>
                  </a:schemeClr>
                </a:solidFill>
                <a:latin typeface="+mn-lt"/>
              </a:rPr>
              <a:t>Conservatism –  UK Historical Context</a:t>
            </a:r>
          </a:p>
        </p:txBody>
      </p:sp>
      <p:sp>
        <p:nvSpPr>
          <p:cNvPr id="5" name="TextBox 4">
            <a:extLst>
              <a:ext uri="{FF2B5EF4-FFF2-40B4-BE49-F238E27FC236}">
                <a16:creationId xmlns:a16="http://schemas.microsoft.com/office/drawing/2014/main" id="{74E9F8B7-35AD-7790-4D75-0E75F54A6E93}"/>
              </a:ext>
            </a:extLst>
          </p:cNvPr>
          <p:cNvSpPr txBox="1"/>
          <p:nvPr/>
        </p:nvSpPr>
        <p:spPr>
          <a:xfrm>
            <a:off x="278892" y="1147521"/>
            <a:ext cx="8424936" cy="4124206"/>
          </a:xfrm>
          <a:prstGeom prst="rect">
            <a:avLst/>
          </a:prstGeom>
          <a:noFill/>
        </p:spPr>
        <p:txBody>
          <a:bodyPr wrap="square" rtlCol="0">
            <a:spAutoFit/>
          </a:bodyPr>
          <a:lstStyle/>
          <a:p>
            <a:pPr marL="192881" indent="-192881">
              <a:spcBef>
                <a:spcPts val="338"/>
              </a:spcBef>
              <a:spcAft>
                <a:spcPts val="338"/>
              </a:spcAft>
              <a:buFont typeface="Arial" panose="020B0604020202020204" pitchFamily="34" charset="0"/>
              <a:buChar char="•"/>
            </a:pPr>
            <a:r>
              <a:rPr lang="en-GB" sz="2200" dirty="0">
                <a:solidFill>
                  <a:schemeClr val="accent1">
                    <a:lumMod val="75000"/>
                  </a:schemeClr>
                </a:solidFill>
              </a:rPr>
              <a:t>For a good part of the 18</a:t>
            </a:r>
            <a:r>
              <a:rPr lang="en-GB" sz="2200" baseline="30000" dirty="0">
                <a:solidFill>
                  <a:schemeClr val="accent1">
                    <a:lumMod val="75000"/>
                  </a:schemeClr>
                </a:solidFill>
              </a:rPr>
              <a:t>th</a:t>
            </a:r>
            <a:r>
              <a:rPr lang="en-GB" sz="2200" dirty="0">
                <a:solidFill>
                  <a:schemeClr val="accent1">
                    <a:lumMod val="75000"/>
                  </a:schemeClr>
                </a:solidFill>
              </a:rPr>
              <a:t> Century the Tory group was out of power (at this point the Government was chosen by the Monarch)</a:t>
            </a:r>
          </a:p>
          <a:p>
            <a:pPr marL="192881" indent="-192881">
              <a:spcBef>
                <a:spcPts val="338"/>
              </a:spcBef>
              <a:spcAft>
                <a:spcPts val="338"/>
              </a:spcAft>
              <a:buFont typeface="Arial" panose="020B0604020202020204" pitchFamily="34" charset="0"/>
              <a:buChar char="•"/>
            </a:pPr>
            <a:r>
              <a:rPr lang="en-GB" sz="2200" dirty="0">
                <a:solidFill>
                  <a:schemeClr val="accent1">
                    <a:lumMod val="75000"/>
                  </a:schemeClr>
                </a:solidFill>
              </a:rPr>
              <a:t>Although, at a ‘grass roots’ level those who considered themselves Tories continued to be active in local politics and administration</a:t>
            </a:r>
          </a:p>
          <a:p>
            <a:pPr marL="192881" indent="-192881">
              <a:spcBef>
                <a:spcPts val="338"/>
              </a:spcBef>
              <a:spcAft>
                <a:spcPts val="338"/>
              </a:spcAft>
              <a:buFont typeface="Arial" panose="020B0604020202020204" pitchFamily="34" charset="0"/>
              <a:buChar char="•"/>
            </a:pPr>
            <a:r>
              <a:rPr lang="en-GB" sz="2200" dirty="0">
                <a:solidFill>
                  <a:schemeClr val="accent1">
                    <a:lumMod val="75000"/>
                  </a:schemeClr>
                </a:solidFill>
              </a:rPr>
              <a:t>However, it would not be correct to say that there was such a thing as a Tory Party at this time</a:t>
            </a:r>
          </a:p>
          <a:p>
            <a:pPr marL="192881" indent="-192881">
              <a:spcBef>
                <a:spcPts val="338"/>
              </a:spcBef>
              <a:spcAft>
                <a:spcPts val="338"/>
              </a:spcAft>
              <a:buFont typeface="Arial" panose="020B0604020202020204" pitchFamily="34" charset="0"/>
              <a:buChar char="•"/>
            </a:pPr>
            <a:r>
              <a:rPr lang="en-GB" sz="2200" dirty="0">
                <a:solidFill>
                  <a:schemeClr val="accent1">
                    <a:lumMod val="75000"/>
                  </a:schemeClr>
                </a:solidFill>
              </a:rPr>
              <a:t>This began to change in response to significant events such as the American War of Independence and the French Revolution</a:t>
            </a:r>
          </a:p>
          <a:p>
            <a:pPr marL="192881" indent="-192881">
              <a:spcBef>
                <a:spcPts val="338"/>
              </a:spcBef>
              <a:spcAft>
                <a:spcPts val="338"/>
              </a:spcAft>
              <a:buFont typeface="Arial" panose="020B0604020202020204" pitchFamily="34" charset="0"/>
              <a:buChar char="•"/>
            </a:pPr>
            <a:r>
              <a:rPr lang="en-GB" sz="2200" dirty="0">
                <a:solidFill>
                  <a:schemeClr val="accent1">
                    <a:lumMod val="75000"/>
                  </a:schemeClr>
                </a:solidFill>
              </a:rPr>
              <a:t>Those who saw these events as threatening the social order coalesced into a more organised Party which represented the ‘squirearchy’; country gentry, merchants and local officials</a:t>
            </a:r>
          </a:p>
        </p:txBody>
      </p:sp>
      <p:sp>
        <p:nvSpPr>
          <p:cNvPr id="6" name="TextBox 5">
            <a:extLst>
              <a:ext uri="{FF2B5EF4-FFF2-40B4-BE49-F238E27FC236}">
                <a16:creationId xmlns:a16="http://schemas.microsoft.com/office/drawing/2014/main" id="{3699D290-F43E-1127-100D-5CC0E345FBAD}"/>
              </a:ext>
            </a:extLst>
          </p:cNvPr>
          <p:cNvSpPr txBox="1"/>
          <p:nvPr/>
        </p:nvSpPr>
        <p:spPr>
          <a:xfrm>
            <a:off x="5404105" y="5574201"/>
            <a:ext cx="3391098" cy="307777"/>
          </a:xfrm>
          <a:prstGeom prst="rect">
            <a:avLst/>
          </a:prstGeom>
          <a:noFill/>
        </p:spPr>
        <p:txBody>
          <a:bodyPr wrap="square" rtlCol="0">
            <a:spAutoFit/>
          </a:bodyPr>
          <a:lstStyle/>
          <a:p>
            <a:pPr algn="r"/>
            <a:r>
              <a:rPr lang="en-GB" sz="1400" dirty="0">
                <a:solidFill>
                  <a:schemeClr val="accent1">
                    <a:lumMod val="75000"/>
                  </a:schemeClr>
                </a:solidFill>
              </a:rPr>
              <a:t>(See for example Norton, 1996)</a:t>
            </a:r>
          </a:p>
        </p:txBody>
      </p:sp>
    </p:spTree>
    <p:extLst>
      <p:ext uri="{BB962C8B-B14F-4D97-AF65-F5344CB8AC3E}">
        <p14:creationId xmlns:p14="http://schemas.microsoft.com/office/powerpoint/2010/main" val="27726171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277" y="208026"/>
            <a:ext cx="8519446" cy="381535"/>
          </a:xfrm>
        </p:spPr>
        <p:txBody>
          <a:bodyPr>
            <a:noAutofit/>
          </a:bodyPr>
          <a:lstStyle/>
          <a:p>
            <a:pPr algn="ctr"/>
            <a:r>
              <a:rPr lang="en-GB" sz="3600" dirty="0">
                <a:solidFill>
                  <a:schemeClr val="accent1">
                    <a:lumMod val="75000"/>
                  </a:schemeClr>
                </a:solidFill>
              </a:rPr>
              <a:t>Conservatism – UK Historical Context</a:t>
            </a:r>
          </a:p>
        </p:txBody>
      </p:sp>
      <p:sp>
        <p:nvSpPr>
          <p:cNvPr id="5" name="TextBox 4"/>
          <p:cNvSpPr txBox="1"/>
          <p:nvPr/>
        </p:nvSpPr>
        <p:spPr>
          <a:xfrm>
            <a:off x="251520" y="1099493"/>
            <a:ext cx="8519447" cy="4347344"/>
          </a:xfrm>
          <a:prstGeom prst="rect">
            <a:avLst/>
          </a:prstGeom>
          <a:noFill/>
        </p:spPr>
        <p:txBody>
          <a:bodyPr wrap="square" rtlCol="0">
            <a:spAutoFit/>
          </a:bodyPr>
          <a:lstStyle/>
          <a:p>
            <a:pPr marL="192881" indent="-192881">
              <a:spcBef>
                <a:spcPts val="338"/>
              </a:spcBef>
              <a:buFont typeface="Arial" panose="020B0604020202020204" pitchFamily="34" charset="0"/>
              <a:buChar char="•"/>
            </a:pPr>
            <a:r>
              <a:rPr lang="en-GB" sz="2200" dirty="0">
                <a:solidFill>
                  <a:schemeClr val="accent1">
                    <a:lumMod val="75000"/>
                  </a:schemeClr>
                </a:solidFill>
              </a:rPr>
              <a:t>Following victory in 1815 against Napoleon the party continued to develop but could still be seen to embody a preference for traditional systems and an opposition to radical and rapid change</a:t>
            </a:r>
          </a:p>
          <a:p>
            <a:pPr marL="192881" indent="-192881">
              <a:spcBef>
                <a:spcPts val="338"/>
              </a:spcBef>
              <a:buFont typeface="Arial" panose="020B0604020202020204" pitchFamily="34" charset="0"/>
              <a:buChar char="•"/>
            </a:pPr>
            <a:r>
              <a:rPr lang="en-GB" sz="2200" dirty="0">
                <a:solidFill>
                  <a:schemeClr val="accent1">
                    <a:lumMod val="75000"/>
                  </a:schemeClr>
                </a:solidFill>
              </a:rPr>
              <a:t>The desire for social order led to the formation of the first police force by Sir Robert Peel when Home Secretary (1822-1827)</a:t>
            </a:r>
          </a:p>
          <a:p>
            <a:pPr marL="192881" indent="-192881">
              <a:spcBef>
                <a:spcPts val="338"/>
              </a:spcBef>
              <a:spcAft>
                <a:spcPts val="338"/>
              </a:spcAft>
              <a:buFont typeface="Arial" panose="020B0604020202020204" pitchFamily="34" charset="0"/>
              <a:buChar char="•"/>
            </a:pPr>
            <a:r>
              <a:rPr lang="en-GB" sz="2200" dirty="0">
                <a:solidFill>
                  <a:schemeClr val="accent1">
                    <a:lumMod val="75000"/>
                  </a:schemeClr>
                </a:solidFill>
              </a:rPr>
              <a:t>The party was given the name Conservative at the time of the debates about the Great Reform Act (1832) because they were seen as wanting to </a:t>
            </a:r>
            <a:r>
              <a:rPr lang="en-GB" sz="2200" b="1" i="1" dirty="0">
                <a:solidFill>
                  <a:schemeClr val="accent1">
                    <a:lumMod val="75000"/>
                  </a:schemeClr>
                </a:solidFill>
              </a:rPr>
              <a:t>conserve</a:t>
            </a:r>
            <a:r>
              <a:rPr lang="en-GB" sz="2200" dirty="0">
                <a:solidFill>
                  <a:schemeClr val="accent1">
                    <a:lumMod val="75000"/>
                  </a:schemeClr>
                </a:solidFill>
              </a:rPr>
              <a:t> the </a:t>
            </a:r>
            <a:r>
              <a:rPr lang="en-GB" sz="2200" b="1" dirty="0">
                <a:solidFill>
                  <a:schemeClr val="accent1">
                    <a:lumMod val="75000"/>
                  </a:schemeClr>
                </a:solidFill>
              </a:rPr>
              <a:t>status quo </a:t>
            </a:r>
            <a:r>
              <a:rPr lang="en-GB" sz="2200" i="1" dirty="0">
                <a:solidFill>
                  <a:schemeClr val="accent1">
                    <a:lumMod val="75000"/>
                  </a:schemeClr>
                </a:solidFill>
              </a:rPr>
              <a:t>(Latin – the existing state of affairs).</a:t>
            </a:r>
          </a:p>
          <a:p>
            <a:pPr marL="192881" indent="-192881">
              <a:spcBef>
                <a:spcPts val="338"/>
              </a:spcBef>
              <a:buFont typeface="Arial" panose="020B0604020202020204" pitchFamily="34" charset="0"/>
              <a:buChar char="•"/>
            </a:pPr>
            <a:r>
              <a:rPr lang="en-GB" sz="2200" dirty="0">
                <a:solidFill>
                  <a:schemeClr val="accent1">
                    <a:lumMod val="75000"/>
                  </a:schemeClr>
                </a:solidFill>
              </a:rPr>
              <a:t>Economically they were generally more </a:t>
            </a:r>
            <a:r>
              <a:rPr lang="en-GB" sz="2200" b="1" dirty="0">
                <a:solidFill>
                  <a:schemeClr val="accent1">
                    <a:lumMod val="75000"/>
                  </a:schemeClr>
                </a:solidFill>
              </a:rPr>
              <a:t>protectionist</a:t>
            </a:r>
          </a:p>
          <a:p>
            <a:pPr marL="192881" indent="-192881">
              <a:spcBef>
                <a:spcPts val="338"/>
              </a:spcBef>
              <a:buFont typeface="Arial" panose="020B0604020202020204" pitchFamily="34" charset="0"/>
              <a:buChar char="•"/>
            </a:pPr>
            <a:r>
              <a:rPr lang="en-GB" sz="2200" dirty="0">
                <a:solidFill>
                  <a:schemeClr val="accent1">
                    <a:lumMod val="75000"/>
                  </a:schemeClr>
                </a:solidFill>
              </a:rPr>
              <a:t>In the UK Conservatism has changed over time but can be seen to have had an element of  ideological consistency until the time of Margaret Thatcher</a:t>
            </a:r>
          </a:p>
        </p:txBody>
      </p:sp>
    </p:spTree>
    <p:extLst>
      <p:ext uri="{BB962C8B-B14F-4D97-AF65-F5344CB8AC3E}">
        <p14:creationId xmlns:p14="http://schemas.microsoft.com/office/powerpoint/2010/main" val="942667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5A70BE-1B9E-B90A-75D0-A01B59FC46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ED7F3D-34C4-4FFE-9B97-F4EF0BD9D38C}"/>
              </a:ext>
            </a:extLst>
          </p:cNvPr>
          <p:cNvSpPr>
            <a:spLocks noGrp="1"/>
          </p:cNvSpPr>
          <p:nvPr>
            <p:ph type="title"/>
          </p:nvPr>
        </p:nvSpPr>
        <p:spPr>
          <a:xfrm>
            <a:off x="2334897" y="145016"/>
            <a:ext cx="4474205" cy="381535"/>
          </a:xfrm>
        </p:spPr>
        <p:txBody>
          <a:bodyPr>
            <a:noAutofit/>
          </a:bodyPr>
          <a:lstStyle/>
          <a:p>
            <a:pPr algn="ctr"/>
            <a:r>
              <a:rPr lang="en-GB" sz="4400" dirty="0">
                <a:solidFill>
                  <a:schemeClr val="accent1">
                    <a:lumMod val="75000"/>
                  </a:schemeClr>
                </a:solidFill>
              </a:rPr>
              <a:t>UK Conservatism</a:t>
            </a:r>
          </a:p>
        </p:txBody>
      </p:sp>
      <p:sp>
        <p:nvSpPr>
          <p:cNvPr id="5" name="TextBox 4">
            <a:extLst>
              <a:ext uri="{FF2B5EF4-FFF2-40B4-BE49-F238E27FC236}">
                <a16:creationId xmlns:a16="http://schemas.microsoft.com/office/drawing/2014/main" id="{AC3C94C1-BDAC-DCAE-E69E-C98196C398B2}"/>
              </a:ext>
            </a:extLst>
          </p:cNvPr>
          <p:cNvSpPr txBox="1"/>
          <p:nvPr/>
        </p:nvSpPr>
        <p:spPr>
          <a:xfrm>
            <a:off x="213228" y="928315"/>
            <a:ext cx="8532948" cy="5001369"/>
          </a:xfrm>
          <a:prstGeom prst="rect">
            <a:avLst/>
          </a:prstGeom>
          <a:noFill/>
        </p:spPr>
        <p:txBody>
          <a:bodyPr wrap="square" rtlCol="0">
            <a:spAutoFit/>
          </a:bodyPr>
          <a:lstStyle/>
          <a:p>
            <a:pPr marL="192881" indent="-192881">
              <a:spcBef>
                <a:spcPts val="338"/>
              </a:spcBef>
              <a:spcAft>
                <a:spcPts val="338"/>
              </a:spcAft>
              <a:buFont typeface="Arial" panose="020B0604020202020204" pitchFamily="34" charset="0"/>
              <a:buChar char="•"/>
            </a:pPr>
            <a:r>
              <a:rPr lang="en-GB" sz="2100" dirty="0">
                <a:solidFill>
                  <a:schemeClr val="accent1">
                    <a:lumMod val="75000"/>
                  </a:schemeClr>
                </a:solidFill>
              </a:rPr>
              <a:t>Before we look at the way in which ‘Thatcherism’ redefined British conservatism we need to explore two aspects of political thinking; </a:t>
            </a:r>
            <a:r>
              <a:rPr lang="en-GB" sz="2100" b="1" dirty="0">
                <a:solidFill>
                  <a:schemeClr val="accent1">
                    <a:lumMod val="75000"/>
                  </a:schemeClr>
                </a:solidFill>
              </a:rPr>
              <a:t>social ideology </a:t>
            </a:r>
            <a:r>
              <a:rPr lang="en-GB" sz="2100" dirty="0">
                <a:solidFill>
                  <a:schemeClr val="accent1">
                    <a:lumMod val="75000"/>
                  </a:schemeClr>
                </a:solidFill>
              </a:rPr>
              <a:t>and </a:t>
            </a:r>
            <a:r>
              <a:rPr lang="en-GB" sz="2100" b="1" dirty="0">
                <a:solidFill>
                  <a:schemeClr val="accent1">
                    <a:lumMod val="75000"/>
                  </a:schemeClr>
                </a:solidFill>
              </a:rPr>
              <a:t>economic ideology</a:t>
            </a:r>
          </a:p>
          <a:p>
            <a:pPr marL="192881" indent="-192881">
              <a:spcBef>
                <a:spcPts val="338"/>
              </a:spcBef>
              <a:spcAft>
                <a:spcPts val="338"/>
              </a:spcAft>
              <a:buFont typeface="Arial" panose="020B0604020202020204" pitchFamily="34" charset="0"/>
              <a:buChar char="•"/>
            </a:pPr>
            <a:r>
              <a:rPr lang="en-GB" sz="2100" dirty="0">
                <a:solidFill>
                  <a:schemeClr val="accent1">
                    <a:lumMod val="75000"/>
                  </a:schemeClr>
                </a:solidFill>
              </a:rPr>
              <a:t>Social conservatism can be seen to embody traditional views of the family, traditional values such as ‘neighbourliness, decency &amp; courtesy’ as seen in the Back to Basics campaign of John Major</a:t>
            </a:r>
          </a:p>
          <a:p>
            <a:pPr marL="192881" indent="-192881">
              <a:spcBef>
                <a:spcPts val="338"/>
              </a:spcBef>
              <a:spcAft>
                <a:spcPts val="338"/>
              </a:spcAft>
              <a:buFont typeface="Arial" panose="020B0604020202020204" pitchFamily="34" charset="0"/>
              <a:buChar char="•"/>
            </a:pPr>
            <a:r>
              <a:rPr lang="en-GB" sz="2100" dirty="0">
                <a:solidFill>
                  <a:schemeClr val="accent1">
                    <a:lumMod val="75000"/>
                  </a:schemeClr>
                </a:solidFill>
              </a:rPr>
              <a:t>It can also be seen to uphold social order and traditional social norms and therefore to be opposed to ‘deviance’ &amp; ‘difference’ </a:t>
            </a:r>
          </a:p>
          <a:p>
            <a:pPr marL="192881" indent="-192881">
              <a:spcBef>
                <a:spcPts val="338"/>
              </a:spcBef>
              <a:spcAft>
                <a:spcPts val="338"/>
              </a:spcAft>
              <a:buFont typeface="Arial" panose="020B0604020202020204" pitchFamily="34" charset="0"/>
              <a:buChar char="•"/>
            </a:pPr>
            <a:r>
              <a:rPr lang="en-GB" sz="2100" dirty="0">
                <a:solidFill>
                  <a:schemeClr val="accent1">
                    <a:lumMod val="75000"/>
                  </a:schemeClr>
                </a:solidFill>
              </a:rPr>
              <a:t>In this way conservatism as a political ideology can be seen to have strong links with functionalism as a sociological theory</a:t>
            </a:r>
          </a:p>
          <a:p>
            <a:pPr marL="192881" indent="-192881">
              <a:spcBef>
                <a:spcPts val="338"/>
              </a:spcBef>
              <a:spcAft>
                <a:spcPts val="338"/>
              </a:spcAft>
              <a:buFont typeface="Arial" panose="020B0604020202020204" pitchFamily="34" charset="0"/>
              <a:buChar char="•"/>
            </a:pPr>
            <a:r>
              <a:rPr lang="en-GB" sz="2100" dirty="0">
                <a:solidFill>
                  <a:schemeClr val="accent1">
                    <a:lumMod val="75000"/>
                  </a:schemeClr>
                </a:solidFill>
              </a:rPr>
              <a:t>In the past economic conservatism has been associated with protectionism (of British business interests), trade with the Empire and low taxation</a:t>
            </a:r>
          </a:p>
          <a:p>
            <a:pPr marL="192881" indent="-192881">
              <a:spcBef>
                <a:spcPts val="338"/>
              </a:spcBef>
              <a:spcAft>
                <a:spcPts val="338"/>
              </a:spcAft>
              <a:buFont typeface="Arial" panose="020B0604020202020204" pitchFamily="34" charset="0"/>
              <a:buChar char="•"/>
            </a:pPr>
            <a:r>
              <a:rPr lang="en-GB" sz="2100" dirty="0">
                <a:solidFill>
                  <a:schemeClr val="accent1">
                    <a:lumMod val="75000"/>
                  </a:schemeClr>
                </a:solidFill>
              </a:rPr>
              <a:t>However, post WW2, conservative Governments also embraced the ideas in the Beveridge report and the concept of the </a:t>
            </a:r>
            <a:r>
              <a:rPr lang="en-GB" sz="2100" b="1" dirty="0">
                <a:solidFill>
                  <a:schemeClr val="accent1">
                    <a:lumMod val="75000"/>
                  </a:schemeClr>
                </a:solidFill>
              </a:rPr>
              <a:t>Welfare State</a:t>
            </a:r>
          </a:p>
        </p:txBody>
      </p:sp>
    </p:spTree>
    <p:extLst>
      <p:ext uri="{BB962C8B-B14F-4D97-AF65-F5344CB8AC3E}">
        <p14:creationId xmlns:p14="http://schemas.microsoft.com/office/powerpoint/2010/main" val="22630309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4898" y="144999"/>
            <a:ext cx="4474205" cy="381535"/>
          </a:xfrm>
        </p:spPr>
        <p:txBody>
          <a:bodyPr>
            <a:noAutofit/>
          </a:bodyPr>
          <a:lstStyle/>
          <a:p>
            <a:pPr algn="ctr"/>
            <a:r>
              <a:rPr lang="en-GB" sz="4400" dirty="0">
                <a:solidFill>
                  <a:schemeClr val="accent1">
                    <a:lumMod val="75000"/>
                  </a:schemeClr>
                </a:solidFill>
              </a:rPr>
              <a:t>UK Conservatism</a:t>
            </a:r>
          </a:p>
        </p:txBody>
      </p:sp>
      <p:sp>
        <p:nvSpPr>
          <p:cNvPr id="5" name="TextBox 4"/>
          <p:cNvSpPr txBox="1"/>
          <p:nvPr/>
        </p:nvSpPr>
        <p:spPr>
          <a:xfrm>
            <a:off x="181705" y="1081461"/>
            <a:ext cx="8780589" cy="4047262"/>
          </a:xfrm>
          <a:prstGeom prst="rect">
            <a:avLst/>
          </a:prstGeom>
          <a:noFill/>
        </p:spPr>
        <p:txBody>
          <a:bodyPr wrap="square" rtlCol="0">
            <a:spAutoFit/>
          </a:bodyPr>
          <a:lstStyle/>
          <a:p>
            <a:pPr marL="192881" indent="-192881">
              <a:spcBef>
                <a:spcPts val="338"/>
              </a:spcBef>
              <a:spcAft>
                <a:spcPts val="338"/>
              </a:spcAft>
              <a:buFont typeface="Arial" panose="020B0604020202020204" pitchFamily="34" charset="0"/>
              <a:buChar char="•"/>
            </a:pPr>
            <a:r>
              <a:rPr lang="en-GB" sz="2200" dirty="0">
                <a:solidFill>
                  <a:schemeClr val="accent1">
                    <a:lumMod val="75000"/>
                  </a:schemeClr>
                </a:solidFill>
              </a:rPr>
              <a:t>It can be argued that post Margaret Thatcher the conservative party has remained largely </a:t>
            </a:r>
            <a:r>
              <a:rPr lang="en-GB" sz="2200" b="1" dirty="0">
                <a:solidFill>
                  <a:schemeClr val="accent1">
                    <a:lumMod val="75000"/>
                  </a:schemeClr>
                </a:solidFill>
              </a:rPr>
              <a:t>socially</a:t>
            </a:r>
            <a:r>
              <a:rPr lang="en-GB" sz="2200" dirty="0">
                <a:solidFill>
                  <a:schemeClr val="accent1">
                    <a:lumMod val="75000"/>
                  </a:schemeClr>
                </a:solidFill>
              </a:rPr>
              <a:t> conservative (see </a:t>
            </a:r>
            <a:r>
              <a:rPr lang="en-GB" sz="2200" dirty="0">
                <a:solidFill>
                  <a:schemeClr val="accent5"/>
                </a:solidFill>
                <a:hlinkClick r:id="rId2">
                  <a:extLst>
                    <a:ext uri="{A12FA001-AC4F-418D-AE19-62706E023703}">
                      <ahyp:hlinkClr xmlns:ahyp="http://schemas.microsoft.com/office/drawing/2018/hyperlinkcolor" val="tx"/>
                    </a:ext>
                  </a:extLst>
                </a:hlinkClick>
              </a:rPr>
              <a:t>Back to Basics</a:t>
            </a:r>
            <a:r>
              <a:rPr lang="en-GB" sz="2200" dirty="0">
                <a:solidFill>
                  <a:schemeClr val="accent5"/>
                </a:solidFill>
              </a:rPr>
              <a:t> </a:t>
            </a:r>
            <a:r>
              <a:rPr lang="en-GB" sz="2200" dirty="0">
                <a:solidFill>
                  <a:schemeClr val="accent1">
                    <a:lumMod val="75000"/>
                  </a:schemeClr>
                </a:solidFill>
              </a:rPr>
              <a:t>and </a:t>
            </a:r>
            <a:r>
              <a:rPr lang="en-GB" sz="2200" dirty="0">
                <a:solidFill>
                  <a:schemeClr val="accent5"/>
                </a:solidFill>
                <a:hlinkClick r:id="rId3">
                  <a:extLst>
                    <a:ext uri="{A12FA001-AC4F-418D-AE19-62706E023703}">
                      <ahyp:hlinkClr xmlns:ahyp="http://schemas.microsoft.com/office/drawing/2018/hyperlinkcolor" val="tx"/>
                    </a:ext>
                  </a:extLst>
                </a:hlinkClick>
              </a:rPr>
              <a:t>Section 28 of the Local Government Act 1988</a:t>
            </a:r>
            <a:r>
              <a:rPr lang="en-GB" sz="2200" dirty="0">
                <a:solidFill>
                  <a:schemeClr val="accent1">
                    <a:lumMod val="75000"/>
                  </a:schemeClr>
                </a:solidFill>
              </a:rPr>
              <a:t>)</a:t>
            </a:r>
          </a:p>
          <a:p>
            <a:pPr marL="192881" indent="-192881">
              <a:spcBef>
                <a:spcPts val="338"/>
              </a:spcBef>
              <a:spcAft>
                <a:spcPts val="338"/>
              </a:spcAft>
              <a:buFont typeface="Arial" panose="020B0604020202020204" pitchFamily="34" charset="0"/>
              <a:buChar char="•"/>
            </a:pPr>
            <a:r>
              <a:rPr lang="en-GB" sz="2200" dirty="0">
                <a:solidFill>
                  <a:schemeClr val="accent1">
                    <a:lumMod val="75000"/>
                  </a:schemeClr>
                </a:solidFill>
              </a:rPr>
              <a:t>However, ‘Thatcherism’ can be seen to be an economically radical adoption of neo-liberal economic policy (see also ‘</a:t>
            </a:r>
            <a:r>
              <a:rPr lang="en-GB" sz="2200" dirty="0" err="1">
                <a:solidFill>
                  <a:schemeClr val="accent1">
                    <a:lumMod val="75000"/>
                  </a:schemeClr>
                </a:solidFill>
              </a:rPr>
              <a:t>Reaganomincs</a:t>
            </a:r>
            <a:r>
              <a:rPr lang="en-GB" sz="2200" dirty="0">
                <a:solidFill>
                  <a:schemeClr val="accent1">
                    <a:lumMod val="75000"/>
                  </a:schemeClr>
                </a:solidFill>
              </a:rPr>
              <a:t>’)</a:t>
            </a:r>
          </a:p>
          <a:p>
            <a:pPr marL="192881" indent="-192881">
              <a:spcBef>
                <a:spcPts val="338"/>
              </a:spcBef>
              <a:spcAft>
                <a:spcPts val="338"/>
              </a:spcAft>
              <a:buFont typeface="Arial" panose="020B0604020202020204" pitchFamily="34" charset="0"/>
              <a:buChar char="•"/>
            </a:pPr>
            <a:r>
              <a:rPr lang="en-GB" sz="2200" dirty="0">
                <a:solidFill>
                  <a:schemeClr val="accent1">
                    <a:lumMod val="75000"/>
                  </a:schemeClr>
                </a:solidFill>
              </a:rPr>
              <a:t>This meant de-regulation of the financial markets, the privatisation of nationalised industries to promote competition and the creation of a home-owning, share owning democracy</a:t>
            </a:r>
          </a:p>
          <a:p>
            <a:pPr marL="192881" indent="-192881">
              <a:spcBef>
                <a:spcPts val="338"/>
              </a:spcBef>
              <a:spcAft>
                <a:spcPts val="338"/>
              </a:spcAft>
              <a:buFont typeface="Arial" panose="020B0604020202020204" pitchFamily="34" charset="0"/>
              <a:buChar char="•"/>
            </a:pPr>
            <a:r>
              <a:rPr lang="en-GB" sz="2200" dirty="0">
                <a:solidFill>
                  <a:schemeClr val="accent1">
                    <a:lumMod val="75000"/>
                  </a:schemeClr>
                </a:solidFill>
              </a:rPr>
              <a:t>One other aspect of UK Conservatism that should be mentioned is that the party that we know as ‘The Conservatives’ is actually registered with the Electoral Commission as the </a:t>
            </a:r>
            <a:r>
              <a:rPr lang="en-GB" sz="2200" b="1" dirty="0">
                <a:solidFill>
                  <a:schemeClr val="accent5"/>
                </a:solidFill>
                <a:hlinkClick r:id="rId4">
                  <a:extLst>
                    <a:ext uri="{A12FA001-AC4F-418D-AE19-62706E023703}">
                      <ahyp:hlinkClr xmlns:ahyp="http://schemas.microsoft.com/office/drawing/2018/hyperlinkcolor" val="tx"/>
                    </a:ext>
                  </a:extLst>
                </a:hlinkClick>
              </a:rPr>
              <a:t>Conservative and Unionist party</a:t>
            </a:r>
            <a:r>
              <a:rPr lang="en-GB" sz="2200" dirty="0">
                <a:solidFill>
                  <a:schemeClr val="accent1">
                    <a:lumMod val="75000"/>
                  </a:schemeClr>
                </a:solidFill>
                <a:hlinkClick r:id="rId4">
                  <a:extLst>
                    <a:ext uri="{A12FA001-AC4F-418D-AE19-62706E023703}">
                      <ahyp:hlinkClr xmlns:ahyp="http://schemas.microsoft.com/office/drawing/2018/hyperlinkcolor" val="tx"/>
                    </a:ext>
                  </a:extLst>
                </a:hlinkClick>
              </a:rPr>
              <a:t>.</a:t>
            </a:r>
            <a:endParaRPr lang="en-GB" sz="2200" dirty="0">
              <a:solidFill>
                <a:schemeClr val="accent1">
                  <a:lumMod val="75000"/>
                </a:schemeClr>
              </a:solidFill>
            </a:endParaRPr>
          </a:p>
        </p:txBody>
      </p:sp>
      <p:sp>
        <p:nvSpPr>
          <p:cNvPr id="4" name="TextBox 3"/>
          <p:cNvSpPr txBox="1"/>
          <p:nvPr/>
        </p:nvSpPr>
        <p:spPr>
          <a:xfrm>
            <a:off x="916623" y="5363014"/>
            <a:ext cx="7310752" cy="523220"/>
          </a:xfrm>
          <a:prstGeom prst="rect">
            <a:avLst/>
          </a:prstGeom>
          <a:noFill/>
        </p:spPr>
        <p:txBody>
          <a:bodyPr wrap="square" rtlCol="0">
            <a:spAutoFit/>
          </a:bodyPr>
          <a:lstStyle/>
          <a:p>
            <a:pPr algn="ctr"/>
            <a:r>
              <a:rPr lang="en-GB" sz="2800" i="1" dirty="0">
                <a:solidFill>
                  <a:schemeClr val="accent1">
                    <a:lumMod val="75000"/>
                  </a:schemeClr>
                </a:solidFill>
              </a:rPr>
              <a:t>What is the significance of the word Unionist?</a:t>
            </a:r>
          </a:p>
        </p:txBody>
      </p:sp>
      <p:pic>
        <p:nvPicPr>
          <p:cNvPr id="6" name="Picture 5" descr="Icon - Question Mark"/>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8106248" y="5363014"/>
            <a:ext cx="523220" cy="523220"/>
          </a:xfrm>
          <a:prstGeom prst="rect">
            <a:avLst/>
          </a:prstGeom>
        </p:spPr>
      </p:pic>
    </p:spTree>
    <p:extLst>
      <p:ext uri="{BB962C8B-B14F-4D97-AF65-F5344CB8AC3E}">
        <p14:creationId xmlns:p14="http://schemas.microsoft.com/office/powerpoint/2010/main" val="3728467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11760" y="193072"/>
            <a:ext cx="4474205" cy="381535"/>
          </a:xfrm>
        </p:spPr>
        <p:txBody>
          <a:bodyPr>
            <a:noAutofit/>
          </a:bodyPr>
          <a:lstStyle/>
          <a:p>
            <a:pPr algn="ctr"/>
            <a:r>
              <a:rPr lang="en-GB" sz="4400" dirty="0">
                <a:solidFill>
                  <a:schemeClr val="accent1">
                    <a:lumMod val="75000"/>
                  </a:schemeClr>
                </a:solidFill>
              </a:rPr>
              <a:t>UK Conservatism</a:t>
            </a:r>
          </a:p>
        </p:txBody>
      </p:sp>
      <p:sp>
        <p:nvSpPr>
          <p:cNvPr id="5" name="TextBox 4"/>
          <p:cNvSpPr txBox="1"/>
          <p:nvPr/>
        </p:nvSpPr>
        <p:spPr>
          <a:xfrm>
            <a:off x="305526" y="1117415"/>
            <a:ext cx="8686674" cy="4162678"/>
          </a:xfrm>
          <a:prstGeom prst="rect">
            <a:avLst/>
          </a:prstGeom>
          <a:noFill/>
        </p:spPr>
        <p:txBody>
          <a:bodyPr wrap="square" rtlCol="0">
            <a:spAutoFit/>
          </a:bodyPr>
          <a:lstStyle/>
          <a:p>
            <a:pPr marL="192881" indent="-192881">
              <a:spcBef>
                <a:spcPts val="338"/>
              </a:spcBef>
              <a:buFont typeface="Arial" panose="020B0604020202020204" pitchFamily="34" charset="0"/>
              <a:buChar char="•"/>
            </a:pPr>
            <a:r>
              <a:rPr lang="en-GB" sz="2200" dirty="0">
                <a:solidFill>
                  <a:schemeClr val="accent1">
                    <a:lumMod val="75000"/>
                  </a:schemeClr>
                </a:solidFill>
              </a:rPr>
              <a:t>Thus, we can see that conservatism is a complex and changing concept</a:t>
            </a:r>
          </a:p>
          <a:p>
            <a:pPr marL="192881" indent="-192881">
              <a:spcBef>
                <a:spcPts val="338"/>
              </a:spcBef>
              <a:buFont typeface="Arial" panose="020B0604020202020204" pitchFamily="34" charset="0"/>
              <a:buChar char="•"/>
            </a:pPr>
            <a:r>
              <a:rPr lang="en-GB" sz="2200" dirty="0">
                <a:solidFill>
                  <a:schemeClr val="accent1">
                    <a:lumMod val="75000"/>
                  </a:schemeClr>
                </a:solidFill>
              </a:rPr>
              <a:t>However, in broad terms it can be seen to have the following principles;</a:t>
            </a:r>
          </a:p>
          <a:p>
            <a:pPr marL="800100" lvl="1" indent="-342900">
              <a:spcBef>
                <a:spcPts val="338"/>
              </a:spcBef>
              <a:buFont typeface="+mj-lt"/>
              <a:buAutoNum type="arabicPeriod"/>
            </a:pPr>
            <a:r>
              <a:rPr lang="en-GB" sz="2200" dirty="0">
                <a:solidFill>
                  <a:schemeClr val="accent1">
                    <a:lumMod val="75000"/>
                  </a:schemeClr>
                </a:solidFill>
              </a:rPr>
              <a:t>Respect for property</a:t>
            </a:r>
          </a:p>
          <a:p>
            <a:pPr marL="800100" lvl="1" indent="-342900">
              <a:spcBef>
                <a:spcPts val="338"/>
              </a:spcBef>
              <a:buFont typeface="+mj-lt"/>
              <a:buAutoNum type="arabicPeriod"/>
            </a:pPr>
            <a:r>
              <a:rPr lang="en-GB" sz="2200" dirty="0">
                <a:solidFill>
                  <a:schemeClr val="accent1">
                    <a:lumMod val="75000"/>
                  </a:schemeClr>
                </a:solidFill>
              </a:rPr>
              <a:t>Respect for individuals</a:t>
            </a:r>
          </a:p>
          <a:p>
            <a:pPr marL="800100" lvl="1" indent="-342900">
              <a:spcBef>
                <a:spcPts val="338"/>
              </a:spcBef>
              <a:buFont typeface="+mj-lt"/>
              <a:buAutoNum type="arabicPeriod"/>
            </a:pPr>
            <a:r>
              <a:rPr lang="en-GB" sz="2200" dirty="0">
                <a:solidFill>
                  <a:schemeClr val="accent1">
                    <a:lumMod val="75000"/>
                  </a:schemeClr>
                </a:solidFill>
              </a:rPr>
              <a:t>A limited state (i.e. minimal government intervention)</a:t>
            </a:r>
          </a:p>
          <a:p>
            <a:pPr marL="800100" lvl="1" indent="-342900">
              <a:spcBef>
                <a:spcPts val="338"/>
              </a:spcBef>
              <a:buFont typeface="+mj-lt"/>
              <a:buAutoNum type="arabicPeriod"/>
            </a:pPr>
            <a:r>
              <a:rPr lang="en-GB" sz="2200" dirty="0">
                <a:solidFill>
                  <a:schemeClr val="accent1">
                    <a:lumMod val="75000"/>
                  </a:schemeClr>
                </a:solidFill>
              </a:rPr>
              <a:t>Against over-regulation of Government, markets and business</a:t>
            </a:r>
          </a:p>
          <a:p>
            <a:pPr marL="800100" lvl="1" indent="-342900">
              <a:spcBef>
                <a:spcPts val="338"/>
              </a:spcBef>
              <a:buFont typeface="+mj-lt"/>
              <a:buAutoNum type="arabicPeriod"/>
            </a:pPr>
            <a:r>
              <a:rPr lang="en-GB" sz="2200" dirty="0">
                <a:solidFill>
                  <a:schemeClr val="accent1">
                    <a:lumMod val="75000"/>
                  </a:schemeClr>
                </a:solidFill>
              </a:rPr>
              <a:t>BUT support for regulation that promotes ‘acceptable’ private and social conduct</a:t>
            </a:r>
          </a:p>
          <a:p>
            <a:pPr marL="800100" lvl="1" indent="-342900">
              <a:spcBef>
                <a:spcPts val="338"/>
              </a:spcBef>
              <a:buFont typeface="+mj-lt"/>
              <a:buAutoNum type="arabicPeriod"/>
            </a:pPr>
            <a:r>
              <a:rPr lang="en-GB" sz="2200" dirty="0">
                <a:solidFill>
                  <a:schemeClr val="accent1">
                    <a:lumMod val="75000"/>
                  </a:schemeClr>
                </a:solidFill>
              </a:rPr>
              <a:t>Established Institutions (monarchy, church, state) deserve respect</a:t>
            </a:r>
          </a:p>
          <a:p>
            <a:pPr marL="800100" lvl="1" indent="-342900">
              <a:spcBef>
                <a:spcPts val="338"/>
              </a:spcBef>
              <a:buFont typeface="+mj-lt"/>
              <a:buAutoNum type="arabicPeriod"/>
            </a:pPr>
            <a:r>
              <a:rPr lang="en-GB" sz="2200" dirty="0">
                <a:solidFill>
                  <a:schemeClr val="accent1">
                    <a:lumMod val="75000"/>
                  </a:schemeClr>
                </a:solidFill>
              </a:rPr>
              <a:t>A rejection of radical and ‘Utopian’ ideas</a:t>
            </a:r>
          </a:p>
          <a:p>
            <a:pPr marL="800100" lvl="1" indent="-342900">
              <a:spcBef>
                <a:spcPts val="338"/>
              </a:spcBef>
              <a:buFont typeface="+mj-lt"/>
              <a:buAutoNum type="arabicPeriod"/>
            </a:pPr>
            <a:r>
              <a:rPr lang="en-GB" sz="2200" dirty="0">
                <a:solidFill>
                  <a:schemeClr val="accent1">
                    <a:lumMod val="75000"/>
                  </a:schemeClr>
                </a:solidFill>
              </a:rPr>
              <a:t>Acceptance of the ‘natural order of things’ (Smits, 2016)</a:t>
            </a:r>
          </a:p>
        </p:txBody>
      </p:sp>
    </p:spTree>
    <p:extLst>
      <p:ext uri="{BB962C8B-B14F-4D97-AF65-F5344CB8AC3E}">
        <p14:creationId xmlns:p14="http://schemas.microsoft.com/office/powerpoint/2010/main" val="5216390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4897" y="236982"/>
            <a:ext cx="4474205" cy="381535"/>
          </a:xfrm>
        </p:spPr>
        <p:txBody>
          <a:bodyPr>
            <a:noAutofit/>
          </a:bodyPr>
          <a:lstStyle/>
          <a:p>
            <a:pPr algn="ctr"/>
            <a:r>
              <a:rPr lang="en-GB" sz="4400" dirty="0">
                <a:solidFill>
                  <a:schemeClr val="accent1">
                    <a:lumMod val="75000"/>
                  </a:schemeClr>
                </a:solidFill>
              </a:rPr>
              <a:t>UK Conservatism</a:t>
            </a:r>
          </a:p>
        </p:txBody>
      </p:sp>
      <p:sp>
        <p:nvSpPr>
          <p:cNvPr id="5" name="TextBox 4"/>
          <p:cNvSpPr txBox="1"/>
          <p:nvPr/>
        </p:nvSpPr>
        <p:spPr>
          <a:xfrm>
            <a:off x="171479" y="868146"/>
            <a:ext cx="8801039" cy="4385816"/>
          </a:xfrm>
          <a:prstGeom prst="rect">
            <a:avLst/>
          </a:prstGeom>
          <a:noFill/>
        </p:spPr>
        <p:txBody>
          <a:bodyPr wrap="square" rtlCol="0">
            <a:spAutoFit/>
          </a:bodyPr>
          <a:lstStyle/>
          <a:p>
            <a:pPr marL="192881" indent="-192881">
              <a:spcBef>
                <a:spcPts val="338"/>
              </a:spcBef>
              <a:spcAft>
                <a:spcPts val="338"/>
              </a:spcAft>
              <a:buFont typeface="Arial" panose="020B0604020202020204" pitchFamily="34" charset="0"/>
              <a:buChar char="•"/>
            </a:pPr>
            <a:r>
              <a:rPr lang="en-GB" sz="2400" dirty="0">
                <a:solidFill>
                  <a:schemeClr val="accent1">
                    <a:lumMod val="75000"/>
                  </a:schemeClr>
                </a:solidFill>
              </a:rPr>
              <a:t>Although a ‘secular’ party, this concept of the ‘natural order of things’ exemplifies the strong links between UK Conservatism and </a:t>
            </a:r>
            <a:r>
              <a:rPr lang="en-GB" sz="2400" b="1" dirty="0">
                <a:solidFill>
                  <a:schemeClr val="accent1">
                    <a:lumMod val="75000"/>
                  </a:schemeClr>
                </a:solidFill>
              </a:rPr>
              <a:t>Anglicanism</a:t>
            </a:r>
          </a:p>
          <a:p>
            <a:pPr marL="192881" indent="-192881">
              <a:spcBef>
                <a:spcPts val="338"/>
              </a:spcBef>
              <a:spcAft>
                <a:spcPts val="338"/>
              </a:spcAft>
              <a:buFont typeface="Arial" panose="020B0604020202020204" pitchFamily="34" charset="0"/>
              <a:buChar char="•"/>
            </a:pPr>
            <a:r>
              <a:rPr lang="en-GB" sz="2400" dirty="0">
                <a:solidFill>
                  <a:schemeClr val="accent1">
                    <a:lumMod val="75000"/>
                  </a:schemeClr>
                </a:solidFill>
              </a:rPr>
              <a:t>This can be illustrated if we look at a verse from the hymn “</a:t>
            </a:r>
            <a:r>
              <a:rPr lang="en-GB" sz="2400" dirty="0">
                <a:solidFill>
                  <a:schemeClr val="accent5"/>
                </a:solidFill>
                <a:hlinkClick r:id="rId2">
                  <a:extLst>
                    <a:ext uri="{A12FA001-AC4F-418D-AE19-62706E023703}">
                      <ahyp:hlinkClr xmlns:ahyp="http://schemas.microsoft.com/office/drawing/2018/hyperlinkcolor" val="tx"/>
                    </a:ext>
                  </a:extLst>
                </a:hlinkClick>
              </a:rPr>
              <a:t>All Things Bright and Beautiful</a:t>
            </a:r>
            <a:r>
              <a:rPr lang="en-GB" sz="2400" dirty="0">
                <a:solidFill>
                  <a:schemeClr val="accent1">
                    <a:lumMod val="75000"/>
                  </a:schemeClr>
                </a:solidFill>
              </a:rPr>
              <a:t>”</a:t>
            </a:r>
          </a:p>
          <a:p>
            <a:pPr marL="192881" indent="-192881">
              <a:spcBef>
                <a:spcPts val="338"/>
              </a:spcBef>
              <a:spcAft>
                <a:spcPts val="338"/>
              </a:spcAft>
              <a:buFont typeface="Arial" panose="020B0604020202020204" pitchFamily="34" charset="0"/>
              <a:buChar char="•"/>
            </a:pPr>
            <a:r>
              <a:rPr lang="en-GB" sz="2400" dirty="0">
                <a:solidFill>
                  <a:schemeClr val="accent1">
                    <a:lumMod val="75000"/>
                  </a:schemeClr>
                </a:solidFill>
              </a:rPr>
              <a:t>‘The rich man in his castle, The poor man at his gate; God made them, high or lowly, And ordered their estate’.</a:t>
            </a:r>
          </a:p>
          <a:p>
            <a:pPr marL="192881" indent="-192881">
              <a:spcBef>
                <a:spcPts val="338"/>
              </a:spcBef>
              <a:spcAft>
                <a:spcPts val="338"/>
              </a:spcAft>
              <a:buFont typeface="Arial" panose="020B0604020202020204" pitchFamily="34" charset="0"/>
              <a:buChar char="•"/>
            </a:pPr>
            <a:r>
              <a:rPr lang="en-GB" sz="2400" dirty="0">
                <a:solidFill>
                  <a:schemeClr val="accent1">
                    <a:lumMod val="75000"/>
                  </a:schemeClr>
                </a:solidFill>
              </a:rPr>
              <a:t>This connection between Anglicanism and conservatism lead the </a:t>
            </a:r>
            <a:r>
              <a:rPr lang="en-GB" sz="2400" b="1" dirty="0">
                <a:solidFill>
                  <a:schemeClr val="accent1">
                    <a:lumMod val="75000"/>
                  </a:schemeClr>
                </a:solidFill>
              </a:rPr>
              <a:t>Suffragist</a:t>
            </a:r>
            <a:r>
              <a:rPr lang="en-GB" sz="2400" dirty="0">
                <a:solidFill>
                  <a:schemeClr val="accent1">
                    <a:lumMod val="75000"/>
                  </a:schemeClr>
                </a:solidFill>
              </a:rPr>
              <a:t> and political campaigner Maude </a:t>
            </a:r>
            <a:r>
              <a:rPr lang="en-GB" sz="2400" dirty="0" err="1">
                <a:solidFill>
                  <a:schemeClr val="accent1">
                    <a:lumMod val="75000"/>
                  </a:schemeClr>
                </a:solidFill>
              </a:rPr>
              <a:t>Royden</a:t>
            </a:r>
            <a:r>
              <a:rPr lang="en-GB" sz="2400" dirty="0">
                <a:solidFill>
                  <a:schemeClr val="accent1">
                    <a:lumMod val="75000"/>
                  </a:schemeClr>
                </a:solidFill>
              </a:rPr>
              <a:t>, in a 1917 speech, to call the Church of England ‘the Conservative Party at prayer’</a:t>
            </a:r>
          </a:p>
        </p:txBody>
      </p:sp>
      <p:sp>
        <p:nvSpPr>
          <p:cNvPr id="3" name="TextBox 2">
            <a:extLst>
              <a:ext uri="{FF2B5EF4-FFF2-40B4-BE49-F238E27FC236}">
                <a16:creationId xmlns:a16="http://schemas.microsoft.com/office/drawing/2014/main" id="{706437F3-3150-40AD-A2EF-8800DF20879A}"/>
              </a:ext>
            </a:extLst>
          </p:cNvPr>
          <p:cNvSpPr txBox="1"/>
          <p:nvPr/>
        </p:nvSpPr>
        <p:spPr>
          <a:xfrm>
            <a:off x="768096" y="5253962"/>
            <a:ext cx="7205471" cy="461665"/>
          </a:xfrm>
          <a:prstGeom prst="rect">
            <a:avLst/>
          </a:prstGeom>
          <a:noFill/>
        </p:spPr>
        <p:txBody>
          <a:bodyPr wrap="square" rtlCol="0">
            <a:spAutoFit/>
          </a:bodyPr>
          <a:lstStyle/>
          <a:p>
            <a:pPr algn="ctr"/>
            <a:r>
              <a:rPr lang="en-GB" sz="2400" dirty="0">
                <a:solidFill>
                  <a:schemeClr val="accent1">
                    <a:lumMod val="75000"/>
                  </a:schemeClr>
                </a:solidFill>
              </a:rPr>
              <a:t>Have we heard of the term </a:t>
            </a:r>
            <a:r>
              <a:rPr lang="en-GB" sz="2400" b="1" dirty="0">
                <a:solidFill>
                  <a:schemeClr val="accent1">
                    <a:lumMod val="75000"/>
                  </a:schemeClr>
                </a:solidFill>
              </a:rPr>
              <a:t>Suffragist</a:t>
            </a:r>
            <a:r>
              <a:rPr lang="en-GB" sz="2400" dirty="0">
                <a:solidFill>
                  <a:schemeClr val="accent1">
                    <a:lumMod val="75000"/>
                  </a:schemeClr>
                </a:solidFill>
              </a:rPr>
              <a:t> before?</a:t>
            </a:r>
          </a:p>
        </p:txBody>
      </p:sp>
      <p:pic>
        <p:nvPicPr>
          <p:cNvPr id="6" name="Picture 5" descr="Icon - Question Mark">
            <a:extLst>
              <a:ext uri="{FF2B5EF4-FFF2-40B4-BE49-F238E27FC236}">
                <a16:creationId xmlns:a16="http://schemas.microsoft.com/office/drawing/2014/main" id="{4A1B9B9F-72CE-4657-972B-13742BCE9C3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849943" y="5206871"/>
            <a:ext cx="617401" cy="617401"/>
          </a:xfrm>
          <a:prstGeom prst="rect">
            <a:avLst/>
          </a:prstGeom>
        </p:spPr>
      </p:pic>
    </p:spTree>
    <p:extLst>
      <p:ext uri="{BB962C8B-B14F-4D97-AF65-F5344CB8AC3E}">
        <p14:creationId xmlns:p14="http://schemas.microsoft.com/office/powerpoint/2010/main" val="17684524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4897" y="289755"/>
            <a:ext cx="4474205" cy="381535"/>
          </a:xfrm>
        </p:spPr>
        <p:txBody>
          <a:bodyPr>
            <a:noAutofit/>
          </a:bodyPr>
          <a:lstStyle/>
          <a:p>
            <a:pPr algn="ctr"/>
            <a:r>
              <a:rPr lang="en-GB" sz="4400" dirty="0">
                <a:solidFill>
                  <a:schemeClr val="accent1">
                    <a:lumMod val="75000"/>
                  </a:schemeClr>
                </a:solidFill>
              </a:rPr>
              <a:t>UK Conservatism</a:t>
            </a:r>
          </a:p>
        </p:txBody>
      </p:sp>
      <p:sp>
        <p:nvSpPr>
          <p:cNvPr id="5" name="TextBox 4"/>
          <p:cNvSpPr txBox="1"/>
          <p:nvPr/>
        </p:nvSpPr>
        <p:spPr>
          <a:xfrm>
            <a:off x="228662" y="1137550"/>
            <a:ext cx="8686673" cy="4016484"/>
          </a:xfrm>
          <a:prstGeom prst="rect">
            <a:avLst/>
          </a:prstGeom>
          <a:noFill/>
        </p:spPr>
        <p:txBody>
          <a:bodyPr wrap="square" rtlCol="0">
            <a:spAutoFit/>
          </a:bodyPr>
          <a:lstStyle/>
          <a:p>
            <a:pPr marL="192881" indent="-192881">
              <a:spcBef>
                <a:spcPts val="338"/>
              </a:spcBef>
              <a:spcAft>
                <a:spcPts val="338"/>
              </a:spcAft>
              <a:buFont typeface="Arial" panose="020B0604020202020204" pitchFamily="34" charset="0"/>
              <a:buChar char="•"/>
            </a:pPr>
            <a:r>
              <a:rPr lang="en-GB" sz="2400" dirty="0">
                <a:solidFill>
                  <a:schemeClr val="accent1">
                    <a:lumMod val="75000"/>
                  </a:schemeClr>
                </a:solidFill>
              </a:rPr>
              <a:t>In some extreme cases, conservatism can take a ‘</a:t>
            </a:r>
            <a:r>
              <a:rPr lang="en-GB" sz="2400" b="1" dirty="0">
                <a:solidFill>
                  <a:schemeClr val="accent1">
                    <a:lumMod val="75000"/>
                  </a:schemeClr>
                </a:solidFill>
              </a:rPr>
              <a:t>reactionary</a:t>
            </a:r>
            <a:r>
              <a:rPr lang="en-GB" sz="2400" dirty="0">
                <a:solidFill>
                  <a:schemeClr val="accent1">
                    <a:lumMod val="75000"/>
                  </a:schemeClr>
                </a:solidFill>
              </a:rPr>
              <a:t>’ form, ‘harking back to, and attempting to reconstruct, forms of society which existed in an earlier period’. (Brown, et al, 2018)</a:t>
            </a:r>
          </a:p>
          <a:p>
            <a:pPr marL="192881" indent="-192881">
              <a:spcBef>
                <a:spcPts val="338"/>
              </a:spcBef>
              <a:spcAft>
                <a:spcPts val="338"/>
              </a:spcAft>
              <a:buFont typeface="Arial" panose="020B0604020202020204" pitchFamily="34" charset="0"/>
              <a:buChar char="•"/>
            </a:pPr>
            <a:r>
              <a:rPr lang="en-GB" sz="2400" dirty="0">
                <a:solidFill>
                  <a:schemeClr val="accent1">
                    <a:lumMod val="75000"/>
                  </a:schemeClr>
                </a:solidFill>
              </a:rPr>
              <a:t>Most modern forms of conservatism acknowledge that society is not static but argue for slow, evolutionary change rather than rash and revolutionary change.</a:t>
            </a:r>
          </a:p>
          <a:p>
            <a:pPr marL="192881" indent="-192881">
              <a:spcBef>
                <a:spcPts val="338"/>
              </a:spcBef>
              <a:spcAft>
                <a:spcPts val="338"/>
              </a:spcAft>
              <a:buFont typeface="Arial" panose="020B0604020202020204" pitchFamily="34" charset="0"/>
              <a:buChar char="•"/>
            </a:pPr>
            <a:r>
              <a:rPr lang="en-GB" sz="2400" dirty="0">
                <a:solidFill>
                  <a:schemeClr val="accent1">
                    <a:lumMod val="75000"/>
                  </a:schemeClr>
                </a:solidFill>
              </a:rPr>
              <a:t>In some ways conservatism can be seen to be anti-ideological in that it opposes new, ‘political’ forms of thinking in favour of the status quo (Brown, et al, 2018)</a:t>
            </a:r>
          </a:p>
          <a:p>
            <a:pPr>
              <a:spcBef>
                <a:spcPts val="338"/>
              </a:spcBef>
              <a:spcAft>
                <a:spcPts val="338"/>
              </a:spcAft>
            </a:pPr>
            <a:endParaRPr lang="en-GB" sz="2400" dirty="0">
              <a:solidFill>
                <a:schemeClr val="accent1">
                  <a:lumMod val="75000"/>
                </a:schemeClr>
              </a:solidFill>
            </a:endParaRPr>
          </a:p>
        </p:txBody>
      </p:sp>
    </p:spTree>
    <p:extLst>
      <p:ext uri="{BB962C8B-B14F-4D97-AF65-F5344CB8AC3E}">
        <p14:creationId xmlns:p14="http://schemas.microsoft.com/office/powerpoint/2010/main" val="11655159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3465" y="259434"/>
            <a:ext cx="8374550" cy="381535"/>
          </a:xfrm>
        </p:spPr>
        <p:txBody>
          <a:bodyPr>
            <a:noAutofit/>
          </a:bodyPr>
          <a:lstStyle/>
          <a:p>
            <a:pPr algn="ctr"/>
            <a:r>
              <a:rPr lang="en-GB" sz="4400" dirty="0">
                <a:solidFill>
                  <a:schemeClr val="accent1">
                    <a:lumMod val="75000"/>
                  </a:schemeClr>
                </a:solidFill>
              </a:rPr>
              <a:t>European Conservatism</a:t>
            </a:r>
          </a:p>
        </p:txBody>
      </p:sp>
      <p:sp>
        <p:nvSpPr>
          <p:cNvPr id="5" name="TextBox 4"/>
          <p:cNvSpPr txBox="1"/>
          <p:nvPr/>
        </p:nvSpPr>
        <p:spPr>
          <a:xfrm>
            <a:off x="197516" y="1050386"/>
            <a:ext cx="8546448" cy="4016484"/>
          </a:xfrm>
          <a:prstGeom prst="rect">
            <a:avLst/>
          </a:prstGeom>
          <a:noFill/>
        </p:spPr>
        <p:txBody>
          <a:bodyPr wrap="square" rtlCol="0">
            <a:spAutoFit/>
          </a:bodyPr>
          <a:lstStyle/>
          <a:p>
            <a:pPr marL="192881" indent="-192881">
              <a:spcBef>
                <a:spcPts val="338"/>
              </a:spcBef>
              <a:spcAft>
                <a:spcPts val="338"/>
              </a:spcAft>
              <a:buFont typeface="Arial" panose="020B0604020202020204" pitchFamily="34" charset="0"/>
              <a:buChar char="•"/>
            </a:pPr>
            <a:r>
              <a:rPr lang="en-GB" sz="2400" dirty="0">
                <a:solidFill>
                  <a:schemeClr val="accent1">
                    <a:lumMod val="75000"/>
                  </a:schemeClr>
                </a:solidFill>
              </a:rPr>
              <a:t>Internationally, the notion of conservatism as a political framework is equally confused and confusing</a:t>
            </a:r>
          </a:p>
          <a:p>
            <a:pPr marL="192881" indent="-192881">
              <a:spcBef>
                <a:spcPts val="338"/>
              </a:spcBef>
              <a:spcAft>
                <a:spcPts val="338"/>
              </a:spcAft>
              <a:buFont typeface="Arial" panose="020B0604020202020204" pitchFamily="34" charset="0"/>
              <a:buChar char="•"/>
            </a:pPr>
            <a:r>
              <a:rPr lang="en-GB" sz="2400" dirty="0">
                <a:solidFill>
                  <a:schemeClr val="accent1">
                    <a:lumMod val="75000"/>
                  </a:schemeClr>
                </a:solidFill>
              </a:rPr>
              <a:t>For example, the European People’s Party (EPP) grouping in the European Parliament contains mainly Christian Democrat parties of the centre right (e.g. the German CDU party).</a:t>
            </a:r>
          </a:p>
          <a:p>
            <a:pPr marL="192881" indent="-192881">
              <a:spcBef>
                <a:spcPts val="338"/>
              </a:spcBef>
              <a:spcAft>
                <a:spcPts val="338"/>
              </a:spcAft>
              <a:buFont typeface="Arial" panose="020B0604020202020204" pitchFamily="34" charset="0"/>
              <a:buChar char="•"/>
            </a:pPr>
            <a:r>
              <a:rPr lang="en-GB" sz="2400" dirty="0">
                <a:solidFill>
                  <a:schemeClr val="accent1">
                    <a:lumMod val="75000"/>
                  </a:schemeClr>
                </a:solidFill>
              </a:rPr>
              <a:t>It is the largest of the seven political groupings in the EU Parliament and has members from 26 EU countries</a:t>
            </a:r>
          </a:p>
          <a:p>
            <a:pPr marL="192881" indent="-192881">
              <a:spcBef>
                <a:spcPts val="338"/>
              </a:spcBef>
              <a:spcAft>
                <a:spcPts val="338"/>
              </a:spcAft>
              <a:buFont typeface="Arial" panose="020B0604020202020204" pitchFamily="34" charset="0"/>
              <a:buChar char="•"/>
            </a:pPr>
            <a:r>
              <a:rPr lang="en-GB" sz="2400" dirty="0">
                <a:solidFill>
                  <a:schemeClr val="accent1">
                    <a:lumMod val="75000"/>
                  </a:schemeClr>
                </a:solidFill>
              </a:rPr>
              <a:t>‘The group’s goal is to create a more competitive and democratic Europe. Other priorities include migration, trade and jobs’. </a:t>
            </a:r>
            <a:r>
              <a:rPr lang="en-GB" sz="2400" dirty="0">
                <a:solidFill>
                  <a:schemeClr val="accent5"/>
                </a:solidFill>
                <a:hlinkClick r:id="rId2">
                  <a:extLst>
                    <a:ext uri="{A12FA001-AC4F-418D-AE19-62706E023703}">
                      <ahyp:hlinkClr xmlns:ahyp="http://schemas.microsoft.com/office/drawing/2018/hyperlinkcolor" val="tx"/>
                    </a:ext>
                  </a:extLst>
                </a:hlinkClick>
              </a:rPr>
              <a:t>European Parliament Political Groupings</a:t>
            </a:r>
            <a:endParaRPr lang="en-GB" sz="2400" dirty="0">
              <a:solidFill>
                <a:schemeClr val="accent5"/>
              </a:solidFill>
            </a:endParaRPr>
          </a:p>
        </p:txBody>
      </p:sp>
    </p:spTree>
    <p:extLst>
      <p:ext uri="{BB962C8B-B14F-4D97-AF65-F5344CB8AC3E}">
        <p14:creationId xmlns:p14="http://schemas.microsoft.com/office/powerpoint/2010/main" val="4690377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C5FF07-C11F-857D-23DD-BB66989BC8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63EEDF-8297-8C3D-CA42-CACC09987197}"/>
              </a:ext>
            </a:extLst>
          </p:cNvPr>
          <p:cNvSpPr>
            <a:spLocks noGrp="1"/>
          </p:cNvSpPr>
          <p:nvPr>
            <p:ph type="title"/>
          </p:nvPr>
        </p:nvSpPr>
        <p:spPr>
          <a:xfrm>
            <a:off x="310219" y="149706"/>
            <a:ext cx="8523562" cy="381535"/>
          </a:xfrm>
        </p:spPr>
        <p:txBody>
          <a:bodyPr>
            <a:noAutofit/>
          </a:bodyPr>
          <a:lstStyle/>
          <a:p>
            <a:pPr algn="ctr"/>
            <a:r>
              <a:rPr lang="en-GB" sz="4400" dirty="0">
                <a:solidFill>
                  <a:schemeClr val="accent1">
                    <a:lumMod val="75000"/>
                  </a:schemeClr>
                </a:solidFill>
              </a:rPr>
              <a:t>European Conservatism</a:t>
            </a:r>
          </a:p>
        </p:txBody>
      </p:sp>
      <p:sp>
        <p:nvSpPr>
          <p:cNvPr id="5" name="TextBox 4">
            <a:extLst>
              <a:ext uri="{FF2B5EF4-FFF2-40B4-BE49-F238E27FC236}">
                <a16:creationId xmlns:a16="http://schemas.microsoft.com/office/drawing/2014/main" id="{23CE8AE6-C4FF-8E70-376F-F680DD4E71C5}"/>
              </a:ext>
            </a:extLst>
          </p:cNvPr>
          <p:cNvSpPr txBox="1"/>
          <p:nvPr/>
        </p:nvSpPr>
        <p:spPr>
          <a:xfrm>
            <a:off x="310219" y="934412"/>
            <a:ext cx="8330424" cy="3123932"/>
          </a:xfrm>
          <a:prstGeom prst="rect">
            <a:avLst/>
          </a:prstGeom>
          <a:noFill/>
        </p:spPr>
        <p:txBody>
          <a:bodyPr wrap="square" rtlCol="0">
            <a:spAutoFit/>
          </a:bodyPr>
          <a:lstStyle/>
          <a:p>
            <a:pPr marL="192881" indent="-192881">
              <a:spcBef>
                <a:spcPts val="338"/>
              </a:spcBef>
              <a:spcAft>
                <a:spcPts val="338"/>
              </a:spcAft>
              <a:buFont typeface="Arial" panose="020B0604020202020204" pitchFamily="34" charset="0"/>
              <a:buChar char="•"/>
            </a:pPr>
            <a:r>
              <a:rPr lang="en-GB" sz="2400" dirty="0">
                <a:solidFill>
                  <a:schemeClr val="accent1">
                    <a:lumMod val="75000"/>
                  </a:schemeClr>
                </a:solidFill>
              </a:rPr>
              <a:t>However, there is also a Conservative and Reformist group which included the UK conservatives and is now largely made up of right of centre MEPs and is the 4</a:t>
            </a:r>
            <a:r>
              <a:rPr lang="en-GB" sz="2400" baseline="30000" dirty="0">
                <a:solidFill>
                  <a:schemeClr val="accent1">
                    <a:lumMod val="75000"/>
                  </a:schemeClr>
                </a:solidFill>
              </a:rPr>
              <a:t>th</a:t>
            </a:r>
            <a:r>
              <a:rPr lang="en-GB" sz="2400" dirty="0">
                <a:solidFill>
                  <a:schemeClr val="accent1">
                    <a:lumMod val="75000"/>
                  </a:schemeClr>
                </a:solidFill>
              </a:rPr>
              <a:t> largest grouping</a:t>
            </a:r>
          </a:p>
          <a:p>
            <a:pPr marL="192881" indent="-192881">
              <a:spcBef>
                <a:spcPts val="338"/>
              </a:spcBef>
              <a:spcAft>
                <a:spcPts val="338"/>
              </a:spcAft>
              <a:buFont typeface="Arial" panose="020B0604020202020204" pitchFamily="34" charset="0"/>
              <a:buChar char="•"/>
            </a:pPr>
            <a:r>
              <a:rPr lang="en-GB" sz="2400" dirty="0">
                <a:solidFill>
                  <a:schemeClr val="accent1">
                    <a:lumMod val="75000"/>
                  </a:schemeClr>
                </a:solidFill>
              </a:rPr>
              <a:t>‘This ECR group believes that Europe is in need of decentralisation and less bureaucracy. They also want to promote fair and free trade, economic recovery, growth and competitiveness as well as a reform of the EU's migration system’ </a:t>
            </a:r>
            <a:r>
              <a:rPr lang="en-GB" sz="2400" dirty="0">
                <a:solidFill>
                  <a:schemeClr val="accent5"/>
                </a:solidFill>
                <a:hlinkClick r:id="rId2">
                  <a:extLst>
                    <a:ext uri="{A12FA001-AC4F-418D-AE19-62706E023703}">
                      <ahyp:hlinkClr xmlns:ahyp="http://schemas.microsoft.com/office/drawing/2018/hyperlinkcolor" val="tx"/>
                    </a:ext>
                  </a:extLst>
                </a:hlinkClick>
              </a:rPr>
              <a:t>European Parliament Political Groupings</a:t>
            </a:r>
            <a:endParaRPr lang="en-GB" sz="2400" dirty="0">
              <a:solidFill>
                <a:schemeClr val="accent5"/>
              </a:solidFill>
            </a:endParaRPr>
          </a:p>
        </p:txBody>
      </p:sp>
    </p:spTree>
    <p:extLst>
      <p:ext uri="{BB962C8B-B14F-4D97-AF65-F5344CB8AC3E}">
        <p14:creationId xmlns:p14="http://schemas.microsoft.com/office/powerpoint/2010/main" val="22701790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74CE7D-9DF0-84BE-17F6-1C0F0470A0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296F64-B934-F23E-29AC-3BB7FC6BB04D}"/>
              </a:ext>
            </a:extLst>
          </p:cNvPr>
          <p:cNvSpPr>
            <a:spLocks noGrp="1"/>
          </p:cNvSpPr>
          <p:nvPr>
            <p:ph type="title"/>
          </p:nvPr>
        </p:nvSpPr>
        <p:spPr>
          <a:xfrm>
            <a:off x="1675598" y="2252095"/>
            <a:ext cx="5915025" cy="994172"/>
          </a:xfrm>
        </p:spPr>
        <p:txBody>
          <a:bodyPr>
            <a:normAutofit fontScale="90000"/>
          </a:bodyPr>
          <a:lstStyle/>
          <a:p>
            <a:pPr algn="ctr">
              <a:lnSpc>
                <a:spcPct val="200000"/>
              </a:lnSpc>
            </a:pPr>
            <a:r>
              <a:rPr lang="en-GB" sz="4050" b="1" dirty="0">
                <a:solidFill>
                  <a:schemeClr val="accent1">
                    <a:lumMod val="75000"/>
                  </a:schemeClr>
                </a:solidFill>
                <a:latin typeface="+mn-lt"/>
              </a:rPr>
              <a:t>‘Mainstream’ Ideologies Liberalism</a:t>
            </a:r>
          </a:p>
        </p:txBody>
      </p:sp>
    </p:spTree>
    <p:extLst>
      <p:ext uri="{BB962C8B-B14F-4D97-AF65-F5344CB8AC3E}">
        <p14:creationId xmlns:p14="http://schemas.microsoft.com/office/powerpoint/2010/main" val="431155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3917" y="237310"/>
            <a:ext cx="3116166" cy="381535"/>
          </a:xfrm>
        </p:spPr>
        <p:txBody>
          <a:bodyPr>
            <a:noAutofit/>
          </a:bodyPr>
          <a:lstStyle/>
          <a:p>
            <a:pPr algn="ctr"/>
            <a:r>
              <a:rPr lang="en-GB" sz="4400" dirty="0">
                <a:solidFill>
                  <a:schemeClr val="accent1">
                    <a:lumMod val="75000"/>
                  </a:schemeClr>
                </a:solidFill>
              </a:rPr>
              <a:t>Liberalism</a:t>
            </a:r>
            <a:br>
              <a:rPr lang="en-GB" sz="4400" dirty="0">
                <a:solidFill>
                  <a:schemeClr val="accent1">
                    <a:lumMod val="75000"/>
                  </a:schemeClr>
                </a:solidFill>
              </a:rPr>
            </a:br>
            <a:endParaRPr lang="en-GB" sz="4400" dirty="0">
              <a:solidFill>
                <a:schemeClr val="accent1">
                  <a:lumMod val="75000"/>
                </a:schemeClr>
              </a:solidFill>
            </a:endParaRPr>
          </a:p>
        </p:txBody>
      </p:sp>
      <p:sp>
        <p:nvSpPr>
          <p:cNvPr id="5" name="TextBox 4"/>
          <p:cNvSpPr txBox="1"/>
          <p:nvPr/>
        </p:nvSpPr>
        <p:spPr>
          <a:xfrm>
            <a:off x="218147" y="1072746"/>
            <a:ext cx="8707706" cy="4878259"/>
          </a:xfrm>
          <a:prstGeom prst="rect">
            <a:avLst/>
          </a:prstGeom>
          <a:noFill/>
        </p:spPr>
        <p:txBody>
          <a:bodyPr wrap="square" rtlCol="0">
            <a:spAutoFit/>
          </a:bodyPr>
          <a:lstStyle/>
          <a:p>
            <a:pPr marL="192881" indent="-192881">
              <a:spcBef>
                <a:spcPts val="338"/>
              </a:spcBef>
              <a:spcAft>
                <a:spcPts val="338"/>
              </a:spcAft>
              <a:buFont typeface="Arial" panose="020B0604020202020204" pitchFamily="34" charset="0"/>
              <a:buChar char="•"/>
            </a:pPr>
            <a:r>
              <a:rPr lang="en-GB" sz="2200" dirty="0">
                <a:solidFill>
                  <a:schemeClr val="accent1">
                    <a:lumMod val="75000"/>
                  </a:schemeClr>
                </a:solidFill>
              </a:rPr>
              <a:t>In a general sense liberalism can be seen to be the ‘belief that it is the aim of politics to preserve </a:t>
            </a:r>
            <a:r>
              <a:rPr lang="en-GB" sz="2200" b="1" dirty="0">
                <a:solidFill>
                  <a:schemeClr val="accent1">
                    <a:lumMod val="75000"/>
                  </a:schemeClr>
                </a:solidFill>
              </a:rPr>
              <a:t>individual rights </a:t>
            </a:r>
            <a:r>
              <a:rPr lang="en-GB" sz="2200" dirty="0">
                <a:solidFill>
                  <a:schemeClr val="accent1">
                    <a:lumMod val="75000"/>
                  </a:schemeClr>
                </a:solidFill>
              </a:rPr>
              <a:t>and to maximize </a:t>
            </a:r>
            <a:r>
              <a:rPr lang="en-GB" sz="2200" b="1" dirty="0">
                <a:solidFill>
                  <a:schemeClr val="accent1">
                    <a:lumMod val="75000"/>
                  </a:schemeClr>
                </a:solidFill>
              </a:rPr>
              <a:t>freedom of choice</a:t>
            </a:r>
            <a:r>
              <a:rPr lang="en-GB" sz="2200" dirty="0">
                <a:solidFill>
                  <a:schemeClr val="accent1">
                    <a:lumMod val="75000"/>
                  </a:schemeClr>
                </a:solidFill>
              </a:rPr>
              <a:t>’ (Brown </a:t>
            </a:r>
            <a:r>
              <a:rPr lang="en-GB" sz="2200" i="1" dirty="0">
                <a:solidFill>
                  <a:schemeClr val="accent1">
                    <a:lumMod val="75000"/>
                  </a:schemeClr>
                </a:solidFill>
              </a:rPr>
              <a:t>et al, </a:t>
            </a:r>
            <a:r>
              <a:rPr lang="en-GB" sz="2200" dirty="0">
                <a:solidFill>
                  <a:schemeClr val="accent1">
                    <a:lumMod val="75000"/>
                  </a:schemeClr>
                </a:solidFill>
              </a:rPr>
              <a:t>2018). In this way it has links to libertarianism</a:t>
            </a:r>
          </a:p>
          <a:p>
            <a:pPr marL="192881" indent="-192881">
              <a:spcBef>
                <a:spcPts val="338"/>
              </a:spcBef>
              <a:spcAft>
                <a:spcPts val="338"/>
              </a:spcAft>
              <a:buFont typeface="Arial" panose="020B0604020202020204" pitchFamily="34" charset="0"/>
              <a:buChar char="•"/>
            </a:pPr>
            <a:r>
              <a:rPr lang="en-GB" sz="2200" dirty="0">
                <a:solidFill>
                  <a:schemeClr val="accent1">
                    <a:lumMod val="75000"/>
                  </a:schemeClr>
                </a:solidFill>
              </a:rPr>
              <a:t>In contrast to conservatism, with its reliance on tradition and the status quo, classical liberalism can be seen to be </a:t>
            </a:r>
            <a:r>
              <a:rPr lang="en-GB" sz="2200" b="1" dirty="0">
                <a:solidFill>
                  <a:schemeClr val="accent1">
                    <a:lumMod val="75000"/>
                  </a:schemeClr>
                </a:solidFill>
              </a:rPr>
              <a:t>teleological</a:t>
            </a:r>
            <a:r>
              <a:rPr lang="en-GB" sz="2200" dirty="0">
                <a:solidFill>
                  <a:schemeClr val="accent1">
                    <a:lumMod val="75000"/>
                  </a:schemeClr>
                </a:solidFill>
              </a:rPr>
              <a:t> in nature</a:t>
            </a:r>
          </a:p>
          <a:p>
            <a:pPr marL="192881" indent="-192881">
              <a:spcBef>
                <a:spcPts val="338"/>
              </a:spcBef>
              <a:spcAft>
                <a:spcPts val="338"/>
              </a:spcAft>
              <a:buFont typeface="Arial" panose="020B0604020202020204" pitchFamily="34" charset="0"/>
              <a:buChar char="•"/>
            </a:pPr>
            <a:r>
              <a:rPr lang="en-GB" sz="2200" dirty="0">
                <a:solidFill>
                  <a:schemeClr val="accent1">
                    <a:lumMod val="75000"/>
                  </a:schemeClr>
                </a:solidFill>
              </a:rPr>
              <a:t>This is to say that liberalism has a commitment to the improvement of social conditions and a belief that society is progressing through a number of stages towards an ideal state</a:t>
            </a:r>
          </a:p>
          <a:p>
            <a:pPr marL="192881" indent="-192881">
              <a:spcBef>
                <a:spcPts val="338"/>
              </a:spcBef>
              <a:spcAft>
                <a:spcPts val="338"/>
              </a:spcAft>
              <a:buFont typeface="Arial" panose="020B0604020202020204" pitchFamily="34" charset="0"/>
              <a:buChar char="•"/>
            </a:pPr>
            <a:r>
              <a:rPr lang="en-GB" sz="2200" dirty="0">
                <a:solidFill>
                  <a:schemeClr val="accent1">
                    <a:lumMod val="75000"/>
                  </a:schemeClr>
                </a:solidFill>
              </a:rPr>
              <a:t>In this sense liberalism owes much, philosophically, to the writings of Locke, Hume and Rousseau</a:t>
            </a:r>
          </a:p>
          <a:p>
            <a:pPr marL="192881" indent="-192881">
              <a:spcBef>
                <a:spcPts val="338"/>
              </a:spcBef>
              <a:spcAft>
                <a:spcPts val="338"/>
              </a:spcAft>
              <a:buFont typeface="Arial" panose="020B0604020202020204" pitchFamily="34" charset="0"/>
              <a:buChar char="•"/>
            </a:pPr>
            <a:r>
              <a:rPr lang="en-GB" sz="2200" dirty="0">
                <a:solidFill>
                  <a:schemeClr val="accent1">
                    <a:lumMod val="75000"/>
                  </a:schemeClr>
                </a:solidFill>
              </a:rPr>
              <a:t>It can also be seen in the theories of sociologists such as T.H. Marshall </a:t>
            </a:r>
          </a:p>
          <a:p>
            <a:pPr marL="192881" indent="-192881">
              <a:spcBef>
                <a:spcPts val="338"/>
              </a:spcBef>
              <a:spcAft>
                <a:spcPts val="338"/>
              </a:spcAft>
              <a:buFont typeface="Arial" panose="020B0604020202020204" pitchFamily="34" charset="0"/>
              <a:buChar char="•"/>
            </a:pPr>
            <a:r>
              <a:rPr lang="en-GB" sz="2200" dirty="0">
                <a:solidFill>
                  <a:schemeClr val="accent1">
                    <a:lumMod val="75000"/>
                  </a:schemeClr>
                </a:solidFill>
              </a:rPr>
              <a:t>In terms of UK politics, it is useful to look at Liberalism in historical context</a:t>
            </a:r>
          </a:p>
        </p:txBody>
      </p:sp>
    </p:spTree>
    <p:extLst>
      <p:ext uri="{BB962C8B-B14F-4D97-AF65-F5344CB8AC3E}">
        <p14:creationId xmlns:p14="http://schemas.microsoft.com/office/powerpoint/2010/main" val="20452302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1758" y="182370"/>
            <a:ext cx="7880484" cy="381535"/>
          </a:xfrm>
        </p:spPr>
        <p:txBody>
          <a:bodyPr>
            <a:noAutofit/>
          </a:bodyPr>
          <a:lstStyle/>
          <a:p>
            <a:pPr algn="ctr"/>
            <a:r>
              <a:rPr lang="en-GB" sz="3600" dirty="0">
                <a:solidFill>
                  <a:schemeClr val="accent1">
                    <a:lumMod val="75000"/>
                  </a:schemeClr>
                </a:solidFill>
              </a:rPr>
              <a:t>Liberalism – UK Historical Context</a:t>
            </a:r>
            <a:br>
              <a:rPr lang="en-GB" sz="3600" dirty="0">
                <a:solidFill>
                  <a:schemeClr val="accent1">
                    <a:lumMod val="75000"/>
                  </a:schemeClr>
                </a:solidFill>
              </a:rPr>
            </a:br>
            <a:endParaRPr lang="en-GB" sz="3600" dirty="0">
              <a:solidFill>
                <a:schemeClr val="accent1">
                  <a:lumMod val="75000"/>
                </a:schemeClr>
              </a:solidFill>
            </a:endParaRPr>
          </a:p>
        </p:txBody>
      </p:sp>
      <p:sp>
        <p:nvSpPr>
          <p:cNvPr id="5" name="TextBox 4"/>
          <p:cNvSpPr txBox="1"/>
          <p:nvPr/>
        </p:nvSpPr>
        <p:spPr>
          <a:xfrm>
            <a:off x="166630" y="858485"/>
            <a:ext cx="8810739" cy="4685898"/>
          </a:xfrm>
          <a:prstGeom prst="rect">
            <a:avLst/>
          </a:prstGeom>
          <a:noFill/>
        </p:spPr>
        <p:txBody>
          <a:bodyPr wrap="square" rtlCol="0">
            <a:spAutoFit/>
          </a:bodyPr>
          <a:lstStyle/>
          <a:p>
            <a:pPr marL="192881" indent="-192881">
              <a:spcBef>
                <a:spcPts val="338"/>
              </a:spcBef>
              <a:buFont typeface="Arial" panose="020B0604020202020204" pitchFamily="34" charset="0"/>
              <a:buChar char="•"/>
            </a:pPr>
            <a:r>
              <a:rPr lang="en-GB" sz="2200" dirty="0">
                <a:solidFill>
                  <a:schemeClr val="accent1">
                    <a:lumMod val="75000"/>
                  </a:schemeClr>
                </a:solidFill>
              </a:rPr>
              <a:t>We have already commented on the development of two political groupings in Parliament in the 17</a:t>
            </a:r>
            <a:r>
              <a:rPr lang="en-GB" sz="2200" baseline="30000" dirty="0">
                <a:solidFill>
                  <a:schemeClr val="accent1">
                    <a:lumMod val="75000"/>
                  </a:schemeClr>
                </a:solidFill>
              </a:rPr>
              <a:t>th</a:t>
            </a:r>
            <a:r>
              <a:rPr lang="en-GB" sz="2200" dirty="0">
                <a:solidFill>
                  <a:schemeClr val="accent1">
                    <a:lumMod val="75000"/>
                  </a:schemeClr>
                </a:solidFill>
              </a:rPr>
              <a:t> century</a:t>
            </a:r>
          </a:p>
          <a:p>
            <a:pPr marL="192881" indent="-192881">
              <a:spcBef>
                <a:spcPts val="338"/>
              </a:spcBef>
              <a:buFont typeface="Arial" panose="020B0604020202020204" pitchFamily="34" charset="0"/>
              <a:buChar char="•"/>
            </a:pPr>
            <a:r>
              <a:rPr lang="en-GB" sz="2200" dirty="0">
                <a:solidFill>
                  <a:schemeClr val="accent1">
                    <a:lumMod val="75000"/>
                  </a:schemeClr>
                </a:solidFill>
              </a:rPr>
              <a:t>The ‘Whigs’ were established in opposition to the ‘Tories’ (N.B. both terms were abusive)</a:t>
            </a:r>
          </a:p>
          <a:p>
            <a:pPr marL="192881" indent="-192881">
              <a:spcBef>
                <a:spcPts val="338"/>
              </a:spcBef>
              <a:buFont typeface="Arial" panose="020B0604020202020204" pitchFamily="34" charset="0"/>
              <a:buChar char="•"/>
            </a:pPr>
            <a:r>
              <a:rPr lang="en-GB" sz="2200" dirty="0">
                <a:solidFill>
                  <a:schemeClr val="accent1">
                    <a:lumMod val="75000"/>
                  </a:schemeClr>
                </a:solidFill>
              </a:rPr>
              <a:t>The Whigs were in favour of a parliament that had more freedom from royal influence</a:t>
            </a:r>
          </a:p>
          <a:p>
            <a:pPr marL="192881" indent="-192881">
              <a:spcBef>
                <a:spcPts val="338"/>
              </a:spcBef>
              <a:buFont typeface="Arial" panose="020B0604020202020204" pitchFamily="34" charset="0"/>
              <a:buChar char="•"/>
            </a:pPr>
            <a:r>
              <a:rPr lang="en-GB" sz="2200" dirty="0">
                <a:solidFill>
                  <a:schemeClr val="accent1">
                    <a:lumMod val="75000"/>
                  </a:schemeClr>
                </a:solidFill>
              </a:rPr>
              <a:t>For various reasons this grouping held power as the ‘government’ for at least 50-60 years after the Glorious Revolution (1688)</a:t>
            </a:r>
          </a:p>
          <a:p>
            <a:pPr marL="192881" indent="-192881">
              <a:spcBef>
                <a:spcPts val="338"/>
              </a:spcBef>
              <a:buFont typeface="Arial" panose="020B0604020202020204" pitchFamily="34" charset="0"/>
              <a:buChar char="•"/>
            </a:pPr>
            <a:r>
              <a:rPr lang="en-GB" sz="2200" dirty="0">
                <a:solidFill>
                  <a:schemeClr val="accent1">
                    <a:lumMod val="75000"/>
                  </a:schemeClr>
                </a:solidFill>
              </a:rPr>
              <a:t>The Whigs were a complicated coalition of radical aristocrats, non-conformists and industrialists</a:t>
            </a:r>
          </a:p>
          <a:p>
            <a:pPr marL="192881" indent="-192881">
              <a:spcBef>
                <a:spcPts val="338"/>
              </a:spcBef>
              <a:buFont typeface="Arial" panose="020B0604020202020204" pitchFamily="34" charset="0"/>
              <a:buChar char="•"/>
            </a:pPr>
            <a:r>
              <a:rPr lang="en-GB" sz="2200" dirty="0">
                <a:solidFill>
                  <a:schemeClr val="accent1">
                    <a:lumMod val="75000"/>
                  </a:schemeClr>
                </a:solidFill>
              </a:rPr>
              <a:t>The more radical nature of this grouping caused it to suffer by association with the revolutions in America and France and many Whigs joined the Tory party at this time.</a:t>
            </a:r>
          </a:p>
        </p:txBody>
      </p:sp>
      <p:sp>
        <p:nvSpPr>
          <p:cNvPr id="3" name="TextBox 2"/>
          <p:cNvSpPr txBox="1"/>
          <p:nvPr/>
        </p:nvSpPr>
        <p:spPr>
          <a:xfrm>
            <a:off x="5486400" y="5564007"/>
            <a:ext cx="3404952" cy="307777"/>
          </a:xfrm>
          <a:prstGeom prst="rect">
            <a:avLst/>
          </a:prstGeom>
          <a:noFill/>
        </p:spPr>
        <p:txBody>
          <a:bodyPr wrap="square" rtlCol="0">
            <a:spAutoFit/>
          </a:bodyPr>
          <a:lstStyle/>
          <a:p>
            <a:pPr algn="r"/>
            <a:r>
              <a:rPr lang="en-GB" sz="1400" dirty="0">
                <a:solidFill>
                  <a:schemeClr val="accent1">
                    <a:lumMod val="75000"/>
                  </a:schemeClr>
                </a:solidFill>
              </a:rPr>
              <a:t>(See for example </a:t>
            </a:r>
            <a:r>
              <a:rPr lang="en-GB" sz="1400" dirty="0" err="1">
                <a:solidFill>
                  <a:schemeClr val="accent1">
                    <a:lumMod val="75000"/>
                  </a:schemeClr>
                </a:solidFill>
              </a:rPr>
              <a:t>McKibbin</a:t>
            </a:r>
            <a:r>
              <a:rPr lang="en-GB" sz="1400" dirty="0">
                <a:solidFill>
                  <a:schemeClr val="accent1">
                    <a:lumMod val="75000"/>
                  </a:schemeClr>
                </a:solidFill>
              </a:rPr>
              <a:t>, 2019)</a:t>
            </a:r>
          </a:p>
        </p:txBody>
      </p:sp>
    </p:spTree>
    <p:extLst>
      <p:ext uri="{BB962C8B-B14F-4D97-AF65-F5344CB8AC3E}">
        <p14:creationId xmlns:p14="http://schemas.microsoft.com/office/powerpoint/2010/main" val="18878323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438" y="194682"/>
            <a:ext cx="8429124" cy="381535"/>
          </a:xfrm>
        </p:spPr>
        <p:txBody>
          <a:bodyPr>
            <a:noAutofit/>
          </a:bodyPr>
          <a:lstStyle/>
          <a:p>
            <a:pPr algn="ctr"/>
            <a:r>
              <a:rPr lang="en-GB" sz="3600" dirty="0">
                <a:solidFill>
                  <a:schemeClr val="accent1">
                    <a:lumMod val="75000"/>
                  </a:schemeClr>
                </a:solidFill>
              </a:rPr>
              <a:t>Liberalism – UK Historical Context</a:t>
            </a:r>
            <a:br>
              <a:rPr lang="en-GB" sz="3600" dirty="0">
                <a:solidFill>
                  <a:schemeClr val="accent1">
                    <a:lumMod val="75000"/>
                  </a:schemeClr>
                </a:solidFill>
              </a:rPr>
            </a:br>
            <a:endParaRPr lang="en-GB" sz="3600" dirty="0">
              <a:solidFill>
                <a:schemeClr val="accent1">
                  <a:lumMod val="75000"/>
                </a:schemeClr>
              </a:solidFill>
            </a:endParaRPr>
          </a:p>
        </p:txBody>
      </p:sp>
      <p:sp>
        <p:nvSpPr>
          <p:cNvPr id="5" name="TextBox 4"/>
          <p:cNvSpPr txBox="1"/>
          <p:nvPr/>
        </p:nvSpPr>
        <p:spPr>
          <a:xfrm>
            <a:off x="143508" y="902367"/>
            <a:ext cx="8856984" cy="4308872"/>
          </a:xfrm>
          <a:prstGeom prst="rect">
            <a:avLst/>
          </a:prstGeom>
          <a:noFill/>
        </p:spPr>
        <p:txBody>
          <a:bodyPr wrap="square" rtlCol="0">
            <a:spAutoFit/>
          </a:bodyPr>
          <a:lstStyle/>
          <a:p>
            <a:pPr marL="192881" indent="-192881">
              <a:spcBef>
                <a:spcPts val="338"/>
              </a:spcBef>
              <a:buFont typeface="Arial" panose="020B0604020202020204" pitchFamily="34" charset="0"/>
              <a:buChar char="•"/>
            </a:pPr>
            <a:r>
              <a:rPr lang="en-GB" sz="2200" dirty="0">
                <a:solidFill>
                  <a:schemeClr val="accent1">
                    <a:lumMod val="75000"/>
                  </a:schemeClr>
                </a:solidFill>
              </a:rPr>
              <a:t>As the Tory party transformed itself into the Conservatives over the course of the 19</a:t>
            </a:r>
            <a:r>
              <a:rPr lang="en-GB" sz="2200" baseline="30000" dirty="0">
                <a:solidFill>
                  <a:schemeClr val="accent1">
                    <a:lumMod val="75000"/>
                  </a:schemeClr>
                </a:solidFill>
              </a:rPr>
              <a:t>th</a:t>
            </a:r>
            <a:r>
              <a:rPr lang="en-GB" sz="2200" dirty="0">
                <a:solidFill>
                  <a:schemeClr val="accent1">
                    <a:lumMod val="75000"/>
                  </a:schemeClr>
                </a:solidFill>
              </a:rPr>
              <a:t> century, so the Whig party became the Liberal Party</a:t>
            </a:r>
          </a:p>
          <a:p>
            <a:pPr marL="192881" indent="-192881">
              <a:spcBef>
                <a:spcPts val="338"/>
              </a:spcBef>
              <a:buFont typeface="Arial" panose="020B0604020202020204" pitchFamily="34" charset="0"/>
              <a:buChar char="•"/>
            </a:pPr>
            <a:r>
              <a:rPr lang="en-GB" sz="2200" dirty="0">
                <a:solidFill>
                  <a:schemeClr val="accent1">
                    <a:lumMod val="75000"/>
                  </a:schemeClr>
                </a:solidFill>
              </a:rPr>
              <a:t>We must always remember that the ideology and Party are not one and the same thing</a:t>
            </a:r>
          </a:p>
          <a:p>
            <a:pPr marL="192881" indent="-192881">
              <a:spcBef>
                <a:spcPts val="338"/>
              </a:spcBef>
              <a:buFont typeface="Arial" panose="020B0604020202020204" pitchFamily="34" charset="0"/>
              <a:buChar char="•"/>
            </a:pPr>
            <a:r>
              <a:rPr lang="en-GB" sz="2200" dirty="0">
                <a:solidFill>
                  <a:schemeClr val="accent1">
                    <a:lumMod val="75000"/>
                  </a:schemeClr>
                </a:solidFill>
              </a:rPr>
              <a:t>However, during the course of the 19</a:t>
            </a:r>
            <a:r>
              <a:rPr lang="en-GB" sz="2200" baseline="30000" dirty="0">
                <a:solidFill>
                  <a:schemeClr val="accent1">
                    <a:lumMod val="75000"/>
                  </a:schemeClr>
                </a:solidFill>
              </a:rPr>
              <a:t>th</a:t>
            </a:r>
            <a:r>
              <a:rPr lang="en-GB" sz="2200" dirty="0">
                <a:solidFill>
                  <a:schemeClr val="accent1">
                    <a:lumMod val="75000"/>
                  </a:schemeClr>
                </a:solidFill>
              </a:rPr>
              <a:t> and early 20</a:t>
            </a:r>
            <a:r>
              <a:rPr lang="en-GB" sz="2200" baseline="30000" dirty="0">
                <a:solidFill>
                  <a:schemeClr val="accent1">
                    <a:lumMod val="75000"/>
                  </a:schemeClr>
                </a:solidFill>
              </a:rPr>
              <a:t>th</a:t>
            </a:r>
            <a:r>
              <a:rPr lang="en-GB" sz="2200" dirty="0">
                <a:solidFill>
                  <a:schemeClr val="accent1">
                    <a:lumMod val="75000"/>
                  </a:schemeClr>
                </a:solidFill>
              </a:rPr>
              <a:t> century the Liberal Party could be seem as pursuing </a:t>
            </a:r>
            <a:r>
              <a:rPr lang="en-GB" sz="2200" b="1" dirty="0">
                <a:solidFill>
                  <a:schemeClr val="accent1">
                    <a:lumMod val="75000"/>
                  </a:schemeClr>
                </a:solidFill>
              </a:rPr>
              <a:t>socially liberal </a:t>
            </a:r>
            <a:r>
              <a:rPr lang="en-GB" sz="2200" dirty="0">
                <a:solidFill>
                  <a:schemeClr val="accent1">
                    <a:lumMod val="75000"/>
                  </a:schemeClr>
                </a:solidFill>
              </a:rPr>
              <a:t>policies (e.g. rights for non-conformists and Catholics and the first pension and national insurance acts)</a:t>
            </a:r>
          </a:p>
          <a:p>
            <a:pPr marL="192881" indent="-192881">
              <a:spcBef>
                <a:spcPts val="338"/>
              </a:spcBef>
              <a:buFont typeface="Arial" panose="020B0604020202020204" pitchFamily="34" charset="0"/>
              <a:buChar char="•"/>
            </a:pPr>
            <a:r>
              <a:rPr lang="en-GB" sz="2200" dirty="0">
                <a:solidFill>
                  <a:schemeClr val="accent1">
                    <a:lumMod val="75000"/>
                  </a:schemeClr>
                </a:solidFill>
              </a:rPr>
              <a:t>As well as </a:t>
            </a:r>
            <a:r>
              <a:rPr lang="en-GB" sz="2200" b="1" dirty="0">
                <a:solidFill>
                  <a:schemeClr val="accent1">
                    <a:lumMod val="75000"/>
                  </a:schemeClr>
                </a:solidFill>
              </a:rPr>
              <a:t>liberal economic policy </a:t>
            </a:r>
            <a:r>
              <a:rPr lang="en-GB" sz="2200" dirty="0">
                <a:solidFill>
                  <a:schemeClr val="accent1">
                    <a:lumMod val="75000"/>
                  </a:schemeClr>
                </a:solidFill>
              </a:rPr>
              <a:t>(e.g. free trade, no regulation)</a:t>
            </a:r>
          </a:p>
          <a:p>
            <a:pPr marL="192881" indent="-192881">
              <a:spcBef>
                <a:spcPts val="338"/>
              </a:spcBef>
              <a:buFont typeface="Arial" panose="020B0604020202020204" pitchFamily="34" charset="0"/>
              <a:buChar char="•"/>
            </a:pPr>
            <a:r>
              <a:rPr lang="en-GB" sz="2200" dirty="0">
                <a:solidFill>
                  <a:schemeClr val="accent1">
                    <a:lumMod val="75000"/>
                  </a:schemeClr>
                </a:solidFill>
              </a:rPr>
              <a:t>In contemporary UK politics the Liberal Democrats are now seen as occupying the ‘centre’ ground with the Conservatives to the right and Labour to the left </a:t>
            </a:r>
          </a:p>
        </p:txBody>
      </p:sp>
      <p:sp>
        <p:nvSpPr>
          <p:cNvPr id="3" name="TextBox 2"/>
          <p:cNvSpPr txBox="1"/>
          <p:nvPr/>
        </p:nvSpPr>
        <p:spPr>
          <a:xfrm>
            <a:off x="5310158" y="5497236"/>
            <a:ext cx="3614386" cy="307777"/>
          </a:xfrm>
          <a:prstGeom prst="rect">
            <a:avLst/>
          </a:prstGeom>
          <a:noFill/>
        </p:spPr>
        <p:txBody>
          <a:bodyPr wrap="square" rtlCol="0">
            <a:spAutoFit/>
          </a:bodyPr>
          <a:lstStyle/>
          <a:p>
            <a:pPr algn="r"/>
            <a:r>
              <a:rPr lang="en-GB" sz="1400" dirty="0">
                <a:solidFill>
                  <a:schemeClr val="accent1">
                    <a:lumMod val="75000"/>
                  </a:schemeClr>
                </a:solidFill>
              </a:rPr>
              <a:t>(See for example </a:t>
            </a:r>
            <a:r>
              <a:rPr lang="en-GB" sz="1400" dirty="0" err="1">
                <a:solidFill>
                  <a:schemeClr val="accent1">
                    <a:lumMod val="75000"/>
                  </a:schemeClr>
                </a:solidFill>
              </a:rPr>
              <a:t>McKibbin</a:t>
            </a:r>
            <a:r>
              <a:rPr lang="en-GB" sz="1400" dirty="0">
                <a:solidFill>
                  <a:schemeClr val="accent1">
                    <a:lumMod val="75000"/>
                  </a:schemeClr>
                </a:solidFill>
              </a:rPr>
              <a:t>, 2019)</a:t>
            </a:r>
          </a:p>
        </p:txBody>
      </p:sp>
    </p:spTree>
    <p:extLst>
      <p:ext uri="{BB962C8B-B14F-4D97-AF65-F5344CB8AC3E}">
        <p14:creationId xmlns:p14="http://schemas.microsoft.com/office/powerpoint/2010/main" val="28525757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150" y="222621"/>
            <a:ext cx="8694258" cy="445550"/>
          </a:xfrm>
        </p:spPr>
        <p:txBody>
          <a:bodyPr>
            <a:noAutofit/>
          </a:bodyPr>
          <a:lstStyle/>
          <a:p>
            <a:pPr algn="ctr"/>
            <a:r>
              <a:rPr lang="en-GB" b="1" dirty="0">
                <a:solidFill>
                  <a:schemeClr val="accent1">
                    <a:lumMod val="75000"/>
                  </a:schemeClr>
                </a:solidFill>
              </a:rPr>
              <a:t>Liberalism &amp; Individual Rights</a:t>
            </a:r>
          </a:p>
        </p:txBody>
      </p:sp>
      <p:sp>
        <p:nvSpPr>
          <p:cNvPr id="7" name="TextBox 6"/>
          <p:cNvSpPr txBox="1"/>
          <p:nvPr/>
        </p:nvSpPr>
        <p:spPr>
          <a:xfrm>
            <a:off x="251520" y="961032"/>
            <a:ext cx="8640960" cy="4606389"/>
          </a:xfrm>
          <a:prstGeom prst="rect">
            <a:avLst/>
          </a:prstGeom>
          <a:noFill/>
        </p:spPr>
        <p:txBody>
          <a:bodyPr wrap="square" rtlCol="0">
            <a:spAutoFit/>
          </a:bodyPr>
          <a:lstStyle/>
          <a:p>
            <a:pPr marL="192881" indent="-192881">
              <a:spcBef>
                <a:spcPts val="450"/>
              </a:spcBef>
              <a:spcAft>
                <a:spcPts val="450"/>
              </a:spcAft>
              <a:buFont typeface="Arial" panose="020B0604020202020204" pitchFamily="34" charset="0"/>
              <a:buChar char="•"/>
            </a:pPr>
            <a:r>
              <a:rPr lang="en-GB" sz="2000" dirty="0">
                <a:solidFill>
                  <a:schemeClr val="accent1">
                    <a:lumMod val="75000"/>
                  </a:schemeClr>
                </a:solidFill>
              </a:rPr>
              <a:t>There is an acknowledged influence of liberalism on the concept of </a:t>
            </a:r>
            <a:r>
              <a:rPr lang="en-GB" sz="2000" b="1" dirty="0">
                <a:solidFill>
                  <a:schemeClr val="accent1">
                    <a:lumMod val="75000"/>
                  </a:schemeClr>
                </a:solidFill>
              </a:rPr>
              <a:t>right</a:t>
            </a:r>
            <a:r>
              <a:rPr lang="en-GB" sz="2000" dirty="0">
                <a:solidFill>
                  <a:schemeClr val="accent1">
                    <a:lumMod val="75000"/>
                  </a:schemeClr>
                </a:solidFill>
              </a:rPr>
              <a:t>s, for example:</a:t>
            </a:r>
          </a:p>
          <a:p>
            <a:pPr marL="192881" indent="-192881">
              <a:spcBef>
                <a:spcPts val="450"/>
              </a:spcBef>
              <a:spcAft>
                <a:spcPts val="450"/>
              </a:spcAft>
              <a:buFont typeface="Arial" panose="020B0604020202020204" pitchFamily="34" charset="0"/>
              <a:buChar char="•"/>
            </a:pPr>
            <a:r>
              <a:rPr lang="en-GB" sz="2000" dirty="0">
                <a:solidFill>
                  <a:schemeClr val="accent1">
                    <a:lumMod val="75000"/>
                  </a:schemeClr>
                </a:solidFill>
              </a:rPr>
              <a:t> The </a:t>
            </a:r>
            <a:r>
              <a:rPr lang="en-GB" sz="2000" dirty="0">
                <a:solidFill>
                  <a:schemeClr val="accent5"/>
                </a:solidFill>
                <a:hlinkClick r:id="rId2">
                  <a:extLst>
                    <a:ext uri="{A12FA001-AC4F-418D-AE19-62706E023703}">
                      <ahyp:hlinkClr xmlns:ahyp="http://schemas.microsoft.com/office/drawing/2018/hyperlinkcolor" val="tx"/>
                    </a:ext>
                  </a:extLst>
                </a:hlinkClick>
              </a:rPr>
              <a:t>US Declaration of Independence </a:t>
            </a:r>
            <a:r>
              <a:rPr lang="en-GB" sz="2000" dirty="0">
                <a:solidFill>
                  <a:schemeClr val="accent5"/>
                </a:solidFill>
              </a:rPr>
              <a:t> </a:t>
            </a:r>
            <a:r>
              <a:rPr lang="en-GB" sz="2000" dirty="0">
                <a:solidFill>
                  <a:schemeClr val="accent1">
                    <a:lumMod val="75000"/>
                  </a:schemeClr>
                </a:solidFill>
              </a:rPr>
              <a:t>(1776), which was a ‘liberal’ response to the perceived autocratic rule by the British Monarch,</a:t>
            </a:r>
          </a:p>
          <a:p>
            <a:pPr marL="192881" indent="-192881">
              <a:spcBef>
                <a:spcPts val="450"/>
              </a:spcBef>
              <a:spcAft>
                <a:spcPts val="450"/>
              </a:spcAft>
              <a:buFont typeface="Arial" panose="020B0604020202020204" pitchFamily="34" charset="0"/>
              <a:buChar char="•"/>
            </a:pPr>
            <a:r>
              <a:rPr lang="en-GB" sz="2000" dirty="0">
                <a:solidFill>
                  <a:schemeClr val="accent1">
                    <a:lumMod val="75000"/>
                  </a:schemeClr>
                </a:solidFill>
              </a:rPr>
              <a:t>Thomas Paine’s </a:t>
            </a:r>
            <a:r>
              <a:rPr lang="en-GB" sz="2000" dirty="0">
                <a:solidFill>
                  <a:schemeClr val="accent5"/>
                </a:solidFill>
                <a:hlinkClick r:id="rId3">
                  <a:extLst>
                    <a:ext uri="{A12FA001-AC4F-418D-AE19-62706E023703}">
                      <ahyp:hlinkClr xmlns:ahyp="http://schemas.microsoft.com/office/drawing/2018/hyperlinkcolor" val="tx"/>
                    </a:ext>
                  </a:extLst>
                </a:hlinkClick>
              </a:rPr>
              <a:t>The Rights of Man</a:t>
            </a:r>
            <a:r>
              <a:rPr lang="en-GB" sz="2000" dirty="0">
                <a:solidFill>
                  <a:schemeClr val="accent5"/>
                </a:solidFill>
              </a:rPr>
              <a:t> </a:t>
            </a:r>
            <a:r>
              <a:rPr lang="en-GB" sz="2000" dirty="0">
                <a:solidFill>
                  <a:schemeClr val="accent1">
                    <a:lumMod val="75000"/>
                  </a:schemeClr>
                </a:solidFill>
              </a:rPr>
              <a:t>(1791) which was a liberal defence of the French Revolution and an attack on </a:t>
            </a:r>
            <a:r>
              <a:rPr lang="en-GB" sz="2000" b="1" dirty="0">
                <a:solidFill>
                  <a:schemeClr val="accent1">
                    <a:lumMod val="75000"/>
                  </a:schemeClr>
                </a:solidFill>
              </a:rPr>
              <a:t>reactionary</a:t>
            </a:r>
            <a:r>
              <a:rPr lang="en-GB" sz="2000" dirty="0">
                <a:solidFill>
                  <a:schemeClr val="accent1">
                    <a:lumMod val="75000"/>
                  </a:schemeClr>
                </a:solidFill>
              </a:rPr>
              <a:t> and </a:t>
            </a:r>
            <a:r>
              <a:rPr lang="en-GB" sz="2000" b="1" dirty="0">
                <a:solidFill>
                  <a:schemeClr val="accent1">
                    <a:lumMod val="75000"/>
                  </a:schemeClr>
                </a:solidFill>
              </a:rPr>
              <a:t>autocratic</a:t>
            </a:r>
            <a:r>
              <a:rPr lang="en-GB" sz="2000" dirty="0">
                <a:solidFill>
                  <a:schemeClr val="accent1">
                    <a:lumMod val="75000"/>
                  </a:schemeClr>
                </a:solidFill>
              </a:rPr>
              <a:t> governments and monarchs,</a:t>
            </a:r>
          </a:p>
          <a:p>
            <a:pPr marL="192881" indent="-192881">
              <a:spcBef>
                <a:spcPts val="450"/>
              </a:spcBef>
              <a:spcAft>
                <a:spcPts val="450"/>
              </a:spcAft>
              <a:buFont typeface="Arial" panose="020B0604020202020204" pitchFamily="34" charset="0"/>
              <a:buChar char="•"/>
            </a:pPr>
            <a:r>
              <a:rPr lang="en-GB" sz="2000" dirty="0">
                <a:solidFill>
                  <a:schemeClr val="accent1">
                    <a:lumMod val="75000"/>
                  </a:schemeClr>
                </a:solidFill>
              </a:rPr>
              <a:t>Mary Wollstonecraft’s  </a:t>
            </a:r>
            <a:r>
              <a:rPr lang="en-GB" sz="2000" dirty="0">
                <a:solidFill>
                  <a:schemeClr val="accent5"/>
                </a:solidFill>
                <a:hlinkClick r:id="rId4">
                  <a:extLst>
                    <a:ext uri="{A12FA001-AC4F-418D-AE19-62706E023703}">
                      <ahyp:hlinkClr xmlns:ahyp="http://schemas.microsoft.com/office/drawing/2018/hyperlinkcolor" val="tx"/>
                    </a:ext>
                  </a:extLst>
                </a:hlinkClick>
              </a:rPr>
              <a:t>A Vindication of the Rights of Wo</a:t>
            </a:r>
            <a:r>
              <a:rPr lang="en-GB" sz="2000" dirty="0">
                <a:solidFill>
                  <a:schemeClr val="accent1">
                    <a:lumMod val="75000"/>
                  </a:schemeClr>
                </a:solidFill>
                <a:hlinkClick r:id="rId4">
                  <a:extLst>
                    <a:ext uri="{A12FA001-AC4F-418D-AE19-62706E023703}">
                      <ahyp:hlinkClr xmlns:ahyp="http://schemas.microsoft.com/office/drawing/2018/hyperlinkcolor" val="tx"/>
                    </a:ext>
                  </a:extLst>
                </a:hlinkClick>
              </a:rPr>
              <a:t>man</a:t>
            </a:r>
            <a:r>
              <a:rPr lang="en-GB" sz="2000" dirty="0">
                <a:solidFill>
                  <a:schemeClr val="accent1">
                    <a:lumMod val="75000"/>
                  </a:schemeClr>
                </a:solidFill>
              </a:rPr>
              <a:t> (1792) which extended Paine’s arguments to include the rights of women, and, more recently;</a:t>
            </a:r>
          </a:p>
          <a:p>
            <a:pPr marL="192881" indent="-192881">
              <a:spcBef>
                <a:spcPts val="450"/>
              </a:spcBef>
              <a:spcAft>
                <a:spcPts val="450"/>
              </a:spcAft>
              <a:buFont typeface="Arial" panose="020B0604020202020204" pitchFamily="34" charset="0"/>
              <a:buChar char="•"/>
            </a:pPr>
            <a:r>
              <a:rPr lang="en-GB" sz="2000" dirty="0">
                <a:solidFill>
                  <a:schemeClr val="accent1">
                    <a:lumMod val="75000"/>
                  </a:schemeClr>
                </a:solidFill>
              </a:rPr>
              <a:t>The United Nation’s </a:t>
            </a:r>
            <a:r>
              <a:rPr lang="en-GB" sz="2000" dirty="0">
                <a:solidFill>
                  <a:schemeClr val="accent5"/>
                </a:solidFill>
                <a:hlinkClick r:id="rId5">
                  <a:extLst>
                    <a:ext uri="{A12FA001-AC4F-418D-AE19-62706E023703}">
                      <ahyp:hlinkClr xmlns:ahyp="http://schemas.microsoft.com/office/drawing/2018/hyperlinkcolor" val="tx"/>
                    </a:ext>
                  </a:extLst>
                </a:hlinkClick>
              </a:rPr>
              <a:t>Universal Declaration of Human Rights</a:t>
            </a:r>
            <a:r>
              <a:rPr lang="en-GB" sz="2000" dirty="0">
                <a:solidFill>
                  <a:schemeClr val="accent5"/>
                </a:solidFill>
              </a:rPr>
              <a:t> </a:t>
            </a:r>
            <a:r>
              <a:rPr lang="en-GB" sz="2000" dirty="0">
                <a:solidFill>
                  <a:schemeClr val="accent1">
                    <a:lumMod val="75000"/>
                  </a:schemeClr>
                </a:solidFill>
              </a:rPr>
              <a:t>(1948) which was drawn up in response to the atrocities carried out by the Fascist regimes before and during the Second World War.</a:t>
            </a:r>
          </a:p>
        </p:txBody>
      </p:sp>
    </p:spTree>
    <p:extLst>
      <p:ext uri="{BB962C8B-B14F-4D97-AF65-F5344CB8AC3E}">
        <p14:creationId xmlns:p14="http://schemas.microsoft.com/office/powerpoint/2010/main" val="3757080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9661" y="286629"/>
            <a:ext cx="7578930" cy="445550"/>
          </a:xfrm>
        </p:spPr>
        <p:txBody>
          <a:bodyPr>
            <a:noAutofit/>
          </a:bodyPr>
          <a:lstStyle/>
          <a:p>
            <a:pPr algn="ctr"/>
            <a:r>
              <a:rPr lang="en-GB" b="1" dirty="0">
                <a:solidFill>
                  <a:schemeClr val="accent1">
                    <a:lumMod val="75000"/>
                  </a:schemeClr>
                </a:solidFill>
              </a:rPr>
              <a:t>Liberalism &amp; Individual Rights</a:t>
            </a:r>
          </a:p>
        </p:txBody>
      </p:sp>
      <p:sp>
        <p:nvSpPr>
          <p:cNvPr id="4" name="TextBox 3"/>
          <p:cNvSpPr txBox="1"/>
          <p:nvPr/>
        </p:nvSpPr>
        <p:spPr>
          <a:xfrm>
            <a:off x="5783004" y="5579053"/>
            <a:ext cx="3205548" cy="307777"/>
          </a:xfrm>
          <a:prstGeom prst="rect">
            <a:avLst/>
          </a:prstGeom>
          <a:noFill/>
        </p:spPr>
        <p:txBody>
          <a:bodyPr wrap="square" rtlCol="0">
            <a:spAutoFit/>
          </a:bodyPr>
          <a:lstStyle/>
          <a:p>
            <a:pPr marL="192881" lvl="1" algn="r">
              <a:buClr>
                <a:srgbClr val="2A1A00"/>
              </a:buClr>
            </a:pPr>
            <a:r>
              <a:rPr lang="en-GB" sz="1400" dirty="0">
                <a:solidFill>
                  <a:schemeClr val="accent1">
                    <a:lumMod val="75000"/>
                  </a:schemeClr>
                </a:solidFill>
              </a:rPr>
              <a:t>(see also Morphet, 2014)</a:t>
            </a:r>
          </a:p>
        </p:txBody>
      </p:sp>
      <p:sp>
        <p:nvSpPr>
          <p:cNvPr id="7" name="TextBox 6"/>
          <p:cNvSpPr txBox="1"/>
          <p:nvPr/>
        </p:nvSpPr>
        <p:spPr>
          <a:xfrm>
            <a:off x="76381" y="913795"/>
            <a:ext cx="8991237" cy="4793620"/>
          </a:xfrm>
          <a:prstGeom prst="rect">
            <a:avLst/>
          </a:prstGeom>
          <a:noFill/>
        </p:spPr>
        <p:txBody>
          <a:bodyPr wrap="square" rtlCol="0">
            <a:spAutoFit/>
          </a:bodyPr>
          <a:lstStyle/>
          <a:p>
            <a:pPr marL="192881" indent="-192881">
              <a:buFont typeface="Arial" panose="020B0604020202020204" pitchFamily="34" charset="0"/>
              <a:buChar char="•"/>
            </a:pPr>
            <a:r>
              <a:rPr lang="en-GB" sz="2400" dirty="0">
                <a:solidFill>
                  <a:schemeClr val="accent1">
                    <a:lumMod val="75000"/>
                  </a:schemeClr>
                </a:solidFill>
              </a:rPr>
              <a:t>In his essay </a:t>
            </a:r>
            <a:r>
              <a:rPr lang="en-GB" sz="2400" i="1" dirty="0">
                <a:solidFill>
                  <a:schemeClr val="accent1">
                    <a:lumMod val="75000"/>
                  </a:schemeClr>
                </a:solidFill>
              </a:rPr>
              <a:t>Citizenship and Social Class, </a:t>
            </a:r>
            <a:r>
              <a:rPr lang="en-GB" sz="2400" dirty="0">
                <a:solidFill>
                  <a:schemeClr val="accent1">
                    <a:lumMod val="75000"/>
                  </a:schemeClr>
                </a:solidFill>
              </a:rPr>
              <a:t>T. H. Marshall (1950, 1990) argued that there had been three periods of the development of ‘</a:t>
            </a:r>
            <a:r>
              <a:rPr lang="en-GB" sz="2400" b="1" dirty="0">
                <a:solidFill>
                  <a:schemeClr val="accent1">
                    <a:lumMod val="75000"/>
                  </a:schemeClr>
                </a:solidFill>
              </a:rPr>
              <a:t>rights</a:t>
            </a:r>
            <a:r>
              <a:rPr lang="en-GB" sz="2400" dirty="0">
                <a:solidFill>
                  <a:schemeClr val="accent1">
                    <a:lumMod val="75000"/>
                  </a:schemeClr>
                </a:solidFill>
              </a:rPr>
              <a:t>’ as follows;</a:t>
            </a:r>
          </a:p>
          <a:p>
            <a:pPr marL="192881" indent="-192881">
              <a:spcBef>
                <a:spcPts val="338"/>
              </a:spcBef>
              <a:spcAft>
                <a:spcPts val="338"/>
              </a:spcAft>
              <a:buFont typeface="Arial" panose="020B0604020202020204" pitchFamily="34" charset="0"/>
              <a:buChar char="•"/>
            </a:pPr>
            <a:r>
              <a:rPr lang="en-GB" sz="2400" dirty="0">
                <a:solidFill>
                  <a:schemeClr val="accent1">
                    <a:lumMod val="75000"/>
                  </a:schemeClr>
                </a:solidFill>
              </a:rPr>
              <a:t>17</a:t>
            </a:r>
            <a:r>
              <a:rPr lang="en-GB" sz="2400" baseline="30000" dirty="0">
                <a:solidFill>
                  <a:schemeClr val="accent1">
                    <a:lumMod val="75000"/>
                  </a:schemeClr>
                </a:solidFill>
              </a:rPr>
              <a:t>th</a:t>
            </a:r>
            <a:r>
              <a:rPr lang="en-GB" sz="2400" dirty="0">
                <a:solidFill>
                  <a:schemeClr val="accent1">
                    <a:lumMod val="75000"/>
                  </a:schemeClr>
                </a:solidFill>
              </a:rPr>
              <a:t> century </a:t>
            </a:r>
            <a:r>
              <a:rPr lang="en-GB" sz="2400" b="1" dirty="0">
                <a:solidFill>
                  <a:schemeClr val="accent1">
                    <a:lumMod val="75000"/>
                  </a:schemeClr>
                </a:solidFill>
              </a:rPr>
              <a:t>Civil</a:t>
            </a:r>
            <a:r>
              <a:rPr lang="en-GB" sz="2400" dirty="0">
                <a:solidFill>
                  <a:schemeClr val="accent1">
                    <a:lumMod val="75000"/>
                  </a:schemeClr>
                </a:solidFill>
              </a:rPr>
              <a:t> Rights (freedom of speech, thought and religion) in favour of an individual’s rights in the face of </a:t>
            </a:r>
            <a:r>
              <a:rPr lang="en-GB" sz="2400" b="1" dirty="0">
                <a:solidFill>
                  <a:schemeClr val="accent1">
                    <a:lumMod val="75000"/>
                  </a:schemeClr>
                </a:solidFill>
              </a:rPr>
              <a:t>autocratic</a:t>
            </a:r>
            <a:r>
              <a:rPr lang="en-GB" sz="2400" dirty="0">
                <a:solidFill>
                  <a:schemeClr val="accent1">
                    <a:lumMod val="75000"/>
                  </a:schemeClr>
                </a:solidFill>
              </a:rPr>
              <a:t> monarchy</a:t>
            </a:r>
          </a:p>
          <a:p>
            <a:pPr marL="192881" indent="-192881">
              <a:spcBef>
                <a:spcPts val="338"/>
              </a:spcBef>
              <a:spcAft>
                <a:spcPts val="338"/>
              </a:spcAft>
              <a:buFont typeface="Arial" panose="020B0604020202020204" pitchFamily="34" charset="0"/>
              <a:buChar char="•"/>
            </a:pPr>
            <a:r>
              <a:rPr lang="en-GB" sz="2400" dirty="0">
                <a:solidFill>
                  <a:schemeClr val="accent1">
                    <a:lumMod val="75000"/>
                  </a:schemeClr>
                </a:solidFill>
              </a:rPr>
              <a:t>19</a:t>
            </a:r>
            <a:r>
              <a:rPr lang="en-GB" sz="2400" baseline="30000" dirty="0">
                <a:solidFill>
                  <a:schemeClr val="accent1">
                    <a:lumMod val="75000"/>
                  </a:schemeClr>
                </a:solidFill>
              </a:rPr>
              <a:t>th</a:t>
            </a:r>
            <a:r>
              <a:rPr lang="en-GB" sz="2400" dirty="0">
                <a:solidFill>
                  <a:schemeClr val="accent1">
                    <a:lumMod val="75000"/>
                  </a:schemeClr>
                </a:solidFill>
              </a:rPr>
              <a:t> century </a:t>
            </a:r>
            <a:r>
              <a:rPr lang="en-GB" sz="2400" b="1" dirty="0">
                <a:solidFill>
                  <a:schemeClr val="accent1">
                    <a:lumMod val="75000"/>
                  </a:schemeClr>
                </a:solidFill>
              </a:rPr>
              <a:t>Political</a:t>
            </a:r>
            <a:r>
              <a:rPr lang="en-GB" sz="2400" dirty="0">
                <a:solidFill>
                  <a:schemeClr val="accent1">
                    <a:lumMod val="75000"/>
                  </a:schemeClr>
                </a:solidFill>
              </a:rPr>
              <a:t> Rights (right to vote and hold office) in the face of unfair exclusion due to religion, gender etc. </a:t>
            </a:r>
          </a:p>
          <a:p>
            <a:pPr marL="192881" indent="-192881">
              <a:spcBef>
                <a:spcPts val="338"/>
              </a:spcBef>
              <a:spcAft>
                <a:spcPts val="338"/>
              </a:spcAft>
              <a:buFont typeface="Arial" panose="020B0604020202020204" pitchFamily="34" charset="0"/>
              <a:buChar char="•"/>
            </a:pPr>
            <a:r>
              <a:rPr lang="en-GB" sz="2400" dirty="0">
                <a:solidFill>
                  <a:schemeClr val="accent1">
                    <a:lumMod val="75000"/>
                  </a:schemeClr>
                </a:solidFill>
              </a:rPr>
              <a:t>20</a:t>
            </a:r>
            <a:r>
              <a:rPr lang="en-GB" sz="2400" baseline="30000" dirty="0">
                <a:solidFill>
                  <a:schemeClr val="accent1">
                    <a:lumMod val="75000"/>
                  </a:schemeClr>
                </a:solidFill>
              </a:rPr>
              <a:t>th</a:t>
            </a:r>
            <a:r>
              <a:rPr lang="en-GB" sz="2400" dirty="0">
                <a:solidFill>
                  <a:schemeClr val="accent1">
                    <a:lumMod val="75000"/>
                  </a:schemeClr>
                </a:solidFill>
              </a:rPr>
              <a:t> century </a:t>
            </a:r>
            <a:r>
              <a:rPr lang="en-GB" sz="2400" b="1" dirty="0">
                <a:solidFill>
                  <a:schemeClr val="accent1">
                    <a:lumMod val="75000"/>
                  </a:schemeClr>
                </a:solidFill>
              </a:rPr>
              <a:t>Social</a:t>
            </a:r>
            <a:r>
              <a:rPr lang="en-GB" sz="2400" dirty="0">
                <a:solidFill>
                  <a:schemeClr val="accent1">
                    <a:lumMod val="75000"/>
                  </a:schemeClr>
                </a:solidFill>
              </a:rPr>
              <a:t> Rights (economic and social security)</a:t>
            </a:r>
          </a:p>
          <a:p>
            <a:pPr marL="192881" indent="-192881">
              <a:spcBef>
                <a:spcPts val="338"/>
              </a:spcBef>
              <a:spcAft>
                <a:spcPts val="338"/>
              </a:spcAft>
              <a:buFont typeface="Arial" panose="020B0604020202020204" pitchFamily="34" charset="0"/>
              <a:buChar char="•"/>
            </a:pPr>
            <a:r>
              <a:rPr lang="en-GB" sz="2400" dirty="0">
                <a:solidFill>
                  <a:schemeClr val="accent1">
                    <a:lumMod val="75000"/>
                  </a:schemeClr>
                </a:solidFill>
              </a:rPr>
              <a:t>However, the social rights can be seen as something different in that they were not established as a response to repression but were an attempt to address general inequality or </a:t>
            </a:r>
            <a:r>
              <a:rPr lang="en-GB" sz="2400" b="1" dirty="0">
                <a:solidFill>
                  <a:schemeClr val="accent1">
                    <a:lumMod val="75000"/>
                  </a:schemeClr>
                </a:solidFill>
              </a:rPr>
              <a:t>to ameliorate social injustice / inequality</a:t>
            </a:r>
          </a:p>
        </p:txBody>
      </p:sp>
    </p:spTree>
    <p:extLst>
      <p:ext uri="{BB962C8B-B14F-4D97-AF65-F5344CB8AC3E}">
        <p14:creationId xmlns:p14="http://schemas.microsoft.com/office/powerpoint/2010/main" val="41657208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5942" y="245345"/>
            <a:ext cx="8474866" cy="445550"/>
          </a:xfrm>
        </p:spPr>
        <p:txBody>
          <a:bodyPr>
            <a:noAutofit/>
          </a:bodyPr>
          <a:lstStyle/>
          <a:p>
            <a:pPr algn="ctr"/>
            <a:r>
              <a:rPr lang="en-GB" b="1" dirty="0">
                <a:solidFill>
                  <a:schemeClr val="accent1">
                    <a:lumMod val="75000"/>
                  </a:schemeClr>
                </a:solidFill>
              </a:rPr>
              <a:t>Amelioration of social injustice</a:t>
            </a:r>
          </a:p>
        </p:txBody>
      </p:sp>
      <p:sp>
        <p:nvSpPr>
          <p:cNvPr id="3" name="TextBox 2"/>
          <p:cNvSpPr txBox="1"/>
          <p:nvPr/>
        </p:nvSpPr>
        <p:spPr>
          <a:xfrm>
            <a:off x="138889" y="969288"/>
            <a:ext cx="8748972" cy="3795911"/>
          </a:xfrm>
          <a:prstGeom prst="rect">
            <a:avLst/>
          </a:prstGeom>
          <a:noFill/>
        </p:spPr>
        <p:txBody>
          <a:bodyPr wrap="square" rtlCol="0">
            <a:spAutoFit/>
          </a:bodyPr>
          <a:lstStyle/>
          <a:p>
            <a:pPr marL="160735" indent="-160735">
              <a:spcBef>
                <a:spcPts val="450"/>
              </a:spcBef>
              <a:spcAft>
                <a:spcPts val="450"/>
              </a:spcAft>
              <a:buFont typeface="Arial" panose="020B0604020202020204" pitchFamily="34" charset="0"/>
              <a:buChar char="•"/>
            </a:pPr>
            <a:r>
              <a:rPr lang="en-GB" sz="2800" dirty="0">
                <a:solidFill>
                  <a:schemeClr val="accent1">
                    <a:lumMod val="75000"/>
                  </a:schemeClr>
                </a:solidFill>
              </a:rPr>
              <a:t>This is seen as being a central tenet of liberalism</a:t>
            </a:r>
          </a:p>
          <a:p>
            <a:pPr marL="160735" indent="-160735">
              <a:spcBef>
                <a:spcPts val="450"/>
              </a:spcBef>
              <a:spcAft>
                <a:spcPts val="450"/>
              </a:spcAft>
              <a:buFont typeface="Arial" panose="020B0604020202020204" pitchFamily="34" charset="0"/>
              <a:buChar char="•"/>
            </a:pPr>
            <a:r>
              <a:rPr lang="en-GB" sz="2800" dirty="0">
                <a:solidFill>
                  <a:schemeClr val="accent1">
                    <a:lumMod val="75000"/>
                  </a:schemeClr>
                </a:solidFill>
              </a:rPr>
              <a:t>It is argued that, through no fault of their own, people can be unable to benefit from society in the same way that others can</a:t>
            </a:r>
          </a:p>
          <a:p>
            <a:pPr marL="160735" indent="-160735">
              <a:spcBef>
                <a:spcPts val="450"/>
              </a:spcBef>
              <a:spcAft>
                <a:spcPts val="450"/>
              </a:spcAft>
              <a:buFont typeface="Arial" panose="020B0604020202020204" pitchFamily="34" charset="0"/>
              <a:buChar char="•"/>
            </a:pPr>
            <a:r>
              <a:rPr lang="en-GB" sz="2800" dirty="0">
                <a:solidFill>
                  <a:schemeClr val="accent1">
                    <a:lumMod val="75000"/>
                  </a:schemeClr>
                </a:solidFill>
              </a:rPr>
              <a:t>Age (the very young or very old), impairment, ill-health (both physical and mental), closure of industry etc. were all seen as being conditions that could lead to social injustice which would then need ‘</a:t>
            </a:r>
            <a:r>
              <a:rPr lang="en-GB" sz="2800" b="1" dirty="0">
                <a:solidFill>
                  <a:schemeClr val="accent1">
                    <a:lumMod val="75000"/>
                  </a:schemeClr>
                </a:solidFill>
              </a:rPr>
              <a:t>ameliorating</a:t>
            </a:r>
            <a:r>
              <a:rPr lang="en-GB" sz="2800" dirty="0">
                <a:solidFill>
                  <a:schemeClr val="accent1">
                    <a:lumMod val="75000"/>
                  </a:schemeClr>
                </a:solidFill>
              </a:rPr>
              <a:t>’</a:t>
            </a:r>
          </a:p>
        </p:txBody>
      </p:sp>
    </p:spTree>
    <p:extLst>
      <p:ext uri="{BB962C8B-B14F-4D97-AF65-F5344CB8AC3E}">
        <p14:creationId xmlns:p14="http://schemas.microsoft.com/office/powerpoint/2010/main" val="38407388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271" y="305304"/>
            <a:ext cx="8639458" cy="445550"/>
          </a:xfrm>
        </p:spPr>
        <p:txBody>
          <a:bodyPr>
            <a:noAutofit/>
          </a:bodyPr>
          <a:lstStyle/>
          <a:p>
            <a:pPr algn="ctr"/>
            <a:r>
              <a:rPr lang="en-GB" b="1" dirty="0">
                <a:solidFill>
                  <a:schemeClr val="accent1">
                    <a:lumMod val="75000"/>
                  </a:schemeClr>
                </a:solidFill>
              </a:rPr>
              <a:t>Amelioration of social injustice</a:t>
            </a:r>
          </a:p>
        </p:txBody>
      </p:sp>
      <p:sp>
        <p:nvSpPr>
          <p:cNvPr id="3" name="TextBox 2"/>
          <p:cNvSpPr txBox="1"/>
          <p:nvPr/>
        </p:nvSpPr>
        <p:spPr>
          <a:xfrm>
            <a:off x="197514" y="970448"/>
            <a:ext cx="8748972" cy="4657685"/>
          </a:xfrm>
          <a:prstGeom prst="rect">
            <a:avLst/>
          </a:prstGeom>
          <a:noFill/>
        </p:spPr>
        <p:txBody>
          <a:bodyPr wrap="square" rtlCol="0">
            <a:spAutoFit/>
          </a:bodyPr>
          <a:lstStyle/>
          <a:p>
            <a:pPr marL="160735" indent="-160735">
              <a:spcBef>
                <a:spcPts val="450"/>
              </a:spcBef>
              <a:spcAft>
                <a:spcPts val="450"/>
              </a:spcAft>
              <a:buFont typeface="Arial" panose="020B0604020202020204" pitchFamily="34" charset="0"/>
              <a:buChar char="•"/>
            </a:pPr>
            <a:r>
              <a:rPr lang="en-GB" sz="2800" dirty="0">
                <a:solidFill>
                  <a:schemeClr val="accent1">
                    <a:lumMod val="75000"/>
                  </a:schemeClr>
                </a:solidFill>
              </a:rPr>
              <a:t>This influence can be seen in the Liberal reforms in the early 20</a:t>
            </a:r>
            <a:r>
              <a:rPr lang="en-GB" sz="2800" baseline="30000" dirty="0">
                <a:solidFill>
                  <a:schemeClr val="accent1">
                    <a:lumMod val="75000"/>
                  </a:schemeClr>
                </a:solidFill>
              </a:rPr>
              <a:t>th</a:t>
            </a:r>
            <a:r>
              <a:rPr lang="en-GB" sz="2800" dirty="0">
                <a:solidFill>
                  <a:schemeClr val="accent1">
                    <a:lumMod val="75000"/>
                  </a:schemeClr>
                </a:solidFill>
              </a:rPr>
              <a:t> century and in the </a:t>
            </a:r>
            <a:r>
              <a:rPr lang="en-GB" sz="2800" b="1" dirty="0">
                <a:solidFill>
                  <a:schemeClr val="accent1">
                    <a:lumMod val="75000"/>
                  </a:schemeClr>
                </a:solidFill>
              </a:rPr>
              <a:t>Beveridge report </a:t>
            </a:r>
            <a:r>
              <a:rPr lang="en-GB" sz="2800" dirty="0">
                <a:solidFill>
                  <a:schemeClr val="accent1">
                    <a:lumMod val="75000"/>
                  </a:schemeClr>
                </a:solidFill>
              </a:rPr>
              <a:t>at the end of the Second World War</a:t>
            </a:r>
          </a:p>
          <a:p>
            <a:pPr marL="160735" indent="-160735">
              <a:spcBef>
                <a:spcPts val="450"/>
              </a:spcBef>
              <a:spcAft>
                <a:spcPts val="450"/>
              </a:spcAft>
              <a:buFont typeface="Arial" panose="020B0604020202020204" pitchFamily="34" charset="0"/>
              <a:buChar char="•"/>
            </a:pPr>
            <a:r>
              <a:rPr lang="en-GB" sz="2800" dirty="0">
                <a:solidFill>
                  <a:schemeClr val="accent1">
                    <a:lumMod val="75000"/>
                  </a:schemeClr>
                </a:solidFill>
              </a:rPr>
              <a:t>In this sense liberalism can be seen as focusing on both individual rights and on the responsibility of society to look after those who may not be able to look after themselves</a:t>
            </a:r>
          </a:p>
          <a:p>
            <a:pPr marL="160735" indent="-160735">
              <a:spcBef>
                <a:spcPts val="450"/>
              </a:spcBef>
              <a:spcAft>
                <a:spcPts val="450"/>
              </a:spcAft>
              <a:buFont typeface="Arial" panose="020B0604020202020204" pitchFamily="34" charset="0"/>
              <a:buChar char="•"/>
            </a:pPr>
            <a:r>
              <a:rPr lang="en-GB" sz="2800" dirty="0">
                <a:solidFill>
                  <a:schemeClr val="accent1">
                    <a:lumMod val="75000"/>
                  </a:schemeClr>
                </a:solidFill>
              </a:rPr>
              <a:t>In both senses these </a:t>
            </a:r>
            <a:r>
              <a:rPr lang="en-GB" sz="2800" b="1" dirty="0">
                <a:solidFill>
                  <a:schemeClr val="accent1">
                    <a:lumMod val="75000"/>
                  </a:schemeClr>
                </a:solidFill>
              </a:rPr>
              <a:t>liberal</a:t>
            </a:r>
            <a:r>
              <a:rPr lang="en-GB" sz="2800" dirty="0">
                <a:solidFill>
                  <a:schemeClr val="accent1">
                    <a:lumMod val="75000"/>
                  </a:schemeClr>
                </a:solidFill>
              </a:rPr>
              <a:t> concepts can be seen to have been influenced by the writings of John Locke (1632-1704)</a:t>
            </a:r>
          </a:p>
        </p:txBody>
      </p:sp>
    </p:spTree>
    <p:extLst>
      <p:ext uri="{BB962C8B-B14F-4D97-AF65-F5344CB8AC3E}">
        <p14:creationId xmlns:p14="http://schemas.microsoft.com/office/powerpoint/2010/main" val="29944580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061" y="215830"/>
            <a:ext cx="8913878" cy="445550"/>
          </a:xfrm>
        </p:spPr>
        <p:txBody>
          <a:bodyPr>
            <a:noAutofit/>
          </a:bodyPr>
          <a:lstStyle/>
          <a:p>
            <a:pPr algn="ctr"/>
            <a:r>
              <a:rPr lang="en-GB" b="1" dirty="0">
                <a:solidFill>
                  <a:schemeClr val="accent1">
                    <a:lumMod val="75000"/>
                  </a:schemeClr>
                </a:solidFill>
              </a:rPr>
              <a:t>John Locke and Liberalism</a:t>
            </a:r>
          </a:p>
        </p:txBody>
      </p:sp>
      <p:sp>
        <p:nvSpPr>
          <p:cNvPr id="3" name="TextBox 2"/>
          <p:cNvSpPr txBox="1"/>
          <p:nvPr/>
        </p:nvSpPr>
        <p:spPr>
          <a:xfrm>
            <a:off x="115061" y="956172"/>
            <a:ext cx="8913878" cy="5170646"/>
          </a:xfrm>
          <a:prstGeom prst="rect">
            <a:avLst/>
          </a:prstGeom>
          <a:noFill/>
        </p:spPr>
        <p:txBody>
          <a:bodyPr wrap="square" rtlCol="0">
            <a:spAutoFit/>
          </a:bodyPr>
          <a:lstStyle/>
          <a:p>
            <a:pPr marL="160735" indent="-160735">
              <a:spcBef>
                <a:spcPts val="338"/>
              </a:spcBef>
              <a:buFont typeface="Arial" panose="020B0604020202020204" pitchFamily="34" charset="0"/>
              <a:buChar char="•"/>
            </a:pPr>
            <a:r>
              <a:rPr lang="en-GB" sz="2100" dirty="0">
                <a:solidFill>
                  <a:schemeClr val="accent1">
                    <a:lumMod val="75000"/>
                  </a:schemeClr>
                </a:solidFill>
              </a:rPr>
              <a:t>Locke is often called “</a:t>
            </a:r>
            <a:r>
              <a:rPr lang="en-GB" sz="2100" dirty="0">
                <a:solidFill>
                  <a:schemeClr val="accent5"/>
                </a:solidFill>
                <a:hlinkClick r:id="rId2">
                  <a:extLst>
                    <a:ext uri="{A12FA001-AC4F-418D-AE19-62706E023703}">
                      <ahyp:hlinkClr xmlns:ahyp="http://schemas.microsoft.com/office/drawing/2018/hyperlinkcolor" val="tx"/>
                    </a:ext>
                  </a:extLst>
                </a:hlinkClick>
              </a:rPr>
              <a:t>the father of liberalism</a:t>
            </a:r>
            <a:r>
              <a:rPr lang="en-GB" sz="2100" dirty="0">
                <a:solidFill>
                  <a:schemeClr val="accent1">
                    <a:lumMod val="75000"/>
                  </a:schemeClr>
                </a:solidFill>
              </a:rPr>
              <a:t>” because of his influence on liberal political thought</a:t>
            </a:r>
          </a:p>
          <a:p>
            <a:pPr marL="160735" indent="-160735">
              <a:spcBef>
                <a:spcPts val="338"/>
              </a:spcBef>
              <a:buFont typeface="Arial" panose="020B0604020202020204" pitchFamily="34" charset="0"/>
              <a:buChar char="•"/>
            </a:pPr>
            <a:r>
              <a:rPr lang="en-GB" sz="2100" dirty="0">
                <a:solidFill>
                  <a:schemeClr val="accent1">
                    <a:lumMod val="75000"/>
                  </a:schemeClr>
                </a:solidFill>
              </a:rPr>
              <a:t>In his S</a:t>
            </a:r>
            <a:r>
              <a:rPr lang="en-GB" sz="2100" i="1" dirty="0">
                <a:solidFill>
                  <a:schemeClr val="accent1">
                    <a:lumMod val="75000"/>
                  </a:schemeClr>
                </a:solidFill>
              </a:rPr>
              <a:t>econd Treatise on Government</a:t>
            </a:r>
            <a:r>
              <a:rPr lang="en-GB" sz="2100" dirty="0">
                <a:solidFill>
                  <a:schemeClr val="accent1">
                    <a:lumMod val="75000"/>
                  </a:schemeClr>
                </a:solidFill>
              </a:rPr>
              <a:t> (1689, Edited by </a:t>
            </a:r>
            <a:r>
              <a:rPr lang="en-GB" sz="2100" dirty="0" err="1">
                <a:solidFill>
                  <a:schemeClr val="accent1">
                    <a:lumMod val="75000"/>
                  </a:schemeClr>
                </a:solidFill>
              </a:rPr>
              <a:t>Sharpiro</a:t>
            </a:r>
            <a:r>
              <a:rPr lang="en-GB" sz="2100" dirty="0">
                <a:solidFill>
                  <a:schemeClr val="accent1">
                    <a:lumMod val="75000"/>
                  </a:schemeClr>
                </a:solidFill>
              </a:rPr>
              <a:t>, 2000) he argued that </a:t>
            </a:r>
            <a:r>
              <a:rPr lang="en-GB" sz="2100" b="1" dirty="0">
                <a:solidFill>
                  <a:schemeClr val="accent1">
                    <a:lumMod val="75000"/>
                  </a:schemeClr>
                </a:solidFill>
              </a:rPr>
              <a:t>political</a:t>
            </a:r>
            <a:r>
              <a:rPr lang="en-GB" sz="2100" dirty="0">
                <a:solidFill>
                  <a:schemeClr val="accent1">
                    <a:lumMod val="75000"/>
                  </a:schemeClr>
                </a:solidFill>
              </a:rPr>
              <a:t> power should depend on the </a:t>
            </a:r>
            <a:r>
              <a:rPr lang="en-GB" sz="2100" b="1" dirty="0">
                <a:solidFill>
                  <a:schemeClr val="accent1">
                    <a:lumMod val="75000"/>
                  </a:schemeClr>
                </a:solidFill>
              </a:rPr>
              <a:t>consent of the people to be governed</a:t>
            </a:r>
          </a:p>
          <a:p>
            <a:pPr marL="160735" indent="-160735">
              <a:spcBef>
                <a:spcPts val="338"/>
              </a:spcBef>
              <a:buFont typeface="Arial" panose="020B0604020202020204" pitchFamily="34" charset="0"/>
              <a:buChar char="•"/>
            </a:pPr>
            <a:r>
              <a:rPr lang="en-GB" sz="2100" dirty="0">
                <a:solidFill>
                  <a:schemeClr val="accent1">
                    <a:lumMod val="75000"/>
                  </a:schemeClr>
                </a:solidFill>
              </a:rPr>
              <a:t>In this sense his argument relied on the concept of </a:t>
            </a:r>
            <a:r>
              <a:rPr lang="en-GB" sz="2100" b="1" dirty="0">
                <a:solidFill>
                  <a:schemeClr val="accent1">
                    <a:lumMod val="75000"/>
                  </a:schemeClr>
                </a:solidFill>
              </a:rPr>
              <a:t>natural or inalienable rights </a:t>
            </a:r>
            <a:r>
              <a:rPr lang="en-GB" sz="2100" dirty="0">
                <a:solidFill>
                  <a:schemeClr val="accent1">
                    <a:lumMod val="75000"/>
                  </a:schemeClr>
                </a:solidFill>
              </a:rPr>
              <a:t>and the idea of the </a:t>
            </a:r>
            <a:r>
              <a:rPr lang="en-GB" sz="2100" b="1" dirty="0">
                <a:solidFill>
                  <a:schemeClr val="accent1">
                    <a:lumMod val="75000"/>
                  </a:schemeClr>
                </a:solidFill>
              </a:rPr>
              <a:t>social contract</a:t>
            </a:r>
            <a:endParaRPr lang="en-GB" sz="2100" dirty="0">
              <a:solidFill>
                <a:schemeClr val="accent1">
                  <a:lumMod val="75000"/>
                </a:schemeClr>
              </a:solidFill>
            </a:endParaRPr>
          </a:p>
          <a:p>
            <a:pPr marL="160735" indent="-160735">
              <a:spcBef>
                <a:spcPts val="338"/>
              </a:spcBef>
              <a:buFont typeface="Arial" panose="020B0604020202020204" pitchFamily="34" charset="0"/>
              <a:buChar char="•"/>
            </a:pPr>
            <a:r>
              <a:rPr lang="en-GB" sz="2100" dirty="0">
                <a:solidFill>
                  <a:schemeClr val="accent1">
                    <a:lumMod val="75000"/>
                  </a:schemeClr>
                </a:solidFill>
              </a:rPr>
              <a:t>This latter idea has been summarised as  ‘the view that persons’ moral and/or political obligations are dependent upon a contract or agreement among them to form the society in which they live’ (</a:t>
            </a:r>
            <a:r>
              <a:rPr lang="en-GB" sz="2100" dirty="0" err="1">
                <a:solidFill>
                  <a:schemeClr val="accent1">
                    <a:lumMod val="75000"/>
                  </a:schemeClr>
                </a:solidFill>
              </a:rPr>
              <a:t>Fieser</a:t>
            </a:r>
            <a:r>
              <a:rPr lang="en-GB" sz="2100" dirty="0">
                <a:solidFill>
                  <a:schemeClr val="accent1">
                    <a:lumMod val="75000"/>
                  </a:schemeClr>
                </a:solidFill>
              </a:rPr>
              <a:t> &amp; Dowden, No Date)</a:t>
            </a:r>
          </a:p>
          <a:p>
            <a:pPr marL="192881" indent="-192881">
              <a:spcBef>
                <a:spcPts val="338"/>
              </a:spcBef>
              <a:buFont typeface="Arial" panose="020B0604020202020204" pitchFamily="34" charset="0"/>
              <a:buChar char="•"/>
            </a:pPr>
            <a:r>
              <a:rPr lang="en-GB" sz="2100" dirty="0">
                <a:solidFill>
                  <a:schemeClr val="accent1">
                    <a:lumMod val="75000"/>
                  </a:schemeClr>
                </a:solidFill>
              </a:rPr>
              <a:t>He further argued that, if a monarch or government broke this social contract they forfeited the right to govern</a:t>
            </a:r>
          </a:p>
          <a:p>
            <a:pPr marL="192881" indent="-192881">
              <a:spcBef>
                <a:spcPts val="338"/>
              </a:spcBef>
              <a:buFont typeface="Arial" panose="020B0604020202020204" pitchFamily="34" charset="0"/>
              <a:buChar char="•"/>
            </a:pPr>
            <a:r>
              <a:rPr lang="en-GB" sz="2100" dirty="0">
                <a:solidFill>
                  <a:schemeClr val="accent1">
                    <a:lumMod val="75000"/>
                  </a:schemeClr>
                </a:solidFill>
              </a:rPr>
              <a:t>It was this argument that influenced both the American and French revolutions</a:t>
            </a:r>
          </a:p>
          <a:p>
            <a:pPr marL="160735" indent="-160735">
              <a:spcBef>
                <a:spcPts val="338"/>
              </a:spcBef>
              <a:buFont typeface="Arial" panose="020B0604020202020204" pitchFamily="34" charset="0"/>
              <a:buChar char="•"/>
            </a:pPr>
            <a:endParaRPr lang="en-GB" sz="2100" dirty="0">
              <a:solidFill>
                <a:schemeClr val="accent1">
                  <a:lumMod val="75000"/>
                </a:schemeClr>
              </a:solidFill>
            </a:endParaRPr>
          </a:p>
        </p:txBody>
      </p:sp>
    </p:spTree>
    <p:extLst>
      <p:ext uri="{BB962C8B-B14F-4D97-AF65-F5344CB8AC3E}">
        <p14:creationId xmlns:p14="http://schemas.microsoft.com/office/powerpoint/2010/main" val="26158597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2751" y="190752"/>
            <a:ext cx="8678498" cy="445550"/>
          </a:xfrm>
        </p:spPr>
        <p:txBody>
          <a:bodyPr>
            <a:noAutofit/>
          </a:bodyPr>
          <a:lstStyle/>
          <a:p>
            <a:pPr algn="ctr"/>
            <a:r>
              <a:rPr lang="en-GB" b="1" dirty="0">
                <a:solidFill>
                  <a:schemeClr val="accent1">
                    <a:lumMod val="75000"/>
                  </a:schemeClr>
                </a:solidFill>
              </a:rPr>
              <a:t>John Locke and Liberalism</a:t>
            </a:r>
          </a:p>
        </p:txBody>
      </p:sp>
      <p:sp>
        <p:nvSpPr>
          <p:cNvPr id="3" name="TextBox 2"/>
          <p:cNvSpPr txBox="1"/>
          <p:nvPr/>
        </p:nvSpPr>
        <p:spPr>
          <a:xfrm>
            <a:off x="143508" y="965514"/>
            <a:ext cx="8856984" cy="4601260"/>
          </a:xfrm>
          <a:prstGeom prst="rect">
            <a:avLst/>
          </a:prstGeom>
          <a:noFill/>
        </p:spPr>
        <p:txBody>
          <a:bodyPr wrap="square" rtlCol="0">
            <a:spAutoFit/>
          </a:bodyPr>
          <a:lstStyle/>
          <a:p>
            <a:pPr marL="160735" indent="-160735">
              <a:spcBef>
                <a:spcPts val="338"/>
              </a:spcBef>
              <a:spcAft>
                <a:spcPts val="338"/>
              </a:spcAft>
              <a:buFont typeface="Arial" panose="020B0604020202020204" pitchFamily="34" charset="0"/>
              <a:buChar char="•"/>
            </a:pPr>
            <a:r>
              <a:rPr lang="en-GB" sz="2100" dirty="0">
                <a:solidFill>
                  <a:schemeClr val="accent1">
                    <a:lumMod val="75000"/>
                  </a:schemeClr>
                </a:solidFill>
              </a:rPr>
              <a:t>It has also been argued, by Layman (2020) among others, that Locke also influenced radical liberal thought in other ways </a:t>
            </a:r>
          </a:p>
          <a:p>
            <a:pPr marL="160735" indent="-160735">
              <a:spcBef>
                <a:spcPts val="338"/>
              </a:spcBef>
              <a:spcAft>
                <a:spcPts val="338"/>
              </a:spcAft>
              <a:buFont typeface="Arial" panose="020B0604020202020204" pitchFamily="34" charset="0"/>
              <a:buChar char="•"/>
            </a:pPr>
            <a:r>
              <a:rPr lang="en-GB" sz="2100" dirty="0">
                <a:solidFill>
                  <a:schemeClr val="accent1">
                    <a:lumMod val="75000"/>
                  </a:schemeClr>
                </a:solidFill>
              </a:rPr>
              <a:t>One group, which Layman calls the ‘</a:t>
            </a:r>
            <a:r>
              <a:rPr lang="en-GB" sz="2100" b="1" dirty="0">
                <a:solidFill>
                  <a:schemeClr val="accent1">
                    <a:lumMod val="75000"/>
                  </a:schemeClr>
                </a:solidFill>
              </a:rPr>
              <a:t>libertarian</a:t>
            </a:r>
            <a:r>
              <a:rPr lang="en-GB" sz="2100" dirty="0">
                <a:solidFill>
                  <a:schemeClr val="accent1">
                    <a:lumMod val="75000"/>
                  </a:schemeClr>
                </a:solidFill>
              </a:rPr>
              <a:t> </a:t>
            </a:r>
            <a:r>
              <a:rPr lang="en-GB" sz="2100" b="1" dirty="0">
                <a:solidFill>
                  <a:schemeClr val="accent1">
                    <a:lumMod val="75000"/>
                  </a:schemeClr>
                </a:solidFill>
              </a:rPr>
              <a:t>radicals</a:t>
            </a:r>
            <a:r>
              <a:rPr lang="en-GB" sz="2100" dirty="0">
                <a:solidFill>
                  <a:schemeClr val="accent1">
                    <a:lumMod val="75000"/>
                  </a:schemeClr>
                </a:solidFill>
              </a:rPr>
              <a:t>’, argue that there are ‘no grounds for state redistribution except to correct past injustices, and governments are typically little more than thieving and oppressive gangs’</a:t>
            </a:r>
          </a:p>
          <a:p>
            <a:pPr marL="160735" indent="-160735">
              <a:spcBef>
                <a:spcPts val="338"/>
              </a:spcBef>
              <a:spcAft>
                <a:spcPts val="338"/>
              </a:spcAft>
              <a:buFont typeface="Arial" panose="020B0604020202020204" pitchFamily="34" charset="0"/>
              <a:buChar char="•"/>
            </a:pPr>
            <a:r>
              <a:rPr lang="en-GB" sz="2100" dirty="0">
                <a:solidFill>
                  <a:schemeClr val="accent1">
                    <a:lumMod val="75000"/>
                  </a:schemeClr>
                </a:solidFill>
              </a:rPr>
              <a:t>This group can be seen to have influenced the ameliorative  trend in liberal thought as well as those opposed, in principle, to taxation</a:t>
            </a:r>
          </a:p>
          <a:p>
            <a:pPr marL="160735" indent="-160735">
              <a:spcBef>
                <a:spcPts val="338"/>
              </a:spcBef>
              <a:spcAft>
                <a:spcPts val="338"/>
              </a:spcAft>
              <a:buFont typeface="Arial" panose="020B0604020202020204" pitchFamily="34" charset="0"/>
              <a:buChar char="•"/>
            </a:pPr>
            <a:r>
              <a:rPr lang="en-GB" sz="2100" dirty="0">
                <a:solidFill>
                  <a:schemeClr val="accent1">
                    <a:lumMod val="75000"/>
                  </a:schemeClr>
                </a:solidFill>
              </a:rPr>
              <a:t>The other group, which Layman calls the ‘</a:t>
            </a:r>
            <a:r>
              <a:rPr lang="en-GB" sz="2100" b="1" dirty="0">
                <a:solidFill>
                  <a:schemeClr val="accent1">
                    <a:lumMod val="75000"/>
                  </a:schemeClr>
                </a:solidFill>
              </a:rPr>
              <a:t>egalitarian radicals</a:t>
            </a:r>
            <a:r>
              <a:rPr lang="en-GB" sz="2100" dirty="0">
                <a:solidFill>
                  <a:schemeClr val="accent1">
                    <a:lumMod val="75000"/>
                  </a:schemeClr>
                </a:solidFill>
              </a:rPr>
              <a:t>’, claim that ‘states should ensure, through redistributive taxation and other progressive policies, that our institutions respect this common right’ to ‘to share equally in the world’s resources’</a:t>
            </a:r>
          </a:p>
          <a:p>
            <a:pPr marL="160735" indent="-160735">
              <a:spcBef>
                <a:spcPts val="338"/>
              </a:spcBef>
              <a:spcAft>
                <a:spcPts val="338"/>
              </a:spcAft>
              <a:buFont typeface="Arial" panose="020B0604020202020204" pitchFamily="34" charset="0"/>
              <a:buChar char="•"/>
            </a:pPr>
            <a:r>
              <a:rPr lang="en-GB" sz="2100" dirty="0">
                <a:solidFill>
                  <a:schemeClr val="accent1">
                    <a:lumMod val="75000"/>
                  </a:schemeClr>
                </a:solidFill>
              </a:rPr>
              <a:t>This latter group can be seen to have not only influenced radical liberalism but other redistributive ideologies such as </a:t>
            </a:r>
            <a:r>
              <a:rPr lang="en-GB" sz="2100" b="1" dirty="0">
                <a:solidFill>
                  <a:schemeClr val="accent1">
                    <a:lumMod val="75000"/>
                  </a:schemeClr>
                </a:solidFill>
              </a:rPr>
              <a:t>socialism</a:t>
            </a:r>
            <a:r>
              <a:rPr lang="en-GB" sz="2100" dirty="0">
                <a:solidFill>
                  <a:schemeClr val="accent1">
                    <a:lumMod val="75000"/>
                  </a:schemeClr>
                </a:solidFill>
              </a:rPr>
              <a:t> and </a:t>
            </a:r>
            <a:r>
              <a:rPr lang="en-GB" sz="2100" b="1" dirty="0">
                <a:solidFill>
                  <a:schemeClr val="accent1">
                    <a:lumMod val="75000"/>
                  </a:schemeClr>
                </a:solidFill>
              </a:rPr>
              <a:t>Marxism</a:t>
            </a:r>
          </a:p>
        </p:txBody>
      </p:sp>
    </p:spTree>
    <p:extLst>
      <p:ext uri="{BB962C8B-B14F-4D97-AF65-F5344CB8AC3E}">
        <p14:creationId xmlns:p14="http://schemas.microsoft.com/office/powerpoint/2010/main" val="10978916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6579" y="243027"/>
            <a:ext cx="5950842" cy="437681"/>
          </a:xfrm>
        </p:spPr>
        <p:txBody>
          <a:bodyPr>
            <a:noAutofit/>
          </a:bodyPr>
          <a:lstStyle/>
          <a:p>
            <a:pPr algn="ctr"/>
            <a:r>
              <a:rPr lang="en-GB" b="1" dirty="0">
                <a:solidFill>
                  <a:schemeClr val="accent1">
                    <a:lumMod val="75000"/>
                  </a:schemeClr>
                </a:solidFill>
              </a:rPr>
              <a:t>Liberalism - Principles</a:t>
            </a:r>
          </a:p>
        </p:txBody>
      </p:sp>
      <p:sp>
        <p:nvSpPr>
          <p:cNvPr id="3" name="Content Placeholder 2"/>
          <p:cNvSpPr>
            <a:spLocks noGrp="1"/>
          </p:cNvSpPr>
          <p:nvPr>
            <p:ph idx="1"/>
          </p:nvPr>
        </p:nvSpPr>
        <p:spPr>
          <a:xfrm>
            <a:off x="143508" y="883146"/>
            <a:ext cx="8856984" cy="2545854"/>
          </a:xfrm>
        </p:spPr>
        <p:txBody>
          <a:bodyPr>
            <a:noAutofit/>
          </a:bodyPr>
          <a:lstStyle/>
          <a:p>
            <a:pPr>
              <a:spcBef>
                <a:spcPts val="338"/>
              </a:spcBef>
              <a:spcAft>
                <a:spcPts val="338"/>
              </a:spcAft>
            </a:pPr>
            <a:r>
              <a:rPr lang="en-GB" sz="2400" dirty="0">
                <a:solidFill>
                  <a:schemeClr val="accent1">
                    <a:lumMod val="75000"/>
                  </a:schemeClr>
                </a:solidFill>
              </a:rPr>
              <a:t>For much of its early history liberalism was a </a:t>
            </a:r>
            <a:r>
              <a:rPr lang="en-GB" sz="2400" b="1" dirty="0">
                <a:solidFill>
                  <a:schemeClr val="accent1">
                    <a:lumMod val="75000"/>
                  </a:schemeClr>
                </a:solidFill>
              </a:rPr>
              <a:t>radical</a:t>
            </a:r>
            <a:r>
              <a:rPr lang="en-GB" sz="2400" dirty="0">
                <a:solidFill>
                  <a:schemeClr val="accent1">
                    <a:lumMod val="75000"/>
                  </a:schemeClr>
                </a:solidFill>
              </a:rPr>
              <a:t> and </a:t>
            </a:r>
            <a:r>
              <a:rPr lang="en-GB" sz="2400" b="1" dirty="0">
                <a:solidFill>
                  <a:schemeClr val="accent1">
                    <a:lumMod val="75000"/>
                  </a:schemeClr>
                </a:solidFill>
              </a:rPr>
              <a:t>revolutionary</a:t>
            </a:r>
            <a:r>
              <a:rPr lang="en-GB" sz="2400" dirty="0">
                <a:solidFill>
                  <a:schemeClr val="accent1">
                    <a:lumMod val="75000"/>
                  </a:schemeClr>
                </a:solidFill>
              </a:rPr>
              <a:t> principle</a:t>
            </a:r>
          </a:p>
          <a:p>
            <a:pPr>
              <a:spcBef>
                <a:spcPts val="338"/>
              </a:spcBef>
              <a:spcAft>
                <a:spcPts val="338"/>
              </a:spcAft>
            </a:pPr>
            <a:r>
              <a:rPr lang="en-GB" sz="2400" dirty="0">
                <a:solidFill>
                  <a:schemeClr val="accent1">
                    <a:lumMod val="75000"/>
                  </a:schemeClr>
                </a:solidFill>
              </a:rPr>
              <a:t>It argued for a limited state and government by ‘consent’</a:t>
            </a:r>
          </a:p>
          <a:p>
            <a:pPr>
              <a:spcBef>
                <a:spcPts val="338"/>
              </a:spcBef>
              <a:spcAft>
                <a:spcPts val="338"/>
              </a:spcAft>
            </a:pPr>
            <a:r>
              <a:rPr lang="en-GB" sz="2400" dirty="0">
                <a:solidFill>
                  <a:schemeClr val="accent1">
                    <a:lumMod val="75000"/>
                  </a:schemeClr>
                </a:solidFill>
              </a:rPr>
              <a:t>On one hand it was primarily concerned with defending the freedom of Individuals against the overbearing reach of the Law (i.e. Negative Liberty)</a:t>
            </a:r>
          </a:p>
          <a:p>
            <a:pPr>
              <a:spcBef>
                <a:spcPts val="338"/>
              </a:spcBef>
              <a:spcAft>
                <a:spcPts val="338"/>
              </a:spcAft>
            </a:pPr>
            <a:r>
              <a:rPr lang="en-GB" sz="2400" dirty="0">
                <a:solidFill>
                  <a:schemeClr val="accent1">
                    <a:lumMod val="75000"/>
                  </a:schemeClr>
                </a:solidFill>
              </a:rPr>
              <a:t>But it was also driven by a desire to address the inequalities in human society to allow all to achieve their potential (i.e. Positive Liberty)</a:t>
            </a:r>
          </a:p>
          <a:p>
            <a:pPr>
              <a:spcBef>
                <a:spcPts val="338"/>
              </a:spcBef>
              <a:spcAft>
                <a:spcPts val="338"/>
              </a:spcAft>
            </a:pPr>
            <a:r>
              <a:rPr lang="en-GB" sz="2400" dirty="0">
                <a:solidFill>
                  <a:schemeClr val="accent1">
                    <a:lumMod val="75000"/>
                  </a:schemeClr>
                </a:solidFill>
              </a:rPr>
              <a:t>Because of this liberalism can be seen to be undertaking a balancing act between a fear of authoritarian state intervention to deny the rights of the individual and the creation of state intervention to support those disadvantaged by society</a:t>
            </a:r>
          </a:p>
        </p:txBody>
      </p:sp>
      <p:sp>
        <p:nvSpPr>
          <p:cNvPr id="4" name="TextBox 3"/>
          <p:cNvSpPr txBox="1"/>
          <p:nvPr/>
        </p:nvSpPr>
        <p:spPr>
          <a:xfrm>
            <a:off x="5867378" y="5656133"/>
            <a:ext cx="3066309" cy="307777"/>
          </a:xfrm>
          <a:prstGeom prst="rect">
            <a:avLst/>
          </a:prstGeom>
          <a:noFill/>
        </p:spPr>
        <p:txBody>
          <a:bodyPr wrap="square" rtlCol="0">
            <a:spAutoFit/>
          </a:bodyPr>
          <a:lstStyle/>
          <a:p>
            <a:pPr algn="r"/>
            <a:r>
              <a:rPr lang="en-GB" sz="1400" dirty="0">
                <a:solidFill>
                  <a:schemeClr val="accent1">
                    <a:lumMod val="75000"/>
                  </a:schemeClr>
                </a:solidFill>
              </a:rPr>
              <a:t>(See for example Smits, 2016)</a:t>
            </a:r>
          </a:p>
        </p:txBody>
      </p:sp>
    </p:spTree>
    <p:extLst>
      <p:ext uri="{BB962C8B-B14F-4D97-AF65-F5344CB8AC3E}">
        <p14:creationId xmlns:p14="http://schemas.microsoft.com/office/powerpoint/2010/main" val="16401063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5124" y="192800"/>
            <a:ext cx="6613752" cy="381535"/>
          </a:xfrm>
        </p:spPr>
        <p:txBody>
          <a:bodyPr>
            <a:noAutofit/>
          </a:bodyPr>
          <a:lstStyle/>
          <a:p>
            <a:pPr algn="ctr"/>
            <a:r>
              <a:rPr lang="en-GB" sz="4400" dirty="0">
                <a:solidFill>
                  <a:schemeClr val="accent1">
                    <a:lumMod val="75000"/>
                  </a:schemeClr>
                </a:solidFill>
              </a:rPr>
              <a:t>European Liberalism</a:t>
            </a:r>
          </a:p>
        </p:txBody>
      </p:sp>
      <p:sp>
        <p:nvSpPr>
          <p:cNvPr id="5" name="TextBox 4"/>
          <p:cNvSpPr txBox="1"/>
          <p:nvPr/>
        </p:nvSpPr>
        <p:spPr>
          <a:xfrm>
            <a:off x="136926" y="1138670"/>
            <a:ext cx="9007074" cy="3939540"/>
          </a:xfrm>
          <a:prstGeom prst="rect">
            <a:avLst/>
          </a:prstGeom>
          <a:noFill/>
        </p:spPr>
        <p:txBody>
          <a:bodyPr wrap="square" rtlCol="0">
            <a:spAutoFit/>
          </a:bodyPr>
          <a:lstStyle/>
          <a:p>
            <a:pPr marL="192881" indent="-192881">
              <a:spcBef>
                <a:spcPts val="338"/>
              </a:spcBef>
              <a:spcAft>
                <a:spcPts val="338"/>
              </a:spcAft>
              <a:buFont typeface="Arial" panose="020B0604020202020204" pitchFamily="34" charset="0"/>
              <a:buChar char="•"/>
            </a:pPr>
            <a:r>
              <a:rPr lang="en-GB" sz="2400" dirty="0">
                <a:solidFill>
                  <a:schemeClr val="accent1">
                    <a:lumMod val="75000"/>
                  </a:schemeClr>
                </a:solidFill>
              </a:rPr>
              <a:t>As we have seen the Liberal Party in the UK is, like the Conservatives and the Labour Party, a political alliance of </a:t>
            </a:r>
            <a:r>
              <a:rPr lang="en-GB" sz="2400" b="1" dirty="0">
                <a:solidFill>
                  <a:schemeClr val="accent1">
                    <a:lumMod val="75000"/>
                  </a:schemeClr>
                </a:solidFill>
              </a:rPr>
              <a:t>interest groups</a:t>
            </a:r>
            <a:r>
              <a:rPr lang="en-GB" sz="2400" dirty="0">
                <a:solidFill>
                  <a:schemeClr val="accent1">
                    <a:lumMod val="75000"/>
                  </a:schemeClr>
                </a:solidFill>
              </a:rPr>
              <a:t> who have come together with the ‘goal of attaining political power’ (Ball, 1988)</a:t>
            </a:r>
          </a:p>
          <a:p>
            <a:pPr marL="192881" indent="-192881">
              <a:spcBef>
                <a:spcPts val="338"/>
              </a:spcBef>
              <a:spcAft>
                <a:spcPts val="338"/>
              </a:spcAft>
              <a:buFont typeface="Arial" panose="020B0604020202020204" pitchFamily="34" charset="0"/>
              <a:buChar char="•"/>
            </a:pPr>
            <a:r>
              <a:rPr lang="en-GB" sz="2400" dirty="0">
                <a:solidFill>
                  <a:schemeClr val="accent1">
                    <a:lumMod val="75000"/>
                  </a:schemeClr>
                </a:solidFill>
              </a:rPr>
              <a:t>This ‘political alliance’ concept is further illustrated in the grouping of ‘Liberal’ parties in the European Parliament.</a:t>
            </a:r>
          </a:p>
          <a:p>
            <a:pPr marL="192881" indent="-192881">
              <a:spcBef>
                <a:spcPts val="338"/>
              </a:spcBef>
              <a:spcAft>
                <a:spcPts val="338"/>
              </a:spcAft>
              <a:buFont typeface="Arial" panose="020B0604020202020204" pitchFamily="34" charset="0"/>
              <a:buChar char="•"/>
            </a:pPr>
            <a:r>
              <a:rPr lang="en-GB" sz="2400" dirty="0">
                <a:solidFill>
                  <a:schemeClr val="accent1">
                    <a:lumMod val="75000"/>
                  </a:schemeClr>
                </a:solidFill>
              </a:rPr>
              <a:t>Previously known as the Alliance of Liberals and Democrats for Europe (ALDE) the grouping now includes </a:t>
            </a:r>
            <a:r>
              <a:rPr lang="fr-FR" sz="2400" dirty="0">
                <a:solidFill>
                  <a:schemeClr val="accent1">
                    <a:lumMod val="75000"/>
                  </a:schemeClr>
                </a:solidFill>
              </a:rPr>
              <a:t>Emmanuel </a:t>
            </a:r>
            <a:r>
              <a:rPr lang="fr-FR" sz="2400" dirty="0" err="1">
                <a:solidFill>
                  <a:schemeClr val="accent1">
                    <a:lumMod val="75000"/>
                  </a:schemeClr>
                </a:solidFill>
              </a:rPr>
              <a:t>Macron’s</a:t>
            </a:r>
            <a:r>
              <a:rPr lang="fr-FR" sz="2400" dirty="0">
                <a:solidFill>
                  <a:schemeClr val="accent1">
                    <a:lumMod val="75000"/>
                  </a:schemeClr>
                </a:solidFill>
              </a:rPr>
              <a:t> La </a:t>
            </a:r>
            <a:r>
              <a:rPr lang="fr-FR" sz="2400" dirty="0" err="1">
                <a:solidFill>
                  <a:schemeClr val="accent1">
                    <a:lumMod val="75000"/>
                  </a:schemeClr>
                </a:solidFill>
              </a:rPr>
              <a:t>Republique</a:t>
            </a:r>
            <a:r>
              <a:rPr lang="fr-FR" sz="2400" dirty="0">
                <a:solidFill>
                  <a:schemeClr val="accent1">
                    <a:lumMod val="75000"/>
                  </a:schemeClr>
                </a:solidFill>
              </a:rPr>
              <a:t> En Marche! (LREM) and, </a:t>
            </a:r>
            <a:r>
              <a:rPr lang="fr-FR" sz="2400" dirty="0" err="1">
                <a:solidFill>
                  <a:schemeClr val="accent1">
                    <a:lumMod val="75000"/>
                  </a:schemeClr>
                </a:solidFill>
              </a:rPr>
              <a:t>until</a:t>
            </a:r>
            <a:r>
              <a:rPr lang="fr-FR" sz="2400" dirty="0">
                <a:solidFill>
                  <a:schemeClr val="accent1">
                    <a:lumMod val="75000"/>
                  </a:schemeClr>
                </a:solidFill>
              </a:rPr>
              <a:t> Brexit, the Liberal </a:t>
            </a:r>
            <a:r>
              <a:rPr lang="fr-FR" sz="2400" dirty="0" err="1">
                <a:solidFill>
                  <a:schemeClr val="accent1">
                    <a:lumMod val="75000"/>
                  </a:schemeClr>
                </a:solidFill>
              </a:rPr>
              <a:t>Democrats</a:t>
            </a:r>
            <a:r>
              <a:rPr lang="fr-FR" sz="2400" dirty="0">
                <a:solidFill>
                  <a:schemeClr val="accent1">
                    <a:lumMod val="75000"/>
                  </a:schemeClr>
                </a:solidFill>
              </a:rPr>
              <a:t> </a:t>
            </a:r>
            <a:r>
              <a:rPr lang="fr-FR" sz="2400" dirty="0" err="1">
                <a:solidFill>
                  <a:schemeClr val="accent1">
                    <a:lumMod val="75000"/>
                  </a:schemeClr>
                </a:solidFill>
              </a:rPr>
              <a:t>from</a:t>
            </a:r>
            <a:r>
              <a:rPr lang="fr-FR" sz="2400" dirty="0">
                <a:solidFill>
                  <a:schemeClr val="accent1">
                    <a:lumMod val="75000"/>
                  </a:schemeClr>
                </a:solidFill>
              </a:rPr>
              <a:t> the UK and </a:t>
            </a:r>
            <a:r>
              <a:rPr lang="fr-FR" sz="2400" dirty="0" err="1">
                <a:solidFill>
                  <a:schemeClr val="accent1">
                    <a:lumMod val="75000"/>
                  </a:schemeClr>
                </a:solidFill>
              </a:rPr>
              <a:t>is</a:t>
            </a:r>
            <a:r>
              <a:rPr lang="fr-FR" sz="2400" dirty="0">
                <a:solidFill>
                  <a:schemeClr val="accent1">
                    <a:lumMod val="75000"/>
                  </a:schemeClr>
                </a:solidFill>
              </a:rPr>
              <a:t> </a:t>
            </a:r>
            <a:r>
              <a:rPr lang="fr-FR" sz="2400" dirty="0" err="1">
                <a:solidFill>
                  <a:schemeClr val="accent1">
                    <a:lumMod val="75000"/>
                  </a:schemeClr>
                </a:solidFill>
              </a:rPr>
              <a:t>known</a:t>
            </a:r>
            <a:r>
              <a:rPr lang="fr-FR" sz="2400" dirty="0">
                <a:solidFill>
                  <a:schemeClr val="accent1">
                    <a:lumMod val="75000"/>
                  </a:schemeClr>
                </a:solidFill>
              </a:rPr>
              <a:t> as the </a:t>
            </a:r>
            <a:r>
              <a:rPr lang="fr-FR" sz="2400" dirty="0" err="1">
                <a:solidFill>
                  <a:schemeClr val="accent1">
                    <a:lumMod val="75000"/>
                  </a:schemeClr>
                </a:solidFill>
              </a:rPr>
              <a:t>Renew</a:t>
            </a:r>
            <a:r>
              <a:rPr lang="fr-FR" sz="2400" dirty="0">
                <a:solidFill>
                  <a:schemeClr val="accent1">
                    <a:lumMod val="75000"/>
                  </a:schemeClr>
                </a:solidFill>
              </a:rPr>
              <a:t> Europe group. </a:t>
            </a:r>
            <a:r>
              <a:rPr lang="fr-FR" sz="2400" dirty="0">
                <a:solidFill>
                  <a:schemeClr val="accent5"/>
                </a:solidFill>
                <a:hlinkClick r:id="rId2">
                  <a:extLst>
                    <a:ext uri="{A12FA001-AC4F-418D-AE19-62706E023703}">
                      <ahyp:hlinkClr xmlns:ahyp="http://schemas.microsoft.com/office/drawing/2018/hyperlinkcolor" val="tx"/>
                    </a:ext>
                  </a:extLst>
                </a:hlinkClick>
              </a:rPr>
              <a:t>European Parliament</a:t>
            </a:r>
            <a:endParaRPr lang="en-GB" sz="2400" dirty="0">
              <a:solidFill>
                <a:schemeClr val="accent5"/>
              </a:solidFill>
            </a:endParaRPr>
          </a:p>
        </p:txBody>
      </p:sp>
      <p:sp>
        <p:nvSpPr>
          <p:cNvPr id="6" name="TextBox 5"/>
          <p:cNvSpPr txBox="1"/>
          <p:nvPr/>
        </p:nvSpPr>
        <p:spPr>
          <a:xfrm>
            <a:off x="4846320" y="5561405"/>
            <a:ext cx="3914376" cy="307777"/>
          </a:xfrm>
          <a:prstGeom prst="rect">
            <a:avLst/>
          </a:prstGeom>
          <a:noFill/>
        </p:spPr>
        <p:txBody>
          <a:bodyPr wrap="square" rtlCol="0">
            <a:spAutoFit/>
          </a:bodyPr>
          <a:lstStyle/>
          <a:p>
            <a:pPr algn="r"/>
            <a:r>
              <a:rPr lang="en-GB" sz="1400" dirty="0">
                <a:solidFill>
                  <a:schemeClr val="accent1">
                    <a:lumMod val="75000"/>
                  </a:schemeClr>
                </a:solidFill>
              </a:rPr>
              <a:t>(see for example </a:t>
            </a:r>
            <a:r>
              <a:rPr lang="en-GB" sz="1400" dirty="0">
                <a:solidFill>
                  <a:schemeClr val="accent5"/>
                </a:solidFill>
                <a:hlinkClick r:id="rId3">
                  <a:extLst>
                    <a:ext uri="{A12FA001-AC4F-418D-AE19-62706E023703}">
                      <ahyp:hlinkClr xmlns:ahyp="http://schemas.microsoft.com/office/drawing/2018/hyperlinkcolor" val="tx"/>
                    </a:ext>
                  </a:extLst>
                </a:hlinkClick>
              </a:rPr>
              <a:t>House of Commons, 2019</a:t>
            </a:r>
            <a:r>
              <a:rPr lang="en-GB" sz="1400" dirty="0">
                <a:solidFill>
                  <a:schemeClr val="accent1">
                    <a:lumMod val="75000"/>
                  </a:schemeClr>
                </a:solidFill>
              </a:rPr>
              <a:t>)</a:t>
            </a:r>
          </a:p>
        </p:txBody>
      </p:sp>
    </p:spTree>
    <p:extLst>
      <p:ext uri="{BB962C8B-B14F-4D97-AF65-F5344CB8AC3E}">
        <p14:creationId xmlns:p14="http://schemas.microsoft.com/office/powerpoint/2010/main" val="41464303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4731" y="245853"/>
            <a:ext cx="6554538" cy="381535"/>
          </a:xfrm>
        </p:spPr>
        <p:txBody>
          <a:bodyPr>
            <a:noAutofit/>
          </a:bodyPr>
          <a:lstStyle/>
          <a:p>
            <a:pPr algn="ctr"/>
            <a:r>
              <a:rPr lang="en-GB" sz="4400" dirty="0">
                <a:solidFill>
                  <a:schemeClr val="accent1">
                    <a:lumMod val="75000"/>
                  </a:schemeClr>
                </a:solidFill>
              </a:rPr>
              <a:t>European Liberalism</a:t>
            </a:r>
          </a:p>
        </p:txBody>
      </p:sp>
      <p:sp>
        <p:nvSpPr>
          <p:cNvPr id="4" name="TextBox 3"/>
          <p:cNvSpPr txBox="1"/>
          <p:nvPr/>
        </p:nvSpPr>
        <p:spPr>
          <a:xfrm>
            <a:off x="197514" y="1021033"/>
            <a:ext cx="8686673" cy="4270400"/>
          </a:xfrm>
          <a:prstGeom prst="rect">
            <a:avLst/>
          </a:prstGeom>
          <a:noFill/>
        </p:spPr>
        <p:txBody>
          <a:bodyPr wrap="square" rtlCol="0">
            <a:spAutoFit/>
          </a:bodyPr>
          <a:lstStyle/>
          <a:p>
            <a:pPr marL="160735" indent="-160735">
              <a:spcBef>
                <a:spcPts val="338"/>
              </a:spcBef>
              <a:buFont typeface="Arial" panose="020B0604020202020204" pitchFamily="34" charset="0"/>
              <a:buChar char="•"/>
            </a:pPr>
            <a:r>
              <a:rPr lang="en-GB" sz="2200" dirty="0">
                <a:solidFill>
                  <a:schemeClr val="accent1">
                    <a:lumMod val="75000"/>
                  </a:schemeClr>
                </a:solidFill>
              </a:rPr>
              <a:t>Of the three largest groups in the EU Parliament this could be seen as the most ‘non ideological’ in that in some ways Liberalism now defines itself as being ‘against’ other ideologies</a:t>
            </a:r>
          </a:p>
          <a:p>
            <a:pPr marL="160735" indent="-160735">
              <a:spcBef>
                <a:spcPts val="338"/>
              </a:spcBef>
              <a:buFont typeface="Arial" panose="020B0604020202020204" pitchFamily="34" charset="0"/>
              <a:buChar char="•"/>
            </a:pPr>
            <a:r>
              <a:rPr lang="en-GB" sz="2200" dirty="0">
                <a:solidFill>
                  <a:schemeClr val="accent1">
                    <a:lumMod val="75000"/>
                  </a:schemeClr>
                </a:solidFill>
              </a:rPr>
              <a:t>This stance can be detected in the words of the former President of the Group, Dacian Ciolos, when he states that ‘By ending the dominance of the Conservatives and the Socialists, Europeans have given us a strong mandate to change Europe for the better’.</a:t>
            </a:r>
          </a:p>
          <a:p>
            <a:pPr marL="160735" indent="-160735">
              <a:spcBef>
                <a:spcPts val="338"/>
              </a:spcBef>
              <a:buFont typeface="Arial" panose="020B0604020202020204" pitchFamily="34" charset="0"/>
              <a:buChar char="•"/>
            </a:pPr>
            <a:r>
              <a:rPr lang="en-GB" sz="2200" dirty="0">
                <a:solidFill>
                  <a:schemeClr val="accent1">
                    <a:lumMod val="75000"/>
                  </a:schemeClr>
                </a:solidFill>
              </a:rPr>
              <a:t>Indeed, he goes further and states that the group ‘will stand up for the people who suffer from the illiberal and nationalistic tendencies that we see returning in too many countries.’</a:t>
            </a:r>
          </a:p>
          <a:p>
            <a:pPr marL="160735" indent="-160735">
              <a:spcBef>
                <a:spcPts val="338"/>
              </a:spcBef>
              <a:buFont typeface="Arial" panose="020B0604020202020204" pitchFamily="34" charset="0"/>
              <a:buChar char="•"/>
            </a:pPr>
            <a:r>
              <a:rPr lang="en-GB" sz="2200" dirty="0">
                <a:solidFill>
                  <a:schemeClr val="accent1">
                    <a:lumMod val="75000"/>
                  </a:schemeClr>
                </a:solidFill>
              </a:rPr>
              <a:t>In this way the Liberal grouping can be seen to be defining itself as an </a:t>
            </a:r>
            <a:r>
              <a:rPr lang="en-GB" sz="2200" i="1" dirty="0">
                <a:solidFill>
                  <a:schemeClr val="accent1">
                    <a:lumMod val="75000"/>
                  </a:schemeClr>
                </a:solidFill>
              </a:rPr>
              <a:t>absence </a:t>
            </a:r>
            <a:r>
              <a:rPr lang="en-GB" sz="2200" dirty="0">
                <a:solidFill>
                  <a:schemeClr val="accent1">
                    <a:lumMod val="75000"/>
                  </a:schemeClr>
                </a:solidFill>
              </a:rPr>
              <a:t>of some of the ideologies looked at elsewhere in this Theme</a:t>
            </a:r>
          </a:p>
        </p:txBody>
      </p:sp>
      <p:sp>
        <p:nvSpPr>
          <p:cNvPr id="6" name="TextBox 5"/>
          <p:cNvSpPr txBox="1"/>
          <p:nvPr/>
        </p:nvSpPr>
        <p:spPr>
          <a:xfrm>
            <a:off x="6300216" y="5535703"/>
            <a:ext cx="2733861" cy="307777"/>
          </a:xfrm>
          <a:prstGeom prst="rect">
            <a:avLst/>
          </a:prstGeom>
          <a:noFill/>
        </p:spPr>
        <p:txBody>
          <a:bodyPr wrap="square" rtlCol="0">
            <a:spAutoFit/>
          </a:bodyPr>
          <a:lstStyle/>
          <a:p>
            <a:pPr algn="r"/>
            <a:r>
              <a:rPr lang="en-GB" sz="1400" dirty="0">
                <a:solidFill>
                  <a:schemeClr val="accent1">
                    <a:lumMod val="75000"/>
                  </a:schemeClr>
                </a:solidFill>
              </a:rPr>
              <a:t>(Renew Group, 2021)</a:t>
            </a:r>
          </a:p>
        </p:txBody>
      </p:sp>
    </p:spTree>
    <p:extLst>
      <p:ext uri="{BB962C8B-B14F-4D97-AF65-F5344CB8AC3E}">
        <p14:creationId xmlns:p14="http://schemas.microsoft.com/office/powerpoint/2010/main" val="18138183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405EA3-CDEE-40E4-F7D0-0C2823D1F9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246AA5-FA32-3BAD-E294-705E4BAE942E}"/>
              </a:ext>
            </a:extLst>
          </p:cNvPr>
          <p:cNvSpPr>
            <a:spLocks noGrp="1"/>
          </p:cNvSpPr>
          <p:nvPr>
            <p:ph type="title"/>
          </p:nvPr>
        </p:nvSpPr>
        <p:spPr>
          <a:xfrm>
            <a:off x="1675598" y="2252095"/>
            <a:ext cx="5915025" cy="994172"/>
          </a:xfrm>
        </p:spPr>
        <p:txBody>
          <a:bodyPr>
            <a:normAutofit fontScale="90000"/>
          </a:bodyPr>
          <a:lstStyle/>
          <a:p>
            <a:pPr algn="ctr">
              <a:lnSpc>
                <a:spcPct val="200000"/>
              </a:lnSpc>
            </a:pPr>
            <a:r>
              <a:rPr lang="en-GB" sz="4050" b="1" dirty="0">
                <a:solidFill>
                  <a:schemeClr val="accent1">
                    <a:lumMod val="75000"/>
                  </a:schemeClr>
                </a:solidFill>
                <a:latin typeface="+mn-lt"/>
              </a:rPr>
              <a:t>‘Mainstream’ Ideologies Socialism</a:t>
            </a:r>
          </a:p>
        </p:txBody>
      </p:sp>
    </p:spTree>
    <p:extLst>
      <p:ext uri="{BB962C8B-B14F-4D97-AF65-F5344CB8AC3E}">
        <p14:creationId xmlns:p14="http://schemas.microsoft.com/office/powerpoint/2010/main" val="7105544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4E08DD-361E-F693-79B2-27A72EED91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F8909C-91FA-FCE8-1461-A992DC7D7069}"/>
              </a:ext>
            </a:extLst>
          </p:cNvPr>
          <p:cNvSpPr>
            <a:spLocks noGrp="1"/>
          </p:cNvSpPr>
          <p:nvPr>
            <p:ph type="title"/>
          </p:nvPr>
        </p:nvSpPr>
        <p:spPr>
          <a:xfrm>
            <a:off x="357439" y="170691"/>
            <a:ext cx="8429122" cy="381535"/>
          </a:xfrm>
        </p:spPr>
        <p:txBody>
          <a:bodyPr>
            <a:noAutofit/>
          </a:bodyPr>
          <a:lstStyle/>
          <a:p>
            <a:pPr algn="ctr"/>
            <a:r>
              <a:rPr lang="en-GB" sz="4400" dirty="0">
                <a:solidFill>
                  <a:schemeClr val="accent1">
                    <a:lumMod val="75000"/>
                  </a:schemeClr>
                </a:solidFill>
              </a:rPr>
              <a:t>Socialism – Historical Context</a:t>
            </a:r>
            <a:br>
              <a:rPr lang="en-GB" sz="4400" dirty="0">
                <a:solidFill>
                  <a:schemeClr val="accent1">
                    <a:lumMod val="75000"/>
                  </a:schemeClr>
                </a:solidFill>
              </a:rPr>
            </a:br>
            <a:endParaRPr lang="en-GB" sz="4400" dirty="0">
              <a:solidFill>
                <a:schemeClr val="accent1">
                  <a:lumMod val="75000"/>
                </a:schemeClr>
              </a:solidFill>
            </a:endParaRPr>
          </a:p>
        </p:txBody>
      </p:sp>
      <p:sp>
        <p:nvSpPr>
          <p:cNvPr id="6" name="TextBox 5">
            <a:extLst>
              <a:ext uri="{FF2B5EF4-FFF2-40B4-BE49-F238E27FC236}">
                <a16:creationId xmlns:a16="http://schemas.microsoft.com/office/drawing/2014/main" id="{E097AD71-4705-A822-AFCF-84509BC7F838}"/>
              </a:ext>
            </a:extLst>
          </p:cNvPr>
          <p:cNvSpPr txBox="1"/>
          <p:nvPr/>
        </p:nvSpPr>
        <p:spPr>
          <a:xfrm>
            <a:off x="1601341" y="1880821"/>
            <a:ext cx="5750436" cy="1446550"/>
          </a:xfrm>
          <a:prstGeom prst="rect">
            <a:avLst/>
          </a:prstGeom>
          <a:noFill/>
        </p:spPr>
        <p:txBody>
          <a:bodyPr wrap="square" rtlCol="0">
            <a:spAutoFit/>
          </a:bodyPr>
          <a:lstStyle/>
          <a:p>
            <a:pPr algn="ctr"/>
            <a:r>
              <a:rPr lang="en-GB" sz="4400" i="1" dirty="0">
                <a:solidFill>
                  <a:schemeClr val="accent1">
                    <a:lumMod val="75000"/>
                  </a:schemeClr>
                </a:solidFill>
              </a:rPr>
              <a:t>How old is socialism as a political ideology?</a:t>
            </a:r>
          </a:p>
        </p:txBody>
      </p:sp>
      <p:pic>
        <p:nvPicPr>
          <p:cNvPr id="7" name="Picture 6" descr="Icon - Question mark">
            <a:extLst>
              <a:ext uri="{FF2B5EF4-FFF2-40B4-BE49-F238E27FC236}">
                <a16:creationId xmlns:a16="http://schemas.microsoft.com/office/drawing/2014/main" id="{8EE2D870-BA56-D58E-0E33-C20E96F2F89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959925" y="3431816"/>
            <a:ext cx="1121896" cy="1121896"/>
          </a:xfrm>
          <a:prstGeom prst="rect">
            <a:avLst/>
          </a:prstGeom>
        </p:spPr>
      </p:pic>
    </p:spTree>
    <p:extLst>
      <p:ext uri="{BB962C8B-B14F-4D97-AF65-F5344CB8AC3E}">
        <p14:creationId xmlns:p14="http://schemas.microsoft.com/office/powerpoint/2010/main" val="33292682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647" y="290559"/>
            <a:ext cx="8584706" cy="381535"/>
          </a:xfrm>
        </p:spPr>
        <p:txBody>
          <a:bodyPr>
            <a:noAutofit/>
          </a:bodyPr>
          <a:lstStyle/>
          <a:p>
            <a:pPr algn="ctr"/>
            <a:r>
              <a:rPr lang="en-GB" sz="3600" dirty="0">
                <a:solidFill>
                  <a:schemeClr val="accent1">
                    <a:lumMod val="75000"/>
                  </a:schemeClr>
                </a:solidFill>
              </a:rPr>
              <a:t>Socialism – UK Historical Context</a:t>
            </a:r>
            <a:br>
              <a:rPr lang="en-GB" sz="3600" dirty="0">
                <a:solidFill>
                  <a:schemeClr val="accent1">
                    <a:lumMod val="75000"/>
                  </a:schemeClr>
                </a:solidFill>
              </a:rPr>
            </a:br>
            <a:endParaRPr lang="en-GB" sz="3600" dirty="0">
              <a:solidFill>
                <a:schemeClr val="accent1">
                  <a:lumMod val="75000"/>
                </a:schemeClr>
              </a:solidFill>
            </a:endParaRPr>
          </a:p>
        </p:txBody>
      </p:sp>
      <p:sp>
        <p:nvSpPr>
          <p:cNvPr id="5" name="TextBox 4"/>
          <p:cNvSpPr txBox="1"/>
          <p:nvPr/>
        </p:nvSpPr>
        <p:spPr>
          <a:xfrm>
            <a:off x="251520" y="999455"/>
            <a:ext cx="8534346" cy="4608954"/>
          </a:xfrm>
          <a:prstGeom prst="rect">
            <a:avLst/>
          </a:prstGeom>
          <a:noFill/>
        </p:spPr>
        <p:txBody>
          <a:bodyPr wrap="square" rtlCol="0">
            <a:spAutoFit/>
          </a:bodyPr>
          <a:lstStyle/>
          <a:p>
            <a:pPr marL="192881" indent="-192881">
              <a:spcBef>
                <a:spcPts val="338"/>
              </a:spcBef>
              <a:buFont typeface="Arial" panose="020B0604020202020204" pitchFamily="34" charset="0"/>
              <a:buChar char="•"/>
            </a:pPr>
            <a:r>
              <a:rPr lang="en-GB" sz="2200" dirty="0">
                <a:solidFill>
                  <a:schemeClr val="accent1">
                    <a:lumMod val="75000"/>
                  </a:schemeClr>
                </a:solidFill>
              </a:rPr>
              <a:t>As Brown </a:t>
            </a:r>
            <a:r>
              <a:rPr lang="en-GB" sz="2200" i="1" dirty="0">
                <a:solidFill>
                  <a:schemeClr val="accent1">
                    <a:lumMod val="75000"/>
                  </a:schemeClr>
                </a:solidFill>
              </a:rPr>
              <a:t>et al </a:t>
            </a:r>
            <a:r>
              <a:rPr lang="en-GB" sz="2200" dirty="0">
                <a:solidFill>
                  <a:schemeClr val="accent1">
                    <a:lumMod val="75000"/>
                  </a:schemeClr>
                </a:solidFill>
              </a:rPr>
              <a:t>(2018) have argued, this was the third political response to the social, economic and moral upheavals of the 17</a:t>
            </a:r>
            <a:r>
              <a:rPr lang="en-GB" sz="2200" baseline="30000" dirty="0">
                <a:solidFill>
                  <a:schemeClr val="accent1">
                    <a:lumMod val="75000"/>
                  </a:schemeClr>
                </a:solidFill>
              </a:rPr>
              <a:t>th</a:t>
            </a:r>
            <a:r>
              <a:rPr lang="en-GB" sz="2200" dirty="0">
                <a:solidFill>
                  <a:schemeClr val="accent1">
                    <a:lumMod val="75000"/>
                  </a:schemeClr>
                </a:solidFill>
              </a:rPr>
              <a:t> &amp; 18</a:t>
            </a:r>
            <a:r>
              <a:rPr lang="en-GB" sz="2200" baseline="30000" dirty="0">
                <a:solidFill>
                  <a:schemeClr val="accent1">
                    <a:lumMod val="75000"/>
                  </a:schemeClr>
                </a:solidFill>
              </a:rPr>
              <a:t>th</a:t>
            </a:r>
            <a:r>
              <a:rPr lang="en-GB" sz="2200" dirty="0">
                <a:solidFill>
                  <a:schemeClr val="accent1">
                    <a:lumMod val="75000"/>
                  </a:schemeClr>
                </a:solidFill>
              </a:rPr>
              <a:t> centuries.</a:t>
            </a:r>
          </a:p>
          <a:p>
            <a:pPr marL="192881" indent="-192881">
              <a:spcBef>
                <a:spcPts val="338"/>
              </a:spcBef>
              <a:buFont typeface="Arial" panose="020B0604020202020204" pitchFamily="34" charset="0"/>
              <a:buChar char="•"/>
            </a:pPr>
            <a:r>
              <a:rPr lang="en-GB" sz="2200" dirty="0">
                <a:solidFill>
                  <a:schemeClr val="accent1">
                    <a:lumMod val="75000"/>
                  </a:schemeClr>
                </a:solidFill>
              </a:rPr>
              <a:t>The term ‘socialism’ was actually coined in the 19</a:t>
            </a:r>
            <a:r>
              <a:rPr lang="en-GB" sz="2200" baseline="30000" dirty="0">
                <a:solidFill>
                  <a:schemeClr val="accent1">
                    <a:lumMod val="75000"/>
                  </a:schemeClr>
                </a:solidFill>
              </a:rPr>
              <a:t>th</a:t>
            </a:r>
            <a:r>
              <a:rPr lang="en-GB" sz="2200" dirty="0">
                <a:solidFill>
                  <a:schemeClr val="accent1">
                    <a:lumMod val="75000"/>
                  </a:schemeClr>
                </a:solidFill>
              </a:rPr>
              <a:t> century by followers of Robert Owen (1771–1858) in the UK and </a:t>
            </a:r>
            <a:r>
              <a:rPr lang="fr-FR" sz="2200" dirty="0">
                <a:solidFill>
                  <a:schemeClr val="accent1">
                    <a:lumMod val="75000"/>
                  </a:schemeClr>
                </a:solidFill>
              </a:rPr>
              <a:t>Claude-Henri de Rouvroy Saint-Simon (1760–1825) in France and therefore </a:t>
            </a:r>
            <a:r>
              <a:rPr lang="fr-FR" sz="2200" dirty="0" err="1">
                <a:solidFill>
                  <a:schemeClr val="accent1">
                    <a:lumMod val="75000"/>
                  </a:schemeClr>
                </a:solidFill>
              </a:rPr>
              <a:t>pre</a:t>
            </a:r>
            <a:r>
              <a:rPr lang="fr-FR" sz="2200" dirty="0">
                <a:solidFill>
                  <a:schemeClr val="accent1">
                    <a:lumMod val="75000"/>
                  </a:schemeClr>
                </a:solidFill>
              </a:rPr>
              <a:t>-dates Marxism</a:t>
            </a:r>
          </a:p>
          <a:p>
            <a:pPr marL="192881" indent="-192881">
              <a:spcBef>
                <a:spcPts val="338"/>
              </a:spcBef>
              <a:buFont typeface="Arial" panose="020B0604020202020204" pitchFamily="34" charset="0"/>
              <a:buChar char="•"/>
            </a:pPr>
            <a:r>
              <a:rPr lang="en-GB" sz="2200" dirty="0">
                <a:solidFill>
                  <a:schemeClr val="accent1">
                    <a:lumMod val="75000"/>
                  </a:schemeClr>
                </a:solidFill>
              </a:rPr>
              <a:t>However, socialist principles can be detected in some of the radical religious movements of the 17</a:t>
            </a:r>
            <a:r>
              <a:rPr lang="en-GB" sz="2200" baseline="30000" dirty="0">
                <a:solidFill>
                  <a:schemeClr val="accent1">
                    <a:lumMod val="75000"/>
                  </a:schemeClr>
                </a:solidFill>
              </a:rPr>
              <a:t>th</a:t>
            </a:r>
            <a:r>
              <a:rPr lang="en-GB" sz="2200" dirty="0">
                <a:solidFill>
                  <a:schemeClr val="accent1">
                    <a:lumMod val="75000"/>
                  </a:schemeClr>
                </a:solidFill>
              </a:rPr>
              <a:t> century (e.g. the Levellers and the Diggers) who sought a fairer society based on their reading of the Bible (Corns 1992) </a:t>
            </a:r>
          </a:p>
          <a:p>
            <a:pPr marL="192881" indent="-192881">
              <a:spcBef>
                <a:spcPts val="338"/>
              </a:spcBef>
              <a:buFont typeface="Arial" panose="020B0604020202020204" pitchFamily="34" charset="0"/>
              <a:buChar char="•"/>
            </a:pPr>
            <a:r>
              <a:rPr lang="en-GB" sz="2200" dirty="0">
                <a:solidFill>
                  <a:schemeClr val="accent1">
                    <a:lumMod val="75000"/>
                  </a:schemeClr>
                </a:solidFill>
              </a:rPr>
              <a:t>Indeed, there is a strong tradition of Christian socialism running throughout the development of this ideology (see for example Tony Benn’s </a:t>
            </a:r>
            <a:r>
              <a:rPr lang="en-GB" sz="2200" i="1" dirty="0">
                <a:solidFill>
                  <a:schemeClr val="accent1">
                    <a:lumMod val="75000"/>
                  </a:schemeClr>
                </a:solidFill>
              </a:rPr>
              <a:t>Arguments for Socialism </a:t>
            </a:r>
            <a:r>
              <a:rPr lang="en-GB" sz="2200" dirty="0">
                <a:solidFill>
                  <a:schemeClr val="accent1">
                    <a:lumMod val="75000"/>
                  </a:schemeClr>
                </a:solidFill>
              </a:rPr>
              <a:t>(1980)</a:t>
            </a:r>
          </a:p>
        </p:txBody>
      </p:sp>
    </p:spTree>
    <p:extLst>
      <p:ext uri="{BB962C8B-B14F-4D97-AF65-F5344CB8AC3E}">
        <p14:creationId xmlns:p14="http://schemas.microsoft.com/office/powerpoint/2010/main" val="34286031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9358" y="245922"/>
            <a:ext cx="4629150" cy="437681"/>
          </a:xfrm>
        </p:spPr>
        <p:txBody>
          <a:bodyPr>
            <a:noAutofit/>
          </a:bodyPr>
          <a:lstStyle/>
          <a:p>
            <a:pPr algn="ctr"/>
            <a:r>
              <a:rPr lang="en-GB" b="1" dirty="0">
                <a:solidFill>
                  <a:schemeClr val="accent1">
                    <a:lumMod val="75000"/>
                  </a:schemeClr>
                </a:solidFill>
              </a:rPr>
              <a:t>Socialism</a:t>
            </a:r>
          </a:p>
        </p:txBody>
      </p:sp>
      <p:sp>
        <p:nvSpPr>
          <p:cNvPr id="3" name="Content Placeholder 2"/>
          <p:cNvSpPr>
            <a:spLocks noGrp="1"/>
          </p:cNvSpPr>
          <p:nvPr>
            <p:ph idx="1"/>
          </p:nvPr>
        </p:nvSpPr>
        <p:spPr>
          <a:xfrm>
            <a:off x="160204" y="883146"/>
            <a:ext cx="8627459" cy="2545854"/>
          </a:xfrm>
        </p:spPr>
        <p:txBody>
          <a:bodyPr>
            <a:noAutofit/>
          </a:bodyPr>
          <a:lstStyle/>
          <a:p>
            <a:r>
              <a:rPr lang="en-GB" sz="2200" dirty="0">
                <a:solidFill>
                  <a:schemeClr val="accent1">
                    <a:lumMod val="75000"/>
                  </a:schemeClr>
                </a:solidFill>
              </a:rPr>
              <a:t>In his later years, Robert Owen was also influenced in his thinking by the teachings of the Gospels</a:t>
            </a:r>
          </a:p>
          <a:p>
            <a:r>
              <a:rPr lang="en-GB" sz="2200" dirty="0">
                <a:solidFill>
                  <a:schemeClr val="accent1">
                    <a:lumMod val="75000"/>
                  </a:schemeClr>
                </a:solidFill>
              </a:rPr>
              <a:t>However, his early work is best summed up in </a:t>
            </a:r>
            <a:r>
              <a:rPr lang="en-GB" sz="2200" i="1" dirty="0">
                <a:solidFill>
                  <a:schemeClr val="accent1">
                    <a:lumMod val="75000"/>
                  </a:schemeClr>
                </a:solidFill>
              </a:rPr>
              <a:t>A New View of Society </a:t>
            </a:r>
            <a:r>
              <a:rPr lang="en-GB" sz="2200" dirty="0">
                <a:solidFill>
                  <a:schemeClr val="accent1">
                    <a:lumMod val="75000"/>
                  </a:schemeClr>
                </a:solidFill>
              </a:rPr>
              <a:t>(Owen, 1812 – republished 1970)</a:t>
            </a:r>
          </a:p>
          <a:p>
            <a:r>
              <a:rPr lang="en-GB" sz="2200" dirty="0">
                <a:solidFill>
                  <a:schemeClr val="accent1">
                    <a:lumMod val="75000"/>
                  </a:schemeClr>
                </a:solidFill>
              </a:rPr>
              <a:t>In this he argued that the </a:t>
            </a:r>
            <a:r>
              <a:rPr lang="en-GB" sz="2200" b="1" dirty="0">
                <a:solidFill>
                  <a:schemeClr val="accent1">
                    <a:lumMod val="75000"/>
                  </a:schemeClr>
                </a:solidFill>
              </a:rPr>
              <a:t>dehumanising</a:t>
            </a:r>
            <a:r>
              <a:rPr lang="en-GB" sz="2200" dirty="0">
                <a:solidFill>
                  <a:schemeClr val="accent1">
                    <a:lumMod val="75000"/>
                  </a:schemeClr>
                </a:solidFill>
              </a:rPr>
              <a:t> effects of industrialisation and the factory system could be offset by the </a:t>
            </a:r>
            <a:r>
              <a:rPr lang="en-GB" sz="2200" b="1" dirty="0">
                <a:solidFill>
                  <a:schemeClr val="accent1">
                    <a:lumMod val="75000"/>
                  </a:schemeClr>
                </a:solidFill>
              </a:rPr>
              <a:t>co-operative</a:t>
            </a:r>
            <a:r>
              <a:rPr lang="en-GB" sz="2200" dirty="0">
                <a:solidFill>
                  <a:schemeClr val="accent1">
                    <a:lumMod val="75000"/>
                  </a:schemeClr>
                </a:solidFill>
              </a:rPr>
              <a:t> ownership of the means of production by the workforce</a:t>
            </a:r>
          </a:p>
          <a:p>
            <a:r>
              <a:rPr lang="en-GB" sz="2200" dirty="0">
                <a:solidFill>
                  <a:schemeClr val="accent1">
                    <a:lumMod val="75000"/>
                  </a:schemeClr>
                </a:solidFill>
              </a:rPr>
              <a:t>Cooperativism and socialism were to develop alongside each other in UK politics throughout the 19</a:t>
            </a:r>
            <a:r>
              <a:rPr lang="en-GB" sz="2200" baseline="30000" dirty="0">
                <a:solidFill>
                  <a:schemeClr val="accent1">
                    <a:lumMod val="75000"/>
                  </a:schemeClr>
                </a:solidFill>
              </a:rPr>
              <a:t>th</a:t>
            </a:r>
            <a:r>
              <a:rPr lang="en-GB" sz="2200" dirty="0">
                <a:solidFill>
                  <a:schemeClr val="accent1">
                    <a:lumMod val="75000"/>
                  </a:schemeClr>
                </a:solidFill>
              </a:rPr>
              <a:t> and 20</a:t>
            </a:r>
            <a:r>
              <a:rPr lang="en-GB" sz="2200" baseline="30000" dirty="0">
                <a:solidFill>
                  <a:schemeClr val="accent1">
                    <a:lumMod val="75000"/>
                  </a:schemeClr>
                </a:solidFill>
              </a:rPr>
              <a:t>th</a:t>
            </a:r>
            <a:r>
              <a:rPr lang="en-GB" sz="2200" dirty="0">
                <a:solidFill>
                  <a:schemeClr val="accent1">
                    <a:lumMod val="75000"/>
                  </a:schemeClr>
                </a:solidFill>
              </a:rPr>
              <a:t> centuries and into the 21</a:t>
            </a:r>
            <a:r>
              <a:rPr lang="en-GB" sz="2200" baseline="30000" dirty="0">
                <a:solidFill>
                  <a:schemeClr val="accent1">
                    <a:lumMod val="75000"/>
                  </a:schemeClr>
                </a:solidFill>
              </a:rPr>
              <a:t>st</a:t>
            </a:r>
            <a:endParaRPr lang="en-GB" sz="2200" dirty="0">
              <a:solidFill>
                <a:schemeClr val="accent1">
                  <a:lumMod val="75000"/>
                </a:schemeClr>
              </a:solidFill>
            </a:endParaRPr>
          </a:p>
          <a:p>
            <a:r>
              <a:rPr lang="en-GB" sz="2200" dirty="0">
                <a:solidFill>
                  <a:schemeClr val="accent1">
                    <a:lumMod val="75000"/>
                  </a:schemeClr>
                </a:solidFill>
              </a:rPr>
              <a:t>Indeed, even to this day many MPs on the Labour Benches in the House of Commons were elected as members of both the </a:t>
            </a:r>
            <a:r>
              <a:rPr lang="en-GB" sz="2200" dirty="0">
                <a:solidFill>
                  <a:schemeClr val="accent5"/>
                </a:solidFill>
                <a:hlinkClick r:id="rId2">
                  <a:extLst>
                    <a:ext uri="{A12FA001-AC4F-418D-AE19-62706E023703}">
                      <ahyp:hlinkClr xmlns:ahyp="http://schemas.microsoft.com/office/drawing/2018/hyperlinkcolor" val="tx"/>
                    </a:ext>
                  </a:extLst>
                </a:hlinkClick>
              </a:rPr>
              <a:t>Labour Party and the Co-operative Party</a:t>
            </a:r>
            <a:endParaRPr lang="en-GB" sz="2200" dirty="0">
              <a:solidFill>
                <a:schemeClr val="accent5"/>
              </a:solidFill>
            </a:endParaRPr>
          </a:p>
          <a:p>
            <a:pPr marL="0" indent="0">
              <a:buNone/>
            </a:pPr>
            <a:endParaRPr lang="en-GB" sz="2200" dirty="0">
              <a:solidFill>
                <a:schemeClr val="accent1">
                  <a:lumMod val="75000"/>
                </a:schemeClr>
              </a:solidFill>
            </a:endParaRPr>
          </a:p>
        </p:txBody>
      </p:sp>
      <p:sp>
        <p:nvSpPr>
          <p:cNvPr id="7" name="TextBox 6"/>
          <p:cNvSpPr txBox="1"/>
          <p:nvPr/>
        </p:nvSpPr>
        <p:spPr>
          <a:xfrm>
            <a:off x="1143001" y="5354346"/>
            <a:ext cx="5589620" cy="461665"/>
          </a:xfrm>
          <a:prstGeom prst="rect">
            <a:avLst/>
          </a:prstGeom>
          <a:noFill/>
        </p:spPr>
        <p:txBody>
          <a:bodyPr wrap="square" rtlCol="0">
            <a:spAutoFit/>
          </a:bodyPr>
          <a:lstStyle/>
          <a:p>
            <a:pPr algn="ctr"/>
            <a:r>
              <a:rPr lang="en-GB" sz="2400" i="1" dirty="0">
                <a:solidFill>
                  <a:schemeClr val="accent1">
                    <a:lumMod val="75000"/>
                  </a:schemeClr>
                </a:solidFill>
              </a:rPr>
              <a:t>Any thoughts or questions on this fact?</a:t>
            </a:r>
          </a:p>
        </p:txBody>
      </p:sp>
      <p:pic>
        <p:nvPicPr>
          <p:cNvPr id="8" name="Picture 7" descr="Icon - Question mark"/>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534442" y="5195505"/>
            <a:ext cx="779349" cy="779349"/>
          </a:xfrm>
          <a:prstGeom prst="rect">
            <a:avLst/>
          </a:prstGeom>
        </p:spPr>
      </p:pic>
    </p:spTree>
    <p:extLst>
      <p:ext uri="{BB962C8B-B14F-4D97-AF65-F5344CB8AC3E}">
        <p14:creationId xmlns:p14="http://schemas.microsoft.com/office/powerpoint/2010/main" val="5193487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4360" y="236236"/>
            <a:ext cx="7955280" cy="437681"/>
          </a:xfrm>
        </p:spPr>
        <p:txBody>
          <a:bodyPr>
            <a:noAutofit/>
          </a:bodyPr>
          <a:lstStyle/>
          <a:p>
            <a:pPr algn="ctr"/>
            <a:r>
              <a:rPr lang="en-GB" b="1" dirty="0">
                <a:solidFill>
                  <a:schemeClr val="accent1">
                    <a:lumMod val="75000"/>
                  </a:schemeClr>
                </a:solidFill>
              </a:rPr>
              <a:t>Socialism &amp; Co-</a:t>
            </a:r>
            <a:r>
              <a:rPr lang="en-GB" b="1" dirty="0" err="1">
                <a:solidFill>
                  <a:schemeClr val="accent1">
                    <a:lumMod val="75000"/>
                  </a:schemeClr>
                </a:solidFill>
              </a:rPr>
              <a:t>operativism</a:t>
            </a:r>
            <a:endParaRPr lang="en-GB" b="1" dirty="0">
              <a:solidFill>
                <a:schemeClr val="accent1">
                  <a:lumMod val="75000"/>
                </a:schemeClr>
              </a:solidFill>
            </a:endParaRPr>
          </a:p>
        </p:txBody>
      </p:sp>
      <p:sp>
        <p:nvSpPr>
          <p:cNvPr id="3" name="Content Placeholder 2"/>
          <p:cNvSpPr>
            <a:spLocks noGrp="1"/>
          </p:cNvSpPr>
          <p:nvPr>
            <p:ph idx="1"/>
          </p:nvPr>
        </p:nvSpPr>
        <p:spPr>
          <a:xfrm>
            <a:off x="197514" y="883146"/>
            <a:ext cx="8870486" cy="2545854"/>
          </a:xfrm>
        </p:spPr>
        <p:txBody>
          <a:bodyPr>
            <a:noAutofit/>
          </a:bodyPr>
          <a:lstStyle/>
          <a:p>
            <a:r>
              <a:rPr lang="en-GB" sz="2200" dirty="0">
                <a:solidFill>
                  <a:schemeClr val="accent1">
                    <a:lumMod val="75000"/>
                  </a:schemeClr>
                </a:solidFill>
              </a:rPr>
              <a:t>Socialism, as with all the other ideological paradigms and frameworks that we look at in this Theme, has many versions in different periods and different parts of the world</a:t>
            </a:r>
          </a:p>
          <a:p>
            <a:r>
              <a:rPr lang="en-GB" sz="2200" dirty="0">
                <a:solidFill>
                  <a:schemeClr val="accent1">
                    <a:lumMod val="75000"/>
                  </a:schemeClr>
                </a:solidFill>
              </a:rPr>
              <a:t> However, what they generally have in common are;</a:t>
            </a:r>
          </a:p>
          <a:p>
            <a:r>
              <a:rPr lang="en-GB" sz="2200" dirty="0">
                <a:solidFill>
                  <a:schemeClr val="accent1">
                    <a:lumMod val="75000"/>
                  </a:schemeClr>
                </a:solidFill>
              </a:rPr>
              <a:t>A sense that the excesses of industrial and post-industrial capitalism need to be ameliorated by the promotion of collective well-being</a:t>
            </a:r>
          </a:p>
          <a:p>
            <a:r>
              <a:rPr lang="en-GB" sz="2200" dirty="0">
                <a:solidFill>
                  <a:schemeClr val="accent1">
                    <a:lumMod val="75000"/>
                  </a:schemeClr>
                </a:solidFill>
              </a:rPr>
              <a:t>That the selfish individualism that is part of human nature can be tempered by a reliance on concepts such as association, community, and cooperation, solidarity and mutual interdependence</a:t>
            </a:r>
          </a:p>
          <a:p>
            <a:r>
              <a:rPr lang="en-GB" sz="2200" dirty="0">
                <a:solidFill>
                  <a:schemeClr val="accent1">
                    <a:lumMod val="75000"/>
                  </a:schemeClr>
                </a:solidFill>
              </a:rPr>
              <a:t>Examples of this can be seen in the development of </a:t>
            </a:r>
            <a:r>
              <a:rPr lang="en-GB" sz="2200" b="1" dirty="0">
                <a:solidFill>
                  <a:schemeClr val="accent1">
                    <a:lumMod val="75000"/>
                  </a:schemeClr>
                </a:solidFill>
              </a:rPr>
              <a:t>building societies </a:t>
            </a:r>
            <a:r>
              <a:rPr lang="en-GB" sz="2200" dirty="0">
                <a:solidFill>
                  <a:schemeClr val="accent1">
                    <a:lumMod val="75000"/>
                  </a:schemeClr>
                </a:solidFill>
              </a:rPr>
              <a:t>(Boddy, 1980), initiatives such as the </a:t>
            </a:r>
            <a:r>
              <a:rPr lang="en-GB" sz="2200" dirty="0">
                <a:solidFill>
                  <a:schemeClr val="accent5"/>
                </a:solidFill>
                <a:hlinkClick r:id="rId2">
                  <a:extLst>
                    <a:ext uri="{A12FA001-AC4F-418D-AE19-62706E023703}">
                      <ahyp:hlinkClr xmlns:ahyp="http://schemas.microsoft.com/office/drawing/2018/hyperlinkcolor" val="tx"/>
                    </a:ext>
                  </a:extLst>
                </a:hlinkClick>
              </a:rPr>
              <a:t>Caerphilly District Miner’s Hospital </a:t>
            </a:r>
            <a:r>
              <a:rPr lang="en-GB" sz="2200" dirty="0">
                <a:solidFill>
                  <a:schemeClr val="accent1">
                    <a:lumMod val="75000"/>
                  </a:schemeClr>
                </a:solidFill>
              </a:rPr>
              <a:t>, the </a:t>
            </a:r>
            <a:r>
              <a:rPr lang="en-GB" sz="2200" dirty="0">
                <a:solidFill>
                  <a:schemeClr val="accent5"/>
                </a:solidFill>
                <a:hlinkClick r:id="rId3">
                  <a:extLst>
                    <a:ext uri="{A12FA001-AC4F-418D-AE19-62706E023703}">
                      <ahyp:hlinkClr xmlns:ahyp="http://schemas.microsoft.com/office/drawing/2018/hyperlinkcolor" val="tx"/>
                    </a:ext>
                  </a:extLst>
                </a:hlinkClick>
              </a:rPr>
              <a:t>Worker’s Educational Association</a:t>
            </a:r>
            <a:r>
              <a:rPr lang="en-GB" sz="2200" dirty="0">
                <a:solidFill>
                  <a:schemeClr val="accent5"/>
                </a:solidFill>
              </a:rPr>
              <a:t> </a:t>
            </a:r>
            <a:r>
              <a:rPr lang="en-GB" sz="2200" dirty="0">
                <a:solidFill>
                  <a:schemeClr val="accent1">
                    <a:lumMod val="75000"/>
                  </a:schemeClr>
                </a:solidFill>
              </a:rPr>
              <a:t>,and movements such as the </a:t>
            </a:r>
            <a:r>
              <a:rPr lang="en-GB" sz="2200" dirty="0">
                <a:solidFill>
                  <a:schemeClr val="accent5"/>
                </a:solidFill>
                <a:hlinkClick r:id="rId4">
                  <a:extLst>
                    <a:ext uri="{A12FA001-AC4F-418D-AE19-62706E023703}">
                      <ahyp:hlinkClr xmlns:ahyp="http://schemas.microsoft.com/office/drawing/2018/hyperlinkcolor" val="tx"/>
                    </a:ext>
                  </a:extLst>
                </a:hlinkClick>
              </a:rPr>
              <a:t>Kinder Scout mass trespass</a:t>
            </a:r>
            <a:r>
              <a:rPr lang="en-GB" sz="2200" dirty="0">
                <a:solidFill>
                  <a:schemeClr val="accent1">
                    <a:lumMod val="75000"/>
                  </a:schemeClr>
                </a:solidFill>
              </a:rPr>
              <a:t> ,the </a:t>
            </a:r>
            <a:r>
              <a:rPr lang="en-GB" sz="2200" dirty="0">
                <a:solidFill>
                  <a:schemeClr val="accent5"/>
                </a:solidFill>
                <a:hlinkClick r:id="rId5">
                  <a:extLst>
                    <a:ext uri="{A12FA001-AC4F-418D-AE19-62706E023703}">
                      <ahyp:hlinkClr xmlns:ahyp="http://schemas.microsoft.com/office/drawing/2018/hyperlinkcolor" val="tx"/>
                    </a:ext>
                  </a:extLst>
                </a:hlinkClick>
              </a:rPr>
              <a:t>National Clarion Cycling Club</a:t>
            </a:r>
            <a:r>
              <a:rPr lang="en-GB" sz="2200" dirty="0">
                <a:solidFill>
                  <a:schemeClr val="accent5"/>
                </a:solidFill>
              </a:rPr>
              <a:t> </a:t>
            </a:r>
            <a:r>
              <a:rPr lang="en-GB" sz="2200" dirty="0">
                <a:solidFill>
                  <a:schemeClr val="accent1">
                    <a:lumMod val="75000"/>
                  </a:schemeClr>
                </a:solidFill>
              </a:rPr>
              <a:t>and the </a:t>
            </a:r>
            <a:r>
              <a:rPr lang="en-GB" sz="2200" dirty="0">
                <a:solidFill>
                  <a:schemeClr val="accent1">
                    <a:lumMod val="75000"/>
                  </a:schemeClr>
                </a:solidFill>
                <a:hlinkClick r:id="rId6"/>
              </a:rPr>
              <a:t>Co-operative Society</a:t>
            </a:r>
            <a:r>
              <a:rPr lang="en-GB" sz="2200" dirty="0">
                <a:solidFill>
                  <a:schemeClr val="accent1">
                    <a:lumMod val="75000"/>
                  </a:schemeClr>
                </a:solidFill>
              </a:rPr>
              <a:t> (</a:t>
            </a:r>
            <a:r>
              <a:rPr lang="en-GB" sz="2200" dirty="0">
                <a:solidFill>
                  <a:schemeClr val="accent1">
                    <a:lumMod val="75000"/>
                  </a:schemeClr>
                </a:solidFill>
                <a:hlinkClick r:id="rId7">
                  <a:extLst>
                    <a:ext uri="{A12FA001-AC4F-418D-AE19-62706E023703}">
                      <ahyp:hlinkClr xmlns:ahyp="http://schemas.microsoft.com/office/drawing/2018/hyperlinkcolor" val="tx"/>
                    </a:ext>
                  </a:extLst>
                </a:hlinkClick>
              </a:rPr>
              <a:t>Robertson, 2012</a:t>
            </a:r>
            <a:r>
              <a:rPr lang="en-GB" sz="2200" dirty="0">
                <a:solidFill>
                  <a:schemeClr val="accent1">
                    <a:lumMod val="75000"/>
                  </a:schemeClr>
                </a:solidFill>
              </a:rPr>
              <a:t>)</a:t>
            </a:r>
          </a:p>
        </p:txBody>
      </p:sp>
      <p:sp>
        <p:nvSpPr>
          <p:cNvPr id="4" name="TextBox 3"/>
          <p:cNvSpPr txBox="1"/>
          <p:nvPr/>
        </p:nvSpPr>
        <p:spPr>
          <a:xfrm>
            <a:off x="5102352" y="5629342"/>
            <a:ext cx="3841377" cy="307777"/>
          </a:xfrm>
          <a:prstGeom prst="rect">
            <a:avLst/>
          </a:prstGeom>
          <a:noFill/>
        </p:spPr>
        <p:txBody>
          <a:bodyPr wrap="square" rtlCol="0">
            <a:spAutoFit/>
          </a:bodyPr>
          <a:lstStyle/>
          <a:p>
            <a:pPr algn="r"/>
            <a:r>
              <a:rPr lang="en-GB" sz="1400" dirty="0">
                <a:solidFill>
                  <a:schemeClr val="accent1">
                    <a:lumMod val="75000"/>
                  </a:schemeClr>
                </a:solidFill>
              </a:rPr>
              <a:t>(See for example Brown </a:t>
            </a:r>
            <a:r>
              <a:rPr lang="en-GB" sz="1400" i="1" dirty="0">
                <a:solidFill>
                  <a:schemeClr val="accent1">
                    <a:lumMod val="75000"/>
                  </a:schemeClr>
                </a:solidFill>
              </a:rPr>
              <a:t>et al</a:t>
            </a:r>
            <a:r>
              <a:rPr lang="en-GB" sz="1400" dirty="0">
                <a:solidFill>
                  <a:schemeClr val="accent1">
                    <a:lumMod val="75000"/>
                  </a:schemeClr>
                </a:solidFill>
              </a:rPr>
              <a:t>, 2016)</a:t>
            </a:r>
          </a:p>
        </p:txBody>
      </p:sp>
    </p:spTree>
    <p:extLst>
      <p:ext uri="{BB962C8B-B14F-4D97-AF65-F5344CB8AC3E}">
        <p14:creationId xmlns:p14="http://schemas.microsoft.com/office/powerpoint/2010/main" val="21392615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62364" y="304952"/>
            <a:ext cx="4629150" cy="437681"/>
          </a:xfrm>
        </p:spPr>
        <p:txBody>
          <a:bodyPr>
            <a:noAutofit/>
          </a:bodyPr>
          <a:lstStyle/>
          <a:p>
            <a:pPr algn="ctr"/>
            <a:r>
              <a:rPr lang="en-GB" b="1" dirty="0">
                <a:solidFill>
                  <a:schemeClr val="accent1">
                    <a:lumMod val="75000"/>
                  </a:schemeClr>
                </a:solidFill>
              </a:rPr>
              <a:t>Socialism</a:t>
            </a:r>
          </a:p>
        </p:txBody>
      </p:sp>
      <p:sp>
        <p:nvSpPr>
          <p:cNvPr id="3" name="Content Placeholder 2"/>
          <p:cNvSpPr>
            <a:spLocks noGrp="1"/>
          </p:cNvSpPr>
          <p:nvPr>
            <p:ph idx="1"/>
          </p:nvPr>
        </p:nvSpPr>
        <p:spPr>
          <a:xfrm>
            <a:off x="197514" y="1029782"/>
            <a:ext cx="8558850" cy="2545854"/>
          </a:xfrm>
        </p:spPr>
        <p:txBody>
          <a:bodyPr>
            <a:noAutofit/>
          </a:bodyPr>
          <a:lstStyle/>
          <a:p>
            <a:pPr>
              <a:spcBef>
                <a:spcPts val="338"/>
              </a:spcBef>
              <a:spcAft>
                <a:spcPts val="338"/>
              </a:spcAft>
            </a:pPr>
            <a:r>
              <a:rPr lang="en-GB" sz="2400" dirty="0">
                <a:solidFill>
                  <a:schemeClr val="accent1">
                    <a:lumMod val="75000"/>
                  </a:schemeClr>
                </a:solidFill>
              </a:rPr>
              <a:t>Thus, whilst socialism is often dismissed as Marxism ‘lite’, it can be seen that it was often a grass-roots movement, pre-dating Marxism, which sought to promote </a:t>
            </a:r>
            <a:r>
              <a:rPr lang="en-GB" sz="2400" b="1" dirty="0">
                <a:solidFill>
                  <a:schemeClr val="accent1">
                    <a:lumMod val="75000"/>
                  </a:schemeClr>
                </a:solidFill>
              </a:rPr>
              <a:t>well-being and mutual support</a:t>
            </a:r>
          </a:p>
          <a:p>
            <a:pPr>
              <a:spcBef>
                <a:spcPts val="338"/>
              </a:spcBef>
              <a:spcAft>
                <a:spcPts val="338"/>
              </a:spcAft>
            </a:pPr>
            <a:r>
              <a:rPr lang="en-GB" sz="2400" dirty="0">
                <a:solidFill>
                  <a:schemeClr val="accent1">
                    <a:lumMod val="75000"/>
                  </a:schemeClr>
                </a:solidFill>
              </a:rPr>
              <a:t>However, it would be wrong to only describe socialism in such a way.</a:t>
            </a:r>
          </a:p>
          <a:p>
            <a:pPr>
              <a:spcBef>
                <a:spcPts val="338"/>
              </a:spcBef>
              <a:spcAft>
                <a:spcPts val="338"/>
              </a:spcAft>
            </a:pPr>
            <a:r>
              <a:rPr lang="en-GB" sz="2400" dirty="0">
                <a:solidFill>
                  <a:schemeClr val="accent1">
                    <a:lumMod val="75000"/>
                  </a:schemeClr>
                </a:solidFill>
              </a:rPr>
              <a:t>At the ideological and political level, socialist principles influenced both </a:t>
            </a:r>
            <a:r>
              <a:rPr lang="en-GB" sz="2400" b="1" dirty="0">
                <a:solidFill>
                  <a:schemeClr val="accent1">
                    <a:lumMod val="75000"/>
                  </a:schemeClr>
                </a:solidFill>
              </a:rPr>
              <a:t>communist</a:t>
            </a:r>
            <a:r>
              <a:rPr lang="en-GB" sz="2400" dirty="0">
                <a:solidFill>
                  <a:schemeClr val="accent1">
                    <a:lumMod val="75000"/>
                  </a:schemeClr>
                </a:solidFill>
              </a:rPr>
              <a:t> and </a:t>
            </a:r>
            <a:r>
              <a:rPr lang="en-GB" sz="2400" b="1" dirty="0">
                <a:solidFill>
                  <a:schemeClr val="accent1">
                    <a:lumMod val="75000"/>
                  </a:schemeClr>
                </a:solidFill>
              </a:rPr>
              <a:t>anarchist</a:t>
            </a:r>
            <a:r>
              <a:rPr lang="en-GB" sz="2400" dirty="0">
                <a:solidFill>
                  <a:schemeClr val="accent1">
                    <a:lumMod val="75000"/>
                  </a:schemeClr>
                </a:solidFill>
              </a:rPr>
              <a:t> theorists</a:t>
            </a:r>
          </a:p>
          <a:p>
            <a:pPr>
              <a:spcBef>
                <a:spcPts val="338"/>
              </a:spcBef>
              <a:spcAft>
                <a:spcPts val="338"/>
              </a:spcAft>
            </a:pPr>
            <a:r>
              <a:rPr lang="en-GB" sz="2400" dirty="0">
                <a:solidFill>
                  <a:schemeClr val="accent1">
                    <a:lumMod val="75000"/>
                  </a:schemeClr>
                </a:solidFill>
              </a:rPr>
              <a:t>Although many socialist theorists also claimed that the ideology was global in scope, particularly in its approaches to </a:t>
            </a:r>
            <a:r>
              <a:rPr lang="en-GB" sz="2400" b="1" dirty="0">
                <a:solidFill>
                  <a:schemeClr val="accent1">
                    <a:lumMod val="75000"/>
                  </a:schemeClr>
                </a:solidFill>
              </a:rPr>
              <a:t>worker solidarity</a:t>
            </a:r>
            <a:r>
              <a:rPr lang="en-GB" sz="2400" dirty="0">
                <a:solidFill>
                  <a:schemeClr val="accent1">
                    <a:lumMod val="75000"/>
                  </a:schemeClr>
                </a:solidFill>
              </a:rPr>
              <a:t> (e.g. the First and Second International Working Men’s Association) and </a:t>
            </a:r>
            <a:r>
              <a:rPr lang="en-GB" sz="2400" b="1" dirty="0">
                <a:solidFill>
                  <a:schemeClr val="accent1">
                    <a:lumMod val="75000"/>
                  </a:schemeClr>
                </a:solidFill>
              </a:rPr>
              <a:t>pacifism</a:t>
            </a:r>
            <a:r>
              <a:rPr lang="en-GB" sz="2400" dirty="0">
                <a:solidFill>
                  <a:schemeClr val="accent1">
                    <a:lumMod val="75000"/>
                  </a:schemeClr>
                </a:solidFill>
              </a:rPr>
              <a:t>, it often ended up attempting to change </a:t>
            </a:r>
            <a:r>
              <a:rPr lang="en-GB" sz="2400" b="1" dirty="0">
                <a:solidFill>
                  <a:schemeClr val="accent1">
                    <a:lumMod val="75000"/>
                  </a:schemeClr>
                </a:solidFill>
              </a:rPr>
              <a:t>society at the nation state </a:t>
            </a:r>
            <a:r>
              <a:rPr lang="en-GB" sz="2400" dirty="0">
                <a:solidFill>
                  <a:schemeClr val="accent1">
                    <a:lumMod val="75000"/>
                  </a:schemeClr>
                </a:solidFill>
              </a:rPr>
              <a:t>level (e.g. the UK Labour Party)</a:t>
            </a:r>
          </a:p>
          <a:p>
            <a:pPr>
              <a:spcBef>
                <a:spcPts val="338"/>
              </a:spcBef>
              <a:spcAft>
                <a:spcPts val="338"/>
              </a:spcAft>
            </a:pPr>
            <a:endParaRPr lang="en-GB" sz="2400" dirty="0">
              <a:solidFill>
                <a:schemeClr val="accent1">
                  <a:lumMod val="75000"/>
                </a:schemeClr>
              </a:solidFill>
            </a:endParaRPr>
          </a:p>
        </p:txBody>
      </p:sp>
    </p:spTree>
    <p:extLst>
      <p:ext uri="{BB962C8B-B14F-4D97-AF65-F5344CB8AC3E}">
        <p14:creationId xmlns:p14="http://schemas.microsoft.com/office/powerpoint/2010/main" val="13587214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5A10B3-91F5-1046-4F85-54DAC7167B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7966D0-D191-5D94-2CF4-8E2147FB25D4}"/>
              </a:ext>
            </a:extLst>
          </p:cNvPr>
          <p:cNvSpPr>
            <a:spLocks noGrp="1"/>
          </p:cNvSpPr>
          <p:nvPr>
            <p:ph type="title"/>
          </p:nvPr>
        </p:nvSpPr>
        <p:spPr>
          <a:xfrm>
            <a:off x="-115588" y="183728"/>
            <a:ext cx="9029346" cy="381535"/>
          </a:xfrm>
        </p:spPr>
        <p:txBody>
          <a:bodyPr>
            <a:noAutofit/>
          </a:bodyPr>
          <a:lstStyle/>
          <a:p>
            <a:pPr algn="ctr"/>
            <a:r>
              <a:rPr lang="en-GB" sz="4000" dirty="0">
                <a:solidFill>
                  <a:schemeClr val="accent1">
                    <a:lumMod val="75000"/>
                  </a:schemeClr>
                </a:solidFill>
              </a:rPr>
              <a:t>Socialism – More Historical Context</a:t>
            </a:r>
            <a:br>
              <a:rPr lang="en-GB" sz="4000" dirty="0">
                <a:solidFill>
                  <a:schemeClr val="accent1">
                    <a:lumMod val="75000"/>
                  </a:schemeClr>
                </a:solidFill>
              </a:rPr>
            </a:br>
            <a:endParaRPr lang="en-GB" sz="4000" dirty="0">
              <a:solidFill>
                <a:schemeClr val="accent1">
                  <a:lumMod val="75000"/>
                </a:schemeClr>
              </a:solidFill>
            </a:endParaRPr>
          </a:p>
        </p:txBody>
      </p:sp>
      <p:sp>
        <p:nvSpPr>
          <p:cNvPr id="4" name="TextBox 3">
            <a:extLst>
              <a:ext uri="{FF2B5EF4-FFF2-40B4-BE49-F238E27FC236}">
                <a16:creationId xmlns:a16="http://schemas.microsoft.com/office/drawing/2014/main" id="{52629E38-8FEE-AF17-180A-7F092BCF1006}"/>
              </a:ext>
            </a:extLst>
          </p:cNvPr>
          <p:cNvSpPr txBox="1"/>
          <p:nvPr/>
        </p:nvSpPr>
        <p:spPr>
          <a:xfrm>
            <a:off x="162271" y="847917"/>
            <a:ext cx="8473628" cy="4678204"/>
          </a:xfrm>
          <a:prstGeom prst="rect">
            <a:avLst/>
          </a:prstGeom>
          <a:noFill/>
        </p:spPr>
        <p:txBody>
          <a:bodyPr wrap="square" rtlCol="0">
            <a:spAutoFit/>
          </a:bodyPr>
          <a:lstStyle/>
          <a:p>
            <a:pPr marL="160735" indent="-160735">
              <a:spcBef>
                <a:spcPts val="338"/>
              </a:spcBef>
              <a:buFont typeface="Arial" panose="020B0604020202020204" pitchFamily="34" charset="0"/>
              <a:buChar char="•"/>
            </a:pPr>
            <a:r>
              <a:rPr lang="en-GB" sz="2400" dirty="0">
                <a:solidFill>
                  <a:schemeClr val="accent1">
                    <a:lumMod val="75000"/>
                  </a:schemeClr>
                </a:solidFill>
              </a:rPr>
              <a:t>The Labour Party, as it existed in the 20</a:t>
            </a:r>
            <a:r>
              <a:rPr lang="en-GB" sz="2400" baseline="30000" dirty="0">
                <a:solidFill>
                  <a:schemeClr val="accent1">
                    <a:lumMod val="75000"/>
                  </a:schemeClr>
                </a:solidFill>
              </a:rPr>
              <a:t>th</a:t>
            </a:r>
            <a:r>
              <a:rPr lang="en-GB" sz="2400" dirty="0">
                <a:solidFill>
                  <a:schemeClr val="accent1">
                    <a:lumMod val="75000"/>
                  </a:schemeClr>
                </a:solidFill>
              </a:rPr>
              <a:t> century at least, was created by an alliance of left of centre groupings</a:t>
            </a:r>
          </a:p>
          <a:p>
            <a:pPr marL="160735" indent="-160735">
              <a:spcBef>
                <a:spcPts val="338"/>
              </a:spcBef>
              <a:buFont typeface="Arial" panose="020B0604020202020204" pitchFamily="34" charset="0"/>
              <a:buChar char="•"/>
            </a:pPr>
            <a:r>
              <a:rPr lang="en-GB" sz="2400" dirty="0">
                <a:solidFill>
                  <a:schemeClr val="accent1">
                    <a:lumMod val="75000"/>
                  </a:schemeClr>
                </a:solidFill>
              </a:rPr>
              <a:t>One, the Social Democratic Federation, was led by H. M. Hyndman and included artists such as William Morris.</a:t>
            </a:r>
          </a:p>
          <a:p>
            <a:pPr marL="160735" indent="-160735">
              <a:spcBef>
                <a:spcPts val="338"/>
              </a:spcBef>
              <a:buFont typeface="Arial" panose="020B0604020202020204" pitchFamily="34" charset="0"/>
              <a:buChar char="•"/>
            </a:pPr>
            <a:r>
              <a:rPr lang="en-GB" sz="2400" dirty="0">
                <a:solidFill>
                  <a:schemeClr val="accent1">
                    <a:lumMod val="75000"/>
                  </a:schemeClr>
                </a:solidFill>
              </a:rPr>
              <a:t>This grouping was influenced by Marxism and would later splinter into various groups of differing radicalism. </a:t>
            </a:r>
          </a:p>
          <a:p>
            <a:pPr marL="160735" indent="-160735">
              <a:spcBef>
                <a:spcPts val="338"/>
              </a:spcBef>
              <a:buFont typeface="Arial" panose="020B0604020202020204" pitchFamily="34" charset="0"/>
              <a:buChar char="•"/>
            </a:pPr>
            <a:r>
              <a:rPr lang="en-GB" sz="2400" dirty="0">
                <a:solidFill>
                  <a:schemeClr val="accent1">
                    <a:lumMod val="75000"/>
                  </a:schemeClr>
                </a:solidFill>
              </a:rPr>
              <a:t>Another was the Fabian Society, a London based grouping of left leaning writers and intellectuals such as George Bernard Shaw and Annie Besant (who helped to organise </a:t>
            </a:r>
            <a:r>
              <a:rPr lang="en-GB" sz="2400" dirty="0">
                <a:solidFill>
                  <a:schemeClr val="accent5"/>
                </a:solidFill>
                <a:hlinkClick r:id="rId2">
                  <a:extLst>
                    <a:ext uri="{A12FA001-AC4F-418D-AE19-62706E023703}">
                      <ahyp:hlinkClr xmlns:ahyp="http://schemas.microsoft.com/office/drawing/2018/hyperlinkcolor" val="tx"/>
                    </a:ext>
                  </a:extLst>
                </a:hlinkClick>
              </a:rPr>
              <a:t>the match-girls’ strike</a:t>
            </a:r>
            <a:r>
              <a:rPr lang="en-GB" sz="2400" dirty="0">
                <a:solidFill>
                  <a:schemeClr val="accent1">
                    <a:lumMod val="75000"/>
                  </a:schemeClr>
                </a:solidFill>
              </a:rPr>
              <a:t>)</a:t>
            </a:r>
          </a:p>
          <a:p>
            <a:pPr marL="160735" indent="-160735">
              <a:spcBef>
                <a:spcPts val="338"/>
              </a:spcBef>
              <a:buFont typeface="Arial" panose="020B0604020202020204" pitchFamily="34" charset="0"/>
              <a:buChar char="•"/>
            </a:pPr>
            <a:r>
              <a:rPr lang="en-GB" sz="2400" dirty="0">
                <a:solidFill>
                  <a:schemeClr val="accent1">
                    <a:lumMod val="75000"/>
                  </a:schemeClr>
                </a:solidFill>
              </a:rPr>
              <a:t>The Fabian Society promoted a less confrontational brand of ‘evolutionary socialist collectivism’ and has provided many leaders of the Labour Party</a:t>
            </a:r>
          </a:p>
        </p:txBody>
      </p:sp>
      <p:sp>
        <p:nvSpPr>
          <p:cNvPr id="6" name="TextBox 5">
            <a:extLst>
              <a:ext uri="{FF2B5EF4-FFF2-40B4-BE49-F238E27FC236}">
                <a16:creationId xmlns:a16="http://schemas.microsoft.com/office/drawing/2014/main" id="{D32D1A76-3E35-2878-CB4B-7C56D44C7BE6}"/>
              </a:ext>
            </a:extLst>
          </p:cNvPr>
          <p:cNvSpPr txBox="1"/>
          <p:nvPr/>
        </p:nvSpPr>
        <p:spPr>
          <a:xfrm>
            <a:off x="4572000" y="5619291"/>
            <a:ext cx="4462091" cy="307777"/>
          </a:xfrm>
          <a:prstGeom prst="rect">
            <a:avLst/>
          </a:prstGeom>
          <a:noFill/>
        </p:spPr>
        <p:txBody>
          <a:bodyPr wrap="square" rtlCol="0">
            <a:spAutoFit/>
          </a:bodyPr>
          <a:lstStyle/>
          <a:p>
            <a:pPr algn="r"/>
            <a:r>
              <a:rPr lang="en-GB" sz="1400" dirty="0"/>
              <a:t>(See for example Wright and Carter, 1997)</a:t>
            </a:r>
          </a:p>
        </p:txBody>
      </p:sp>
    </p:spTree>
    <p:extLst>
      <p:ext uri="{BB962C8B-B14F-4D97-AF65-F5344CB8AC3E}">
        <p14:creationId xmlns:p14="http://schemas.microsoft.com/office/powerpoint/2010/main" val="29088163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6" y="202016"/>
            <a:ext cx="8869668" cy="381535"/>
          </a:xfrm>
        </p:spPr>
        <p:txBody>
          <a:bodyPr>
            <a:noAutofit/>
          </a:bodyPr>
          <a:lstStyle/>
          <a:p>
            <a:pPr algn="ctr"/>
            <a:r>
              <a:rPr lang="en-GB" sz="4000" dirty="0">
                <a:solidFill>
                  <a:schemeClr val="accent1">
                    <a:lumMod val="75000"/>
                  </a:schemeClr>
                </a:solidFill>
              </a:rPr>
              <a:t>Socialism – More Historical Context</a:t>
            </a:r>
            <a:br>
              <a:rPr lang="en-GB" sz="4000" dirty="0">
                <a:solidFill>
                  <a:schemeClr val="accent1">
                    <a:lumMod val="75000"/>
                  </a:schemeClr>
                </a:solidFill>
              </a:rPr>
            </a:br>
            <a:endParaRPr lang="en-GB" sz="4000" dirty="0">
              <a:solidFill>
                <a:schemeClr val="accent1">
                  <a:lumMod val="75000"/>
                </a:schemeClr>
              </a:solidFill>
            </a:endParaRPr>
          </a:p>
        </p:txBody>
      </p:sp>
      <p:sp>
        <p:nvSpPr>
          <p:cNvPr id="4" name="TextBox 3"/>
          <p:cNvSpPr txBox="1"/>
          <p:nvPr/>
        </p:nvSpPr>
        <p:spPr>
          <a:xfrm>
            <a:off x="137166" y="1031614"/>
            <a:ext cx="8723370" cy="4593565"/>
          </a:xfrm>
          <a:prstGeom prst="rect">
            <a:avLst/>
          </a:prstGeom>
          <a:noFill/>
        </p:spPr>
        <p:txBody>
          <a:bodyPr wrap="square" rtlCol="0">
            <a:spAutoFit/>
          </a:bodyPr>
          <a:lstStyle/>
          <a:p>
            <a:pPr marL="160735" indent="-160735">
              <a:spcBef>
                <a:spcPts val="338"/>
              </a:spcBef>
              <a:buFont typeface="Arial" panose="020B0604020202020204" pitchFamily="34" charset="0"/>
              <a:buChar char="•"/>
            </a:pPr>
            <a:r>
              <a:rPr lang="en-GB" sz="2000" dirty="0">
                <a:solidFill>
                  <a:schemeClr val="accent1">
                    <a:lumMod val="75000"/>
                  </a:schemeClr>
                </a:solidFill>
              </a:rPr>
              <a:t>Lastly was the Independent Labour Party which was the largest of the three groupings with around 10,000 members.</a:t>
            </a:r>
          </a:p>
          <a:p>
            <a:pPr marL="160735" indent="-160735">
              <a:spcBef>
                <a:spcPts val="338"/>
              </a:spcBef>
              <a:buFont typeface="Arial" panose="020B0604020202020204" pitchFamily="34" charset="0"/>
              <a:buChar char="•"/>
            </a:pPr>
            <a:r>
              <a:rPr lang="en-GB" sz="2000" dirty="0">
                <a:solidFill>
                  <a:schemeClr val="accent1">
                    <a:lumMod val="75000"/>
                  </a:schemeClr>
                </a:solidFill>
              </a:rPr>
              <a:t>This grouping was formed in 1893, largely as a result of the </a:t>
            </a:r>
            <a:r>
              <a:rPr lang="en-GB" sz="2000" dirty="0" err="1">
                <a:solidFill>
                  <a:schemeClr val="accent1">
                    <a:lumMod val="75000"/>
                  </a:schemeClr>
                </a:solidFill>
              </a:rPr>
              <a:t>Manningham</a:t>
            </a:r>
            <a:r>
              <a:rPr lang="en-GB" sz="2000" dirty="0">
                <a:solidFill>
                  <a:schemeClr val="accent1">
                    <a:lumMod val="75000"/>
                  </a:schemeClr>
                </a:solidFill>
              </a:rPr>
              <a:t> Mills Strike against low wages and treacherous working conditions in the Bradford textile industries (</a:t>
            </a:r>
            <a:r>
              <a:rPr lang="en-GB" sz="2000" dirty="0">
                <a:solidFill>
                  <a:schemeClr val="accent5"/>
                </a:solidFill>
                <a:hlinkClick r:id="rId2">
                  <a:extLst>
                    <a:ext uri="{A12FA001-AC4F-418D-AE19-62706E023703}">
                      <ahyp:hlinkClr xmlns:ahyp="http://schemas.microsoft.com/office/drawing/2018/hyperlinkcolor" val="tx"/>
                    </a:ext>
                  </a:extLst>
                </a:hlinkClick>
              </a:rPr>
              <a:t>Barker, 2013</a:t>
            </a:r>
            <a:r>
              <a:rPr lang="en-GB" sz="2000" dirty="0">
                <a:solidFill>
                  <a:schemeClr val="accent1">
                    <a:lumMod val="75000"/>
                  </a:schemeClr>
                </a:solidFill>
              </a:rPr>
              <a:t>)</a:t>
            </a:r>
          </a:p>
          <a:p>
            <a:pPr marL="160735" indent="-160735">
              <a:spcBef>
                <a:spcPts val="338"/>
              </a:spcBef>
              <a:buFont typeface="Arial" panose="020B0604020202020204" pitchFamily="34" charset="0"/>
              <a:buChar char="•"/>
            </a:pPr>
            <a:r>
              <a:rPr lang="en-GB" sz="2000" dirty="0">
                <a:solidFill>
                  <a:schemeClr val="accent1">
                    <a:lumMod val="75000"/>
                  </a:schemeClr>
                </a:solidFill>
              </a:rPr>
              <a:t>These were the main socialist groupings that came together in a conference in 1900 which founded the Labour Representation Committee which would become the Labour Party</a:t>
            </a:r>
          </a:p>
          <a:p>
            <a:pPr marL="160735" indent="-160735">
              <a:spcBef>
                <a:spcPts val="338"/>
              </a:spcBef>
              <a:buFont typeface="Arial" panose="020B0604020202020204" pitchFamily="34" charset="0"/>
              <a:buChar char="•"/>
            </a:pPr>
            <a:r>
              <a:rPr lang="en-GB" sz="2000" dirty="0">
                <a:solidFill>
                  <a:schemeClr val="accent1">
                    <a:lumMod val="75000"/>
                  </a:schemeClr>
                </a:solidFill>
              </a:rPr>
              <a:t>Thus, in the UK, socialism as represented by the Labour party can be seen to be an amalgam of radical liberalism, co-</a:t>
            </a:r>
            <a:r>
              <a:rPr lang="en-GB" sz="2000" dirty="0" err="1">
                <a:solidFill>
                  <a:schemeClr val="accent1">
                    <a:lumMod val="75000"/>
                  </a:schemeClr>
                </a:solidFill>
              </a:rPr>
              <a:t>operativism</a:t>
            </a:r>
            <a:r>
              <a:rPr lang="en-GB" sz="2000" dirty="0">
                <a:solidFill>
                  <a:schemeClr val="accent1">
                    <a:lumMod val="75000"/>
                  </a:schemeClr>
                </a:solidFill>
              </a:rPr>
              <a:t> and various forms of socialism and even Marxist ideologies</a:t>
            </a:r>
          </a:p>
          <a:p>
            <a:pPr marL="160735" indent="-160735">
              <a:spcBef>
                <a:spcPts val="338"/>
              </a:spcBef>
              <a:buFont typeface="Arial" panose="020B0604020202020204" pitchFamily="34" charset="0"/>
              <a:buChar char="•"/>
            </a:pPr>
            <a:r>
              <a:rPr lang="en-GB" sz="2000" dirty="0">
                <a:solidFill>
                  <a:schemeClr val="accent1">
                    <a:lumMod val="75000"/>
                  </a:schemeClr>
                </a:solidFill>
              </a:rPr>
              <a:t>As with the UK other parties the Labour party became a broad coalition of people generally on the left of the centre of British politics</a:t>
            </a:r>
          </a:p>
          <a:p>
            <a:pPr marL="160735" indent="-160735">
              <a:spcBef>
                <a:spcPts val="338"/>
              </a:spcBef>
              <a:buFont typeface="Arial" panose="020B0604020202020204" pitchFamily="34" charset="0"/>
              <a:buChar char="•"/>
            </a:pPr>
            <a:endParaRPr lang="en-GB" sz="2000" dirty="0">
              <a:solidFill>
                <a:schemeClr val="accent1">
                  <a:lumMod val="75000"/>
                </a:schemeClr>
              </a:solidFill>
            </a:endParaRPr>
          </a:p>
        </p:txBody>
      </p:sp>
      <p:sp>
        <p:nvSpPr>
          <p:cNvPr id="6" name="TextBox 5"/>
          <p:cNvSpPr txBox="1"/>
          <p:nvPr/>
        </p:nvSpPr>
        <p:spPr>
          <a:xfrm>
            <a:off x="4937760" y="5618262"/>
            <a:ext cx="4069074" cy="307777"/>
          </a:xfrm>
          <a:prstGeom prst="rect">
            <a:avLst/>
          </a:prstGeom>
          <a:noFill/>
        </p:spPr>
        <p:txBody>
          <a:bodyPr wrap="square" rtlCol="0">
            <a:spAutoFit/>
          </a:bodyPr>
          <a:lstStyle/>
          <a:p>
            <a:pPr algn="r"/>
            <a:r>
              <a:rPr lang="en-GB" sz="1400" dirty="0">
                <a:solidFill>
                  <a:schemeClr val="accent1">
                    <a:lumMod val="75000"/>
                  </a:schemeClr>
                </a:solidFill>
              </a:rPr>
              <a:t>(See for example Wright and Carter, 1997)</a:t>
            </a:r>
          </a:p>
        </p:txBody>
      </p:sp>
    </p:spTree>
    <p:extLst>
      <p:ext uri="{BB962C8B-B14F-4D97-AF65-F5344CB8AC3E}">
        <p14:creationId xmlns:p14="http://schemas.microsoft.com/office/powerpoint/2010/main" val="6823917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7425" y="190011"/>
            <a:ext cx="4629150" cy="437681"/>
          </a:xfrm>
        </p:spPr>
        <p:txBody>
          <a:bodyPr>
            <a:noAutofit/>
          </a:bodyPr>
          <a:lstStyle/>
          <a:p>
            <a:pPr algn="ctr"/>
            <a:r>
              <a:rPr lang="en-GB" b="1" dirty="0">
                <a:solidFill>
                  <a:schemeClr val="accent1">
                    <a:lumMod val="75000"/>
                  </a:schemeClr>
                </a:solidFill>
              </a:rPr>
              <a:t>Socialism</a:t>
            </a:r>
          </a:p>
        </p:txBody>
      </p:sp>
      <p:sp>
        <p:nvSpPr>
          <p:cNvPr id="3" name="Content Placeholder 2"/>
          <p:cNvSpPr>
            <a:spLocks noGrp="1"/>
          </p:cNvSpPr>
          <p:nvPr>
            <p:ph idx="1"/>
          </p:nvPr>
        </p:nvSpPr>
        <p:spPr>
          <a:xfrm>
            <a:off x="214086" y="802038"/>
            <a:ext cx="8573453" cy="1296143"/>
          </a:xfrm>
        </p:spPr>
        <p:txBody>
          <a:bodyPr>
            <a:noAutofit/>
          </a:bodyPr>
          <a:lstStyle/>
          <a:p>
            <a:pPr>
              <a:spcBef>
                <a:spcPts val="338"/>
              </a:spcBef>
              <a:spcAft>
                <a:spcPts val="338"/>
              </a:spcAft>
            </a:pPr>
            <a:r>
              <a:rPr lang="en-GB" sz="2100" dirty="0">
                <a:solidFill>
                  <a:schemeClr val="accent1">
                    <a:lumMod val="75000"/>
                  </a:schemeClr>
                </a:solidFill>
              </a:rPr>
              <a:t>In some cases, an extreme emphasis on state control both of the mechanisms of welfare (the welfare state) and the means of production (industry) has taken the form of </a:t>
            </a:r>
            <a:r>
              <a:rPr lang="en-GB" sz="2100" b="1" dirty="0">
                <a:solidFill>
                  <a:schemeClr val="accent1">
                    <a:lumMod val="75000"/>
                  </a:schemeClr>
                </a:solidFill>
              </a:rPr>
              <a:t>State Socialism</a:t>
            </a:r>
            <a:r>
              <a:rPr lang="en-GB" sz="2100" dirty="0">
                <a:solidFill>
                  <a:schemeClr val="accent1">
                    <a:lumMod val="75000"/>
                  </a:schemeClr>
                </a:solidFill>
              </a:rPr>
              <a:t> (as opposed to the more localised versions of socialism proposed by Owen). This gave rise to the systems seen in the USSR and China under Mao Zedong which were influenced by Marxist ideology.</a:t>
            </a:r>
          </a:p>
          <a:p>
            <a:pPr>
              <a:spcBef>
                <a:spcPts val="338"/>
              </a:spcBef>
              <a:spcAft>
                <a:spcPts val="338"/>
              </a:spcAft>
            </a:pPr>
            <a:r>
              <a:rPr lang="en-GB" sz="2100" dirty="0">
                <a:solidFill>
                  <a:schemeClr val="accent1">
                    <a:lumMod val="75000"/>
                  </a:schemeClr>
                </a:solidFill>
              </a:rPr>
              <a:t> In others, where the principles of collectivism and state solidarity have been allied to principles of nationalism and racial purity it has led to </a:t>
            </a:r>
            <a:r>
              <a:rPr lang="en-GB" sz="2100" b="1" dirty="0">
                <a:solidFill>
                  <a:schemeClr val="accent1">
                    <a:lumMod val="75000"/>
                  </a:schemeClr>
                </a:solidFill>
              </a:rPr>
              <a:t>National Socialism</a:t>
            </a:r>
          </a:p>
          <a:p>
            <a:pPr>
              <a:spcBef>
                <a:spcPts val="338"/>
              </a:spcBef>
              <a:spcAft>
                <a:spcPts val="338"/>
              </a:spcAft>
            </a:pPr>
            <a:r>
              <a:rPr lang="en-GB" sz="2100" dirty="0">
                <a:solidFill>
                  <a:schemeClr val="accent1">
                    <a:lumMod val="75000"/>
                  </a:schemeClr>
                </a:solidFill>
              </a:rPr>
              <a:t>In other cases, as is argued in Brown </a:t>
            </a:r>
            <a:r>
              <a:rPr lang="en-GB" sz="2100" i="1" dirty="0">
                <a:solidFill>
                  <a:schemeClr val="accent1">
                    <a:lumMod val="75000"/>
                  </a:schemeClr>
                </a:solidFill>
              </a:rPr>
              <a:t>et al</a:t>
            </a:r>
            <a:r>
              <a:rPr lang="en-GB" sz="2100" dirty="0">
                <a:solidFill>
                  <a:schemeClr val="accent1">
                    <a:lumMod val="75000"/>
                  </a:schemeClr>
                </a:solidFill>
              </a:rPr>
              <a:t> (2018) that ‘some formerly socialist parties no longer support anything recognizable as socialism— for example New Labour’.</a:t>
            </a:r>
          </a:p>
          <a:p>
            <a:pPr>
              <a:spcBef>
                <a:spcPts val="338"/>
              </a:spcBef>
              <a:spcAft>
                <a:spcPts val="338"/>
              </a:spcAft>
            </a:pPr>
            <a:r>
              <a:rPr lang="en-GB" sz="2100" dirty="0">
                <a:solidFill>
                  <a:schemeClr val="accent1">
                    <a:lumMod val="75000"/>
                  </a:schemeClr>
                </a:solidFill>
              </a:rPr>
              <a:t>This can be seen as a negative analysis of the attempt by Tony Blair to define a ‘Third Way’ in UK politics</a:t>
            </a:r>
          </a:p>
          <a:p>
            <a:pPr>
              <a:spcBef>
                <a:spcPts val="338"/>
              </a:spcBef>
              <a:spcAft>
                <a:spcPts val="338"/>
              </a:spcAft>
            </a:pPr>
            <a:r>
              <a:rPr lang="en-GB" sz="2100" dirty="0">
                <a:solidFill>
                  <a:schemeClr val="accent1">
                    <a:lumMod val="75000"/>
                  </a:schemeClr>
                </a:solidFill>
              </a:rPr>
              <a:t>In some ways this could be seen as an attempt to create a move towards </a:t>
            </a:r>
            <a:r>
              <a:rPr lang="en-GB" sz="2100" b="1" dirty="0">
                <a:solidFill>
                  <a:schemeClr val="accent1">
                    <a:lumMod val="75000"/>
                  </a:schemeClr>
                </a:solidFill>
              </a:rPr>
              <a:t>Social Democracy </a:t>
            </a:r>
            <a:r>
              <a:rPr lang="en-GB" sz="2100" dirty="0">
                <a:solidFill>
                  <a:schemeClr val="accent1">
                    <a:lumMod val="75000"/>
                  </a:schemeClr>
                </a:solidFill>
              </a:rPr>
              <a:t>(see for example </a:t>
            </a:r>
            <a:r>
              <a:rPr lang="en-GB" sz="2100" dirty="0" err="1">
                <a:solidFill>
                  <a:schemeClr val="accent1">
                    <a:lumMod val="75000"/>
                  </a:schemeClr>
                </a:solidFill>
              </a:rPr>
              <a:t>Keman</a:t>
            </a:r>
            <a:r>
              <a:rPr lang="en-GB" sz="2100" dirty="0">
                <a:solidFill>
                  <a:schemeClr val="accent1">
                    <a:lumMod val="75000"/>
                  </a:schemeClr>
                </a:solidFill>
              </a:rPr>
              <a:t>, 2011)</a:t>
            </a:r>
          </a:p>
        </p:txBody>
      </p:sp>
    </p:spTree>
    <p:extLst>
      <p:ext uri="{BB962C8B-B14F-4D97-AF65-F5344CB8AC3E}">
        <p14:creationId xmlns:p14="http://schemas.microsoft.com/office/powerpoint/2010/main" val="35298899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D5D9C-BCE2-2D21-FE3F-BEA3BED33F1A}"/>
              </a:ext>
            </a:extLst>
          </p:cNvPr>
          <p:cNvSpPr>
            <a:spLocks noGrp="1"/>
          </p:cNvSpPr>
          <p:nvPr>
            <p:ph type="title"/>
          </p:nvPr>
        </p:nvSpPr>
        <p:spPr>
          <a:xfrm>
            <a:off x="100584" y="187564"/>
            <a:ext cx="8942832" cy="478185"/>
          </a:xfrm>
        </p:spPr>
        <p:txBody>
          <a:bodyPr>
            <a:normAutofit fontScale="90000"/>
          </a:bodyPr>
          <a:lstStyle/>
          <a:p>
            <a:pPr algn="ctr"/>
            <a:r>
              <a:rPr lang="en-GB" b="1" dirty="0">
                <a:solidFill>
                  <a:schemeClr val="accent1">
                    <a:lumMod val="75000"/>
                  </a:schemeClr>
                </a:solidFill>
              </a:rPr>
              <a:t>Political Influences on Inequality &amp; Diversity</a:t>
            </a:r>
          </a:p>
        </p:txBody>
      </p:sp>
      <p:sp>
        <p:nvSpPr>
          <p:cNvPr id="3" name="TextBox 2">
            <a:extLst>
              <a:ext uri="{FF2B5EF4-FFF2-40B4-BE49-F238E27FC236}">
                <a16:creationId xmlns:a16="http://schemas.microsoft.com/office/drawing/2014/main" id="{51E610C0-530B-F19B-B835-4091D23FD149}"/>
              </a:ext>
            </a:extLst>
          </p:cNvPr>
          <p:cNvSpPr txBox="1"/>
          <p:nvPr/>
        </p:nvSpPr>
        <p:spPr>
          <a:xfrm>
            <a:off x="143508" y="1104400"/>
            <a:ext cx="8588969" cy="4016484"/>
          </a:xfrm>
          <a:prstGeom prst="rect">
            <a:avLst/>
          </a:prstGeom>
          <a:noFill/>
        </p:spPr>
        <p:txBody>
          <a:bodyPr wrap="square" rtlCol="0">
            <a:spAutoFit/>
          </a:bodyPr>
          <a:lstStyle/>
          <a:p>
            <a:pPr marL="257175" indent="-257175">
              <a:spcBef>
                <a:spcPts val="338"/>
              </a:spcBef>
              <a:spcAft>
                <a:spcPts val="338"/>
              </a:spcAft>
              <a:buFont typeface="Arial" panose="020B0604020202020204" pitchFamily="34" charset="0"/>
              <a:buChar char="•"/>
            </a:pPr>
            <a:r>
              <a:rPr lang="en-GB" sz="2400" dirty="0">
                <a:solidFill>
                  <a:schemeClr val="accent1">
                    <a:lumMod val="75000"/>
                  </a:schemeClr>
                </a:solidFill>
              </a:rPr>
              <a:t>At different times and in different places, Governments calling themselves Conservative, Liberal and Socialist have held and are holding power</a:t>
            </a:r>
          </a:p>
          <a:p>
            <a:pPr marL="257175" indent="-257175">
              <a:spcBef>
                <a:spcPts val="338"/>
              </a:spcBef>
              <a:spcAft>
                <a:spcPts val="338"/>
              </a:spcAft>
              <a:buFont typeface="Arial" panose="020B0604020202020204" pitchFamily="34" charset="0"/>
              <a:buChar char="•"/>
            </a:pPr>
            <a:r>
              <a:rPr lang="en-GB" sz="2400" dirty="0">
                <a:solidFill>
                  <a:schemeClr val="accent1">
                    <a:lumMod val="75000"/>
                  </a:schemeClr>
                </a:solidFill>
              </a:rPr>
              <a:t>The ideological stances taken by these Governments will have different social and economic effects on individuals in society</a:t>
            </a:r>
          </a:p>
          <a:p>
            <a:pPr marL="257175" indent="-257175">
              <a:spcBef>
                <a:spcPts val="338"/>
              </a:spcBef>
              <a:spcAft>
                <a:spcPts val="338"/>
              </a:spcAft>
              <a:buFont typeface="Arial" panose="020B0604020202020204" pitchFamily="34" charset="0"/>
              <a:buChar char="•"/>
            </a:pPr>
            <a:r>
              <a:rPr lang="en-GB" sz="2400" dirty="0">
                <a:solidFill>
                  <a:schemeClr val="accent1">
                    <a:lumMod val="75000"/>
                  </a:schemeClr>
                </a:solidFill>
              </a:rPr>
              <a:t>Whilst there are many other ideological stances, it can be argued that these were the dominant political positions in ‘democratic’ countries in the 20</a:t>
            </a:r>
            <a:r>
              <a:rPr lang="en-GB" sz="2400" baseline="30000" dirty="0">
                <a:solidFill>
                  <a:schemeClr val="accent1">
                    <a:lumMod val="75000"/>
                  </a:schemeClr>
                </a:solidFill>
              </a:rPr>
              <a:t>th</a:t>
            </a:r>
            <a:r>
              <a:rPr lang="en-GB" sz="2400" dirty="0">
                <a:solidFill>
                  <a:schemeClr val="accent1">
                    <a:lumMod val="75000"/>
                  </a:schemeClr>
                </a:solidFill>
              </a:rPr>
              <a:t> and early 21</a:t>
            </a:r>
            <a:r>
              <a:rPr lang="en-GB" sz="2400" baseline="30000" dirty="0">
                <a:solidFill>
                  <a:schemeClr val="accent1">
                    <a:lumMod val="75000"/>
                  </a:schemeClr>
                </a:solidFill>
              </a:rPr>
              <a:t>st</a:t>
            </a:r>
            <a:r>
              <a:rPr lang="en-GB" sz="2400" dirty="0">
                <a:solidFill>
                  <a:schemeClr val="accent1">
                    <a:lumMod val="75000"/>
                  </a:schemeClr>
                </a:solidFill>
              </a:rPr>
              <a:t> century</a:t>
            </a:r>
          </a:p>
          <a:p>
            <a:pPr marL="257175" indent="-257175">
              <a:spcBef>
                <a:spcPts val="338"/>
              </a:spcBef>
              <a:spcAft>
                <a:spcPts val="338"/>
              </a:spcAft>
              <a:buFont typeface="Arial" panose="020B0604020202020204" pitchFamily="34" charset="0"/>
              <a:buChar char="•"/>
            </a:pPr>
            <a:r>
              <a:rPr lang="en-GB" sz="2400" dirty="0">
                <a:solidFill>
                  <a:schemeClr val="accent1">
                    <a:lumMod val="75000"/>
                  </a:schemeClr>
                </a:solidFill>
              </a:rPr>
              <a:t>In the next part of this Theme, we will look at an ideologies that challenge these ‘mainstream’ political ideologies.</a:t>
            </a:r>
          </a:p>
        </p:txBody>
      </p:sp>
    </p:spTree>
    <p:extLst>
      <p:ext uri="{BB962C8B-B14F-4D97-AF65-F5344CB8AC3E}">
        <p14:creationId xmlns:p14="http://schemas.microsoft.com/office/powerpoint/2010/main" val="51613076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7425" y="285067"/>
            <a:ext cx="4629150" cy="437681"/>
          </a:xfrm>
        </p:spPr>
        <p:txBody>
          <a:bodyPr>
            <a:noAutofit/>
          </a:bodyPr>
          <a:lstStyle/>
          <a:p>
            <a:pPr algn="ctr"/>
            <a:r>
              <a:rPr lang="en-GB" b="1" dirty="0"/>
              <a:t>References</a:t>
            </a:r>
          </a:p>
        </p:txBody>
      </p:sp>
      <p:sp>
        <p:nvSpPr>
          <p:cNvPr id="7" name="TextBox 6"/>
          <p:cNvSpPr txBox="1"/>
          <p:nvPr/>
        </p:nvSpPr>
        <p:spPr>
          <a:xfrm>
            <a:off x="89502" y="1080838"/>
            <a:ext cx="8964996" cy="3662541"/>
          </a:xfrm>
          <a:prstGeom prst="rect">
            <a:avLst/>
          </a:prstGeom>
          <a:noFill/>
        </p:spPr>
        <p:txBody>
          <a:bodyPr wrap="square" rtlCol="0">
            <a:spAutoFit/>
          </a:bodyPr>
          <a:lstStyle/>
          <a:p>
            <a:pPr>
              <a:spcBef>
                <a:spcPts val="450"/>
              </a:spcBef>
              <a:spcAft>
                <a:spcPts val="450"/>
              </a:spcAft>
            </a:pPr>
            <a:r>
              <a:rPr lang="en-GB" sz="1400" dirty="0"/>
              <a:t>Allen, F.A. (1959) ‘Criminal Justice, Legal Values and the Rehabilitative Ideal’ </a:t>
            </a:r>
            <a:r>
              <a:rPr lang="en-GB" sz="1400" i="1" dirty="0"/>
              <a:t>Journal of Criminal Law and Criminology </a:t>
            </a:r>
            <a:r>
              <a:rPr lang="en-GB" sz="1400" dirty="0"/>
              <a:t>Vol. 5 Issue 3 Available at: </a:t>
            </a:r>
            <a:r>
              <a:rPr lang="en-GB" sz="1400" dirty="0">
                <a:hlinkClick r:id="rId2"/>
              </a:rPr>
              <a:t>Criminal Justice, Legal Values and the Rehabilitative Ideal</a:t>
            </a:r>
            <a:r>
              <a:rPr lang="en-GB" sz="1400" dirty="0"/>
              <a:t>  [Last Accessed 07/01/2026]</a:t>
            </a:r>
          </a:p>
          <a:p>
            <a:pPr>
              <a:spcBef>
                <a:spcPts val="450"/>
              </a:spcBef>
              <a:spcAft>
                <a:spcPts val="450"/>
              </a:spcAft>
            </a:pPr>
            <a:r>
              <a:rPr lang="en-GB" sz="1400" dirty="0"/>
              <a:t>Ball A.R. (1988) </a:t>
            </a:r>
            <a:r>
              <a:rPr lang="en-GB" sz="1400" i="1" dirty="0"/>
              <a:t>Political Parties. In: Modern Politics and Government</a:t>
            </a:r>
            <a:r>
              <a:rPr lang="en-GB" sz="1400" dirty="0"/>
              <a:t>. Palgrave, London. Available at: </a:t>
            </a:r>
            <a:r>
              <a:rPr lang="en-GB" sz="1400" dirty="0">
                <a:hlinkClick r:id="rId3"/>
              </a:rPr>
              <a:t>Political Parties | SpringerLink </a:t>
            </a:r>
            <a:r>
              <a:rPr lang="en-GB" sz="1400" dirty="0"/>
              <a:t> [Last Accessed 07/01/2026]</a:t>
            </a:r>
          </a:p>
          <a:p>
            <a:pPr>
              <a:spcBef>
                <a:spcPts val="450"/>
              </a:spcBef>
              <a:spcAft>
                <a:spcPts val="450"/>
              </a:spcAft>
            </a:pPr>
            <a:r>
              <a:rPr lang="en-GB" sz="1400" dirty="0"/>
              <a:t>Barker, d. (2013) The Manningham Mills strike, 1890–91: ‘low wages, good water, and no unions’, </a:t>
            </a:r>
            <a:r>
              <a:rPr lang="en-GB" sz="1400" i="1" dirty="0"/>
              <a:t>Northern History</a:t>
            </a:r>
            <a:r>
              <a:rPr lang="en-GB" sz="1400" dirty="0"/>
              <a:t>, Vol. 50 Issue 1, pp. 93-114 Available at: </a:t>
            </a:r>
            <a:r>
              <a:rPr lang="en-GB" sz="1400" dirty="0">
                <a:hlinkClick r:id="rId4"/>
              </a:rPr>
              <a:t>Full article: THE MANNINGHAM MILLS STRIKE, 1890–91: ‘LOW WAGES, GOOD WATER, AND NO UNIONS’</a:t>
            </a:r>
            <a:r>
              <a:rPr lang="en-GB" sz="1400" dirty="0"/>
              <a:t> [Last Accessed 07/01/2026]</a:t>
            </a:r>
          </a:p>
          <a:p>
            <a:pPr>
              <a:spcBef>
                <a:spcPts val="450"/>
              </a:spcBef>
              <a:spcAft>
                <a:spcPts val="450"/>
              </a:spcAft>
            </a:pPr>
            <a:r>
              <a:rPr lang="en-GB" sz="1400" dirty="0"/>
              <a:t>Benn, T. &amp; Mullin, C., (1980). </a:t>
            </a:r>
            <a:r>
              <a:rPr lang="en-GB" sz="1400" i="1" dirty="0"/>
              <a:t>Arguments for Socialism</a:t>
            </a:r>
            <a:r>
              <a:rPr lang="en-GB" sz="1400" dirty="0"/>
              <a:t>, Harmondsworth: Penguin</a:t>
            </a:r>
          </a:p>
          <a:p>
            <a:pPr>
              <a:spcBef>
                <a:spcPts val="450"/>
              </a:spcBef>
              <a:spcAft>
                <a:spcPts val="450"/>
              </a:spcAft>
            </a:pPr>
            <a:r>
              <a:rPr lang="en-GB" sz="1400" dirty="0"/>
              <a:t>Boddy, M. (1980). </a:t>
            </a:r>
            <a:r>
              <a:rPr lang="en-GB" sz="1400" i="1" dirty="0"/>
              <a:t>The Building Societies</a:t>
            </a:r>
            <a:r>
              <a:rPr lang="en-GB" sz="1400" dirty="0"/>
              <a:t>, London: Macmillan.</a:t>
            </a:r>
          </a:p>
          <a:p>
            <a:pPr>
              <a:spcBef>
                <a:spcPts val="450"/>
              </a:spcBef>
              <a:spcAft>
                <a:spcPts val="450"/>
              </a:spcAft>
            </a:pPr>
            <a:r>
              <a:rPr lang="en-GB" sz="1400" dirty="0"/>
              <a:t>Brown, Garrett W, McLean, Iain &amp; McMillan, Alistair, (2018) </a:t>
            </a:r>
            <a:r>
              <a:rPr lang="en-GB" sz="1400" i="1" dirty="0"/>
              <a:t>The Concise Oxford Dictionary of Politics and International Relations</a:t>
            </a:r>
            <a:r>
              <a:rPr lang="en-GB" sz="1400" dirty="0"/>
              <a:t> Oxford: Oxford University Press Available at: </a:t>
            </a:r>
            <a:r>
              <a:rPr lang="en-GB" sz="1400" dirty="0">
                <a:hlinkClick r:id="rId5"/>
              </a:rPr>
              <a:t>Politics - Oxford Reference </a:t>
            </a:r>
            <a:r>
              <a:rPr lang="en-GB" sz="1400" dirty="0"/>
              <a:t> [Last Accessed 07/01/2026]</a:t>
            </a:r>
          </a:p>
          <a:p>
            <a:pPr>
              <a:spcBef>
                <a:spcPts val="450"/>
              </a:spcBef>
              <a:spcAft>
                <a:spcPts val="450"/>
              </a:spcAft>
            </a:pPr>
            <a:r>
              <a:rPr lang="en-GB" sz="1400" dirty="0"/>
              <a:t>Bullock, I. (2024) </a:t>
            </a:r>
            <a:r>
              <a:rPr lang="en-GB" sz="1400" i="1" dirty="0"/>
              <a:t>National Clarion Cycling Club History </a:t>
            </a:r>
            <a:r>
              <a:rPr lang="en-GB" sz="1400" dirty="0"/>
              <a:t> Clarion Cycling Club Available at: </a:t>
            </a:r>
            <a:r>
              <a:rPr lang="en-GB" sz="1400" dirty="0">
                <a:hlinkClick r:id="rId6"/>
              </a:rPr>
              <a:t>National Clarion Cycling Club History Origins of the Clarion</a:t>
            </a:r>
            <a:r>
              <a:rPr lang="en-GB" sz="1400" dirty="0"/>
              <a:t> [Last Accessed 07/01/2026]</a:t>
            </a:r>
          </a:p>
        </p:txBody>
      </p:sp>
    </p:spTree>
    <p:extLst>
      <p:ext uri="{BB962C8B-B14F-4D97-AF65-F5344CB8AC3E}">
        <p14:creationId xmlns:p14="http://schemas.microsoft.com/office/powerpoint/2010/main" val="62297464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333288" y="1038602"/>
            <a:ext cx="8810712" cy="4565352"/>
          </a:xfrm>
          <a:prstGeom prst="rect">
            <a:avLst/>
          </a:prstGeom>
          <a:noFill/>
        </p:spPr>
        <p:txBody>
          <a:bodyPr wrap="square" rtlCol="0">
            <a:spAutoFit/>
          </a:bodyPr>
          <a:lstStyle/>
          <a:p>
            <a:pPr>
              <a:spcBef>
                <a:spcPts val="450"/>
              </a:spcBef>
              <a:spcAft>
                <a:spcPts val="450"/>
              </a:spcAft>
            </a:pPr>
            <a:r>
              <a:rPr lang="en-GB" sz="1400" dirty="0"/>
              <a:t>Calhoun, C. [Ed.] (2002) </a:t>
            </a:r>
            <a:r>
              <a:rPr lang="en-GB" sz="1400" i="1" dirty="0"/>
              <a:t>Dictionary of the Social Sciences </a:t>
            </a:r>
            <a:r>
              <a:rPr lang="en-GB" sz="1400" dirty="0"/>
              <a:t>Oxford: Oxford University Press Available at: </a:t>
            </a:r>
            <a:r>
              <a:rPr lang="en-GB" sz="1400" dirty="0">
                <a:hlinkClick r:id="rId2"/>
              </a:rPr>
              <a:t>Dictionary of the Social Sciences - Oxford Reference </a:t>
            </a:r>
            <a:r>
              <a:rPr lang="en-GB" sz="1400" dirty="0"/>
              <a:t> [Last Accessed 07/01/2026]</a:t>
            </a:r>
          </a:p>
          <a:p>
            <a:pPr>
              <a:spcBef>
                <a:spcPts val="450"/>
              </a:spcBef>
              <a:spcAft>
                <a:spcPts val="450"/>
              </a:spcAft>
            </a:pPr>
            <a:r>
              <a:rPr lang="en-GB" sz="1400" dirty="0" err="1"/>
              <a:t>Chidwick</a:t>
            </a:r>
            <a:r>
              <a:rPr lang="en-GB" sz="1400" dirty="0"/>
              <a:t>, T (2023) </a:t>
            </a:r>
            <a:r>
              <a:rPr lang="en-GB" sz="1400" i="1" dirty="0"/>
              <a:t>'Back to Basics': 30 years on </a:t>
            </a:r>
            <a:r>
              <a:rPr lang="en-GB" sz="1400" dirty="0"/>
              <a:t>Queen Mary University of London Available at: </a:t>
            </a:r>
            <a:r>
              <a:rPr lang="en-GB" sz="1400" dirty="0">
                <a:hlinkClick r:id="rId3"/>
              </a:rPr>
              <a:t>'Back to Basics': 30 years on - Mile End Institute</a:t>
            </a:r>
            <a:r>
              <a:rPr lang="en-GB" sz="1400" dirty="0"/>
              <a:t> [Last Accessed 07/01/2026]</a:t>
            </a:r>
          </a:p>
          <a:p>
            <a:pPr>
              <a:spcBef>
                <a:spcPts val="450"/>
              </a:spcBef>
              <a:spcAft>
                <a:spcPts val="450"/>
              </a:spcAft>
            </a:pPr>
            <a:r>
              <a:rPr lang="en-GB" sz="1400" dirty="0"/>
              <a:t>Co-operative Party (No Date) </a:t>
            </a:r>
            <a:r>
              <a:rPr lang="en-GB" sz="1400" i="1" dirty="0"/>
              <a:t>Members of Parliament</a:t>
            </a:r>
            <a:r>
              <a:rPr lang="en-GB" sz="1400" dirty="0"/>
              <a:t> Available at: </a:t>
            </a:r>
            <a:r>
              <a:rPr lang="en-GB" sz="1400" dirty="0">
                <a:hlinkClick r:id="rId4"/>
              </a:rPr>
              <a:t>Members of Parliament – Co-operative Party</a:t>
            </a:r>
            <a:r>
              <a:rPr lang="en-GB" sz="1400" dirty="0"/>
              <a:t> [Last Accessed 07/01/2026]</a:t>
            </a:r>
          </a:p>
          <a:p>
            <a:pPr>
              <a:spcBef>
                <a:spcPts val="450"/>
              </a:spcBef>
              <a:spcAft>
                <a:spcPts val="450"/>
              </a:spcAft>
            </a:pPr>
            <a:r>
              <a:rPr lang="en-GB" sz="1400" dirty="0"/>
              <a:t>Co-operative Society, The (No Date) </a:t>
            </a:r>
            <a:r>
              <a:rPr lang="en-GB" sz="1400" i="1" dirty="0"/>
              <a:t>Who we are  </a:t>
            </a:r>
            <a:r>
              <a:rPr lang="en-GB" sz="1400" dirty="0"/>
              <a:t>Available at: </a:t>
            </a:r>
            <a:r>
              <a:rPr lang="en-GB" sz="1400" dirty="0">
                <a:hlinkClick r:id="rId5"/>
              </a:rPr>
              <a:t>Who we are - Co-op</a:t>
            </a:r>
            <a:r>
              <a:rPr lang="en-GB" sz="1400" dirty="0"/>
              <a:t> [Last Accessed 07/01/2026]</a:t>
            </a:r>
          </a:p>
          <a:p>
            <a:pPr>
              <a:spcBef>
                <a:spcPts val="450"/>
              </a:spcBef>
              <a:spcAft>
                <a:spcPts val="450"/>
              </a:spcAft>
            </a:pPr>
            <a:r>
              <a:rPr lang="en-GB" sz="1400" dirty="0"/>
              <a:t>Corns, T. (1992). ‘Levellers, Diggers, and </a:t>
            </a:r>
            <a:r>
              <a:rPr lang="en-GB" sz="1400" dirty="0" err="1"/>
              <a:t>Ranters</a:t>
            </a:r>
            <a:r>
              <a:rPr lang="en-GB" sz="1400" dirty="0"/>
              <a:t>’</a:t>
            </a:r>
            <a:r>
              <a:rPr lang="en-GB" sz="1400" i="1" dirty="0"/>
              <a:t>. In </a:t>
            </a:r>
            <a:r>
              <a:rPr lang="en-GB" sz="1400" i="1" dirty="0" err="1"/>
              <a:t>Uncloistered</a:t>
            </a:r>
            <a:r>
              <a:rPr lang="en-GB" sz="1400" i="1" dirty="0"/>
              <a:t> Virtue: English Political Literature, 1640-1660</a:t>
            </a:r>
            <a:r>
              <a:rPr lang="en-GB" sz="1400" dirty="0"/>
              <a:t>. : Oxford University Press. Available at: </a:t>
            </a:r>
            <a:r>
              <a:rPr lang="en-GB" sz="1400" dirty="0" err="1">
                <a:hlinkClick r:id="rId6"/>
              </a:rPr>
              <a:t>Uncloistered</a:t>
            </a:r>
            <a:r>
              <a:rPr lang="en-GB" sz="1400" dirty="0">
                <a:hlinkClick r:id="rId6"/>
              </a:rPr>
              <a:t> Virtue: English Political Literature, 1640-1660 | Oxford Academic</a:t>
            </a:r>
            <a:r>
              <a:rPr lang="en-GB" sz="1400" dirty="0"/>
              <a:t> [Last Accessed 07/01/2026]</a:t>
            </a:r>
          </a:p>
          <a:p>
            <a:pPr>
              <a:spcBef>
                <a:spcPts val="450"/>
              </a:spcBef>
              <a:spcAft>
                <a:spcPts val="450"/>
              </a:spcAft>
            </a:pPr>
            <a:r>
              <a:rPr lang="en-GB" sz="1400" dirty="0"/>
              <a:t>Electoral Commission (2024) </a:t>
            </a:r>
            <a:r>
              <a:rPr lang="en-GB" sz="1400" i="1" dirty="0"/>
              <a:t>Registrations:</a:t>
            </a:r>
            <a:r>
              <a:rPr lang="en-GB" sz="1400" dirty="0"/>
              <a:t> </a:t>
            </a:r>
            <a:r>
              <a:rPr lang="en-GB" sz="1400" i="1" dirty="0"/>
              <a:t>Conservative and Unionist Party</a:t>
            </a:r>
            <a:r>
              <a:rPr lang="en-GB" sz="1400" dirty="0"/>
              <a:t> Available at: </a:t>
            </a:r>
            <a:r>
              <a:rPr lang="en-GB" sz="1400" dirty="0">
                <a:hlinkClick r:id="rId7"/>
              </a:rPr>
              <a:t>View registration - The Electoral Commission</a:t>
            </a:r>
            <a:r>
              <a:rPr lang="en-GB" sz="1400" dirty="0"/>
              <a:t> [Last Accessed 07/01/2026]</a:t>
            </a:r>
          </a:p>
          <a:p>
            <a:pPr>
              <a:spcBef>
                <a:spcPts val="450"/>
              </a:spcBef>
              <a:spcAft>
                <a:spcPts val="450"/>
              </a:spcAft>
            </a:pPr>
            <a:r>
              <a:rPr lang="en-GB" sz="1400" dirty="0"/>
              <a:t>European Parliament (No date) </a:t>
            </a:r>
            <a:r>
              <a:rPr lang="en-GB" sz="1400" i="1" dirty="0"/>
              <a:t>The Political groups of the European Parliament. </a:t>
            </a:r>
            <a:r>
              <a:rPr lang="en-GB" sz="1400" dirty="0"/>
              <a:t>Available at: </a:t>
            </a:r>
            <a:r>
              <a:rPr lang="en-GB" sz="1400" dirty="0">
                <a:hlinkClick r:id="rId8"/>
              </a:rPr>
              <a:t>The political groups</a:t>
            </a:r>
            <a:r>
              <a:rPr lang="en-GB" sz="1400" dirty="0"/>
              <a:t> [Last Accessed 07/01/2026]</a:t>
            </a:r>
          </a:p>
          <a:p>
            <a:pPr>
              <a:spcBef>
                <a:spcPts val="450"/>
              </a:spcBef>
              <a:spcAft>
                <a:spcPts val="450"/>
              </a:spcAft>
            </a:pPr>
            <a:r>
              <a:rPr lang="en-GB" sz="1400" dirty="0"/>
              <a:t>Feiling, K. (1950) A history of the Tory party, 1640-1714 Reprinted with corrections., Oxford: Clarendon Press.</a:t>
            </a:r>
          </a:p>
          <a:p>
            <a:pPr>
              <a:spcBef>
                <a:spcPts val="450"/>
              </a:spcBef>
              <a:spcAft>
                <a:spcPts val="450"/>
              </a:spcAft>
            </a:pPr>
            <a:endParaRPr lang="en-GB" sz="1400" i="1" dirty="0"/>
          </a:p>
        </p:txBody>
      </p:sp>
      <p:sp>
        <p:nvSpPr>
          <p:cNvPr id="8" name="Title 1">
            <a:extLst>
              <a:ext uri="{FF2B5EF4-FFF2-40B4-BE49-F238E27FC236}">
                <a16:creationId xmlns:a16="http://schemas.microsoft.com/office/drawing/2014/main" id="{50A95CD1-6B3C-C177-AAD3-DD1FADB1DBB6}"/>
              </a:ext>
            </a:extLst>
          </p:cNvPr>
          <p:cNvSpPr>
            <a:spLocks noGrp="1"/>
          </p:cNvSpPr>
          <p:nvPr>
            <p:ph type="title"/>
          </p:nvPr>
        </p:nvSpPr>
        <p:spPr>
          <a:xfrm>
            <a:off x="2257425" y="294211"/>
            <a:ext cx="4629150" cy="437681"/>
          </a:xfrm>
        </p:spPr>
        <p:txBody>
          <a:bodyPr>
            <a:noAutofit/>
          </a:bodyPr>
          <a:lstStyle/>
          <a:p>
            <a:pPr algn="ctr"/>
            <a:r>
              <a:rPr lang="en-GB" b="1" dirty="0"/>
              <a:t>References</a:t>
            </a:r>
          </a:p>
        </p:txBody>
      </p:sp>
    </p:spTree>
    <p:extLst>
      <p:ext uri="{BB962C8B-B14F-4D97-AF65-F5344CB8AC3E}">
        <p14:creationId xmlns:p14="http://schemas.microsoft.com/office/powerpoint/2010/main" val="218100281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117264" y="948521"/>
            <a:ext cx="9026736" cy="4652556"/>
          </a:xfrm>
          <a:prstGeom prst="rect">
            <a:avLst/>
          </a:prstGeom>
          <a:noFill/>
        </p:spPr>
        <p:txBody>
          <a:bodyPr wrap="square" rtlCol="0">
            <a:spAutoFit/>
          </a:bodyPr>
          <a:lstStyle/>
          <a:p>
            <a:pPr>
              <a:spcBef>
                <a:spcPts val="450"/>
              </a:spcBef>
              <a:spcAft>
                <a:spcPts val="450"/>
              </a:spcAft>
            </a:pPr>
            <a:r>
              <a:rPr lang="en-GB" sz="1400" dirty="0" err="1"/>
              <a:t>Fieser</a:t>
            </a:r>
            <a:r>
              <a:rPr lang="en-GB" sz="1400" dirty="0"/>
              <a:t>, J. &amp; Dowden, B. [Eds.] (No Date) ‘Social Contract Theory’ </a:t>
            </a:r>
            <a:r>
              <a:rPr lang="en-GB" sz="1400" i="1" dirty="0"/>
              <a:t>The Internet Encyclopedia of Philosophy </a:t>
            </a:r>
            <a:r>
              <a:rPr lang="en-GB" sz="1400" dirty="0"/>
              <a:t>Available at: </a:t>
            </a:r>
            <a:r>
              <a:rPr lang="en-GB" sz="1400" dirty="0">
                <a:hlinkClick r:id="rId2"/>
              </a:rPr>
              <a:t>Social Contract Theory | Internet Encyclopedia of Philosophy</a:t>
            </a:r>
            <a:r>
              <a:rPr lang="en-GB" sz="1400" dirty="0"/>
              <a:t> [Last Accessed 07/01/2026]</a:t>
            </a:r>
          </a:p>
          <a:p>
            <a:pPr>
              <a:spcBef>
                <a:spcPts val="450"/>
              </a:spcBef>
              <a:spcAft>
                <a:spcPts val="450"/>
              </a:spcAft>
            </a:pPr>
            <a:r>
              <a:rPr lang="en-GB" sz="1400" dirty="0" err="1"/>
              <a:t>Freeden</a:t>
            </a:r>
            <a:r>
              <a:rPr lang="en-GB" sz="1400" dirty="0"/>
              <a:t>, M. and </a:t>
            </a:r>
            <a:r>
              <a:rPr lang="en-GB" sz="1400" dirty="0" err="1"/>
              <a:t>Stears</a:t>
            </a:r>
            <a:r>
              <a:rPr lang="en-GB" sz="1400" dirty="0"/>
              <a:t>, M. (eds),(2013) ‘Preface’ in,  </a:t>
            </a:r>
            <a:r>
              <a:rPr lang="en-GB" sz="1400" i="1" dirty="0"/>
              <a:t>The Oxford Handbook of Political Ideologies </a:t>
            </a:r>
            <a:r>
              <a:rPr lang="en-GB" sz="1400" dirty="0"/>
              <a:t>Oxford: Oxford Academic, Available at: </a:t>
            </a:r>
            <a:r>
              <a:rPr lang="en-GB" sz="1400" dirty="0">
                <a:hlinkClick r:id="rId3"/>
              </a:rPr>
              <a:t>The Oxford Handbook of Political Ideologies | Oxford Academic</a:t>
            </a:r>
            <a:r>
              <a:rPr lang="en-GB" sz="1400" dirty="0"/>
              <a:t> [Last Accessed 07/01/2026]</a:t>
            </a:r>
          </a:p>
          <a:p>
            <a:pPr>
              <a:spcBef>
                <a:spcPts val="450"/>
              </a:spcBef>
              <a:spcAft>
                <a:spcPts val="450"/>
              </a:spcAft>
            </a:pPr>
            <a:r>
              <a:rPr lang="en-GB" sz="1400" dirty="0"/>
              <a:t>Hayfield Kinder Trespass Group (2024) </a:t>
            </a:r>
            <a:r>
              <a:rPr lang="en-GB" sz="1400" i="1" dirty="0"/>
              <a:t>Kinder Mass Trespass History </a:t>
            </a:r>
            <a:r>
              <a:rPr lang="en-GB" sz="1400" dirty="0"/>
              <a:t>Available at: </a:t>
            </a:r>
            <a:r>
              <a:rPr lang="en-GB" sz="1400" dirty="0">
                <a:hlinkClick r:id="rId4"/>
              </a:rPr>
              <a:t>Kinder Mass Trespass History - Hayfield Kinder Trespass Group</a:t>
            </a:r>
            <a:r>
              <a:rPr lang="en-GB" sz="1400" dirty="0"/>
              <a:t> [Last Accessed 07/01/2026]</a:t>
            </a:r>
          </a:p>
          <a:p>
            <a:pPr>
              <a:spcBef>
                <a:spcPts val="450"/>
              </a:spcBef>
              <a:spcAft>
                <a:spcPts val="450"/>
              </a:spcAft>
            </a:pPr>
            <a:r>
              <a:rPr lang="en-GB" sz="1400" dirty="0"/>
              <a:t>Hersey, J. (2019). ‘John Locke: The Father of Liberalism’. </a:t>
            </a:r>
            <a:r>
              <a:rPr lang="en-GB" sz="1400" i="1" dirty="0"/>
              <a:t>The Objective Standard</a:t>
            </a:r>
            <a:r>
              <a:rPr lang="en-GB" sz="1400" dirty="0"/>
              <a:t>, </a:t>
            </a:r>
            <a:r>
              <a:rPr lang="en-GB" sz="1400" i="1" dirty="0"/>
              <a:t>14</a:t>
            </a:r>
            <a:r>
              <a:rPr lang="en-GB" sz="1400" dirty="0"/>
              <a:t>(3), 19. Available at: </a:t>
            </a:r>
            <a:r>
              <a:rPr lang="en-GB" sz="1400" dirty="0">
                <a:hlinkClick r:id="rId5"/>
              </a:rPr>
              <a:t>John Locke: The Father of Liberalism – ProQuest</a:t>
            </a:r>
            <a:r>
              <a:rPr lang="en-GB" sz="1400" dirty="0"/>
              <a:t> [Last Accessed 07/01/2026]</a:t>
            </a:r>
          </a:p>
          <a:p>
            <a:pPr>
              <a:spcBef>
                <a:spcPts val="450"/>
              </a:spcBef>
              <a:spcAft>
                <a:spcPts val="450"/>
              </a:spcAft>
            </a:pPr>
            <a:r>
              <a:rPr lang="en-GB" sz="1400" dirty="0"/>
              <a:t>Hinton, T (2015) The Original Position. Cambridge, UK: Cambridge University Press.</a:t>
            </a:r>
          </a:p>
          <a:p>
            <a:pPr>
              <a:spcBef>
                <a:spcPts val="450"/>
              </a:spcBef>
              <a:spcAft>
                <a:spcPts val="450"/>
              </a:spcAft>
            </a:pPr>
            <a:r>
              <a:rPr lang="en-GB" sz="1400" dirty="0"/>
              <a:t>House of Commons (2019) </a:t>
            </a:r>
            <a:r>
              <a:rPr lang="en-GB" sz="1400" i="1" dirty="0"/>
              <a:t>Political Group formation in the European Parliament </a:t>
            </a:r>
            <a:r>
              <a:rPr lang="en-GB" sz="1400" dirty="0"/>
              <a:t>Available at: </a:t>
            </a:r>
            <a:r>
              <a:rPr lang="en-GB" sz="1400" dirty="0">
                <a:hlinkClick r:id="rId6"/>
              </a:rPr>
              <a:t>Political Group formation in the European Parliament</a:t>
            </a:r>
            <a:r>
              <a:rPr lang="en-GB" sz="1400" dirty="0"/>
              <a:t> [Last Accessed 07/01/2026]</a:t>
            </a:r>
          </a:p>
          <a:p>
            <a:pPr>
              <a:spcBef>
                <a:spcPts val="450"/>
              </a:spcBef>
              <a:spcAft>
                <a:spcPts val="450"/>
              </a:spcAft>
            </a:pPr>
            <a:r>
              <a:rPr lang="en-GB" sz="1400" dirty="0" err="1"/>
              <a:t>Keman</a:t>
            </a:r>
            <a:r>
              <a:rPr lang="en-GB" sz="1400" dirty="0"/>
              <a:t>, H. (2011) ‘</a:t>
            </a:r>
            <a:r>
              <a:rPr lang="en-GB" sz="1400" i="1" dirty="0"/>
              <a:t>Third Ways and Social Democracy</a:t>
            </a:r>
            <a:r>
              <a:rPr lang="en-GB" sz="1400" dirty="0"/>
              <a:t>: The Right Way to Go?’ </a:t>
            </a:r>
            <a:r>
              <a:rPr lang="en-GB" sz="1400" i="1" dirty="0"/>
              <a:t>British Journal of Political Science</a:t>
            </a:r>
            <a:r>
              <a:rPr lang="en-GB" sz="1400" dirty="0"/>
              <a:t>, Vol. 41 Issue (3), pp.671–680. Available at: </a:t>
            </a:r>
            <a:r>
              <a:rPr lang="en-GB" sz="1400" dirty="0">
                <a:hlinkClick r:id="rId7"/>
              </a:rPr>
              <a:t>Third Ways and Social Democracy: The Right Way to Go? on JSTOR</a:t>
            </a:r>
            <a:r>
              <a:rPr lang="en-GB" sz="1400" dirty="0"/>
              <a:t> [Last Accessed 07/01/2026]</a:t>
            </a:r>
          </a:p>
          <a:p>
            <a:pPr>
              <a:spcBef>
                <a:spcPts val="450"/>
              </a:spcBef>
              <a:spcAft>
                <a:spcPts val="450"/>
              </a:spcAft>
            </a:pPr>
            <a:r>
              <a:rPr lang="en-GB" sz="1400" dirty="0"/>
              <a:t>Layman, D. (2020) </a:t>
            </a:r>
            <a:r>
              <a:rPr lang="en-GB" sz="1400" i="1" dirty="0"/>
              <a:t>Locke Among the Radicals: Liberty and Property in the Nineteenth Century</a:t>
            </a:r>
            <a:r>
              <a:rPr lang="en-GB" sz="1400" dirty="0"/>
              <a:t>. Oxford University Press. Available at: </a:t>
            </a:r>
            <a:r>
              <a:rPr lang="en-GB" sz="1400" dirty="0">
                <a:hlinkClick r:id="rId8"/>
              </a:rPr>
              <a:t>Locke Among the Radicals: Liberty and Property in the Nineteenth Century | Oxford Academic</a:t>
            </a:r>
            <a:r>
              <a:rPr lang="en-GB" sz="1400" dirty="0"/>
              <a:t> [Last Accessed 07/01/2026]</a:t>
            </a:r>
          </a:p>
        </p:txBody>
      </p:sp>
      <p:sp>
        <p:nvSpPr>
          <p:cNvPr id="8" name="Title 1">
            <a:extLst>
              <a:ext uri="{FF2B5EF4-FFF2-40B4-BE49-F238E27FC236}">
                <a16:creationId xmlns:a16="http://schemas.microsoft.com/office/drawing/2014/main" id="{50A95CD1-6B3C-C177-AAD3-DD1FADB1DBB6}"/>
              </a:ext>
            </a:extLst>
          </p:cNvPr>
          <p:cNvSpPr>
            <a:spLocks noGrp="1"/>
          </p:cNvSpPr>
          <p:nvPr>
            <p:ph type="title"/>
          </p:nvPr>
        </p:nvSpPr>
        <p:spPr>
          <a:xfrm>
            <a:off x="2342301" y="275923"/>
            <a:ext cx="4629150" cy="437681"/>
          </a:xfrm>
        </p:spPr>
        <p:txBody>
          <a:bodyPr>
            <a:noAutofit/>
          </a:bodyPr>
          <a:lstStyle/>
          <a:p>
            <a:pPr algn="ctr"/>
            <a:r>
              <a:rPr lang="en-GB" b="1" dirty="0"/>
              <a:t>References</a:t>
            </a:r>
          </a:p>
        </p:txBody>
      </p:sp>
    </p:spTree>
    <p:extLst>
      <p:ext uri="{BB962C8B-B14F-4D97-AF65-F5344CB8AC3E}">
        <p14:creationId xmlns:p14="http://schemas.microsoft.com/office/powerpoint/2010/main" val="370609534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210039" y="1006038"/>
            <a:ext cx="8723922" cy="4221669"/>
          </a:xfrm>
          <a:prstGeom prst="rect">
            <a:avLst/>
          </a:prstGeom>
          <a:noFill/>
        </p:spPr>
        <p:txBody>
          <a:bodyPr wrap="square" rtlCol="0">
            <a:spAutoFit/>
          </a:bodyPr>
          <a:lstStyle/>
          <a:p>
            <a:pPr>
              <a:spcBef>
                <a:spcPts val="450"/>
              </a:spcBef>
              <a:spcAft>
                <a:spcPts val="450"/>
              </a:spcAft>
            </a:pPr>
            <a:r>
              <a:rPr lang="en-GB" sz="1400" i="1" dirty="0"/>
              <a:t>Local Government Act 1988 Part IV: Section 28</a:t>
            </a:r>
            <a:r>
              <a:rPr lang="en-GB" sz="1400" dirty="0"/>
              <a:t> Available at: </a:t>
            </a:r>
            <a:r>
              <a:rPr lang="en-GB" sz="1400" dirty="0">
                <a:hlinkClick r:id="rId2"/>
              </a:rPr>
              <a:t>Local Government Act 1988</a:t>
            </a:r>
            <a:r>
              <a:rPr lang="en-GB" sz="1400" dirty="0"/>
              <a:t> [Last Accessed 07/01/2026]</a:t>
            </a:r>
          </a:p>
          <a:p>
            <a:pPr>
              <a:spcBef>
                <a:spcPts val="450"/>
              </a:spcBef>
              <a:spcAft>
                <a:spcPts val="450"/>
              </a:spcAft>
            </a:pPr>
            <a:r>
              <a:rPr lang="en-GB" sz="1400" dirty="0"/>
              <a:t>Locke, J. [Edited by Shapiro, I. ] (2000) </a:t>
            </a:r>
            <a:r>
              <a:rPr lang="en-GB" sz="1400" i="1" dirty="0"/>
              <a:t>The second treatise of civil government and a letter concerning toleration</a:t>
            </a:r>
            <a:r>
              <a:rPr lang="en-GB" sz="1400" dirty="0"/>
              <a:t>, London: Yale University Press. Available at: </a:t>
            </a:r>
            <a:r>
              <a:rPr lang="en-GB" sz="1400" dirty="0">
                <a:hlinkClick r:id="rId3"/>
              </a:rPr>
              <a:t>John Locke Two Treatises Of Government And A Letter Concerning Toleration : John Locke : Free Download, Borrow, and Streaming : Internet Archive</a:t>
            </a:r>
            <a:r>
              <a:rPr lang="en-GB" sz="1400" dirty="0"/>
              <a:t> [Last Accessed 07/01/2026]</a:t>
            </a:r>
          </a:p>
          <a:p>
            <a:pPr>
              <a:spcBef>
                <a:spcPts val="450"/>
              </a:spcBef>
              <a:spcAft>
                <a:spcPts val="450"/>
              </a:spcAft>
            </a:pPr>
            <a:r>
              <a:rPr lang="en-GB" sz="1400" dirty="0"/>
              <a:t>Marshall, T.H. (1990) </a:t>
            </a:r>
            <a:r>
              <a:rPr lang="en-GB" sz="1400" i="1" dirty="0"/>
              <a:t>Citizenship and Social Class</a:t>
            </a:r>
            <a:r>
              <a:rPr lang="en-GB" sz="1400" dirty="0"/>
              <a:t> London: Pluto Press</a:t>
            </a:r>
          </a:p>
          <a:p>
            <a:pPr>
              <a:spcBef>
                <a:spcPts val="450"/>
              </a:spcBef>
              <a:spcAft>
                <a:spcPts val="450"/>
              </a:spcAft>
            </a:pPr>
            <a:r>
              <a:rPr lang="en-GB" sz="1400" dirty="0"/>
              <a:t>McCormick, J (2016) Why Europe Matters For Britain, ‘The Case for Remaining’, London, UK: Palgrave McMillan. </a:t>
            </a:r>
          </a:p>
          <a:p>
            <a:pPr>
              <a:spcBef>
                <a:spcPts val="450"/>
              </a:spcBef>
              <a:spcAft>
                <a:spcPts val="450"/>
              </a:spcAft>
            </a:pPr>
            <a:r>
              <a:rPr lang="en-GB" sz="1400" dirty="0"/>
              <a:t>McKibbin, R. (2019) </a:t>
            </a:r>
            <a:r>
              <a:rPr lang="en-GB" sz="1400" i="1" dirty="0"/>
              <a:t>Democracy and Political Culture</a:t>
            </a:r>
            <a:r>
              <a:rPr lang="en-GB" sz="1400" dirty="0"/>
              <a:t>, Oxford: Oxford University Press. Available at: </a:t>
            </a:r>
            <a:r>
              <a:rPr lang="en-GB" sz="1400" dirty="0">
                <a:hlinkClick r:id="rId4"/>
              </a:rPr>
              <a:t>Democracy and Political Culture: Studies in Modern British History | Oxford Academic</a:t>
            </a:r>
            <a:r>
              <a:rPr lang="en-GB" sz="1400" dirty="0"/>
              <a:t> [Last Accessed 07/01/2026]</a:t>
            </a:r>
          </a:p>
          <a:p>
            <a:pPr>
              <a:spcBef>
                <a:spcPts val="450"/>
              </a:spcBef>
              <a:spcAft>
                <a:spcPts val="450"/>
              </a:spcAft>
            </a:pPr>
            <a:r>
              <a:rPr lang="en-GB" sz="1400" dirty="0"/>
              <a:t>Morphet, J (2014) </a:t>
            </a:r>
            <a:r>
              <a:rPr lang="en-GB" sz="1400" i="1" dirty="0"/>
              <a:t>How Europe Shapes British Public Policy</a:t>
            </a:r>
            <a:r>
              <a:rPr lang="en-GB" sz="1400" dirty="0"/>
              <a:t>. Bristol, UK: Policy Press.  Available at: </a:t>
            </a:r>
            <a:r>
              <a:rPr lang="en-GB" sz="1400" dirty="0">
                <a:hlinkClick r:id="rId5"/>
              </a:rPr>
              <a:t>‪How Europe Shapes British Public Policy‬‎ - ‪Record details‬‎ - ‪EBSCOhost Research Databases‬‎</a:t>
            </a:r>
            <a:r>
              <a:rPr lang="en-GB" sz="1400" dirty="0"/>
              <a:t> [Last Accessed 07/01/2026]</a:t>
            </a:r>
          </a:p>
          <a:p>
            <a:pPr>
              <a:spcBef>
                <a:spcPts val="450"/>
              </a:spcBef>
              <a:spcAft>
                <a:spcPts val="450"/>
              </a:spcAft>
            </a:pPr>
            <a:r>
              <a:rPr lang="en-GB" sz="1400" dirty="0" err="1"/>
              <a:t>Mosalski</a:t>
            </a:r>
            <a:r>
              <a:rPr lang="en-GB" sz="1400" dirty="0"/>
              <a:t>, R, (2014) </a:t>
            </a:r>
            <a:r>
              <a:rPr lang="en-GB" sz="1400" i="1" dirty="0"/>
              <a:t>It was built 91 years ago to provide healthcare to 10,000 miners...</a:t>
            </a:r>
            <a:r>
              <a:rPr lang="en-GB" sz="1400" dirty="0"/>
              <a:t> Wales Online Available at: </a:t>
            </a:r>
            <a:r>
              <a:rPr lang="en-GB" sz="1400" dirty="0">
                <a:hlinkClick r:id="rId6"/>
              </a:rPr>
              <a:t>It was built 91 years ago to provide healthcare to 10,000 miners... now Caerphilly Miners' Hospital is starting a fresh chapter - Wales Online</a:t>
            </a:r>
            <a:r>
              <a:rPr lang="en-GB" sz="1400" dirty="0"/>
              <a:t> [Last Accessed 07/01/2026]</a:t>
            </a:r>
          </a:p>
          <a:p>
            <a:pPr>
              <a:spcBef>
                <a:spcPts val="450"/>
              </a:spcBef>
              <a:spcAft>
                <a:spcPts val="450"/>
              </a:spcAft>
            </a:pPr>
            <a:r>
              <a:rPr lang="en-GB" sz="1400" dirty="0"/>
              <a:t>Nandy, L; Lucas, C &amp; Bowers, C (2016) The Alternative, </a:t>
            </a:r>
            <a:r>
              <a:rPr lang="en-GB" sz="1400" i="1" dirty="0"/>
              <a:t>Towards A New Progressive Politics. </a:t>
            </a:r>
            <a:r>
              <a:rPr lang="en-GB" sz="1400" dirty="0"/>
              <a:t>London, UK: </a:t>
            </a:r>
            <a:r>
              <a:rPr lang="en-GB" sz="1400" dirty="0" err="1"/>
              <a:t>Biteback</a:t>
            </a:r>
            <a:r>
              <a:rPr lang="en-GB" sz="1400" dirty="0"/>
              <a:t> Publishing Ltd. </a:t>
            </a:r>
          </a:p>
        </p:txBody>
      </p:sp>
      <p:sp>
        <p:nvSpPr>
          <p:cNvPr id="3" name="Title 1">
            <a:extLst>
              <a:ext uri="{FF2B5EF4-FFF2-40B4-BE49-F238E27FC236}">
                <a16:creationId xmlns:a16="http://schemas.microsoft.com/office/drawing/2014/main" id="{84A383F0-03C5-CBB7-059B-E652090A23AE}"/>
              </a:ext>
            </a:extLst>
          </p:cNvPr>
          <p:cNvSpPr txBox="1">
            <a:spLocks/>
          </p:cNvSpPr>
          <p:nvPr/>
        </p:nvSpPr>
        <p:spPr>
          <a:xfrm>
            <a:off x="2257425" y="285067"/>
            <a:ext cx="4629150" cy="437681"/>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err="1"/>
              <a:t>Xxxx</a:t>
            </a:r>
            <a:r>
              <a:rPr lang="en-GB" b="1" dirty="0"/>
              <a:t> / References</a:t>
            </a:r>
          </a:p>
        </p:txBody>
      </p:sp>
    </p:spTree>
    <p:extLst>
      <p:ext uri="{BB962C8B-B14F-4D97-AF65-F5344CB8AC3E}">
        <p14:creationId xmlns:p14="http://schemas.microsoft.com/office/powerpoint/2010/main" val="287718551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245202" y="961822"/>
            <a:ext cx="8653596" cy="4411464"/>
          </a:xfrm>
          <a:prstGeom prst="rect">
            <a:avLst/>
          </a:prstGeom>
          <a:noFill/>
        </p:spPr>
        <p:txBody>
          <a:bodyPr wrap="square" rtlCol="0">
            <a:spAutoFit/>
          </a:bodyPr>
          <a:lstStyle/>
          <a:p>
            <a:pPr>
              <a:spcBef>
                <a:spcPts val="450"/>
              </a:spcBef>
              <a:spcAft>
                <a:spcPts val="450"/>
              </a:spcAft>
            </a:pPr>
            <a:r>
              <a:rPr lang="en-GB" sz="1400" dirty="0"/>
              <a:t>National Archives [U.K.] (No Date) </a:t>
            </a:r>
            <a:r>
              <a:rPr lang="en-GB" sz="1400" i="1" dirty="0"/>
              <a:t>The 1888 matchgirls' strike</a:t>
            </a:r>
            <a:r>
              <a:rPr lang="en-GB" sz="1400" dirty="0"/>
              <a:t> Available at: </a:t>
            </a:r>
            <a:r>
              <a:rPr lang="en-GB" sz="1400" dirty="0">
                <a:hlinkClick r:id="rId2"/>
              </a:rPr>
              <a:t>The 1888 matchgirls' strike – The National Archives</a:t>
            </a:r>
            <a:r>
              <a:rPr lang="en-GB" sz="1400" dirty="0"/>
              <a:t> [Last Accessed 07/01/2026]</a:t>
            </a:r>
          </a:p>
          <a:p>
            <a:pPr>
              <a:spcBef>
                <a:spcPts val="450"/>
              </a:spcBef>
              <a:spcAft>
                <a:spcPts val="450"/>
              </a:spcAft>
            </a:pPr>
            <a:r>
              <a:rPr lang="en-GB" sz="1400" dirty="0"/>
              <a:t>National Archives [U.S.A.] (2024) </a:t>
            </a:r>
            <a:r>
              <a:rPr lang="en-GB" sz="1400" i="1" dirty="0"/>
              <a:t>Declaration of Independence: A Transcription  </a:t>
            </a:r>
            <a:r>
              <a:rPr lang="en-GB" sz="1400" dirty="0"/>
              <a:t>Available at: </a:t>
            </a:r>
            <a:r>
              <a:rPr lang="en-GB" sz="1400" dirty="0">
                <a:hlinkClick r:id="rId3"/>
              </a:rPr>
              <a:t>Declaration of Independence: A Transcription | National Archives</a:t>
            </a:r>
            <a:r>
              <a:rPr lang="en-GB" sz="1400" dirty="0"/>
              <a:t> [Last Accessed 07/01/2026]</a:t>
            </a:r>
          </a:p>
          <a:p>
            <a:pPr>
              <a:spcBef>
                <a:spcPts val="450"/>
              </a:spcBef>
              <a:spcAft>
                <a:spcPts val="450"/>
              </a:spcAft>
            </a:pPr>
            <a:r>
              <a:rPr lang="en-GB" sz="1400" dirty="0"/>
              <a:t>Norton, P., (1996). </a:t>
            </a:r>
            <a:r>
              <a:rPr lang="en-GB" sz="1400" i="1" dirty="0"/>
              <a:t>The Conservative party</a:t>
            </a:r>
            <a:r>
              <a:rPr lang="en-GB" sz="1400" dirty="0"/>
              <a:t>., Prentice-Hall.</a:t>
            </a:r>
          </a:p>
          <a:p>
            <a:pPr>
              <a:spcBef>
                <a:spcPts val="450"/>
              </a:spcBef>
              <a:spcAft>
                <a:spcPts val="450"/>
              </a:spcAft>
            </a:pPr>
            <a:r>
              <a:rPr lang="en-GB" sz="1400" dirty="0"/>
              <a:t>Owen, R. [Edited by Gatrell, V.A.C. (1812 – republished 1970</a:t>
            </a:r>
            <a:r>
              <a:rPr lang="en-GB" sz="1400" i="1" dirty="0"/>
              <a:t>). A new view of society and, Report to the county of Lanark</a:t>
            </a:r>
            <a:r>
              <a:rPr lang="en-GB" sz="1400" dirty="0"/>
              <a:t>, Harmondsworth: Penguin. </a:t>
            </a:r>
          </a:p>
          <a:p>
            <a:pPr>
              <a:spcBef>
                <a:spcPts val="450"/>
              </a:spcBef>
              <a:spcAft>
                <a:spcPts val="450"/>
              </a:spcAft>
            </a:pPr>
            <a:r>
              <a:rPr lang="en-GB" sz="1400" dirty="0"/>
              <a:t>Paine, T. (1791) </a:t>
            </a:r>
            <a:r>
              <a:rPr lang="en-GB" sz="1400" i="1" dirty="0"/>
              <a:t>The Rights of Man</a:t>
            </a:r>
            <a:r>
              <a:rPr lang="en-GB" sz="1400" dirty="0"/>
              <a:t> Available at: </a:t>
            </a:r>
            <a:r>
              <a:rPr lang="en-GB" sz="1400" dirty="0">
                <a:hlinkClick r:id="rId4"/>
              </a:rPr>
              <a:t>The Rights Of Man : Thomas Paine : Free Download, Borrow, and Streaming : Internet Archive</a:t>
            </a:r>
            <a:r>
              <a:rPr lang="en-GB" sz="1400" dirty="0"/>
              <a:t> [Last Accessed 07/01/2026]</a:t>
            </a:r>
          </a:p>
          <a:p>
            <a:pPr>
              <a:spcBef>
                <a:spcPts val="450"/>
              </a:spcBef>
              <a:spcAft>
                <a:spcPts val="450"/>
              </a:spcAft>
            </a:pPr>
            <a:r>
              <a:rPr lang="en-GB" sz="1400" dirty="0"/>
              <a:t>Renew Group (2021) </a:t>
            </a:r>
            <a:r>
              <a:rPr lang="en-GB" sz="1400" i="1" dirty="0"/>
              <a:t>About Us</a:t>
            </a:r>
            <a:r>
              <a:rPr lang="en-GB" sz="1400" dirty="0"/>
              <a:t> Available at: </a:t>
            </a:r>
            <a:r>
              <a:rPr lang="en-GB" sz="1400" dirty="0">
                <a:hlinkClick r:id="rId5"/>
              </a:rPr>
              <a:t>How we work - Renew Europe </a:t>
            </a:r>
            <a:r>
              <a:rPr lang="en-GB" sz="1400" dirty="0"/>
              <a:t> [Last Accessed 07/01/2026]</a:t>
            </a:r>
          </a:p>
          <a:p>
            <a:pPr>
              <a:spcBef>
                <a:spcPts val="450"/>
              </a:spcBef>
              <a:spcAft>
                <a:spcPts val="450"/>
              </a:spcAft>
            </a:pPr>
            <a:r>
              <a:rPr lang="en-GB" sz="1400" dirty="0"/>
              <a:t>Robertson, N. (2012) ‘Collective strength and mutual aid: Financial provisions for members of co-operative societies in Britain’, </a:t>
            </a:r>
            <a:r>
              <a:rPr lang="en-GB" sz="1400" i="1" dirty="0"/>
              <a:t>Business History</a:t>
            </a:r>
            <a:r>
              <a:rPr lang="en-GB" sz="1400" dirty="0"/>
              <a:t>, Vol. 54 Issue(6), pp. 925–944. Available at</a:t>
            </a:r>
            <a:r>
              <a:rPr lang="en-GB" sz="1400" dirty="0">
                <a:hlinkClick r:id="rId6"/>
              </a:rPr>
              <a:t> Full article: Collective strength and mutual aid: Financial provisions for members of co-operative societies in Britain</a:t>
            </a:r>
            <a:r>
              <a:rPr lang="en-GB" sz="1400" dirty="0"/>
              <a:t> [Last Accessed 07/01/2026]</a:t>
            </a:r>
          </a:p>
          <a:p>
            <a:pPr>
              <a:spcBef>
                <a:spcPts val="450"/>
              </a:spcBef>
              <a:spcAft>
                <a:spcPts val="450"/>
              </a:spcAft>
            </a:pPr>
            <a:r>
              <a:rPr lang="en-GB" sz="1400" dirty="0"/>
              <a:t>Schofield, M &amp; Griffith, T (2016) Plato, </a:t>
            </a:r>
            <a:r>
              <a:rPr lang="en-GB" sz="1400" i="1" dirty="0"/>
              <a:t>The Laws, </a:t>
            </a:r>
            <a:r>
              <a:rPr lang="en-GB" sz="1400" dirty="0"/>
              <a:t>Cambridge, UK: Cambridge Texts</a:t>
            </a:r>
          </a:p>
          <a:p>
            <a:pPr>
              <a:spcBef>
                <a:spcPts val="450"/>
              </a:spcBef>
              <a:spcAft>
                <a:spcPts val="450"/>
              </a:spcAft>
            </a:pPr>
            <a:r>
              <a:rPr lang="en-GB" sz="1400" dirty="0"/>
              <a:t>Smits, K (2016) Applying Political Theory. 2</a:t>
            </a:r>
            <a:r>
              <a:rPr lang="en-GB" sz="1400" baseline="30000" dirty="0"/>
              <a:t>nd</a:t>
            </a:r>
            <a:r>
              <a:rPr lang="en-GB" sz="1400" dirty="0"/>
              <a:t> Ed. London, UK: Palgrave McMillan. </a:t>
            </a:r>
          </a:p>
        </p:txBody>
      </p:sp>
      <p:sp>
        <p:nvSpPr>
          <p:cNvPr id="10" name="Title 1">
            <a:extLst>
              <a:ext uri="{FF2B5EF4-FFF2-40B4-BE49-F238E27FC236}">
                <a16:creationId xmlns:a16="http://schemas.microsoft.com/office/drawing/2014/main" id="{1794BE1D-829C-82CD-4477-5E56B5D78E95}"/>
              </a:ext>
            </a:extLst>
          </p:cNvPr>
          <p:cNvSpPr txBox="1">
            <a:spLocks/>
          </p:cNvSpPr>
          <p:nvPr/>
        </p:nvSpPr>
        <p:spPr>
          <a:xfrm>
            <a:off x="2595753" y="239347"/>
            <a:ext cx="4629150" cy="437681"/>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t>References</a:t>
            </a:r>
          </a:p>
        </p:txBody>
      </p:sp>
    </p:spTree>
    <p:extLst>
      <p:ext uri="{BB962C8B-B14F-4D97-AF65-F5344CB8AC3E}">
        <p14:creationId xmlns:p14="http://schemas.microsoft.com/office/powerpoint/2010/main" val="350433108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299208" y="992974"/>
            <a:ext cx="8545584" cy="2887970"/>
          </a:xfrm>
          <a:prstGeom prst="rect">
            <a:avLst/>
          </a:prstGeom>
          <a:noFill/>
        </p:spPr>
        <p:txBody>
          <a:bodyPr wrap="square" rtlCol="0">
            <a:spAutoFit/>
          </a:bodyPr>
          <a:lstStyle/>
          <a:p>
            <a:pPr>
              <a:spcBef>
                <a:spcPts val="450"/>
              </a:spcBef>
              <a:spcAft>
                <a:spcPts val="450"/>
              </a:spcAft>
            </a:pPr>
            <a:r>
              <a:rPr lang="en-GB" sz="1400" dirty="0"/>
              <a:t>United Nations (1948) </a:t>
            </a:r>
            <a:r>
              <a:rPr lang="en-GB" sz="1400" i="1" dirty="0"/>
              <a:t>Universal Declaration of Human Rights </a:t>
            </a:r>
            <a:r>
              <a:rPr lang="en-GB" sz="1400" dirty="0"/>
              <a:t>Available at: </a:t>
            </a:r>
            <a:r>
              <a:rPr lang="en-GB" sz="1400" dirty="0">
                <a:hlinkClick r:id="rId2"/>
              </a:rPr>
              <a:t>Universal Declaration of Human Rights | United Nations</a:t>
            </a:r>
            <a:r>
              <a:rPr lang="en-GB" sz="1400" dirty="0"/>
              <a:t> [Last Accessed 07/01/2026]</a:t>
            </a:r>
          </a:p>
          <a:p>
            <a:pPr>
              <a:spcBef>
                <a:spcPts val="450"/>
              </a:spcBef>
              <a:spcAft>
                <a:spcPts val="450"/>
              </a:spcAft>
            </a:pPr>
            <a:r>
              <a:rPr lang="en-GB" sz="1400" dirty="0"/>
              <a:t>Wollstonecraft, M. (1792) </a:t>
            </a:r>
            <a:r>
              <a:rPr lang="en-GB" sz="1400" i="1" dirty="0"/>
              <a:t>A Vindication of the Rights of Woman</a:t>
            </a:r>
            <a:r>
              <a:rPr lang="en-GB" sz="1400" dirty="0"/>
              <a:t> Available at </a:t>
            </a:r>
            <a:r>
              <a:rPr lang="en-GB" sz="1400" dirty="0">
                <a:hlinkClick r:id="rId3"/>
              </a:rPr>
              <a:t>A Vindication of the Rights of Woman | Online Library of Liberty</a:t>
            </a:r>
            <a:r>
              <a:rPr lang="en-GB" sz="1400" dirty="0"/>
              <a:t> [Last Accessed 07/01/2026]</a:t>
            </a:r>
          </a:p>
          <a:p>
            <a:pPr>
              <a:spcBef>
                <a:spcPts val="450"/>
              </a:spcBef>
              <a:spcAft>
                <a:spcPts val="450"/>
              </a:spcAft>
            </a:pPr>
            <a:r>
              <a:rPr lang="en-GB" sz="1400" dirty="0"/>
              <a:t>Woods, M. (2016) </a:t>
            </a:r>
            <a:r>
              <a:rPr lang="en-GB" sz="1400" i="1" dirty="0"/>
              <a:t>The dark secret of a great hymn: 'All things bright and beautiful’</a:t>
            </a:r>
            <a:r>
              <a:rPr lang="en-GB" sz="1400" dirty="0"/>
              <a:t> Christian Today Available at: </a:t>
            </a:r>
            <a:r>
              <a:rPr lang="en-GB" sz="1400" dirty="0">
                <a:hlinkClick r:id="rId4"/>
              </a:rPr>
              <a:t>The dark secret of a great hymn: 'All things bright and beautiful’</a:t>
            </a:r>
            <a:r>
              <a:rPr lang="en-GB" sz="1400" dirty="0"/>
              <a:t> [Last Accessed 07/01/2026]</a:t>
            </a:r>
          </a:p>
          <a:p>
            <a:pPr>
              <a:spcBef>
                <a:spcPts val="450"/>
              </a:spcBef>
              <a:spcAft>
                <a:spcPts val="450"/>
              </a:spcAft>
            </a:pPr>
            <a:r>
              <a:rPr lang="en-GB" sz="1400" dirty="0"/>
              <a:t>Worker’s Educational Association (No Date) </a:t>
            </a:r>
            <a:r>
              <a:rPr lang="en-GB" sz="1400" i="1" dirty="0"/>
              <a:t>About the WEA</a:t>
            </a:r>
            <a:r>
              <a:rPr lang="en-GB" sz="1400" dirty="0"/>
              <a:t> Available at: </a:t>
            </a:r>
            <a:r>
              <a:rPr lang="en-GB" sz="1400" dirty="0">
                <a:hlinkClick r:id="rId5"/>
              </a:rPr>
              <a:t>About the WEA: who we are and what we do | </a:t>
            </a:r>
            <a:r>
              <a:rPr lang="en-GB" sz="1400">
                <a:hlinkClick r:id="rId5"/>
              </a:rPr>
              <a:t>WEA</a:t>
            </a:r>
            <a:r>
              <a:rPr lang="en-GB" sz="1400"/>
              <a:t> [Last Accessed 07/01/2026]</a:t>
            </a:r>
          </a:p>
          <a:p>
            <a:pPr>
              <a:spcBef>
                <a:spcPts val="450"/>
              </a:spcBef>
              <a:spcAft>
                <a:spcPts val="450"/>
              </a:spcAft>
            </a:pPr>
            <a:r>
              <a:rPr lang="en-GB" sz="1400"/>
              <a:t>Wright</a:t>
            </a:r>
            <a:r>
              <a:rPr lang="en-GB" sz="1400" dirty="0"/>
              <a:t>, T. &amp; Carter, M. (1997) </a:t>
            </a:r>
            <a:r>
              <a:rPr lang="en-GB" sz="1400" i="1" dirty="0"/>
              <a:t>The People’s Party: The History of the Labour Party</a:t>
            </a:r>
            <a:r>
              <a:rPr lang="en-GB" sz="1400" dirty="0"/>
              <a:t> London: Thames &amp; Hudson</a:t>
            </a:r>
          </a:p>
          <a:p>
            <a:pPr>
              <a:spcBef>
                <a:spcPts val="450"/>
              </a:spcBef>
              <a:spcAft>
                <a:spcPts val="450"/>
              </a:spcAft>
            </a:pPr>
            <a:endParaRPr lang="en-GB" sz="1400" dirty="0"/>
          </a:p>
        </p:txBody>
      </p:sp>
      <p:sp>
        <p:nvSpPr>
          <p:cNvPr id="10" name="Title 1">
            <a:extLst>
              <a:ext uri="{FF2B5EF4-FFF2-40B4-BE49-F238E27FC236}">
                <a16:creationId xmlns:a16="http://schemas.microsoft.com/office/drawing/2014/main" id="{1794BE1D-829C-82CD-4477-5E56B5D78E95}"/>
              </a:ext>
            </a:extLst>
          </p:cNvPr>
          <p:cNvSpPr txBox="1">
            <a:spLocks/>
          </p:cNvSpPr>
          <p:nvPr/>
        </p:nvSpPr>
        <p:spPr>
          <a:xfrm>
            <a:off x="2257425" y="358219"/>
            <a:ext cx="4629150" cy="437681"/>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t>References</a:t>
            </a:r>
          </a:p>
        </p:txBody>
      </p:sp>
    </p:spTree>
    <p:extLst>
      <p:ext uri="{BB962C8B-B14F-4D97-AF65-F5344CB8AC3E}">
        <p14:creationId xmlns:p14="http://schemas.microsoft.com/office/powerpoint/2010/main" val="374506023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FE78B3-E259-F2B3-2E9E-523D082235A1}"/>
            </a:ext>
          </a:extLst>
        </p:cNvPr>
        <p:cNvGrpSpPr/>
        <p:nvPr/>
      </p:nvGrpSpPr>
      <p:grpSpPr>
        <a:xfrm>
          <a:off x="0" y="0"/>
          <a:ext cx="0" cy="0"/>
          <a:chOff x="0" y="0"/>
          <a:chExt cx="0" cy="0"/>
        </a:xfrm>
      </p:grpSpPr>
      <p:sp>
        <p:nvSpPr>
          <p:cNvPr id="10" name="Title 1">
            <a:extLst>
              <a:ext uri="{FF2B5EF4-FFF2-40B4-BE49-F238E27FC236}">
                <a16:creationId xmlns:a16="http://schemas.microsoft.com/office/drawing/2014/main" id="{2D8615A5-4FDD-0375-10C0-99E8BACB3F81}"/>
              </a:ext>
            </a:extLst>
          </p:cNvPr>
          <p:cNvSpPr txBox="1">
            <a:spLocks/>
          </p:cNvSpPr>
          <p:nvPr/>
        </p:nvSpPr>
        <p:spPr>
          <a:xfrm>
            <a:off x="2257425" y="294211"/>
            <a:ext cx="4629150" cy="437681"/>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300" b="1" dirty="0"/>
              <a:t>Picture Sources</a:t>
            </a:r>
          </a:p>
        </p:txBody>
      </p:sp>
      <p:sp>
        <p:nvSpPr>
          <p:cNvPr id="2" name="TextBox 1">
            <a:extLst>
              <a:ext uri="{FF2B5EF4-FFF2-40B4-BE49-F238E27FC236}">
                <a16:creationId xmlns:a16="http://schemas.microsoft.com/office/drawing/2014/main" id="{19077A28-917F-D52E-06F6-5D2973398FE5}"/>
              </a:ext>
            </a:extLst>
          </p:cNvPr>
          <p:cNvSpPr txBox="1"/>
          <p:nvPr/>
        </p:nvSpPr>
        <p:spPr>
          <a:xfrm>
            <a:off x="388620" y="891769"/>
            <a:ext cx="8366760" cy="3231654"/>
          </a:xfrm>
          <a:prstGeom prst="rect">
            <a:avLst/>
          </a:prstGeom>
          <a:noFill/>
        </p:spPr>
        <p:txBody>
          <a:bodyPr wrap="square" rtlCol="0">
            <a:spAutoFit/>
          </a:bodyPr>
          <a:lstStyle/>
          <a:p>
            <a:pPr marL="342900" indent="-342900">
              <a:spcBef>
                <a:spcPts val="600"/>
              </a:spcBef>
              <a:spcAft>
                <a:spcPts val="600"/>
              </a:spcAft>
              <a:buFont typeface="+mj-lt"/>
              <a:buAutoNum type="arabicPeriod"/>
            </a:pPr>
            <a:r>
              <a:rPr lang="en-GB" sz="1200" dirty="0"/>
              <a:t>The Olive Press (2025) </a:t>
            </a:r>
            <a:r>
              <a:rPr lang="en-GB" sz="1200" i="1" dirty="0"/>
              <a:t>Jeremy Hunt</a:t>
            </a:r>
            <a:r>
              <a:rPr lang="en-GB" sz="1200" dirty="0"/>
              <a:t> Available at: </a:t>
            </a:r>
            <a:r>
              <a:rPr lang="en-GB" sz="1200" dirty="0">
                <a:hlinkClick r:id="rId2"/>
              </a:rPr>
              <a:t>Sir Jeremy Hunt headlines </a:t>
            </a:r>
            <a:r>
              <a:rPr lang="en-GB" sz="1200" dirty="0" err="1">
                <a:hlinkClick r:id="rId2"/>
              </a:rPr>
              <a:t>Gibunco</a:t>
            </a:r>
            <a:r>
              <a:rPr lang="en-GB" sz="1200" dirty="0">
                <a:hlinkClick r:id="rId2"/>
              </a:rPr>
              <a:t> Gibraltar Literary Festival - Olive Press News Spain </a:t>
            </a:r>
            <a:r>
              <a:rPr lang="en-GB" sz="1200" dirty="0"/>
              <a:t>[Last Accessed 08/08/2025]</a:t>
            </a:r>
          </a:p>
          <a:p>
            <a:pPr marL="342900" indent="-342900">
              <a:spcBef>
                <a:spcPts val="600"/>
              </a:spcBef>
              <a:spcAft>
                <a:spcPts val="600"/>
              </a:spcAft>
              <a:buFont typeface="+mj-lt"/>
              <a:buAutoNum type="arabicPeriod"/>
            </a:pPr>
            <a:r>
              <a:rPr lang="en-GB" sz="1200" dirty="0"/>
              <a:t>Pink News (2024) </a:t>
            </a:r>
            <a:r>
              <a:rPr lang="en-GB" sz="1200" i="1" dirty="0"/>
              <a:t>James Cleverly</a:t>
            </a:r>
            <a:r>
              <a:rPr lang="en-GB" sz="1200" dirty="0"/>
              <a:t> Available at: </a:t>
            </a:r>
            <a:r>
              <a:rPr lang="en-GB" sz="1200" dirty="0">
                <a:hlinkClick r:id="rId3"/>
              </a:rPr>
              <a:t>Where does James Cleverly stand on LGBTQ+ issues?</a:t>
            </a:r>
            <a:r>
              <a:rPr lang="en-GB" sz="1200" dirty="0"/>
              <a:t> [Last Accessed 08/08/2025]</a:t>
            </a:r>
          </a:p>
          <a:p>
            <a:pPr marL="342900" indent="-342900">
              <a:spcBef>
                <a:spcPts val="600"/>
              </a:spcBef>
              <a:spcAft>
                <a:spcPts val="600"/>
              </a:spcAft>
              <a:buFont typeface="+mj-lt"/>
              <a:buAutoNum type="arabicPeriod"/>
            </a:pPr>
            <a:r>
              <a:rPr lang="en-GB" sz="1200" dirty="0"/>
              <a:t>Independent, The (2023) </a:t>
            </a:r>
            <a:r>
              <a:rPr lang="en-GB" sz="1200" i="1" dirty="0"/>
              <a:t>Boris Johnson</a:t>
            </a:r>
            <a:r>
              <a:rPr lang="en-GB" sz="1200" dirty="0"/>
              <a:t> Available at: </a:t>
            </a:r>
            <a:r>
              <a:rPr lang="en-GB" sz="1200" dirty="0">
                <a:hlinkClick r:id="rId4"/>
              </a:rPr>
              <a:t>Boris Johnson launches all-out assault on Sunak amid speculation of possible comeback | The Independent</a:t>
            </a:r>
            <a:r>
              <a:rPr lang="en-GB" sz="1200" dirty="0"/>
              <a:t> [Last Accessed 08/08/2025]</a:t>
            </a:r>
          </a:p>
          <a:p>
            <a:pPr marL="342900" indent="-342900">
              <a:spcBef>
                <a:spcPts val="600"/>
              </a:spcBef>
              <a:spcAft>
                <a:spcPts val="600"/>
              </a:spcAft>
              <a:buFont typeface="+mj-lt"/>
              <a:buAutoNum type="arabicPeriod"/>
            </a:pPr>
            <a:r>
              <a:rPr lang="en-GB" sz="1200" dirty="0"/>
              <a:t>GPM Invest (2022) </a:t>
            </a:r>
            <a:r>
              <a:rPr lang="en-GB" sz="1200" i="1" dirty="0"/>
              <a:t>Liz Truss</a:t>
            </a:r>
            <a:r>
              <a:rPr lang="en-GB" sz="1200" dirty="0"/>
              <a:t> Available at: </a:t>
            </a:r>
            <a:r>
              <a:rPr lang="en-GB" sz="1200" dirty="0">
                <a:hlinkClick r:id="rId5"/>
              </a:rPr>
              <a:t>Liz Truss Has Won The Tory Leadership Election &amp; Will Be The Next UK PM - GPM Invest</a:t>
            </a:r>
            <a:r>
              <a:rPr lang="en-GB" sz="1200" dirty="0"/>
              <a:t> [Last Accessed 08/08/2025]</a:t>
            </a:r>
          </a:p>
          <a:p>
            <a:pPr marL="342900" indent="-342900">
              <a:spcBef>
                <a:spcPts val="600"/>
              </a:spcBef>
              <a:spcAft>
                <a:spcPts val="600"/>
              </a:spcAft>
              <a:buFont typeface="+mj-lt"/>
              <a:buAutoNum type="arabicPeriod"/>
            </a:pPr>
            <a:r>
              <a:rPr lang="en-GB" sz="1200" dirty="0"/>
              <a:t>Facts.NET (2025) </a:t>
            </a:r>
            <a:r>
              <a:rPr lang="en-GB" sz="1200" i="1" dirty="0"/>
              <a:t>Jacob Rees-Mogg</a:t>
            </a:r>
            <a:r>
              <a:rPr lang="en-GB" sz="1200" dirty="0"/>
              <a:t> Available at: </a:t>
            </a:r>
            <a:r>
              <a:rPr lang="en-GB" sz="1200" dirty="0">
                <a:hlinkClick r:id="rId6"/>
              </a:rPr>
              <a:t>30 Facts About Jacob Rees Mogg - Facts.net</a:t>
            </a:r>
            <a:r>
              <a:rPr lang="en-GB" sz="1200" dirty="0"/>
              <a:t> [Last Accessed 08/08/2025]</a:t>
            </a:r>
          </a:p>
          <a:p>
            <a:pPr marL="342900" indent="-342900">
              <a:spcBef>
                <a:spcPts val="600"/>
              </a:spcBef>
              <a:spcAft>
                <a:spcPts val="600"/>
              </a:spcAft>
              <a:buFont typeface="+mj-lt"/>
              <a:buAutoNum type="arabicPeriod"/>
            </a:pPr>
            <a:r>
              <a:rPr lang="en-GB" sz="1200" dirty="0"/>
              <a:t>News Chronicle, The (2025) </a:t>
            </a:r>
            <a:r>
              <a:rPr lang="en-GB" sz="1200" i="1" dirty="0"/>
              <a:t>Kemi Badenoch</a:t>
            </a:r>
            <a:r>
              <a:rPr lang="en-GB" sz="1200" dirty="0"/>
              <a:t> Available at: </a:t>
            </a:r>
            <a:r>
              <a:rPr lang="en-GB" sz="1200" dirty="0">
                <a:hlinkClick r:id="rId7"/>
              </a:rPr>
              <a:t>Kemi Badenoch’s Words on Nigeria Demand Wisdom, Reflection, Grace, and Forgiveness | The News Chronicle</a:t>
            </a:r>
            <a:r>
              <a:rPr lang="en-GB" sz="1200" dirty="0"/>
              <a:t> [Last Accessed 08/08/2025]</a:t>
            </a:r>
          </a:p>
          <a:p>
            <a:pPr marL="342900" indent="-342900">
              <a:spcBef>
                <a:spcPts val="600"/>
              </a:spcBef>
              <a:spcAft>
                <a:spcPts val="600"/>
              </a:spcAft>
              <a:buFont typeface="+mj-lt"/>
              <a:buAutoNum type="arabicPeriod"/>
            </a:pPr>
            <a:endParaRPr lang="en-GB" sz="1200" dirty="0"/>
          </a:p>
        </p:txBody>
      </p:sp>
    </p:spTree>
    <p:extLst>
      <p:ext uri="{BB962C8B-B14F-4D97-AF65-F5344CB8AC3E}">
        <p14:creationId xmlns:p14="http://schemas.microsoft.com/office/powerpoint/2010/main" val="273156100"/>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0</TotalTime>
  <Words>5991</Words>
  <Application>Microsoft Office PowerPoint</Application>
  <PresentationFormat>On-screen Show (4:3)</PresentationFormat>
  <Paragraphs>277</Paragraphs>
  <Slides>46</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46</vt:i4>
      </vt:variant>
    </vt:vector>
  </HeadingPairs>
  <TitlesOfParts>
    <vt:vector size="51" baseType="lpstr">
      <vt:lpstr>Arial</vt:lpstr>
      <vt:lpstr>Calibri</vt:lpstr>
      <vt:lpstr>Calibri Light</vt:lpstr>
      <vt:lpstr>Holding PAge</vt:lpstr>
      <vt:lpstr>Accessible 2</vt:lpstr>
      <vt:lpstr>PowerPoint Presentation</vt:lpstr>
      <vt:lpstr>PowerPoint Presentation</vt:lpstr>
      <vt:lpstr>Ideological Paradigms &amp; Frameworks</vt:lpstr>
      <vt:lpstr>Ideological Paradigms &amp; Frameworks</vt:lpstr>
      <vt:lpstr>‘Mainstream’ Ideologies Conservatism</vt:lpstr>
      <vt:lpstr>Conservatism</vt:lpstr>
      <vt:lpstr>Conservatism – UK Historical Context</vt:lpstr>
      <vt:lpstr>Conservatism –  UK Historical Context</vt:lpstr>
      <vt:lpstr>Conservatism – UK Historical Context</vt:lpstr>
      <vt:lpstr>UK Conservatism</vt:lpstr>
      <vt:lpstr>UK Conservatism</vt:lpstr>
      <vt:lpstr>UK Conservatism</vt:lpstr>
      <vt:lpstr>UK Conservatism</vt:lpstr>
      <vt:lpstr>UK Conservatism</vt:lpstr>
      <vt:lpstr>European Conservatism</vt:lpstr>
      <vt:lpstr>European Conservatism</vt:lpstr>
      <vt:lpstr>‘Mainstream’ Ideologies Liberalism</vt:lpstr>
      <vt:lpstr>Liberalism </vt:lpstr>
      <vt:lpstr>Liberalism – UK Historical Context </vt:lpstr>
      <vt:lpstr>Liberalism – UK Historical Context </vt:lpstr>
      <vt:lpstr>Liberalism &amp; Individual Rights</vt:lpstr>
      <vt:lpstr>Liberalism &amp; Individual Rights</vt:lpstr>
      <vt:lpstr>Amelioration of social injustice</vt:lpstr>
      <vt:lpstr>Amelioration of social injustice</vt:lpstr>
      <vt:lpstr>John Locke and Liberalism</vt:lpstr>
      <vt:lpstr>John Locke and Liberalism</vt:lpstr>
      <vt:lpstr>Liberalism - Principles</vt:lpstr>
      <vt:lpstr>European Liberalism</vt:lpstr>
      <vt:lpstr>European Liberalism</vt:lpstr>
      <vt:lpstr>‘Mainstream’ Ideologies Socialism</vt:lpstr>
      <vt:lpstr>Socialism – Historical Context </vt:lpstr>
      <vt:lpstr>Socialism – UK Historical Context </vt:lpstr>
      <vt:lpstr>Socialism</vt:lpstr>
      <vt:lpstr>Socialism &amp; Co-operativism</vt:lpstr>
      <vt:lpstr>Socialism</vt:lpstr>
      <vt:lpstr>Socialism – More Historical Context </vt:lpstr>
      <vt:lpstr>Socialism – More Historical Context </vt:lpstr>
      <vt:lpstr>Socialism</vt:lpstr>
      <vt:lpstr>Political Influences on Inequality &amp; Diversity</vt:lpstr>
      <vt:lpstr>References</vt:lpstr>
      <vt:lpstr>References</vt:lpstr>
      <vt:lpstr>References</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Young</dc:creator>
  <cp:lastModifiedBy>Ken Dicks</cp:lastModifiedBy>
  <cp:revision>38</cp:revision>
  <dcterms:created xsi:type="dcterms:W3CDTF">2024-09-09T09:14:57Z</dcterms:created>
  <dcterms:modified xsi:type="dcterms:W3CDTF">2026-01-07T17:15:30Z</dcterms:modified>
</cp:coreProperties>
</file>