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0"/>
  </p:notesMasterIdLst>
  <p:sldIdLst>
    <p:sldId id="256" r:id="rId5"/>
    <p:sldId id="270" r:id="rId6"/>
    <p:sldId id="257" r:id="rId7"/>
    <p:sldId id="258" r:id="rId8"/>
    <p:sldId id="259" r:id="rId9"/>
    <p:sldId id="260" r:id="rId10"/>
    <p:sldId id="261" r:id="rId11"/>
    <p:sldId id="263" r:id="rId12"/>
    <p:sldId id="271" r:id="rId13"/>
    <p:sldId id="264" r:id="rId14"/>
    <p:sldId id="265" r:id="rId15"/>
    <p:sldId id="266" r:id="rId16"/>
    <p:sldId id="267" r:id="rId17"/>
    <p:sldId id="268" r:id="rId18"/>
    <p:sldId id="269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D8687A-1766-4F0B-A6B9-42821044259B}" v="104" dt="2026-01-09T14:20:54.6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69" autoAdjust="0"/>
    <p:restoredTop sz="95039" autoAdjust="0"/>
  </p:normalViewPr>
  <p:slideViewPr>
    <p:cSldViewPr snapToGrid="0" snapToObjects="1">
      <p:cViewPr varScale="1">
        <p:scale>
          <a:sx n="82" d="100"/>
          <a:sy n="82" d="100"/>
        </p:scale>
        <p:origin x="922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C5177B-D244-49F2-A2C1-F716077227E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16804A8-13D0-430D-8798-5CBFF5B18E65}">
      <dgm:prSet/>
      <dgm:spPr/>
      <dgm:t>
        <a:bodyPr/>
        <a:lstStyle/>
        <a:p>
          <a:r>
            <a:rPr lang="en-GB"/>
            <a:t>Public protection duty</a:t>
          </a:r>
          <a:endParaRPr lang="en-US"/>
        </a:p>
      </dgm:t>
    </dgm:pt>
    <dgm:pt modelId="{80FEA88E-C4BA-4E31-AA5D-717002B94644}" type="parTrans" cxnId="{9C47AFB2-1B00-448C-BE17-E83550C96E49}">
      <dgm:prSet/>
      <dgm:spPr/>
      <dgm:t>
        <a:bodyPr/>
        <a:lstStyle/>
        <a:p>
          <a:endParaRPr lang="en-US"/>
        </a:p>
      </dgm:t>
    </dgm:pt>
    <dgm:pt modelId="{7845D77F-BEFB-49B9-8901-DE840DA487CC}" type="sibTrans" cxnId="{9C47AFB2-1B00-448C-BE17-E83550C96E49}">
      <dgm:prSet/>
      <dgm:spPr/>
      <dgm:t>
        <a:bodyPr/>
        <a:lstStyle/>
        <a:p>
          <a:endParaRPr lang="en-US"/>
        </a:p>
      </dgm:t>
    </dgm:pt>
    <dgm:pt modelId="{A4DB3439-6A94-4CDE-AC71-790F1C066A2F}">
      <dgm:prSet/>
      <dgm:spPr/>
      <dgm:t>
        <a:bodyPr/>
        <a:lstStyle/>
        <a:p>
          <a:r>
            <a:rPr lang="en-GB"/>
            <a:t>Legitimacy and trust</a:t>
          </a:r>
          <a:endParaRPr lang="en-US"/>
        </a:p>
      </dgm:t>
    </dgm:pt>
    <dgm:pt modelId="{0CFBED96-1B21-4A6E-B5D5-A6680DE425FA}" type="parTrans" cxnId="{6F90E31E-6FA4-421D-AE99-49B59CDF02AA}">
      <dgm:prSet/>
      <dgm:spPr/>
      <dgm:t>
        <a:bodyPr/>
        <a:lstStyle/>
        <a:p>
          <a:endParaRPr lang="en-US"/>
        </a:p>
      </dgm:t>
    </dgm:pt>
    <dgm:pt modelId="{C8BEDEE4-3118-455E-90FC-7F9CBD08BABB}" type="sibTrans" cxnId="{6F90E31E-6FA4-421D-AE99-49B59CDF02AA}">
      <dgm:prSet/>
      <dgm:spPr/>
      <dgm:t>
        <a:bodyPr/>
        <a:lstStyle/>
        <a:p>
          <a:endParaRPr lang="en-US"/>
        </a:p>
      </dgm:t>
    </dgm:pt>
    <dgm:pt modelId="{14D5817D-F20F-40C1-A68E-75464464A6A1}">
      <dgm:prSet/>
      <dgm:spPr/>
      <dgm:t>
        <a:bodyPr/>
        <a:lstStyle/>
        <a:p>
          <a:r>
            <a:rPr lang="en-GB"/>
            <a:t>Severe long-term harm</a:t>
          </a:r>
          <a:endParaRPr lang="en-US"/>
        </a:p>
      </dgm:t>
    </dgm:pt>
    <dgm:pt modelId="{A20C7D26-A36E-47EF-9349-3B70047FF0E2}" type="parTrans" cxnId="{C7C68A0A-9A01-426D-AA38-2C03F4A8CBBC}">
      <dgm:prSet/>
      <dgm:spPr/>
      <dgm:t>
        <a:bodyPr/>
        <a:lstStyle/>
        <a:p>
          <a:endParaRPr lang="en-US"/>
        </a:p>
      </dgm:t>
    </dgm:pt>
    <dgm:pt modelId="{F78C7D37-852D-41D0-945F-FDBB76CAC36C}" type="sibTrans" cxnId="{C7C68A0A-9A01-426D-AA38-2C03F4A8CBBC}">
      <dgm:prSet/>
      <dgm:spPr/>
      <dgm:t>
        <a:bodyPr/>
        <a:lstStyle/>
        <a:p>
          <a:endParaRPr lang="en-US"/>
        </a:p>
      </dgm:t>
    </dgm:pt>
    <dgm:pt modelId="{7D4B84A6-6C53-4AA3-BE01-CEBF8E22FE6E}" type="pres">
      <dgm:prSet presAssocID="{4BC5177B-D244-49F2-A2C1-F716077227E1}" presName="root" presStyleCnt="0">
        <dgm:presLayoutVars>
          <dgm:dir/>
          <dgm:resizeHandles val="exact"/>
        </dgm:presLayoutVars>
      </dgm:prSet>
      <dgm:spPr/>
    </dgm:pt>
    <dgm:pt modelId="{B557B130-1A45-455B-819B-1D5E363C3783}" type="pres">
      <dgm:prSet presAssocID="{116804A8-13D0-430D-8798-5CBFF5B18E65}" presName="compNode" presStyleCnt="0"/>
      <dgm:spPr/>
    </dgm:pt>
    <dgm:pt modelId="{26AEC8F4-DCA3-4E7D-BF60-A449BC6A1D63}" type="pres">
      <dgm:prSet presAssocID="{116804A8-13D0-430D-8798-5CBFF5B18E65}" presName="bgRect" presStyleLbl="bgShp" presStyleIdx="0" presStyleCnt="3"/>
      <dgm:spPr/>
    </dgm:pt>
    <dgm:pt modelId="{AB5C127E-E1C1-4C19-BFBF-8382E49E7510}" type="pres">
      <dgm:prSet presAssocID="{116804A8-13D0-430D-8798-5CBFF5B18E6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E7043DC1-7CF3-4F24-93D5-1443670E3668}" type="pres">
      <dgm:prSet presAssocID="{116804A8-13D0-430D-8798-5CBFF5B18E65}" presName="spaceRect" presStyleCnt="0"/>
      <dgm:spPr/>
    </dgm:pt>
    <dgm:pt modelId="{C1A99983-B708-458D-9355-0933A9147D62}" type="pres">
      <dgm:prSet presAssocID="{116804A8-13D0-430D-8798-5CBFF5B18E65}" presName="parTx" presStyleLbl="revTx" presStyleIdx="0" presStyleCnt="3">
        <dgm:presLayoutVars>
          <dgm:chMax val="0"/>
          <dgm:chPref val="0"/>
        </dgm:presLayoutVars>
      </dgm:prSet>
      <dgm:spPr/>
    </dgm:pt>
    <dgm:pt modelId="{7879A4F3-EE8F-4859-A14F-C6949EA51BDF}" type="pres">
      <dgm:prSet presAssocID="{7845D77F-BEFB-49B9-8901-DE840DA487CC}" presName="sibTrans" presStyleCnt="0"/>
      <dgm:spPr/>
    </dgm:pt>
    <dgm:pt modelId="{14BE2C0E-C417-4568-BD59-CF83B70872E1}" type="pres">
      <dgm:prSet presAssocID="{A4DB3439-6A94-4CDE-AC71-790F1C066A2F}" presName="compNode" presStyleCnt="0"/>
      <dgm:spPr/>
    </dgm:pt>
    <dgm:pt modelId="{BAE94428-7D1A-4433-8849-8564227BE1DD}" type="pres">
      <dgm:prSet presAssocID="{A4DB3439-6A94-4CDE-AC71-790F1C066A2F}" presName="bgRect" presStyleLbl="bgShp" presStyleIdx="1" presStyleCnt="3"/>
      <dgm:spPr/>
    </dgm:pt>
    <dgm:pt modelId="{8A7DF483-5447-44AC-9845-7481B5FA857C}" type="pres">
      <dgm:prSet presAssocID="{A4DB3439-6A94-4CDE-AC71-790F1C066A2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DB8174B-2124-4439-8E74-2556D79F3DFC}" type="pres">
      <dgm:prSet presAssocID="{A4DB3439-6A94-4CDE-AC71-790F1C066A2F}" presName="spaceRect" presStyleCnt="0"/>
      <dgm:spPr/>
    </dgm:pt>
    <dgm:pt modelId="{277510EA-CF51-4EE7-B7D8-012578DA1990}" type="pres">
      <dgm:prSet presAssocID="{A4DB3439-6A94-4CDE-AC71-790F1C066A2F}" presName="parTx" presStyleLbl="revTx" presStyleIdx="1" presStyleCnt="3">
        <dgm:presLayoutVars>
          <dgm:chMax val="0"/>
          <dgm:chPref val="0"/>
        </dgm:presLayoutVars>
      </dgm:prSet>
      <dgm:spPr/>
    </dgm:pt>
    <dgm:pt modelId="{7D7C567B-8334-46A3-9F2C-D351B0DA872D}" type="pres">
      <dgm:prSet presAssocID="{C8BEDEE4-3118-455E-90FC-7F9CBD08BABB}" presName="sibTrans" presStyleCnt="0"/>
      <dgm:spPr/>
    </dgm:pt>
    <dgm:pt modelId="{DB4B6E4F-4AE8-4751-92C5-B6BD181B8D8D}" type="pres">
      <dgm:prSet presAssocID="{14D5817D-F20F-40C1-A68E-75464464A6A1}" presName="compNode" presStyleCnt="0"/>
      <dgm:spPr/>
    </dgm:pt>
    <dgm:pt modelId="{16EA7AF4-ADCA-454C-A654-2800C172F7CD}" type="pres">
      <dgm:prSet presAssocID="{14D5817D-F20F-40C1-A68E-75464464A6A1}" presName="bgRect" presStyleLbl="bgShp" presStyleIdx="2" presStyleCnt="3"/>
      <dgm:spPr/>
    </dgm:pt>
    <dgm:pt modelId="{E2D806F1-F8FD-473A-9D7E-A3E80E76BE43}" type="pres">
      <dgm:prSet presAssocID="{14D5817D-F20F-40C1-A68E-75464464A6A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2D6CE37D-048C-458D-BBBD-31A2AC2C92F2}" type="pres">
      <dgm:prSet presAssocID="{14D5817D-F20F-40C1-A68E-75464464A6A1}" presName="spaceRect" presStyleCnt="0"/>
      <dgm:spPr/>
    </dgm:pt>
    <dgm:pt modelId="{C79D8E02-9615-471A-A633-3A2A0FA5978A}" type="pres">
      <dgm:prSet presAssocID="{14D5817D-F20F-40C1-A68E-75464464A6A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7C68A0A-9A01-426D-AA38-2C03F4A8CBBC}" srcId="{4BC5177B-D244-49F2-A2C1-F716077227E1}" destId="{14D5817D-F20F-40C1-A68E-75464464A6A1}" srcOrd="2" destOrd="0" parTransId="{A20C7D26-A36E-47EF-9349-3B70047FF0E2}" sibTransId="{F78C7D37-852D-41D0-945F-FDBB76CAC36C}"/>
    <dgm:cxn modelId="{6F90E31E-6FA4-421D-AE99-49B59CDF02AA}" srcId="{4BC5177B-D244-49F2-A2C1-F716077227E1}" destId="{A4DB3439-6A94-4CDE-AC71-790F1C066A2F}" srcOrd="1" destOrd="0" parTransId="{0CFBED96-1B21-4A6E-B5D5-A6680DE425FA}" sibTransId="{C8BEDEE4-3118-455E-90FC-7F9CBD08BABB}"/>
    <dgm:cxn modelId="{EF06055B-A510-4324-92EE-168E6268E0A7}" type="presOf" srcId="{A4DB3439-6A94-4CDE-AC71-790F1C066A2F}" destId="{277510EA-CF51-4EE7-B7D8-012578DA1990}" srcOrd="0" destOrd="0" presId="urn:microsoft.com/office/officeart/2018/2/layout/IconVerticalSolidList"/>
    <dgm:cxn modelId="{B8059D6E-DBA2-44C2-A72E-C22635F336B8}" type="presOf" srcId="{116804A8-13D0-430D-8798-5CBFF5B18E65}" destId="{C1A99983-B708-458D-9355-0933A9147D62}" srcOrd="0" destOrd="0" presId="urn:microsoft.com/office/officeart/2018/2/layout/IconVerticalSolidList"/>
    <dgm:cxn modelId="{81C48977-327B-4F05-A295-D78B33A8C725}" type="presOf" srcId="{14D5817D-F20F-40C1-A68E-75464464A6A1}" destId="{C79D8E02-9615-471A-A633-3A2A0FA5978A}" srcOrd="0" destOrd="0" presId="urn:microsoft.com/office/officeart/2018/2/layout/IconVerticalSolidList"/>
    <dgm:cxn modelId="{9171D8AF-2B4C-4C2C-AD70-6DFFB4CC2206}" type="presOf" srcId="{4BC5177B-D244-49F2-A2C1-F716077227E1}" destId="{7D4B84A6-6C53-4AA3-BE01-CEBF8E22FE6E}" srcOrd="0" destOrd="0" presId="urn:microsoft.com/office/officeart/2018/2/layout/IconVerticalSolidList"/>
    <dgm:cxn modelId="{9C47AFB2-1B00-448C-BE17-E83550C96E49}" srcId="{4BC5177B-D244-49F2-A2C1-F716077227E1}" destId="{116804A8-13D0-430D-8798-5CBFF5B18E65}" srcOrd="0" destOrd="0" parTransId="{80FEA88E-C4BA-4E31-AA5D-717002B94644}" sibTransId="{7845D77F-BEFB-49B9-8901-DE840DA487CC}"/>
    <dgm:cxn modelId="{01A847F5-6220-426A-883D-3BA8CBDCF876}" type="presParOf" srcId="{7D4B84A6-6C53-4AA3-BE01-CEBF8E22FE6E}" destId="{B557B130-1A45-455B-819B-1D5E363C3783}" srcOrd="0" destOrd="0" presId="urn:microsoft.com/office/officeart/2018/2/layout/IconVerticalSolidList"/>
    <dgm:cxn modelId="{6CE49025-F101-464E-A07C-6ED95D504070}" type="presParOf" srcId="{B557B130-1A45-455B-819B-1D5E363C3783}" destId="{26AEC8F4-DCA3-4E7D-BF60-A449BC6A1D63}" srcOrd="0" destOrd="0" presId="urn:microsoft.com/office/officeart/2018/2/layout/IconVerticalSolidList"/>
    <dgm:cxn modelId="{8A956AAB-5C5F-4729-94B3-3756F891943D}" type="presParOf" srcId="{B557B130-1A45-455B-819B-1D5E363C3783}" destId="{AB5C127E-E1C1-4C19-BFBF-8382E49E7510}" srcOrd="1" destOrd="0" presId="urn:microsoft.com/office/officeart/2018/2/layout/IconVerticalSolidList"/>
    <dgm:cxn modelId="{A92E8798-8420-4631-9BFE-E3AD0322B59B}" type="presParOf" srcId="{B557B130-1A45-455B-819B-1D5E363C3783}" destId="{E7043DC1-7CF3-4F24-93D5-1443670E3668}" srcOrd="2" destOrd="0" presId="urn:microsoft.com/office/officeart/2018/2/layout/IconVerticalSolidList"/>
    <dgm:cxn modelId="{DF1766A6-8AFB-452D-A221-57F7A89A4895}" type="presParOf" srcId="{B557B130-1A45-455B-819B-1D5E363C3783}" destId="{C1A99983-B708-458D-9355-0933A9147D62}" srcOrd="3" destOrd="0" presId="urn:microsoft.com/office/officeart/2018/2/layout/IconVerticalSolidList"/>
    <dgm:cxn modelId="{B004F148-63D3-4756-9DE2-22C0FCAE7059}" type="presParOf" srcId="{7D4B84A6-6C53-4AA3-BE01-CEBF8E22FE6E}" destId="{7879A4F3-EE8F-4859-A14F-C6949EA51BDF}" srcOrd="1" destOrd="0" presId="urn:microsoft.com/office/officeart/2018/2/layout/IconVerticalSolidList"/>
    <dgm:cxn modelId="{8E0DEA09-7CC1-4311-8F72-905EB8D42D38}" type="presParOf" srcId="{7D4B84A6-6C53-4AA3-BE01-CEBF8E22FE6E}" destId="{14BE2C0E-C417-4568-BD59-CF83B70872E1}" srcOrd="2" destOrd="0" presId="urn:microsoft.com/office/officeart/2018/2/layout/IconVerticalSolidList"/>
    <dgm:cxn modelId="{5787AC87-70C0-4DDE-8CC8-3A7733FA318B}" type="presParOf" srcId="{14BE2C0E-C417-4568-BD59-CF83B70872E1}" destId="{BAE94428-7D1A-4433-8849-8564227BE1DD}" srcOrd="0" destOrd="0" presId="urn:microsoft.com/office/officeart/2018/2/layout/IconVerticalSolidList"/>
    <dgm:cxn modelId="{87C56BCD-4A57-407A-A917-68434C6DE710}" type="presParOf" srcId="{14BE2C0E-C417-4568-BD59-CF83B70872E1}" destId="{8A7DF483-5447-44AC-9845-7481B5FA857C}" srcOrd="1" destOrd="0" presId="urn:microsoft.com/office/officeart/2018/2/layout/IconVerticalSolidList"/>
    <dgm:cxn modelId="{24F26A96-9FDC-439D-BFF4-A41907D29ADA}" type="presParOf" srcId="{14BE2C0E-C417-4568-BD59-CF83B70872E1}" destId="{2DB8174B-2124-4439-8E74-2556D79F3DFC}" srcOrd="2" destOrd="0" presId="urn:microsoft.com/office/officeart/2018/2/layout/IconVerticalSolidList"/>
    <dgm:cxn modelId="{65DBC8B0-BEEB-410E-9B19-AE7357E91EF8}" type="presParOf" srcId="{14BE2C0E-C417-4568-BD59-CF83B70872E1}" destId="{277510EA-CF51-4EE7-B7D8-012578DA1990}" srcOrd="3" destOrd="0" presId="urn:microsoft.com/office/officeart/2018/2/layout/IconVerticalSolidList"/>
    <dgm:cxn modelId="{32FC820C-D6A8-4839-A8D4-2FE09CF47B75}" type="presParOf" srcId="{7D4B84A6-6C53-4AA3-BE01-CEBF8E22FE6E}" destId="{7D7C567B-8334-46A3-9F2C-D351B0DA872D}" srcOrd="3" destOrd="0" presId="urn:microsoft.com/office/officeart/2018/2/layout/IconVerticalSolidList"/>
    <dgm:cxn modelId="{E68091C8-FBAF-4594-A79B-386B2A948F5E}" type="presParOf" srcId="{7D4B84A6-6C53-4AA3-BE01-CEBF8E22FE6E}" destId="{DB4B6E4F-4AE8-4751-92C5-B6BD181B8D8D}" srcOrd="4" destOrd="0" presId="urn:microsoft.com/office/officeart/2018/2/layout/IconVerticalSolidList"/>
    <dgm:cxn modelId="{273063D9-0B31-4654-A205-45D96D2F208B}" type="presParOf" srcId="{DB4B6E4F-4AE8-4751-92C5-B6BD181B8D8D}" destId="{16EA7AF4-ADCA-454C-A654-2800C172F7CD}" srcOrd="0" destOrd="0" presId="urn:microsoft.com/office/officeart/2018/2/layout/IconVerticalSolidList"/>
    <dgm:cxn modelId="{B8C6AC2F-2F4C-41C7-99FF-8477FBACD8A7}" type="presParOf" srcId="{DB4B6E4F-4AE8-4751-92C5-B6BD181B8D8D}" destId="{E2D806F1-F8FD-473A-9D7E-A3E80E76BE43}" srcOrd="1" destOrd="0" presId="urn:microsoft.com/office/officeart/2018/2/layout/IconVerticalSolidList"/>
    <dgm:cxn modelId="{6B47700B-A5F4-443D-9B64-3CCBA5E8CD9C}" type="presParOf" srcId="{DB4B6E4F-4AE8-4751-92C5-B6BD181B8D8D}" destId="{2D6CE37D-048C-458D-BBBD-31A2AC2C92F2}" srcOrd="2" destOrd="0" presId="urn:microsoft.com/office/officeart/2018/2/layout/IconVerticalSolidList"/>
    <dgm:cxn modelId="{F7B633F8-DA5A-4E17-A6B5-FC617419A0A2}" type="presParOf" srcId="{DB4B6E4F-4AE8-4751-92C5-B6BD181B8D8D}" destId="{C79D8E02-9615-471A-A633-3A2A0FA5978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EF86BD-8FBE-4B1C-ADEC-A778D3B52EF7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990EA75-5BDA-4FEC-84B3-54C8F2B41F50}">
      <dgm:prSet/>
      <dgm:spPr/>
      <dgm:t>
        <a:bodyPr/>
        <a:lstStyle/>
        <a:p>
          <a:r>
            <a:rPr lang="en-US" dirty="0"/>
            <a:t>Inconsistent investigations</a:t>
          </a:r>
        </a:p>
      </dgm:t>
    </dgm:pt>
    <dgm:pt modelId="{9111E15B-0F5A-4CDB-A09C-8F3AF1C9A115}" type="parTrans" cxnId="{5B5ED2E2-03C7-44B3-B687-2FE4BCDDDAFD}">
      <dgm:prSet/>
      <dgm:spPr/>
      <dgm:t>
        <a:bodyPr/>
        <a:lstStyle/>
        <a:p>
          <a:endParaRPr lang="en-US"/>
        </a:p>
      </dgm:t>
    </dgm:pt>
    <dgm:pt modelId="{6B45BF0D-8856-4EB8-8100-4034397C4297}" type="sibTrans" cxnId="{5B5ED2E2-03C7-44B3-B687-2FE4BCDDDAFD}">
      <dgm:prSet/>
      <dgm:spPr/>
      <dgm:t>
        <a:bodyPr/>
        <a:lstStyle/>
        <a:p>
          <a:endParaRPr lang="en-US"/>
        </a:p>
      </dgm:t>
    </dgm:pt>
    <dgm:pt modelId="{40815BF7-0889-4A69-B373-239EA84668EC}">
      <dgm:prSet/>
      <dgm:spPr/>
      <dgm:t>
        <a:bodyPr/>
        <a:lstStyle/>
        <a:p>
          <a:r>
            <a:rPr lang="en-US"/>
            <a:t>Delays and backlogs</a:t>
          </a:r>
        </a:p>
      </dgm:t>
    </dgm:pt>
    <dgm:pt modelId="{5B7AD39A-0CC8-4763-8410-5D221423BF26}" type="parTrans" cxnId="{A08C3755-DCF4-4FD4-8746-7C61D818FBAD}">
      <dgm:prSet/>
      <dgm:spPr/>
      <dgm:t>
        <a:bodyPr/>
        <a:lstStyle/>
        <a:p>
          <a:endParaRPr lang="en-US"/>
        </a:p>
      </dgm:t>
    </dgm:pt>
    <dgm:pt modelId="{1DBD14A7-B1E8-4FDE-83C7-75587D7899A3}" type="sibTrans" cxnId="{A08C3755-DCF4-4FD4-8746-7C61D818FBAD}">
      <dgm:prSet/>
      <dgm:spPr/>
      <dgm:t>
        <a:bodyPr/>
        <a:lstStyle/>
        <a:p>
          <a:endParaRPr lang="en-US"/>
        </a:p>
      </dgm:t>
    </dgm:pt>
    <dgm:pt modelId="{EFDE7643-C073-4F13-B6B5-B65184C3132C}">
      <dgm:prSet/>
      <dgm:spPr/>
      <dgm:t>
        <a:bodyPr/>
        <a:lstStyle/>
        <a:p>
          <a:r>
            <a:rPr lang="en-US"/>
            <a:t>Cultural failures</a:t>
          </a:r>
        </a:p>
      </dgm:t>
    </dgm:pt>
    <dgm:pt modelId="{A2CCDFDD-25F5-4734-9BA9-641CB99670DA}" type="parTrans" cxnId="{6C738948-AC47-4CE8-AF06-C256FC71A060}">
      <dgm:prSet/>
      <dgm:spPr/>
      <dgm:t>
        <a:bodyPr/>
        <a:lstStyle/>
        <a:p>
          <a:endParaRPr lang="en-US"/>
        </a:p>
      </dgm:t>
    </dgm:pt>
    <dgm:pt modelId="{C9B1BCD1-EB27-4B7E-B149-11699BB590F1}" type="sibTrans" cxnId="{6C738948-AC47-4CE8-AF06-C256FC71A060}">
      <dgm:prSet/>
      <dgm:spPr/>
      <dgm:t>
        <a:bodyPr/>
        <a:lstStyle/>
        <a:p>
          <a:endParaRPr lang="en-US"/>
        </a:p>
      </dgm:t>
    </dgm:pt>
    <dgm:pt modelId="{92C24BB7-468B-4D1E-8CBA-5A48A1DB7878}" type="pres">
      <dgm:prSet presAssocID="{6AEF86BD-8FBE-4B1C-ADEC-A778D3B52EF7}" presName="linear" presStyleCnt="0">
        <dgm:presLayoutVars>
          <dgm:dir/>
          <dgm:animLvl val="lvl"/>
          <dgm:resizeHandles val="exact"/>
        </dgm:presLayoutVars>
      </dgm:prSet>
      <dgm:spPr/>
    </dgm:pt>
    <dgm:pt modelId="{FC534B4B-0E03-425E-BFA8-D03E113324F1}" type="pres">
      <dgm:prSet presAssocID="{8990EA75-5BDA-4FEC-84B3-54C8F2B41F50}" presName="parentLin" presStyleCnt="0"/>
      <dgm:spPr/>
    </dgm:pt>
    <dgm:pt modelId="{4B72B7FB-92ED-42CB-A8D5-53D052BCC7D4}" type="pres">
      <dgm:prSet presAssocID="{8990EA75-5BDA-4FEC-84B3-54C8F2B41F50}" presName="parentLeftMargin" presStyleLbl="node1" presStyleIdx="0" presStyleCnt="3"/>
      <dgm:spPr/>
    </dgm:pt>
    <dgm:pt modelId="{A4DA3B17-A21D-4B1F-878B-D10F70B1BDD1}" type="pres">
      <dgm:prSet presAssocID="{8990EA75-5BDA-4FEC-84B3-54C8F2B41F5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2FB922C-9143-4D10-A623-FDB1A7A1503D}" type="pres">
      <dgm:prSet presAssocID="{8990EA75-5BDA-4FEC-84B3-54C8F2B41F50}" presName="negativeSpace" presStyleCnt="0"/>
      <dgm:spPr/>
    </dgm:pt>
    <dgm:pt modelId="{1230F13D-95D6-4C83-8F85-4EF3C9D1793F}" type="pres">
      <dgm:prSet presAssocID="{8990EA75-5BDA-4FEC-84B3-54C8F2B41F50}" presName="childText" presStyleLbl="conFgAcc1" presStyleIdx="0" presStyleCnt="3">
        <dgm:presLayoutVars>
          <dgm:bulletEnabled val="1"/>
        </dgm:presLayoutVars>
      </dgm:prSet>
      <dgm:spPr/>
    </dgm:pt>
    <dgm:pt modelId="{E941106F-2CA5-4EEF-8008-AE0B23CE41F2}" type="pres">
      <dgm:prSet presAssocID="{6B45BF0D-8856-4EB8-8100-4034397C4297}" presName="spaceBetweenRectangles" presStyleCnt="0"/>
      <dgm:spPr/>
    </dgm:pt>
    <dgm:pt modelId="{B6A96CA5-7D0D-4BB8-9789-8FD749326C2B}" type="pres">
      <dgm:prSet presAssocID="{40815BF7-0889-4A69-B373-239EA84668EC}" presName="parentLin" presStyleCnt="0"/>
      <dgm:spPr/>
    </dgm:pt>
    <dgm:pt modelId="{1B6E7CE5-6055-413C-9D0B-8150C3CB5F41}" type="pres">
      <dgm:prSet presAssocID="{40815BF7-0889-4A69-B373-239EA84668EC}" presName="parentLeftMargin" presStyleLbl="node1" presStyleIdx="0" presStyleCnt="3"/>
      <dgm:spPr/>
    </dgm:pt>
    <dgm:pt modelId="{2CF729E2-6041-4A8F-AE43-16A94E76EBE9}" type="pres">
      <dgm:prSet presAssocID="{40815BF7-0889-4A69-B373-239EA84668E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2517DE4-2665-4D68-BFE6-F4D41B56CDA4}" type="pres">
      <dgm:prSet presAssocID="{40815BF7-0889-4A69-B373-239EA84668EC}" presName="negativeSpace" presStyleCnt="0"/>
      <dgm:spPr/>
    </dgm:pt>
    <dgm:pt modelId="{00C41D3B-05B4-4A2D-B35B-564E0CCEF5CD}" type="pres">
      <dgm:prSet presAssocID="{40815BF7-0889-4A69-B373-239EA84668EC}" presName="childText" presStyleLbl="conFgAcc1" presStyleIdx="1" presStyleCnt="3">
        <dgm:presLayoutVars>
          <dgm:bulletEnabled val="1"/>
        </dgm:presLayoutVars>
      </dgm:prSet>
      <dgm:spPr/>
    </dgm:pt>
    <dgm:pt modelId="{93A0D9EE-882C-40FF-B89E-F726AED1B057}" type="pres">
      <dgm:prSet presAssocID="{1DBD14A7-B1E8-4FDE-83C7-75587D7899A3}" presName="spaceBetweenRectangles" presStyleCnt="0"/>
      <dgm:spPr/>
    </dgm:pt>
    <dgm:pt modelId="{2770CFB2-A45C-481D-8F3D-52E3ED9EB171}" type="pres">
      <dgm:prSet presAssocID="{EFDE7643-C073-4F13-B6B5-B65184C3132C}" presName="parentLin" presStyleCnt="0"/>
      <dgm:spPr/>
    </dgm:pt>
    <dgm:pt modelId="{E9088D7C-0389-442F-9732-D70BFB4926C0}" type="pres">
      <dgm:prSet presAssocID="{EFDE7643-C073-4F13-B6B5-B65184C3132C}" presName="parentLeftMargin" presStyleLbl="node1" presStyleIdx="1" presStyleCnt="3"/>
      <dgm:spPr/>
    </dgm:pt>
    <dgm:pt modelId="{CD040102-81BE-4759-A37F-D219420F4102}" type="pres">
      <dgm:prSet presAssocID="{EFDE7643-C073-4F13-B6B5-B65184C3132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359E68CD-4296-4690-92E1-201E7763492D}" type="pres">
      <dgm:prSet presAssocID="{EFDE7643-C073-4F13-B6B5-B65184C3132C}" presName="negativeSpace" presStyleCnt="0"/>
      <dgm:spPr/>
    </dgm:pt>
    <dgm:pt modelId="{12038B12-640C-4605-8C8F-C473A217BD5D}" type="pres">
      <dgm:prSet presAssocID="{EFDE7643-C073-4F13-B6B5-B65184C3132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CED30A08-8171-4F22-8D0C-1DD2EB340532}" type="presOf" srcId="{EFDE7643-C073-4F13-B6B5-B65184C3132C}" destId="{E9088D7C-0389-442F-9732-D70BFB4926C0}" srcOrd="0" destOrd="0" presId="urn:microsoft.com/office/officeart/2005/8/layout/list1"/>
    <dgm:cxn modelId="{BDC72E0A-CE8E-4B53-A4C8-222FB45C7F6D}" type="presOf" srcId="{6AEF86BD-8FBE-4B1C-ADEC-A778D3B52EF7}" destId="{92C24BB7-468B-4D1E-8CBA-5A48A1DB7878}" srcOrd="0" destOrd="0" presId="urn:microsoft.com/office/officeart/2005/8/layout/list1"/>
    <dgm:cxn modelId="{DF983A13-97D1-4E19-BEB5-E0DFDA67E7E9}" type="presOf" srcId="{8990EA75-5BDA-4FEC-84B3-54C8F2B41F50}" destId="{A4DA3B17-A21D-4B1F-878B-D10F70B1BDD1}" srcOrd="1" destOrd="0" presId="urn:microsoft.com/office/officeart/2005/8/layout/list1"/>
    <dgm:cxn modelId="{08243120-99FF-47E5-AB34-8C26774A6126}" type="presOf" srcId="{EFDE7643-C073-4F13-B6B5-B65184C3132C}" destId="{CD040102-81BE-4759-A37F-D219420F4102}" srcOrd="1" destOrd="0" presId="urn:microsoft.com/office/officeart/2005/8/layout/list1"/>
    <dgm:cxn modelId="{E288B542-5C20-4CDA-83F8-CFF7367E4F39}" type="presOf" srcId="{40815BF7-0889-4A69-B373-239EA84668EC}" destId="{2CF729E2-6041-4A8F-AE43-16A94E76EBE9}" srcOrd="1" destOrd="0" presId="urn:microsoft.com/office/officeart/2005/8/layout/list1"/>
    <dgm:cxn modelId="{6C738948-AC47-4CE8-AF06-C256FC71A060}" srcId="{6AEF86BD-8FBE-4B1C-ADEC-A778D3B52EF7}" destId="{EFDE7643-C073-4F13-B6B5-B65184C3132C}" srcOrd="2" destOrd="0" parTransId="{A2CCDFDD-25F5-4734-9BA9-641CB99670DA}" sibTransId="{C9B1BCD1-EB27-4B7E-B149-11699BB590F1}"/>
    <dgm:cxn modelId="{A08C3755-DCF4-4FD4-8746-7C61D818FBAD}" srcId="{6AEF86BD-8FBE-4B1C-ADEC-A778D3B52EF7}" destId="{40815BF7-0889-4A69-B373-239EA84668EC}" srcOrd="1" destOrd="0" parTransId="{5B7AD39A-0CC8-4763-8410-5D221423BF26}" sibTransId="{1DBD14A7-B1E8-4FDE-83C7-75587D7899A3}"/>
    <dgm:cxn modelId="{6EC14C78-9DC8-46F8-949B-888B1640DAF0}" type="presOf" srcId="{40815BF7-0889-4A69-B373-239EA84668EC}" destId="{1B6E7CE5-6055-413C-9D0B-8150C3CB5F41}" srcOrd="0" destOrd="0" presId="urn:microsoft.com/office/officeart/2005/8/layout/list1"/>
    <dgm:cxn modelId="{5B5ED2E2-03C7-44B3-B687-2FE4BCDDDAFD}" srcId="{6AEF86BD-8FBE-4B1C-ADEC-A778D3B52EF7}" destId="{8990EA75-5BDA-4FEC-84B3-54C8F2B41F50}" srcOrd="0" destOrd="0" parTransId="{9111E15B-0F5A-4CDB-A09C-8F3AF1C9A115}" sibTransId="{6B45BF0D-8856-4EB8-8100-4034397C4297}"/>
    <dgm:cxn modelId="{B8A766F2-0C17-4D90-BF55-EA8397D7B2CB}" type="presOf" srcId="{8990EA75-5BDA-4FEC-84B3-54C8F2B41F50}" destId="{4B72B7FB-92ED-42CB-A8D5-53D052BCC7D4}" srcOrd="0" destOrd="0" presId="urn:microsoft.com/office/officeart/2005/8/layout/list1"/>
    <dgm:cxn modelId="{09250E1D-6671-414C-A9E6-D1107DF0A337}" type="presParOf" srcId="{92C24BB7-468B-4D1E-8CBA-5A48A1DB7878}" destId="{FC534B4B-0E03-425E-BFA8-D03E113324F1}" srcOrd="0" destOrd="0" presId="urn:microsoft.com/office/officeart/2005/8/layout/list1"/>
    <dgm:cxn modelId="{B5F5B977-B401-4C8F-9707-F062A1EC0DE3}" type="presParOf" srcId="{FC534B4B-0E03-425E-BFA8-D03E113324F1}" destId="{4B72B7FB-92ED-42CB-A8D5-53D052BCC7D4}" srcOrd="0" destOrd="0" presId="urn:microsoft.com/office/officeart/2005/8/layout/list1"/>
    <dgm:cxn modelId="{FACD4B21-67B1-4D09-91B1-A02E351AA034}" type="presParOf" srcId="{FC534B4B-0E03-425E-BFA8-D03E113324F1}" destId="{A4DA3B17-A21D-4B1F-878B-D10F70B1BDD1}" srcOrd="1" destOrd="0" presId="urn:microsoft.com/office/officeart/2005/8/layout/list1"/>
    <dgm:cxn modelId="{CEE17680-FA95-4BBA-BA01-B7B2ADFBC062}" type="presParOf" srcId="{92C24BB7-468B-4D1E-8CBA-5A48A1DB7878}" destId="{32FB922C-9143-4D10-A623-FDB1A7A1503D}" srcOrd="1" destOrd="0" presId="urn:microsoft.com/office/officeart/2005/8/layout/list1"/>
    <dgm:cxn modelId="{57CA695A-3D52-41B1-A611-6B7D3078B671}" type="presParOf" srcId="{92C24BB7-468B-4D1E-8CBA-5A48A1DB7878}" destId="{1230F13D-95D6-4C83-8F85-4EF3C9D1793F}" srcOrd="2" destOrd="0" presId="urn:microsoft.com/office/officeart/2005/8/layout/list1"/>
    <dgm:cxn modelId="{6B0790BC-E323-4199-8652-E140292A4D5C}" type="presParOf" srcId="{92C24BB7-468B-4D1E-8CBA-5A48A1DB7878}" destId="{E941106F-2CA5-4EEF-8008-AE0B23CE41F2}" srcOrd="3" destOrd="0" presId="urn:microsoft.com/office/officeart/2005/8/layout/list1"/>
    <dgm:cxn modelId="{673F7D8D-C39C-4B1D-9338-FDB947892D03}" type="presParOf" srcId="{92C24BB7-468B-4D1E-8CBA-5A48A1DB7878}" destId="{B6A96CA5-7D0D-4BB8-9789-8FD749326C2B}" srcOrd="4" destOrd="0" presId="urn:microsoft.com/office/officeart/2005/8/layout/list1"/>
    <dgm:cxn modelId="{7A4CD405-FB48-478B-B17E-BBC68DFFFAD7}" type="presParOf" srcId="{B6A96CA5-7D0D-4BB8-9789-8FD749326C2B}" destId="{1B6E7CE5-6055-413C-9D0B-8150C3CB5F41}" srcOrd="0" destOrd="0" presId="urn:microsoft.com/office/officeart/2005/8/layout/list1"/>
    <dgm:cxn modelId="{F62CC8B4-B0CB-45FE-A75A-676591D9C336}" type="presParOf" srcId="{B6A96CA5-7D0D-4BB8-9789-8FD749326C2B}" destId="{2CF729E2-6041-4A8F-AE43-16A94E76EBE9}" srcOrd="1" destOrd="0" presId="urn:microsoft.com/office/officeart/2005/8/layout/list1"/>
    <dgm:cxn modelId="{A1C29A32-7565-4482-80AC-2C5C87635D7F}" type="presParOf" srcId="{92C24BB7-468B-4D1E-8CBA-5A48A1DB7878}" destId="{12517DE4-2665-4D68-BFE6-F4D41B56CDA4}" srcOrd="5" destOrd="0" presId="urn:microsoft.com/office/officeart/2005/8/layout/list1"/>
    <dgm:cxn modelId="{7EC685FF-EC6D-40A1-BEE4-D5374002256D}" type="presParOf" srcId="{92C24BB7-468B-4D1E-8CBA-5A48A1DB7878}" destId="{00C41D3B-05B4-4A2D-B35B-564E0CCEF5CD}" srcOrd="6" destOrd="0" presId="urn:microsoft.com/office/officeart/2005/8/layout/list1"/>
    <dgm:cxn modelId="{17CC0D1D-370B-4CAB-A295-854793B85282}" type="presParOf" srcId="{92C24BB7-468B-4D1E-8CBA-5A48A1DB7878}" destId="{93A0D9EE-882C-40FF-B89E-F726AED1B057}" srcOrd="7" destOrd="0" presId="urn:microsoft.com/office/officeart/2005/8/layout/list1"/>
    <dgm:cxn modelId="{06FFA15E-AAD6-41BB-B815-45415FAB259C}" type="presParOf" srcId="{92C24BB7-468B-4D1E-8CBA-5A48A1DB7878}" destId="{2770CFB2-A45C-481D-8F3D-52E3ED9EB171}" srcOrd="8" destOrd="0" presId="urn:microsoft.com/office/officeart/2005/8/layout/list1"/>
    <dgm:cxn modelId="{721282D2-EEFC-40A6-984F-E4590357B134}" type="presParOf" srcId="{2770CFB2-A45C-481D-8F3D-52E3ED9EB171}" destId="{E9088D7C-0389-442F-9732-D70BFB4926C0}" srcOrd="0" destOrd="0" presId="urn:microsoft.com/office/officeart/2005/8/layout/list1"/>
    <dgm:cxn modelId="{3A9C73D6-5273-4ADB-9F2B-272D98448E92}" type="presParOf" srcId="{2770CFB2-A45C-481D-8F3D-52E3ED9EB171}" destId="{CD040102-81BE-4759-A37F-D219420F4102}" srcOrd="1" destOrd="0" presId="urn:microsoft.com/office/officeart/2005/8/layout/list1"/>
    <dgm:cxn modelId="{9DF8C564-9DCE-4F08-9814-DFD7EA8E8A3D}" type="presParOf" srcId="{92C24BB7-468B-4D1E-8CBA-5A48A1DB7878}" destId="{359E68CD-4296-4690-92E1-201E7763492D}" srcOrd="9" destOrd="0" presId="urn:microsoft.com/office/officeart/2005/8/layout/list1"/>
    <dgm:cxn modelId="{B204C6F4-5746-4F68-92F1-B9808CE58BF0}" type="presParOf" srcId="{92C24BB7-468B-4D1E-8CBA-5A48A1DB7878}" destId="{12038B12-640C-4605-8C8F-C473A217BD5D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22328B-F7BC-4054-972F-1F07FAB4480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A255AD8-35A3-44DD-B067-048D8C14DDE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National standards</a:t>
          </a:r>
        </a:p>
      </dgm:t>
    </dgm:pt>
    <dgm:pt modelId="{B2A4D4B4-E854-4BFF-AB4F-693578C5B795}" type="parTrans" cxnId="{DB9BEA8C-3CE2-4232-B352-AC6BFF508FDC}">
      <dgm:prSet/>
      <dgm:spPr/>
      <dgm:t>
        <a:bodyPr/>
        <a:lstStyle/>
        <a:p>
          <a:endParaRPr lang="en-US"/>
        </a:p>
      </dgm:t>
    </dgm:pt>
    <dgm:pt modelId="{6E1F3050-6A8E-4732-AEB1-8C1244A03ED4}" type="sibTrans" cxnId="{DB9BEA8C-3CE2-4232-B352-AC6BFF508FDC}">
      <dgm:prSet/>
      <dgm:spPr/>
      <dgm:t>
        <a:bodyPr/>
        <a:lstStyle/>
        <a:p>
          <a:endParaRPr lang="en-US"/>
        </a:p>
      </dgm:t>
    </dgm:pt>
    <dgm:pt modelId="{1EC6A44C-338E-47DD-91B0-F2A39234C6D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Consistent </a:t>
          </a:r>
          <a:r>
            <a:rPr lang="en-US"/>
            <a:t>funding</a:t>
          </a:r>
        </a:p>
      </dgm:t>
    </dgm:pt>
    <dgm:pt modelId="{F7EBAB2E-4AB0-4770-ACE6-C28F54DF7BFC}" type="parTrans" cxnId="{92CBDBC6-9897-4602-8A97-7FBDBF5D573B}">
      <dgm:prSet/>
      <dgm:spPr/>
      <dgm:t>
        <a:bodyPr/>
        <a:lstStyle/>
        <a:p>
          <a:endParaRPr lang="en-US"/>
        </a:p>
      </dgm:t>
    </dgm:pt>
    <dgm:pt modelId="{581EDE87-A9FE-4477-B745-3E1A519A4B07}" type="sibTrans" cxnId="{92CBDBC6-9897-4602-8A97-7FBDBF5D573B}">
      <dgm:prSet/>
      <dgm:spPr/>
      <dgm:t>
        <a:bodyPr/>
        <a:lstStyle/>
        <a:p>
          <a:endParaRPr lang="en-US"/>
        </a:p>
      </dgm:t>
    </dgm:pt>
    <dgm:pt modelId="{FD5DB0CE-01AF-477D-B4E7-1573DAD1E0F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Independent oversight</a:t>
          </a:r>
        </a:p>
      </dgm:t>
    </dgm:pt>
    <dgm:pt modelId="{243A9102-5455-4885-9BF5-881E8DB045C7}" type="parTrans" cxnId="{3AC7EBCC-C33B-4EAD-A8B0-73F79CE7E32B}">
      <dgm:prSet/>
      <dgm:spPr/>
      <dgm:t>
        <a:bodyPr/>
        <a:lstStyle/>
        <a:p>
          <a:endParaRPr lang="en-US"/>
        </a:p>
      </dgm:t>
    </dgm:pt>
    <dgm:pt modelId="{CBFE1F70-5C3B-45A3-B5AB-CB7C3DED140E}" type="sibTrans" cxnId="{3AC7EBCC-C33B-4EAD-A8B0-73F79CE7E32B}">
      <dgm:prSet/>
      <dgm:spPr/>
      <dgm:t>
        <a:bodyPr/>
        <a:lstStyle/>
        <a:p>
          <a:endParaRPr lang="en-US"/>
        </a:p>
      </dgm:t>
    </dgm:pt>
    <dgm:pt modelId="{685D5BC3-5E2E-4234-B35C-36BB03A4FC75}" type="pres">
      <dgm:prSet presAssocID="{5F22328B-F7BC-4054-972F-1F07FAB44801}" presName="root" presStyleCnt="0">
        <dgm:presLayoutVars>
          <dgm:dir/>
          <dgm:resizeHandles val="exact"/>
        </dgm:presLayoutVars>
      </dgm:prSet>
      <dgm:spPr/>
    </dgm:pt>
    <dgm:pt modelId="{035DF176-01D6-479C-8B06-15F630506766}" type="pres">
      <dgm:prSet presAssocID="{7A255AD8-35A3-44DD-B067-048D8C14DDE1}" presName="compNode" presStyleCnt="0"/>
      <dgm:spPr/>
    </dgm:pt>
    <dgm:pt modelId="{8D4558FE-4E84-4408-9840-3D5691995C18}" type="pres">
      <dgm:prSet presAssocID="{7A255AD8-35A3-44DD-B067-048D8C14DDE1}" presName="iconBgRect" presStyleLbl="bgShp" presStyleIdx="0" presStyleCnt="3"/>
      <dgm:spPr/>
    </dgm:pt>
    <dgm:pt modelId="{0961F6C1-6D29-4179-BD77-35236BED31A5}" type="pres">
      <dgm:prSet presAssocID="{7A255AD8-35A3-44DD-B067-048D8C14DDE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2FD498A8-EC9D-4093-8432-AA1CD713CD41}" type="pres">
      <dgm:prSet presAssocID="{7A255AD8-35A3-44DD-B067-048D8C14DDE1}" presName="spaceRect" presStyleCnt="0"/>
      <dgm:spPr/>
    </dgm:pt>
    <dgm:pt modelId="{0BE91933-644B-4B0A-B9CA-5704112C5F66}" type="pres">
      <dgm:prSet presAssocID="{7A255AD8-35A3-44DD-B067-048D8C14DDE1}" presName="textRect" presStyleLbl="revTx" presStyleIdx="0" presStyleCnt="3">
        <dgm:presLayoutVars>
          <dgm:chMax val="1"/>
          <dgm:chPref val="1"/>
        </dgm:presLayoutVars>
      </dgm:prSet>
      <dgm:spPr/>
    </dgm:pt>
    <dgm:pt modelId="{4272B0C7-2427-49D2-B71B-7E85C20AE1BF}" type="pres">
      <dgm:prSet presAssocID="{6E1F3050-6A8E-4732-AEB1-8C1244A03ED4}" presName="sibTrans" presStyleCnt="0"/>
      <dgm:spPr/>
    </dgm:pt>
    <dgm:pt modelId="{856A1F0C-A0EB-4128-A86D-CF07E02F1065}" type="pres">
      <dgm:prSet presAssocID="{1EC6A44C-338E-47DD-91B0-F2A39234C6DD}" presName="compNode" presStyleCnt="0"/>
      <dgm:spPr/>
    </dgm:pt>
    <dgm:pt modelId="{7C6B6E28-0366-48AF-91E1-8F614A3432E9}" type="pres">
      <dgm:prSet presAssocID="{1EC6A44C-338E-47DD-91B0-F2A39234C6DD}" presName="iconBgRect" presStyleLbl="bgShp" presStyleIdx="1" presStyleCnt="3"/>
      <dgm:spPr/>
    </dgm:pt>
    <dgm:pt modelId="{47052B22-C4F7-4FEF-975B-EE8D65A963B9}" type="pres">
      <dgm:prSet presAssocID="{1EC6A44C-338E-47DD-91B0-F2A39234C6D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1C29F61-8861-4A0F-88F9-C3C7D95D39C4}" type="pres">
      <dgm:prSet presAssocID="{1EC6A44C-338E-47DD-91B0-F2A39234C6DD}" presName="spaceRect" presStyleCnt="0"/>
      <dgm:spPr/>
    </dgm:pt>
    <dgm:pt modelId="{F4C7C4C0-9844-4B1F-9BF6-3BDA017FF44A}" type="pres">
      <dgm:prSet presAssocID="{1EC6A44C-338E-47DD-91B0-F2A39234C6DD}" presName="textRect" presStyleLbl="revTx" presStyleIdx="1" presStyleCnt="3">
        <dgm:presLayoutVars>
          <dgm:chMax val="1"/>
          <dgm:chPref val="1"/>
        </dgm:presLayoutVars>
      </dgm:prSet>
      <dgm:spPr/>
    </dgm:pt>
    <dgm:pt modelId="{40672937-5390-479A-B0B2-45F0C80F56DF}" type="pres">
      <dgm:prSet presAssocID="{581EDE87-A9FE-4477-B745-3E1A519A4B07}" presName="sibTrans" presStyleCnt="0"/>
      <dgm:spPr/>
    </dgm:pt>
    <dgm:pt modelId="{7543402C-14CB-44C8-A189-1999A38848FD}" type="pres">
      <dgm:prSet presAssocID="{FD5DB0CE-01AF-477D-B4E7-1573DAD1E0FB}" presName="compNode" presStyleCnt="0"/>
      <dgm:spPr/>
    </dgm:pt>
    <dgm:pt modelId="{1A252A54-1F01-4988-853C-5D1A4EAA6612}" type="pres">
      <dgm:prSet presAssocID="{FD5DB0CE-01AF-477D-B4E7-1573DAD1E0FB}" presName="iconBgRect" presStyleLbl="bgShp" presStyleIdx="2" presStyleCnt="3"/>
      <dgm:spPr/>
    </dgm:pt>
    <dgm:pt modelId="{9820570D-F0A7-48E0-AE89-3691B10BE3DF}" type="pres">
      <dgm:prSet presAssocID="{FD5DB0CE-01AF-477D-B4E7-1573DAD1E0F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FE149C2-E00E-4983-9A08-A4535EB405B6}" type="pres">
      <dgm:prSet presAssocID="{FD5DB0CE-01AF-477D-B4E7-1573DAD1E0FB}" presName="spaceRect" presStyleCnt="0"/>
      <dgm:spPr/>
    </dgm:pt>
    <dgm:pt modelId="{BD6BF283-9FF2-4C7B-93F0-4766A84469E0}" type="pres">
      <dgm:prSet presAssocID="{FD5DB0CE-01AF-477D-B4E7-1573DAD1E0F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EE62F77-0390-43E5-AEDC-15FB5408CA56}" type="presOf" srcId="{1EC6A44C-338E-47DD-91B0-F2A39234C6DD}" destId="{F4C7C4C0-9844-4B1F-9BF6-3BDA017FF44A}" srcOrd="0" destOrd="0" presId="urn:microsoft.com/office/officeart/2018/5/layout/IconCircleLabelList"/>
    <dgm:cxn modelId="{DB9BEA8C-3CE2-4232-B352-AC6BFF508FDC}" srcId="{5F22328B-F7BC-4054-972F-1F07FAB44801}" destId="{7A255AD8-35A3-44DD-B067-048D8C14DDE1}" srcOrd="0" destOrd="0" parTransId="{B2A4D4B4-E854-4BFF-AB4F-693578C5B795}" sibTransId="{6E1F3050-6A8E-4732-AEB1-8C1244A03ED4}"/>
    <dgm:cxn modelId="{92CBDBC6-9897-4602-8A97-7FBDBF5D573B}" srcId="{5F22328B-F7BC-4054-972F-1F07FAB44801}" destId="{1EC6A44C-338E-47DD-91B0-F2A39234C6DD}" srcOrd="1" destOrd="0" parTransId="{F7EBAB2E-4AB0-4770-ACE6-C28F54DF7BFC}" sibTransId="{581EDE87-A9FE-4477-B745-3E1A519A4B07}"/>
    <dgm:cxn modelId="{3AC7EBCC-C33B-4EAD-A8B0-73F79CE7E32B}" srcId="{5F22328B-F7BC-4054-972F-1F07FAB44801}" destId="{FD5DB0CE-01AF-477D-B4E7-1573DAD1E0FB}" srcOrd="2" destOrd="0" parTransId="{243A9102-5455-4885-9BF5-881E8DB045C7}" sibTransId="{CBFE1F70-5C3B-45A3-B5AB-CB7C3DED140E}"/>
    <dgm:cxn modelId="{24D2A9CE-6F57-4B8A-954F-C0906C700BFA}" type="presOf" srcId="{FD5DB0CE-01AF-477D-B4E7-1573DAD1E0FB}" destId="{BD6BF283-9FF2-4C7B-93F0-4766A84469E0}" srcOrd="0" destOrd="0" presId="urn:microsoft.com/office/officeart/2018/5/layout/IconCircleLabelList"/>
    <dgm:cxn modelId="{A24EE2D6-13CA-43F7-992E-2C69E891766E}" type="presOf" srcId="{5F22328B-F7BC-4054-972F-1F07FAB44801}" destId="{685D5BC3-5E2E-4234-B35C-36BB03A4FC75}" srcOrd="0" destOrd="0" presId="urn:microsoft.com/office/officeart/2018/5/layout/IconCircleLabelList"/>
    <dgm:cxn modelId="{F8C610E1-51DA-4985-875D-75085E5C28CC}" type="presOf" srcId="{7A255AD8-35A3-44DD-B067-048D8C14DDE1}" destId="{0BE91933-644B-4B0A-B9CA-5704112C5F66}" srcOrd="0" destOrd="0" presId="urn:microsoft.com/office/officeart/2018/5/layout/IconCircleLabelList"/>
    <dgm:cxn modelId="{313DC12D-643C-492D-8F33-ED9310EE1422}" type="presParOf" srcId="{685D5BC3-5E2E-4234-B35C-36BB03A4FC75}" destId="{035DF176-01D6-479C-8B06-15F630506766}" srcOrd="0" destOrd="0" presId="urn:microsoft.com/office/officeart/2018/5/layout/IconCircleLabelList"/>
    <dgm:cxn modelId="{1128F8C5-CD28-4C76-942D-921D1A52CF6D}" type="presParOf" srcId="{035DF176-01D6-479C-8B06-15F630506766}" destId="{8D4558FE-4E84-4408-9840-3D5691995C18}" srcOrd="0" destOrd="0" presId="urn:microsoft.com/office/officeart/2018/5/layout/IconCircleLabelList"/>
    <dgm:cxn modelId="{A77C8388-8418-4326-BA66-58E8F6162E6B}" type="presParOf" srcId="{035DF176-01D6-479C-8B06-15F630506766}" destId="{0961F6C1-6D29-4179-BD77-35236BED31A5}" srcOrd="1" destOrd="0" presId="urn:microsoft.com/office/officeart/2018/5/layout/IconCircleLabelList"/>
    <dgm:cxn modelId="{AA5651BC-177A-4B5B-B1D7-B98BF67DEE58}" type="presParOf" srcId="{035DF176-01D6-479C-8B06-15F630506766}" destId="{2FD498A8-EC9D-4093-8432-AA1CD713CD41}" srcOrd="2" destOrd="0" presId="urn:microsoft.com/office/officeart/2018/5/layout/IconCircleLabelList"/>
    <dgm:cxn modelId="{D3D996FB-DDA3-4404-BA8F-5D1B9A48F3F2}" type="presParOf" srcId="{035DF176-01D6-479C-8B06-15F630506766}" destId="{0BE91933-644B-4B0A-B9CA-5704112C5F66}" srcOrd="3" destOrd="0" presId="urn:microsoft.com/office/officeart/2018/5/layout/IconCircleLabelList"/>
    <dgm:cxn modelId="{61EE8172-FEBA-453E-AB97-F66157BB9122}" type="presParOf" srcId="{685D5BC3-5E2E-4234-B35C-36BB03A4FC75}" destId="{4272B0C7-2427-49D2-B71B-7E85C20AE1BF}" srcOrd="1" destOrd="0" presId="urn:microsoft.com/office/officeart/2018/5/layout/IconCircleLabelList"/>
    <dgm:cxn modelId="{C9BD115D-0700-46B4-A620-CE31AAC78986}" type="presParOf" srcId="{685D5BC3-5E2E-4234-B35C-36BB03A4FC75}" destId="{856A1F0C-A0EB-4128-A86D-CF07E02F1065}" srcOrd="2" destOrd="0" presId="urn:microsoft.com/office/officeart/2018/5/layout/IconCircleLabelList"/>
    <dgm:cxn modelId="{54AD2E7A-C1D7-4A54-88E6-D8A6CD54EF54}" type="presParOf" srcId="{856A1F0C-A0EB-4128-A86D-CF07E02F1065}" destId="{7C6B6E28-0366-48AF-91E1-8F614A3432E9}" srcOrd="0" destOrd="0" presId="urn:microsoft.com/office/officeart/2018/5/layout/IconCircleLabelList"/>
    <dgm:cxn modelId="{2BBDE97F-C370-44C5-8A3F-71EA62FB72DE}" type="presParOf" srcId="{856A1F0C-A0EB-4128-A86D-CF07E02F1065}" destId="{47052B22-C4F7-4FEF-975B-EE8D65A963B9}" srcOrd="1" destOrd="0" presId="urn:microsoft.com/office/officeart/2018/5/layout/IconCircleLabelList"/>
    <dgm:cxn modelId="{699F5D60-75FC-4D48-8EAF-7BB33C32B574}" type="presParOf" srcId="{856A1F0C-A0EB-4128-A86D-CF07E02F1065}" destId="{B1C29F61-8861-4A0F-88F9-C3C7D95D39C4}" srcOrd="2" destOrd="0" presId="urn:microsoft.com/office/officeart/2018/5/layout/IconCircleLabelList"/>
    <dgm:cxn modelId="{C9D29182-E9A7-4559-9F9D-B1B46A32C70A}" type="presParOf" srcId="{856A1F0C-A0EB-4128-A86D-CF07E02F1065}" destId="{F4C7C4C0-9844-4B1F-9BF6-3BDA017FF44A}" srcOrd="3" destOrd="0" presId="urn:microsoft.com/office/officeart/2018/5/layout/IconCircleLabelList"/>
    <dgm:cxn modelId="{A37756A2-E33A-475D-8384-11F977891FEE}" type="presParOf" srcId="{685D5BC3-5E2E-4234-B35C-36BB03A4FC75}" destId="{40672937-5390-479A-B0B2-45F0C80F56DF}" srcOrd="3" destOrd="0" presId="urn:microsoft.com/office/officeart/2018/5/layout/IconCircleLabelList"/>
    <dgm:cxn modelId="{4115ABCC-59A0-47ED-A0DA-04D420C3A274}" type="presParOf" srcId="{685D5BC3-5E2E-4234-B35C-36BB03A4FC75}" destId="{7543402C-14CB-44C8-A189-1999A38848FD}" srcOrd="4" destOrd="0" presId="urn:microsoft.com/office/officeart/2018/5/layout/IconCircleLabelList"/>
    <dgm:cxn modelId="{15B26E32-7D2B-47FC-BAFC-9F21CAEFFD24}" type="presParOf" srcId="{7543402C-14CB-44C8-A189-1999A38848FD}" destId="{1A252A54-1F01-4988-853C-5D1A4EAA6612}" srcOrd="0" destOrd="0" presId="urn:microsoft.com/office/officeart/2018/5/layout/IconCircleLabelList"/>
    <dgm:cxn modelId="{744D65CC-3CA2-49B0-89D3-7C74608B5A21}" type="presParOf" srcId="{7543402C-14CB-44C8-A189-1999A38848FD}" destId="{9820570D-F0A7-48E0-AE89-3691B10BE3DF}" srcOrd="1" destOrd="0" presId="urn:microsoft.com/office/officeart/2018/5/layout/IconCircleLabelList"/>
    <dgm:cxn modelId="{3043C1B2-3D13-48A3-B2A4-3CDB03D26F9E}" type="presParOf" srcId="{7543402C-14CB-44C8-A189-1999A38848FD}" destId="{9FE149C2-E00E-4983-9A08-A4535EB405B6}" srcOrd="2" destOrd="0" presId="urn:microsoft.com/office/officeart/2018/5/layout/IconCircleLabelList"/>
    <dgm:cxn modelId="{74338FC9-B6E2-4B59-A468-9AA718EEE1F6}" type="presParOf" srcId="{7543402C-14CB-44C8-A189-1999A38848FD}" destId="{BD6BF283-9FF2-4C7B-93F0-4766A84469E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BFDA6FF-8CAB-4B81-A28A-A906BBCC82C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6F7AC9DC-D33F-4DA9-ABF0-18D1E4A1FF1A}">
      <dgm:prSet/>
      <dgm:spPr/>
      <dgm:t>
        <a:bodyPr/>
        <a:lstStyle/>
        <a:p>
          <a:r>
            <a:rPr lang="en-US" b="0" i="0"/>
            <a:t>Trauma-informed practice</a:t>
          </a:r>
          <a:endParaRPr lang="en-US"/>
        </a:p>
      </dgm:t>
    </dgm:pt>
    <dgm:pt modelId="{F846936E-01A5-41AB-877D-DE76858FF5C9}" type="parTrans" cxnId="{C0A56847-062F-41CF-AABD-79A852B9A897}">
      <dgm:prSet/>
      <dgm:spPr/>
      <dgm:t>
        <a:bodyPr/>
        <a:lstStyle/>
        <a:p>
          <a:endParaRPr lang="en-US"/>
        </a:p>
      </dgm:t>
    </dgm:pt>
    <dgm:pt modelId="{6C26951E-3E77-4310-81D3-978516C9608C}" type="sibTrans" cxnId="{C0A56847-062F-41CF-AABD-79A852B9A897}">
      <dgm:prSet/>
      <dgm:spPr/>
      <dgm:t>
        <a:bodyPr/>
        <a:lstStyle/>
        <a:p>
          <a:endParaRPr lang="en-US"/>
        </a:p>
      </dgm:t>
    </dgm:pt>
    <dgm:pt modelId="{F75AFC3A-5C67-44B8-9A66-2ED1812F858E}">
      <dgm:prSet/>
      <dgm:spPr/>
      <dgm:t>
        <a:bodyPr/>
        <a:lstStyle/>
        <a:p>
          <a:r>
            <a:rPr lang="en-US" b="0" i="0"/>
            <a:t>Faster evidence processing</a:t>
          </a:r>
          <a:endParaRPr lang="en-US"/>
        </a:p>
      </dgm:t>
    </dgm:pt>
    <dgm:pt modelId="{982B5A28-5753-46F1-BA04-DFED400DC9FF}" type="parTrans" cxnId="{4790AC1A-ED88-4D5B-AF19-160AE02829AE}">
      <dgm:prSet/>
      <dgm:spPr/>
      <dgm:t>
        <a:bodyPr/>
        <a:lstStyle/>
        <a:p>
          <a:endParaRPr lang="en-US"/>
        </a:p>
      </dgm:t>
    </dgm:pt>
    <dgm:pt modelId="{6620A723-23C1-4576-875C-08589F097E53}" type="sibTrans" cxnId="{4790AC1A-ED88-4D5B-AF19-160AE02829AE}">
      <dgm:prSet/>
      <dgm:spPr/>
      <dgm:t>
        <a:bodyPr/>
        <a:lstStyle/>
        <a:p>
          <a:endParaRPr lang="en-US"/>
        </a:p>
      </dgm:t>
    </dgm:pt>
    <dgm:pt modelId="{99F7ECF2-A55B-46B8-91FB-47C512AB14D1}">
      <dgm:prSet/>
      <dgm:spPr/>
      <dgm:t>
        <a:bodyPr/>
        <a:lstStyle/>
        <a:p>
          <a:r>
            <a:rPr lang="en-US" b="0" i="0"/>
            <a:t>Focus on repeat perpetrators</a:t>
          </a:r>
          <a:endParaRPr lang="en-US"/>
        </a:p>
      </dgm:t>
    </dgm:pt>
    <dgm:pt modelId="{CBAA4D2D-1AD1-42C1-A945-9E29326AE4F5}" type="parTrans" cxnId="{6421E627-D512-4450-8282-8C67341AF365}">
      <dgm:prSet/>
      <dgm:spPr/>
      <dgm:t>
        <a:bodyPr/>
        <a:lstStyle/>
        <a:p>
          <a:endParaRPr lang="en-US"/>
        </a:p>
      </dgm:t>
    </dgm:pt>
    <dgm:pt modelId="{CB5BC440-9255-41C1-93AD-F90061E47A60}" type="sibTrans" cxnId="{6421E627-D512-4450-8282-8C67341AF365}">
      <dgm:prSet/>
      <dgm:spPr/>
      <dgm:t>
        <a:bodyPr/>
        <a:lstStyle/>
        <a:p>
          <a:endParaRPr lang="en-US"/>
        </a:p>
      </dgm:t>
    </dgm:pt>
    <dgm:pt modelId="{E6831272-8673-4E4B-811B-E2D79D30144F}" type="pres">
      <dgm:prSet presAssocID="{8BFDA6FF-8CAB-4B81-A28A-A906BBCC82CE}" presName="root" presStyleCnt="0">
        <dgm:presLayoutVars>
          <dgm:dir/>
          <dgm:resizeHandles val="exact"/>
        </dgm:presLayoutVars>
      </dgm:prSet>
      <dgm:spPr/>
    </dgm:pt>
    <dgm:pt modelId="{79D5D164-3A7B-40AB-A9A1-151848B10179}" type="pres">
      <dgm:prSet presAssocID="{6F7AC9DC-D33F-4DA9-ABF0-18D1E4A1FF1A}" presName="compNode" presStyleCnt="0"/>
      <dgm:spPr/>
    </dgm:pt>
    <dgm:pt modelId="{DA860BEF-3BC0-4D07-8418-93DDBB5D8B0C}" type="pres">
      <dgm:prSet presAssocID="{6F7AC9DC-D33F-4DA9-ABF0-18D1E4A1FF1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16BB56A-56B8-49F0-A1AC-5D31EEAE5949}" type="pres">
      <dgm:prSet presAssocID="{6F7AC9DC-D33F-4DA9-ABF0-18D1E4A1FF1A}" presName="spaceRect" presStyleCnt="0"/>
      <dgm:spPr/>
    </dgm:pt>
    <dgm:pt modelId="{7A013B91-A4A7-4B85-BA8C-304563E5767C}" type="pres">
      <dgm:prSet presAssocID="{6F7AC9DC-D33F-4DA9-ABF0-18D1E4A1FF1A}" presName="textRect" presStyleLbl="revTx" presStyleIdx="0" presStyleCnt="3">
        <dgm:presLayoutVars>
          <dgm:chMax val="1"/>
          <dgm:chPref val="1"/>
        </dgm:presLayoutVars>
      </dgm:prSet>
      <dgm:spPr/>
    </dgm:pt>
    <dgm:pt modelId="{20E5660C-4885-4787-A4D2-997D7A74E58E}" type="pres">
      <dgm:prSet presAssocID="{6C26951E-3E77-4310-81D3-978516C9608C}" presName="sibTrans" presStyleCnt="0"/>
      <dgm:spPr/>
    </dgm:pt>
    <dgm:pt modelId="{CE5253B8-4BCA-4671-9E09-B70ADCDDA960}" type="pres">
      <dgm:prSet presAssocID="{F75AFC3A-5C67-44B8-9A66-2ED1812F858E}" presName="compNode" presStyleCnt="0"/>
      <dgm:spPr/>
    </dgm:pt>
    <dgm:pt modelId="{D0417406-934E-4D36-8549-D67DC2302F51}" type="pres">
      <dgm:prSet presAssocID="{F75AFC3A-5C67-44B8-9A66-2ED1812F858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56EBBEBF-939E-4217-BFA7-1BEB3B9D550F}" type="pres">
      <dgm:prSet presAssocID="{F75AFC3A-5C67-44B8-9A66-2ED1812F858E}" presName="spaceRect" presStyleCnt="0"/>
      <dgm:spPr/>
    </dgm:pt>
    <dgm:pt modelId="{4D720DB1-E27D-478F-94B8-0BFF71F1FACF}" type="pres">
      <dgm:prSet presAssocID="{F75AFC3A-5C67-44B8-9A66-2ED1812F858E}" presName="textRect" presStyleLbl="revTx" presStyleIdx="1" presStyleCnt="3">
        <dgm:presLayoutVars>
          <dgm:chMax val="1"/>
          <dgm:chPref val="1"/>
        </dgm:presLayoutVars>
      </dgm:prSet>
      <dgm:spPr/>
    </dgm:pt>
    <dgm:pt modelId="{7240A6B5-34FA-4CFA-94B1-4BBDC272BF9E}" type="pres">
      <dgm:prSet presAssocID="{6620A723-23C1-4576-875C-08589F097E53}" presName="sibTrans" presStyleCnt="0"/>
      <dgm:spPr/>
    </dgm:pt>
    <dgm:pt modelId="{37AF2CA2-F3CA-4EE0-9825-909CEEA9C9BF}" type="pres">
      <dgm:prSet presAssocID="{99F7ECF2-A55B-46B8-91FB-47C512AB14D1}" presName="compNode" presStyleCnt="0"/>
      <dgm:spPr/>
    </dgm:pt>
    <dgm:pt modelId="{2032CC50-088E-41D0-9D13-E4C544292084}" type="pres">
      <dgm:prSet presAssocID="{99F7ECF2-A55B-46B8-91FB-47C512AB14D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B7EF7BB-7863-41C6-B4C3-90594C0A3E66}" type="pres">
      <dgm:prSet presAssocID="{99F7ECF2-A55B-46B8-91FB-47C512AB14D1}" presName="spaceRect" presStyleCnt="0"/>
      <dgm:spPr/>
    </dgm:pt>
    <dgm:pt modelId="{73941A16-C521-474B-A094-F8628AAE28C6}" type="pres">
      <dgm:prSet presAssocID="{99F7ECF2-A55B-46B8-91FB-47C512AB14D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790AC1A-ED88-4D5B-AF19-160AE02829AE}" srcId="{8BFDA6FF-8CAB-4B81-A28A-A906BBCC82CE}" destId="{F75AFC3A-5C67-44B8-9A66-2ED1812F858E}" srcOrd="1" destOrd="0" parTransId="{982B5A28-5753-46F1-BA04-DFED400DC9FF}" sibTransId="{6620A723-23C1-4576-875C-08589F097E53}"/>
    <dgm:cxn modelId="{6421E627-D512-4450-8282-8C67341AF365}" srcId="{8BFDA6FF-8CAB-4B81-A28A-A906BBCC82CE}" destId="{99F7ECF2-A55B-46B8-91FB-47C512AB14D1}" srcOrd="2" destOrd="0" parTransId="{CBAA4D2D-1AD1-42C1-A945-9E29326AE4F5}" sibTransId="{CB5BC440-9255-41C1-93AD-F90061E47A60}"/>
    <dgm:cxn modelId="{C0A56847-062F-41CF-AABD-79A852B9A897}" srcId="{8BFDA6FF-8CAB-4B81-A28A-A906BBCC82CE}" destId="{6F7AC9DC-D33F-4DA9-ABF0-18D1E4A1FF1A}" srcOrd="0" destOrd="0" parTransId="{F846936E-01A5-41AB-877D-DE76858FF5C9}" sibTransId="{6C26951E-3E77-4310-81D3-978516C9608C}"/>
    <dgm:cxn modelId="{AAD4C671-5A05-4FB7-A6BC-8F3A71B0F2CB}" type="presOf" srcId="{F75AFC3A-5C67-44B8-9A66-2ED1812F858E}" destId="{4D720DB1-E27D-478F-94B8-0BFF71F1FACF}" srcOrd="0" destOrd="0" presId="urn:microsoft.com/office/officeart/2018/2/layout/IconLabelList"/>
    <dgm:cxn modelId="{8FB6B472-3902-4C5E-8E73-68D4F216601F}" type="presOf" srcId="{8BFDA6FF-8CAB-4B81-A28A-A906BBCC82CE}" destId="{E6831272-8673-4E4B-811B-E2D79D30144F}" srcOrd="0" destOrd="0" presId="urn:microsoft.com/office/officeart/2018/2/layout/IconLabelList"/>
    <dgm:cxn modelId="{B3F38990-6556-4629-BBB4-EEA5847189DF}" type="presOf" srcId="{6F7AC9DC-D33F-4DA9-ABF0-18D1E4A1FF1A}" destId="{7A013B91-A4A7-4B85-BA8C-304563E5767C}" srcOrd="0" destOrd="0" presId="urn:microsoft.com/office/officeart/2018/2/layout/IconLabelList"/>
    <dgm:cxn modelId="{F2BD3A9B-C7D1-46B3-98C1-4D4BA11F5E18}" type="presOf" srcId="{99F7ECF2-A55B-46B8-91FB-47C512AB14D1}" destId="{73941A16-C521-474B-A094-F8628AAE28C6}" srcOrd="0" destOrd="0" presId="urn:microsoft.com/office/officeart/2018/2/layout/IconLabelList"/>
    <dgm:cxn modelId="{8F2E01B5-64F9-4232-A00A-80262B4E9681}" type="presParOf" srcId="{E6831272-8673-4E4B-811B-E2D79D30144F}" destId="{79D5D164-3A7B-40AB-A9A1-151848B10179}" srcOrd="0" destOrd="0" presId="urn:microsoft.com/office/officeart/2018/2/layout/IconLabelList"/>
    <dgm:cxn modelId="{C685B8F2-69B1-4ABA-92B2-90F6A0EE3DB7}" type="presParOf" srcId="{79D5D164-3A7B-40AB-A9A1-151848B10179}" destId="{DA860BEF-3BC0-4D07-8418-93DDBB5D8B0C}" srcOrd="0" destOrd="0" presId="urn:microsoft.com/office/officeart/2018/2/layout/IconLabelList"/>
    <dgm:cxn modelId="{064DB0CF-E6AC-4623-A98E-A0AB7E34E3AB}" type="presParOf" srcId="{79D5D164-3A7B-40AB-A9A1-151848B10179}" destId="{816BB56A-56B8-49F0-A1AC-5D31EEAE5949}" srcOrd="1" destOrd="0" presId="urn:microsoft.com/office/officeart/2018/2/layout/IconLabelList"/>
    <dgm:cxn modelId="{5016231A-537E-46BB-BC47-BD48DC9162DF}" type="presParOf" srcId="{79D5D164-3A7B-40AB-A9A1-151848B10179}" destId="{7A013B91-A4A7-4B85-BA8C-304563E5767C}" srcOrd="2" destOrd="0" presId="urn:microsoft.com/office/officeart/2018/2/layout/IconLabelList"/>
    <dgm:cxn modelId="{EFBC251C-2358-4C36-888A-806346D918E2}" type="presParOf" srcId="{E6831272-8673-4E4B-811B-E2D79D30144F}" destId="{20E5660C-4885-4787-A4D2-997D7A74E58E}" srcOrd="1" destOrd="0" presId="urn:microsoft.com/office/officeart/2018/2/layout/IconLabelList"/>
    <dgm:cxn modelId="{5E7F5A2B-93FD-4B20-812E-D35A3E19692E}" type="presParOf" srcId="{E6831272-8673-4E4B-811B-E2D79D30144F}" destId="{CE5253B8-4BCA-4671-9E09-B70ADCDDA960}" srcOrd="2" destOrd="0" presId="urn:microsoft.com/office/officeart/2018/2/layout/IconLabelList"/>
    <dgm:cxn modelId="{436F674B-48DD-43CD-9112-577D631735A5}" type="presParOf" srcId="{CE5253B8-4BCA-4671-9E09-B70ADCDDA960}" destId="{D0417406-934E-4D36-8549-D67DC2302F51}" srcOrd="0" destOrd="0" presId="urn:microsoft.com/office/officeart/2018/2/layout/IconLabelList"/>
    <dgm:cxn modelId="{95C323A7-D1A4-479D-A1F9-8AE769445B1A}" type="presParOf" srcId="{CE5253B8-4BCA-4671-9E09-B70ADCDDA960}" destId="{56EBBEBF-939E-4217-BFA7-1BEB3B9D550F}" srcOrd="1" destOrd="0" presId="urn:microsoft.com/office/officeart/2018/2/layout/IconLabelList"/>
    <dgm:cxn modelId="{DD5B0D64-198A-4436-8120-FC2307792ED7}" type="presParOf" srcId="{CE5253B8-4BCA-4671-9E09-B70ADCDDA960}" destId="{4D720DB1-E27D-478F-94B8-0BFF71F1FACF}" srcOrd="2" destOrd="0" presId="urn:microsoft.com/office/officeart/2018/2/layout/IconLabelList"/>
    <dgm:cxn modelId="{077B3004-3583-4963-80C0-0F0392DA8A9A}" type="presParOf" srcId="{E6831272-8673-4E4B-811B-E2D79D30144F}" destId="{7240A6B5-34FA-4CFA-94B1-4BBDC272BF9E}" srcOrd="3" destOrd="0" presId="urn:microsoft.com/office/officeart/2018/2/layout/IconLabelList"/>
    <dgm:cxn modelId="{FB931951-1B40-41A9-8799-E9EAB005B2AD}" type="presParOf" srcId="{E6831272-8673-4E4B-811B-E2D79D30144F}" destId="{37AF2CA2-F3CA-4EE0-9825-909CEEA9C9BF}" srcOrd="4" destOrd="0" presId="urn:microsoft.com/office/officeart/2018/2/layout/IconLabelList"/>
    <dgm:cxn modelId="{D973E3AA-E1C8-4645-9AFF-5A7E7E5CA27F}" type="presParOf" srcId="{37AF2CA2-F3CA-4EE0-9825-909CEEA9C9BF}" destId="{2032CC50-088E-41D0-9D13-E4C544292084}" srcOrd="0" destOrd="0" presId="urn:microsoft.com/office/officeart/2018/2/layout/IconLabelList"/>
    <dgm:cxn modelId="{957DDC06-77F3-405E-81A2-12A53C51D7F4}" type="presParOf" srcId="{37AF2CA2-F3CA-4EE0-9825-909CEEA9C9BF}" destId="{4B7EF7BB-7863-41C6-B4C3-90594C0A3E66}" srcOrd="1" destOrd="0" presId="urn:microsoft.com/office/officeart/2018/2/layout/IconLabelList"/>
    <dgm:cxn modelId="{839E67D7-4B6E-4B82-B97B-5945C7CF1B2C}" type="presParOf" srcId="{37AF2CA2-F3CA-4EE0-9825-909CEEA9C9BF}" destId="{73941A16-C521-474B-A094-F8628AAE28C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AEC8F4-DCA3-4E7D-BF60-A449BC6A1D63}">
      <dsp:nvSpPr>
        <dsp:cNvPr id="0" name=""/>
        <dsp:cNvSpPr/>
      </dsp:nvSpPr>
      <dsp:spPr>
        <a:xfrm>
          <a:off x="0" y="640"/>
          <a:ext cx="4793456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5C127E-E1C1-4C19-BFBF-8382E49E7510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A99983-B708-458D-9355-0933A9147D62}">
      <dsp:nvSpPr>
        <dsp:cNvPr id="0" name=""/>
        <dsp:cNvSpPr/>
      </dsp:nvSpPr>
      <dsp:spPr>
        <a:xfrm>
          <a:off x="1730984" y="640"/>
          <a:ext cx="3062471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Public protection duty</a:t>
          </a:r>
          <a:endParaRPr lang="en-US" sz="2500" kern="1200"/>
        </a:p>
      </dsp:txBody>
      <dsp:txXfrm>
        <a:off x="1730984" y="640"/>
        <a:ext cx="3062471" cy="1498687"/>
      </dsp:txXfrm>
    </dsp:sp>
    <dsp:sp modelId="{BAE94428-7D1A-4433-8849-8564227BE1DD}">
      <dsp:nvSpPr>
        <dsp:cNvPr id="0" name=""/>
        <dsp:cNvSpPr/>
      </dsp:nvSpPr>
      <dsp:spPr>
        <a:xfrm>
          <a:off x="0" y="1873999"/>
          <a:ext cx="4793456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7DF483-5447-44AC-9845-7481B5FA857C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7510EA-CF51-4EE7-B7D8-012578DA1990}">
      <dsp:nvSpPr>
        <dsp:cNvPr id="0" name=""/>
        <dsp:cNvSpPr/>
      </dsp:nvSpPr>
      <dsp:spPr>
        <a:xfrm>
          <a:off x="1730984" y="1873999"/>
          <a:ext cx="3062471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Legitimacy and trust</a:t>
          </a:r>
          <a:endParaRPr lang="en-US" sz="2500" kern="1200"/>
        </a:p>
      </dsp:txBody>
      <dsp:txXfrm>
        <a:off x="1730984" y="1873999"/>
        <a:ext cx="3062471" cy="1498687"/>
      </dsp:txXfrm>
    </dsp:sp>
    <dsp:sp modelId="{16EA7AF4-ADCA-454C-A654-2800C172F7CD}">
      <dsp:nvSpPr>
        <dsp:cNvPr id="0" name=""/>
        <dsp:cNvSpPr/>
      </dsp:nvSpPr>
      <dsp:spPr>
        <a:xfrm>
          <a:off x="0" y="3747359"/>
          <a:ext cx="4793456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D806F1-F8FD-473A-9D7E-A3E80E76BE43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9D8E02-9615-471A-A633-3A2A0FA5978A}">
      <dsp:nvSpPr>
        <dsp:cNvPr id="0" name=""/>
        <dsp:cNvSpPr/>
      </dsp:nvSpPr>
      <dsp:spPr>
        <a:xfrm>
          <a:off x="1730984" y="3747359"/>
          <a:ext cx="3062471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Severe long-term harm</a:t>
          </a:r>
          <a:endParaRPr lang="en-US" sz="2500" kern="1200"/>
        </a:p>
      </dsp:txBody>
      <dsp:txXfrm>
        <a:off x="1730984" y="3747359"/>
        <a:ext cx="3062471" cy="14986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30F13D-95D6-4C83-8F85-4EF3C9D1793F}">
      <dsp:nvSpPr>
        <dsp:cNvPr id="0" name=""/>
        <dsp:cNvSpPr/>
      </dsp:nvSpPr>
      <dsp:spPr>
        <a:xfrm>
          <a:off x="0" y="1662323"/>
          <a:ext cx="4793456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DA3B17-A21D-4B1F-878B-D10F70B1BDD1}">
      <dsp:nvSpPr>
        <dsp:cNvPr id="0" name=""/>
        <dsp:cNvSpPr/>
      </dsp:nvSpPr>
      <dsp:spPr>
        <a:xfrm>
          <a:off x="239672" y="1381883"/>
          <a:ext cx="3355419" cy="5608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827" tIns="0" rIns="126827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Inconsistent investigations</a:t>
          </a:r>
        </a:p>
      </dsp:txBody>
      <dsp:txXfrm>
        <a:off x="267052" y="1409263"/>
        <a:ext cx="3300659" cy="506120"/>
      </dsp:txXfrm>
    </dsp:sp>
    <dsp:sp modelId="{00C41D3B-05B4-4A2D-B35B-564E0CCEF5CD}">
      <dsp:nvSpPr>
        <dsp:cNvPr id="0" name=""/>
        <dsp:cNvSpPr/>
      </dsp:nvSpPr>
      <dsp:spPr>
        <a:xfrm>
          <a:off x="0" y="2524163"/>
          <a:ext cx="4793456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9882860"/>
              <a:satOff val="45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F729E2-6041-4A8F-AE43-16A94E76EBE9}">
      <dsp:nvSpPr>
        <dsp:cNvPr id="0" name=""/>
        <dsp:cNvSpPr/>
      </dsp:nvSpPr>
      <dsp:spPr>
        <a:xfrm>
          <a:off x="239672" y="2243723"/>
          <a:ext cx="3355419" cy="560880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827" tIns="0" rIns="126827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Delays and backlogs</a:t>
          </a:r>
        </a:p>
      </dsp:txBody>
      <dsp:txXfrm>
        <a:off x="267052" y="2271103"/>
        <a:ext cx="3300659" cy="506120"/>
      </dsp:txXfrm>
    </dsp:sp>
    <dsp:sp modelId="{12038B12-640C-4605-8C8F-C473A217BD5D}">
      <dsp:nvSpPr>
        <dsp:cNvPr id="0" name=""/>
        <dsp:cNvSpPr/>
      </dsp:nvSpPr>
      <dsp:spPr>
        <a:xfrm>
          <a:off x="0" y="3386003"/>
          <a:ext cx="4793456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19765721"/>
              <a:satOff val="90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040102-81BE-4759-A37F-D219420F4102}">
      <dsp:nvSpPr>
        <dsp:cNvPr id="0" name=""/>
        <dsp:cNvSpPr/>
      </dsp:nvSpPr>
      <dsp:spPr>
        <a:xfrm>
          <a:off x="239672" y="3105563"/>
          <a:ext cx="3355419" cy="56088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827" tIns="0" rIns="126827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Cultural failures</a:t>
          </a:r>
        </a:p>
      </dsp:txBody>
      <dsp:txXfrm>
        <a:off x="267052" y="3132943"/>
        <a:ext cx="3300659" cy="5061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4558FE-4E84-4408-9840-3D5691995C18}">
      <dsp:nvSpPr>
        <dsp:cNvPr id="0" name=""/>
        <dsp:cNvSpPr/>
      </dsp:nvSpPr>
      <dsp:spPr>
        <a:xfrm>
          <a:off x="589415" y="30218"/>
          <a:ext cx="1235250" cy="123525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61F6C1-6D29-4179-BD77-35236BED31A5}">
      <dsp:nvSpPr>
        <dsp:cNvPr id="0" name=""/>
        <dsp:cNvSpPr/>
      </dsp:nvSpPr>
      <dsp:spPr>
        <a:xfrm>
          <a:off x="852665" y="293468"/>
          <a:ext cx="708750" cy="708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E91933-644B-4B0A-B9CA-5704112C5F66}">
      <dsp:nvSpPr>
        <dsp:cNvPr id="0" name=""/>
        <dsp:cNvSpPr/>
      </dsp:nvSpPr>
      <dsp:spPr>
        <a:xfrm>
          <a:off x="194540" y="1650218"/>
          <a:ext cx="20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National standards</a:t>
          </a:r>
        </a:p>
      </dsp:txBody>
      <dsp:txXfrm>
        <a:off x="194540" y="1650218"/>
        <a:ext cx="2025000" cy="720000"/>
      </dsp:txXfrm>
    </dsp:sp>
    <dsp:sp modelId="{7C6B6E28-0366-48AF-91E1-8F614A3432E9}">
      <dsp:nvSpPr>
        <dsp:cNvPr id="0" name=""/>
        <dsp:cNvSpPr/>
      </dsp:nvSpPr>
      <dsp:spPr>
        <a:xfrm>
          <a:off x="2968790" y="30218"/>
          <a:ext cx="1235250" cy="123525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052B22-C4F7-4FEF-975B-EE8D65A963B9}">
      <dsp:nvSpPr>
        <dsp:cNvPr id="0" name=""/>
        <dsp:cNvSpPr/>
      </dsp:nvSpPr>
      <dsp:spPr>
        <a:xfrm>
          <a:off x="3232040" y="293468"/>
          <a:ext cx="708750" cy="708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C7C4C0-9844-4B1F-9BF6-3BDA017FF44A}">
      <dsp:nvSpPr>
        <dsp:cNvPr id="0" name=""/>
        <dsp:cNvSpPr/>
      </dsp:nvSpPr>
      <dsp:spPr>
        <a:xfrm>
          <a:off x="2573915" y="1650218"/>
          <a:ext cx="20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Consistent </a:t>
          </a:r>
          <a:r>
            <a:rPr lang="en-US" sz="2300" kern="1200"/>
            <a:t>funding</a:t>
          </a:r>
        </a:p>
      </dsp:txBody>
      <dsp:txXfrm>
        <a:off x="2573915" y="1650218"/>
        <a:ext cx="2025000" cy="720000"/>
      </dsp:txXfrm>
    </dsp:sp>
    <dsp:sp modelId="{1A252A54-1F01-4988-853C-5D1A4EAA6612}">
      <dsp:nvSpPr>
        <dsp:cNvPr id="0" name=""/>
        <dsp:cNvSpPr/>
      </dsp:nvSpPr>
      <dsp:spPr>
        <a:xfrm>
          <a:off x="1779103" y="2876468"/>
          <a:ext cx="1235250" cy="123525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20570D-F0A7-48E0-AE89-3691B10BE3DF}">
      <dsp:nvSpPr>
        <dsp:cNvPr id="0" name=""/>
        <dsp:cNvSpPr/>
      </dsp:nvSpPr>
      <dsp:spPr>
        <a:xfrm>
          <a:off x="2042353" y="3139718"/>
          <a:ext cx="708750" cy="708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6BF283-9FF2-4C7B-93F0-4766A84469E0}">
      <dsp:nvSpPr>
        <dsp:cNvPr id="0" name=""/>
        <dsp:cNvSpPr/>
      </dsp:nvSpPr>
      <dsp:spPr>
        <a:xfrm>
          <a:off x="1384227" y="4496468"/>
          <a:ext cx="20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Independent oversight</a:t>
          </a:r>
        </a:p>
      </dsp:txBody>
      <dsp:txXfrm>
        <a:off x="1384227" y="4496468"/>
        <a:ext cx="2025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860BEF-3BC0-4D07-8418-93DDBB5D8B0C}">
      <dsp:nvSpPr>
        <dsp:cNvPr id="0" name=""/>
        <dsp:cNvSpPr/>
      </dsp:nvSpPr>
      <dsp:spPr>
        <a:xfrm>
          <a:off x="615352" y="721630"/>
          <a:ext cx="962410" cy="9624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013B91-A4A7-4B85-BA8C-304563E5767C}">
      <dsp:nvSpPr>
        <dsp:cNvPr id="0" name=""/>
        <dsp:cNvSpPr/>
      </dsp:nvSpPr>
      <dsp:spPr>
        <a:xfrm>
          <a:off x="27213" y="1981052"/>
          <a:ext cx="21386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Trauma-informed practice</a:t>
          </a:r>
          <a:endParaRPr lang="en-US" sz="2000" kern="1200"/>
        </a:p>
      </dsp:txBody>
      <dsp:txXfrm>
        <a:off x="27213" y="1981052"/>
        <a:ext cx="2138689" cy="720000"/>
      </dsp:txXfrm>
    </dsp:sp>
    <dsp:sp modelId="{D0417406-934E-4D36-8549-D67DC2302F51}">
      <dsp:nvSpPr>
        <dsp:cNvPr id="0" name=""/>
        <dsp:cNvSpPr/>
      </dsp:nvSpPr>
      <dsp:spPr>
        <a:xfrm>
          <a:off x="3128313" y="721630"/>
          <a:ext cx="962410" cy="9624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720DB1-E27D-478F-94B8-0BFF71F1FACF}">
      <dsp:nvSpPr>
        <dsp:cNvPr id="0" name=""/>
        <dsp:cNvSpPr/>
      </dsp:nvSpPr>
      <dsp:spPr>
        <a:xfrm>
          <a:off x="2540173" y="1981052"/>
          <a:ext cx="21386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Faster evidence processing</a:t>
          </a:r>
          <a:endParaRPr lang="en-US" sz="2000" kern="1200"/>
        </a:p>
      </dsp:txBody>
      <dsp:txXfrm>
        <a:off x="2540173" y="1981052"/>
        <a:ext cx="2138689" cy="720000"/>
      </dsp:txXfrm>
    </dsp:sp>
    <dsp:sp modelId="{2032CC50-088E-41D0-9D13-E4C544292084}">
      <dsp:nvSpPr>
        <dsp:cNvPr id="0" name=""/>
        <dsp:cNvSpPr/>
      </dsp:nvSpPr>
      <dsp:spPr>
        <a:xfrm>
          <a:off x="5641273" y="721630"/>
          <a:ext cx="962410" cy="9624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941A16-C521-474B-A094-F8628AAE28C6}">
      <dsp:nvSpPr>
        <dsp:cNvPr id="0" name=""/>
        <dsp:cNvSpPr/>
      </dsp:nvSpPr>
      <dsp:spPr>
        <a:xfrm>
          <a:off x="5053134" y="1981052"/>
          <a:ext cx="21386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Focus on repeat perpetrators</a:t>
          </a:r>
          <a:endParaRPr lang="en-US" sz="2000" kern="1200"/>
        </a:p>
      </dsp:txBody>
      <dsp:txXfrm>
        <a:off x="5053134" y="1981052"/>
        <a:ext cx="213868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669296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fontAlgn="base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98282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HM Inspectorate of Constabulary and Fire &amp; Rescue Services (2021) Police response to violence against women and girls. London: HMICFRS.</a:t>
            </a:r>
          </a:p>
          <a:p>
            <a:endParaRPr dirty="0"/>
          </a:p>
          <a:p>
            <a:r>
              <a:rPr dirty="0"/>
              <a:t>Office for National Statistics (2023) Violence against women and girls: research update. Newport: ONS.</a:t>
            </a:r>
          </a:p>
          <a:p>
            <a:endParaRPr dirty="0"/>
          </a:p>
          <a:p>
            <a:r>
              <a:rPr dirty="0"/>
              <a:t>Office for National Statistics (2024) Domestic abuse in England and Wales overview: November 2024. Newport: ONS.</a:t>
            </a:r>
          </a:p>
          <a:p>
            <a:endParaRPr dirty="0"/>
          </a:p>
          <a:p>
            <a:r>
              <a:rPr dirty="0"/>
              <a:t>HM Government (2021) Tackling violence against women and girls strategy. London: Home Office.</a:t>
            </a:r>
          </a:p>
          <a:p>
            <a:endParaRPr dirty="0"/>
          </a:p>
          <a:p>
            <a:r>
              <a:rPr dirty="0"/>
              <a:t>College of Policing (2022) Violence against women and girls (VAWG) toolkit. Ryton-on-Dunsmore: College of Policing.</a:t>
            </a:r>
          </a:p>
          <a:p>
            <a:endParaRPr dirty="0"/>
          </a:p>
          <a:p>
            <a:r>
              <a:rPr dirty="0"/>
              <a:t>Rape Crisis England &amp; Wales (2023) Rape Review: Two years on. London: RCEW.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942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8222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714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058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83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4975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62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758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33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6621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6737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5354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5202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3394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6551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5444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456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510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yfed-powys.police.uk/ro/report/rsa/alpha-v1/advice/rape-sexual-assault-and-other-sexual-offences/rape-sexual-assault-support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pcc.police.uk/our-work/violence-against-women-and-girls/#:~:text=The%20harm%20caused%20to%20victims,%2C%20coercive%20control%20%E2%80%93%20is%20immeasurable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F1ECA4FE-7D2F-4576-B767-3A5F5ABFE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 useBgFill="1">
          <p:nvSpPr>
            <p:cNvPr id="20" name="Rectangle 19">
              <a:extLst>
                <a:ext uri="{FF2B5EF4-FFF2-40B4-BE49-F238E27FC236}">
                  <a16:creationId xmlns:a16="http://schemas.microsoft.com/office/drawing/2014/main" id="{5969441E-5462-4859-86CD-1737FDE36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596BD4B5-6833-40CC-96FE-EDC675634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2378" y="1169773"/>
            <a:ext cx="6619243" cy="2870161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  <a:defRPr sz="3400" b="1">
                <a:solidFill>
                  <a:srgbClr val="5C2D91"/>
                </a:solidFill>
              </a:defRPr>
            </a:pPr>
            <a:r>
              <a:rPr lang="en-GB" sz="2600" b="1" u="sng" dirty="0">
                <a:solidFill>
                  <a:schemeClr val="tx1"/>
                </a:solidFill>
              </a:rPr>
              <a:t>How effective is the UK policing response to violence against women and girls, and what systemic reforms are needed to ensure consistent protection, justice, and prevention across all communities?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2378" y="4293441"/>
            <a:ext cx="6619243" cy="1234148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1300" dirty="0"/>
              <a:t>Chelsey Poulton</a:t>
            </a:r>
          </a:p>
          <a:p>
            <a:pPr algn="ctr">
              <a:lnSpc>
                <a:spcPct val="90000"/>
              </a:lnSpc>
            </a:pPr>
            <a:r>
              <a:rPr lang="en-GB" sz="1300" b="1" dirty="0"/>
              <a:t>Public Protection and Counter Terrorism</a:t>
            </a:r>
            <a:endParaRPr lang="en-GB" sz="1300" dirty="0"/>
          </a:p>
          <a:p>
            <a:pPr algn="ctr">
              <a:lnSpc>
                <a:spcPct val="90000"/>
              </a:lnSpc>
            </a:pPr>
            <a:r>
              <a:rPr lang="en-GB" sz="1300" dirty="0"/>
              <a:t>2007838</a:t>
            </a:r>
          </a:p>
          <a:p>
            <a:pPr algn="ctr">
              <a:lnSpc>
                <a:spcPct val="90000"/>
              </a:lnSpc>
            </a:pPr>
            <a:r>
              <a:rPr lang="en-GB" sz="1300" dirty="0"/>
              <a:t>BMPL6018</a:t>
            </a:r>
          </a:p>
          <a:p>
            <a:pPr algn="ctr">
              <a:lnSpc>
                <a:spcPct val="90000"/>
              </a:lnSpc>
            </a:pPr>
            <a:endParaRPr lang="en-GB" sz="1300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81F53E2-F556-42FA-8D24-113839EE1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18686" y="4166888"/>
            <a:ext cx="506627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EFE2CF0-EC4E-1F55-0BD2-13065504E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185" y="1085549"/>
            <a:ext cx="2573210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 u="sng" dirty="0">
                <a:solidFill>
                  <a:schemeClr val="tx1"/>
                </a:solidFill>
              </a:rPr>
              <a:t>Contents 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929A6599-A999-BF91-6A10-AE87C367A3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1049" y="1085549"/>
            <a:ext cx="4184780" cy="4686903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What is VAWG</a:t>
            </a:r>
          </a:p>
          <a:p>
            <a:r>
              <a:rPr lang="en-GB" dirty="0">
                <a:solidFill>
                  <a:schemeClr val="tx1"/>
                </a:solidFill>
              </a:rPr>
              <a:t>Why VAWG is Key</a:t>
            </a:r>
          </a:p>
          <a:p>
            <a:r>
              <a:rPr lang="en-GB" dirty="0">
                <a:solidFill>
                  <a:schemeClr val="tx1"/>
                </a:solidFill>
              </a:rPr>
              <a:t>The current picture in England and Wales </a:t>
            </a:r>
          </a:p>
          <a:p>
            <a:r>
              <a:rPr lang="en-GB" dirty="0">
                <a:solidFill>
                  <a:schemeClr val="tx1"/>
                </a:solidFill>
              </a:rPr>
              <a:t> The Strengths and weaknesses of the police response</a:t>
            </a:r>
          </a:p>
          <a:p>
            <a:r>
              <a:rPr lang="en-GB" dirty="0">
                <a:solidFill>
                  <a:schemeClr val="tx1"/>
                </a:solidFill>
              </a:rPr>
              <a:t> Inconsistencies </a:t>
            </a:r>
          </a:p>
          <a:p>
            <a:r>
              <a:rPr lang="en-GB" dirty="0">
                <a:solidFill>
                  <a:schemeClr val="tx1"/>
                </a:solidFill>
              </a:rPr>
              <a:t>Case study </a:t>
            </a:r>
          </a:p>
          <a:p>
            <a:r>
              <a:rPr lang="en-GB" dirty="0">
                <a:solidFill>
                  <a:schemeClr val="tx1"/>
                </a:solidFill>
              </a:rPr>
              <a:t>Reforms </a:t>
            </a:r>
          </a:p>
          <a:p>
            <a:r>
              <a:rPr lang="en-GB" dirty="0">
                <a:solidFill>
                  <a:schemeClr val="tx1"/>
                </a:solidFill>
              </a:rPr>
              <a:t> Conclusion </a:t>
            </a:r>
          </a:p>
          <a:p>
            <a:r>
              <a:rPr lang="en-GB" dirty="0">
                <a:solidFill>
                  <a:schemeClr val="tx1"/>
                </a:solidFill>
              </a:rPr>
              <a:t> Reference list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49286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5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6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9" name="Rectangle 1058">
            <a:extLst>
              <a:ext uri="{FF2B5EF4-FFF2-40B4-BE49-F238E27FC236}">
                <a16:creationId xmlns:a16="http://schemas.microsoft.com/office/drawing/2014/main" id="{38ABDB68-E3D5-448E-97D3-06FFEF680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61" name="Freeform 5">
            <a:extLst>
              <a:ext uri="{FF2B5EF4-FFF2-40B4-BE49-F238E27FC236}">
                <a16:creationId xmlns:a16="http://schemas.microsoft.com/office/drawing/2014/main" id="{B8DD7FEB-D9F3-4F5B-982C-36B0664D0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620146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62" name="Freeform 5">
            <a:extLst>
              <a:ext uri="{FF2B5EF4-FFF2-40B4-BE49-F238E27FC236}">
                <a16:creationId xmlns:a16="http://schemas.microsoft.com/office/drawing/2014/main" id="{96BA11E4-0636-4FA9-A836-2A4FB1764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323" y="629265"/>
            <a:ext cx="4554582" cy="1622322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5C2D91"/>
                </a:solidFill>
              </a:defRPr>
            </a:pPr>
            <a:r>
              <a:rPr lang="en-GB" dirty="0">
                <a:solidFill>
                  <a:srgbClr val="EBEBEB"/>
                </a:solidFill>
              </a:rPr>
              <a:t>What is Violence Against Women &amp; Girls (VAWG)?</a:t>
            </a:r>
          </a:p>
        </p:txBody>
      </p:sp>
      <p:sp>
        <p:nvSpPr>
          <p:cNvPr id="1063" name="Freeform: Shape 1062">
            <a:extLst>
              <a:ext uri="{FF2B5EF4-FFF2-40B4-BE49-F238E27FC236}">
                <a16:creationId xmlns:a16="http://schemas.microsoft.com/office/drawing/2014/main" id="{5681882E-BDD0-4311-AF62-E8019628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960868" y="1590205"/>
            <a:ext cx="6053670" cy="3677591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1026" name="Picture 2" descr="Positive outcomes for all violence ...">
            <a:extLst>
              <a:ext uri="{FF2B5EF4-FFF2-40B4-BE49-F238E27FC236}">
                <a16:creationId xmlns:a16="http://schemas.microsoft.com/office/drawing/2014/main" id="{81D0C443-0B6A-DA63-93B6-123948ED9F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63669" y="1883890"/>
            <a:ext cx="3093988" cy="310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64" name="Rectangle 1063">
            <a:extLst>
              <a:ext uri="{FF2B5EF4-FFF2-40B4-BE49-F238E27FC236}">
                <a16:creationId xmlns:a16="http://schemas.microsoft.com/office/drawing/2014/main" id="{EADD3260-4BDA-459B-A162-5E1B897E3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58" name="Oval 1057">
            <a:extLst>
              <a:ext uri="{FF2B5EF4-FFF2-40B4-BE49-F238E27FC236}">
                <a16:creationId xmlns:a16="http://schemas.microsoft.com/office/drawing/2014/main" id="{283DA7DD-CA37-4ED7-8710-48E56B063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314325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60" name="Oval 1059">
            <a:extLst>
              <a:ext uri="{FF2B5EF4-FFF2-40B4-BE49-F238E27FC236}">
                <a16:creationId xmlns:a16="http://schemas.microsoft.com/office/drawing/2014/main" id="{B92F2E3C-66CD-4DEB-BA14-2A5912B65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177165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23" y="2418735"/>
            <a:ext cx="4554582" cy="381174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defRPr sz="2200">
                <a:solidFill>
                  <a:srgbClr val="282828"/>
                </a:solidFill>
              </a:defRPr>
            </a:pPr>
            <a:r>
              <a:rPr lang="en-GB" sz="1700" dirty="0">
                <a:solidFill>
                  <a:srgbClr val="FFFFFF"/>
                </a:solidFill>
              </a:rPr>
              <a:t>Gender-based violence</a:t>
            </a:r>
          </a:p>
          <a:p>
            <a:pPr>
              <a:lnSpc>
                <a:spcPct val="90000"/>
              </a:lnSpc>
              <a:defRPr sz="2200">
                <a:solidFill>
                  <a:srgbClr val="282828"/>
                </a:solidFill>
              </a:defRPr>
            </a:pPr>
            <a:r>
              <a:rPr lang="en-GB" sz="1700" dirty="0">
                <a:solidFill>
                  <a:srgbClr val="FFFFFF"/>
                </a:solidFill>
              </a:rPr>
              <a:t>Patterned and structural harm</a:t>
            </a:r>
          </a:p>
          <a:p>
            <a:pPr>
              <a:lnSpc>
                <a:spcPct val="90000"/>
              </a:lnSpc>
              <a:defRPr sz="2200">
                <a:solidFill>
                  <a:srgbClr val="282828"/>
                </a:solidFill>
              </a:defRPr>
            </a:pPr>
            <a:r>
              <a:rPr lang="en-GB" sz="1700" dirty="0">
                <a:solidFill>
                  <a:srgbClr val="FFFFFF"/>
                </a:solidFill>
              </a:rPr>
              <a:t>A national policing priority</a:t>
            </a:r>
          </a:p>
          <a:p>
            <a:pPr>
              <a:lnSpc>
                <a:spcPct val="90000"/>
              </a:lnSpc>
              <a:defRPr sz="2200">
                <a:solidFill>
                  <a:srgbClr val="282828"/>
                </a:solidFill>
              </a:defRPr>
            </a:pPr>
            <a:r>
              <a:rPr lang="en-GB" sz="1700" dirty="0">
                <a:solidFill>
                  <a:srgbClr val="FFFFFF"/>
                </a:solidFill>
              </a:rPr>
              <a:t>1 in 4 Women </a:t>
            </a:r>
          </a:p>
          <a:p>
            <a:pPr marL="0" indent="0">
              <a:lnSpc>
                <a:spcPct val="90000"/>
              </a:lnSpc>
              <a:buNone/>
              <a:defRPr sz="2200">
                <a:solidFill>
                  <a:srgbClr val="282828"/>
                </a:solidFill>
              </a:defRPr>
            </a:pPr>
            <a:endParaRPr lang="en-GB" sz="1700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  <a:defRPr sz="2200">
                <a:solidFill>
                  <a:srgbClr val="282828"/>
                </a:solidFill>
              </a:defRPr>
            </a:pPr>
            <a:endParaRPr lang="en-GB" sz="1700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  <a:defRPr sz="2200">
                <a:solidFill>
                  <a:srgbClr val="282828"/>
                </a:solidFill>
              </a:defRPr>
            </a:pPr>
            <a:endParaRPr lang="en-GB" sz="1700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  <a:defRPr sz="2200">
                <a:solidFill>
                  <a:srgbClr val="282828"/>
                </a:solidFill>
              </a:defRPr>
            </a:pPr>
            <a:r>
              <a:rPr lang="en-GB" sz="1700" dirty="0">
                <a:solidFill>
                  <a:srgbClr val="FFFFFF"/>
                </a:solidFill>
              </a:rPr>
              <a:t>The National Police Chiefs Council (2025)</a:t>
            </a:r>
          </a:p>
          <a:p>
            <a:pPr marL="0" indent="0">
              <a:lnSpc>
                <a:spcPct val="90000"/>
              </a:lnSpc>
              <a:buNone/>
              <a:defRPr sz="2200">
                <a:solidFill>
                  <a:srgbClr val="282828"/>
                </a:solidFill>
              </a:defRPr>
            </a:pPr>
            <a:r>
              <a:rPr lang="en-GB" sz="1700" dirty="0">
                <a:solidFill>
                  <a:srgbClr val="FFFFFF"/>
                </a:solidFill>
              </a:rPr>
              <a:t>Collage of policing (2022)</a:t>
            </a:r>
          </a:p>
          <a:p>
            <a:pPr marL="0" indent="0">
              <a:lnSpc>
                <a:spcPct val="90000"/>
              </a:lnSpc>
              <a:buNone/>
              <a:defRPr sz="2200">
                <a:solidFill>
                  <a:srgbClr val="282828"/>
                </a:solidFill>
              </a:defRPr>
            </a:pPr>
            <a:r>
              <a:rPr lang="en-GB" sz="1700" dirty="0">
                <a:solidFill>
                  <a:srgbClr val="FFFFFF"/>
                </a:solidFill>
              </a:rPr>
              <a:t>HM Government (2021) 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5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500"/>
                            </p:stCondLst>
                            <p:childTnLst>
                              <p:par>
                                <p:cTn id="4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6593" y="1375832"/>
            <a:ext cx="2206657" cy="4833745"/>
          </a:xfrm>
        </p:spPr>
        <p:txBody>
          <a:bodyPr>
            <a:normAutofit fontScale="90000"/>
          </a:bodyPr>
          <a:lstStyle/>
          <a:p>
            <a:pPr lvl="0" defTabSz="914400" eaLnBrk="0" fontAlgn="base" hangingPunct="0">
              <a:spcAft>
                <a:spcPct val="0"/>
              </a:spcAft>
              <a:buFontTx/>
              <a:buChar char="•"/>
            </a:pPr>
            <a:br>
              <a:rPr lang="en-GB" dirty="0">
                <a:solidFill>
                  <a:srgbClr val="EBEBEB"/>
                </a:solidFill>
              </a:rPr>
            </a:br>
            <a:br>
              <a:rPr lang="en-GB" dirty="0">
                <a:solidFill>
                  <a:srgbClr val="EBEBEB"/>
                </a:solidFill>
              </a:rPr>
            </a:br>
            <a:br>
              <a:rPr lang="en-GB" dirty="0">
                <a:solidFill>
                  <a:srgbClr val="EBEBEB"/>
                </a:solidFill>
              </a:rPr>
            </a:br>
            <a:br>
              <a:rPr lang="en-GB" dirty="0">
                <a:solidFill>
                  <a:srgbClr val="EBEBEB"/>
                </a:solidFill>
              </a:rPr>
            </a:br>
            <a:r>
              <a:rPr lang="en-GB" dirty="0">
                <a:solidFill>
                  <a:srgbClr val="EBEBEB"/>
                </a:solidFill>
              </a:rPr>
              <a:t>Why VAWG Matters for Policing</a:t>
            </a:r>
            <a:br>
              <a:rPr lang="en-GB" dirty="0">
                <a:solidFill>
                  <a:srgbClr val="EBEBEB"/>
                </a:solidFill>
              </a:rPr>
            </a:br>
            <a:br>
              <a:rPr lang="en-GB" dirty="0">
                <a:solidFill>
                  <a:srgbClr val="EBEBEB"/>
                </a:solidFill>
              </a:rPr>
            </a:br>
            <a:br>
              <a:rPr lang="en-GB" dirty="0">
                <a:solidFill>
                  <a:srgbClr val="EBEBEB"/>
                </a:solidFill>
              </a:rPr>
            </a:br>
            <a:r>
              <a:rPr lang="en-US" altLang="en-US" sz="1600" b="1" dirty="0">
                <a:latin typeface="Arial" panose="020B0604020202020204" pitchFamily="34" charset="0"/>
              </a:rPr>
              <a:t>HMICFRS (2021)</a:t>
            </a:r>
            <a:r>
              <a:rPr lang="en-US" altLang="en-US" sz="1600" dirty="0">
                <a:latin typeface="Arial" panose="020B0604020202020204" pitchFamily="34" charset="0"/>
              </a:rPr>
              <a:t> – </a:t>
            </a:r>
            <a:r>
              <a:rPr lang="en-US" altLang="en-US" sz="1600" i="1" dirty="0">
                <a:latin typeface="Arial" panose="020B0604020202020204" pitchFamily="34" charset="0"/>
              </a:rPr>
              <a:t>Police response to violence against women and girls</a:t>
            </a:r>
            <a:br>
              <a:rPr lang="en-US" altLang="en-US" sz="1600" dirty="0">
                <a:latin typeface="Arial" panose="020B0604020202020204" pitchFamily="34" charset="0"/>
              </a:rPr>
            </a:br>
            <a:r>
              <a:rPr lang="en-US" altLang="en-US" sz="1600" b="1" dirty="0">
                <a:latin typeface="Arial" panose="020B0604020202020204" pitchFamily="34" charset="0"/>
              </a:rPr>
              <a:t>HM Government (2021)</a:t>
            </a:r>
            <a:br>
              <a:rPr lang="en-US" altLang="en-US" sz="1600" dirty="0">
                <a:latin typeface="Arial" panose="020B0604020202020204" pitchFamily="34" charset="0"/>
              </a:rPr>
            </a:br>
            <a:br>
              <a:rPr lang="en-GB" dirty="0">
                <a:solidFill>
                  <a:srgbClr val="EBEBEB"/>
                </a:solidFill>
              </a:rPr>
            </a:br>
            <a:br>
              <a:rPr lang="en-GB" dirty="0">
                <a:solidFill>
                  <a:srgbClr val="EBEBEB"/>
                </a:solidFill>
              </a:rPr>
            </a:br>
            <a:br>
              <a:rPr lang="en-GB" dirty="0">
                <a:solidFill>
                  <a:srgbClr val="EBEBEB"/>
                </a:solidFill>
              </a:rPr>
            </a:br>
            <a:br>
              <a:rPr lang="en-GB" dirty="0">
                <a:solidFill>
                  <a:srgbClr val="EBEBEB"/>
                </a:solidFill>
              </a:rPr>
            </a:br>
            <a:br>
              <a:rPr lang="en-GB" dirty="0">
                <a:solidFill>
                  <a:srgbClr val="EBEBEB"/>
                </a:solidFill>
              </a:rPr>
            </a:br>
            <a:br>
              <a:rPr lang="en-GB" dirty="0">
                <a:solidFill>
                  <a:srgbClr val="EBEBEB"/>
                </a:solidFill>
              </a:rPr>
            </a:br>
            <a:endParaRPr lang="en-GB" dirty="0">
              <a:solidFill>
                <a:srgbClr val="EBEBEB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20FDDC-44A6-758C-774B-1901A0BCB1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1402727"/>
              </p:ext>
            </p:extLst>
          </p:nvPr>
        </p:nvGraphicFramePr>
        <p:xfrm>
          <a:off x="3895725" y="808038"/>
          <a:ext cx="4793456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0" name="Rectangle 3119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22" name="Freeform: Shape 3121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122264" y="751601"/>
            <a:ext cx="6053670" cy="5354799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124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8"/>
            <a:ext cx="2206657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>
                <a:solidFill>
                  <a:srgbClr val="5C2D91"/>
                </a:solidFill>
              </a:defRPr>
            </a:pPr>
            <a:r>
              <a:rPr lang="en-GB" sz="1800" dirty="0">
                <a:solidFill>
                  <a:schemeClr val="tx1"/>
                </a:solidFill>
              </a:rPr>
              <a:t>The Current Picture in England &amp; Wales</a:t>
            </a:r>
          </a:p>
        </p:txBody>
      </p:sp>
      <p:pic>
        <p:nvPicPr>
          <p:cNvPr id="3074" name="Picture 2" descr="Infographic titled 'Violence Against Women and Girls in the UK.' Key statistics include: 1 in 3 will experience domestic violence; 2 women are murdered by a partner or ex-partner every 8 days; over 90% of rape and sexual assault perpetrators are known to victims; 1 in 2 rapes are by a partner or ex-partner; over 90% of stalking perpetrators are known to victims; 1 in 3 rape survivors experience it at home; women denied public funds are 3 times more likely to experience violence; 1 in 2 stalking victims are stalked by a current or ex-partner. Logos at the bottom: End Violence Against Women, Hibiscus, Southall Black Sisters, Women for Refugee Women.">
            <a:extLst>
              <a:ext uri="{FF2B5EF4-FFF2-40B4-BE49-F238E27FC236}">
                <a16:creationId xmlns:a16="http://schemas.microsoft.com/office/drawing/2014/main" id="{45B0C6F2-3ECC-5153-F752-4D8291D1DE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26" r="1" b="2328"/>
          <a:stretch>
            <a:fillRect/>
          </a:stretch>
        </p:blipFill>
        <p:spPr bwMode="auto">
          <a:xfrm>
            <a:off x="3922466" y="803751"/>
            <a:ext cx="4793650" cy="5250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26" name="Rectangle 3125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28" name="Oval 3127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314325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30" name="Oval 3129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177165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216" y="2120900"/>
            <a:ext cx="2350294" cy="3898900"/>
          </a:xfrm>
        </p:spPr>
        <p:txBody>
          <a:bodyPr>
            <a:normAutofit fontScale="92500" lnSpcReduction="10000"/>
          </a:bodyPr>
          <a:lstStyle/>
          <a:p>
            <a:pPr>
              <a:defRPr sz="2200">
                <a:solidFill>
                  <a:srgbClr val="282828"/>
                </a:solidFill>
              </a:defRPr>
            </a:pPr>
            <a:r>
              <a:rPr lang="en-GB" sz="2200" dirty="0">
                <a:solidFill>
                  <a:schemeClr val="tx1"/>
                </a:solidFill>
              </a:rPr>
              <a:t>Rising reports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rPr lang="en-GB" sz="2200" dirty="0">
                <a:solidFill>
                  <a:schemeClr val="tx1"/>
                </a:solidFill>
              </a:rPr>
              <a:t>Low criminal justice outcomes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rPr lang="en-GB" sz="2200" dirty="0">
                <a:solidFill>
                  <a:schemeClr val="tx1"/>
                </a:solidFill>
              </a:rPr>
              <a:t>High victim attrition</a:t>
            </a:r>
          </a:p>
          <a:p>
            <a:pPr marL="0" indent="0">
              <a:buNone/>
              <a:defRPr sz="2200">
                <a:solidFill>
                  <a:srgbClr val="282828"/>
                </a:solidFill>
              </a:defRPr>
            </a:pPr>
            <a:endParaRPr lang="en-GB" sz="2200" dirty="0">
              <a:solidFill>
                <a:schemeClr val="tx1"/>
              </a:solidFill>
            </a:endParaRPr>
          </a:p>
          <a:p>
            <a:pPr>
              <a:defRPr sz="2200">
                <a:solidFill>
                  <a:srgbClr val="282828"/>
                </a:solidFill>
              </a:defRPr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  <a:defRPr sz="2200">
                <a:solidFill>
                  <a:srgbClr val="282828"/>
                </a:solidFill>
              </a:defRPr>
            </a:pPr>
            <a:r>
              <a:rPr lang="en-GB" sz="1600" dirty="0">
                <a:solidFill>
                  <a:schemeClr val="tx1"/>
                </a:solidFill>
              </a:rPr>
              <a:t>THE NPCC (2025)</a:t>
            </a:r>
          </a:p>
          <a:p>
            <a:pPr marL="0" indent="0">
              <a:buNone/>
              <a:defRPr sz="2200">
                <a:solidFill>
                  <a:srgbClr val="282828"/>
                </a:solidFill>
              </a:defRPr>
            </a:pPr>
            <a:r>
              <a:rPr lang="en-GB" sz="1600" dirty="0">
                <a:solidFill>
                  <a:schemeClr val="tx1"/>
                </a:solidFill>
              </a:rPr>
              <a:t>THE ONS (2023)</a:t>
            </a:r>
          </a:p>
          <a:p>
            <a:pPr marL="0" indent="0">
              <a:buNone/>
              <a:defRPr sz="2200">
                <a:solidFill>
                  <a:srgbClr val="282828"/>
                </a:solidFill>
              </a:defRPr>
            </a:pPr>
            <a:r>
              <a:rPr lang="en-GB" sz="1600" dirty="0">
                <a:solidFill>
                  <a:schemeClr val="tx1"/>
                </a:solidFill>
              </a:rPr>
              <a:t>THE ONS (2024) 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3132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1942938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122264" y="751601"/>
            <a:ext cx="6053670" cy="5354799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8"/>
            <a:ext cx="2206657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>
                <a:solidFill>
                  <a:srgbClr val="5C2D91"/>
                </a:solidFill>
              </a:defRPr>
            </a:pPr>
            <a:r>
              <a:rPr lang="en-GB" sz="2200" dirty="0">
                <a:solidFill>
                  <a:schemeClr val="tx1"/>
                </a:solidFill>
              </a:rPr>
              <a:t>Strengths of the Policing Response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32B6F9-66C0-56FB-6713-6AD8BB42A0D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20" r="33224" b="-1"/>
          <a:stretch>
            <a:fillRect/>
          </a:stretch>
        </p:blipFill>
        <p:spPr>
          <a:xfrm>
            <a:off x="3895955" y="803751"/>
            <a:ext cx="4793650" cy="525049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314325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177165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216" y="2120900"/>
            <a:ext cx="2350294" cy="3898900"/>
          </a:xfrm>
        </p:spPr>
        <p:txBody>
          <a:bodyPr>
            <a:normAutofit/>
          </a:bodyPr>
          <a:lstStyle/>
          <a:p>
            <a:pPr>
              <a:defRPr sz="2200">
                <a:solidFill>
                  <a:srgbClr val="282828"/>
                </a:solidFill>
              </a:defRPr>
            </a:pPr>
            <a:r>
              <a:rPr lang="en-GB" sz="2200" dirty="0">
                <a:solidFill>
                  <a:schemeClr val="tx1"/>
                </a:solidFill>
              </a:rPr>
              <a:t>Immediate safeguarding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rPr lang="en-GB" sz="2200" dirty="0">
                <a:solidFill>
                  <a:schemeClr val="tx1"/>
                </a:solidFill>
              </a:rPr>
              <a:t>Specialist units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rPr lang="en-GB" sz="2200" dirty="0">
                <a:solidFill>
                  <a:schemeClr val="tx1"/>
                </a:solidFill>
              </a:rPr>
              <a:t>National guidance</a:t>
            </a:r>
          </a:p>
          <a:p>
            <a:pPr marL="0" indent="0">
              <a:buNone/>
              <a:defRPr sz="2200">
                <a:solidFill>
                  <a:srgbClr val="282828"/>
                </a:solidFill>
              </a:defRPr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  <a:defRPr sz="2200">
                <a:solidFill>
                  <a:srgbClr val="282828"/>
                </a:solidFill>
              </a:defRPr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  <a:defRPr sz="2200">
                <a:solidFill>
                  <a:srgbClr val="282828"/>
                </a:solidFill>
              </a:defRPr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  <a:defRPr sz="2200">
                <a:solidFill>
                  <a:srgbClr val="282828"/>
                </a:solidFill>
              </a:defRPr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  <a:defRPr sz="2200">
                <a:solidFill>
                  <a:srgbClr val="282828"/>
                </a:solidFill>
              </a:defRPr>
            </a:pP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1942938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0CC5D1F-8019-2431-A794-0CAD765060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3828F309-E741-DC01-10E0-FBB26EF326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524908" y="5679647"/>
            <a:ext cx="3283271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2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College of Policing (2022)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                HMICFRS (2021)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7"/>
            <a:ext cx="2206657" cy="4833745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5C2D91"/>
                </a:solidFill>
              </a:defRPr>
            </a:pPr>
            <a:r>
              <a:rPr lang="en-GB" sz="2700" dirty="0">
                <a:solidFill>
                  <a:srgbClr val="EBEBEB"/>
                </a:solidFill>
              </a:rPr>
              <a:t>Key Weaknesses in Practice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4C897D1-25F6-A599-135C-B4DC186B27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29512" y="6070937"/>
            <a:ext cx="3514488" cy="661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HMICFRS (2021)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Rape Crisis England &amp; Wales (2023)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5FCBC64-A536-85D2-7D22-96B98256D5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271468"/>
              </p:ext>
            </p:extLst>
          </p:nvPr>
        </p:nvGraphicFramePr>
        <p:xfrm>
          <a:off x="3895725" y="808038"/>
          <a:ext cx="4793456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Graphic spid="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D742E62-D0CA-4DEC-815B-5ED27845B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6ADD3D29-FB68-4A1C-B0DE-CAF42F284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314325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4822E8D-300D-45E7-9F98-BDEC74361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177165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7C953DC-E764-4B76-B359-52546F4CA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960868" y="1590205"/>
            <a:ext cx="6053670" cy="3677591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C187CEFC-9032-481B-B8CA-A323593DD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620146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" name="Freeform 5">
            <a:extLst>
              <a:ext uri="{FF2B5EF4-FFF2-40B4-BE49-F238E27FC236}">
                <a16:creationId xmlns:a16="http://schemas.microsoft.com/office/drawing/2014/main" id="{4CB87468-9225-4E6A-A5B7-B47F08B34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323" y="629265"/>
            <a:ext cx="4554582" cy="1622322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5C2D91"/>
                </a:solidFill>
              </a:defRPr>
            </a:pPr>
            <a:r>
              <a:rPr lang="en-GB" dirty="0">
                <a:solidFill>
                  <a:schemeClr val="tx1"/>
                </a:solidFill>
              </a:rPr>
              <a:t>Case Study: Sarah Everard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616B36-2632-EFC3-4DBF-00A829B5F2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853" b="31852"/>
          <a:stretch>
            <a:fillRect/>
          </a:stretch>
        </p:blipFill>
        <p:spPr>
          <a:xfrm>
            <a:off x="5563668" y="645107"/>
            <a:ext cx="3093989" cy="2710388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7296B8E7-1A3F-4C7F-A120-29E90E593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23" y="2418735"/>
            <a:ext cx="4554582" cy="3811740"/>
          </a:xfrm>
        </p:spPr>
        <p:txBody>
          <a:bodyPr anchor="ctr">
            <a:normAutofit/>
          </a:bodyPr>
          <a:lstStyle/>
          <a:p>
            <a:pPr>
              <a:defRPr sz="2200">
                <a:solidFill>
                  <a:srgbClr val="282828"/>
                </a:solidFill>
              </a:defRPr>
            </a:pPr>
            <a:r>
              <a:rPr lang="en-GB" sz="2200" dirty="0">
                <a:solidFill>
                  <a:schemeClr val="tx1"/>
                </a:solidFill>
              </a:rPr>
              <a:t>Police-perpetrated VAWG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rPr lang="en-GB" sz="2200" dirty="0">
                <a:solidFill>
                  <a:schemeClr val="tx1"/>
                </a:solidFill>
              </a:rPr>
              <a:t>Vetting failures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rPr lang="en-GB" sz="2200" dirty="0">
                <a:solidFill>
                  <a:schemeClr val="tx1"/>
                </a:solidFill>
              </a:rPr>
              <a:t>Loss of public trust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4A1FF4-38E8-4C75-BE60-C9004165D05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12398"/>
          <a:stretch>
            <a:fillRect/>
          </a:stretch>
        </p:blipFill>
        <p:spPr>
          <a:xfrm>
            <a:off x="5563669" y="3520086"/>
            <a:ext cx="3093987" cy="2710389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D6E35A-3897-0C2C-984A-B4E604D3A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185" y="1085549"/>
            <a:ext cx="2573210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solidFill>
                  <a:schemeClr val="tx1"/>
                </a:solidFill>
              </a:rPr>
              <a:t>Why is this case study relevant?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CB435-F0DA-3AD8-292B-3C29E9F4E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1049" y="1085549"/>
            <a:ext cx="4184780" cy="468690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VAWG risks can exist within policing institutions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Failures in vetting and culture undermine legitimacy and trust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Effective VAWG policing requires internal reform, not just better investigations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Public protection depends on policing’s ability to regulate its own workforce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b="1" u="sng" dirty="0">
                <a:solidFill>
                  <a:schemeClr val="tx1"/>
                </a:solidFill>
              </a:rPr>
              <a:t>This directly supports the argument for 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National standards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Stronger vetting and misconduct systems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Independent oversight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Culture change within policing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9153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7"/>
            <a:ext cx="2206657" cy="4833745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5C2D91"/>
                </a:solidFill>
              </a:defRPr>
            </a:pPr>
            <a:r>
              <a:rPr lang="en-GB" dirty="0">
                <a:solidFill>
                  <a:srgbClr val="EBEBEB"/>
                </a:solidFill>
              </a:rPr>
              <a:t>What Needs to Change: Policy Reform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B05CAB1-A876-0909-36E1-45465A4AF6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819" y="5723865"/>
            <a:ext cx="2414444" cy="661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HM Government (2021)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HMICFRS (2021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7317D36-E4A2-755B-42E0-B4A9C01FB5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7268987"/>
              </p:ext>
            </p:extLst>
          </p:nvPr>
        </p:nvGraphicFramePr>
        <p:xfrm>
          <a:off x="3895725" y="808038"/>
          <a:ext cx="4793456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Graphic spid="6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5C2D91"/>
                </a:solidFill>
              </a:defRPr>
            </a:pPr>
            <a:r>
              <a:rPr lang="en-GB">
                <a:solidFill>
                  <a:srgbClr val="FFFFFF"/>
                </a:solidFill>
              </a:rPr>
              <a:t>Operational Reform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476396-DFFA-D953-3D4D-1192AFAE1F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1652546"/>
              </p:ext>
            </p:extLst>
          </p:nvPr>
        </p:nvGraphicFramePr>
        <p:xfrm>
          <a:off x="965200" y="2324100"/>
          <a:ext cx="7219037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5999D6E-9B39-BA69-D768-6AD435A62FD7}"/>
              </a:ext>
            </a:extLst>
          </p:cNvPr>
          <p:cNvSpPr txBox="1"/>
          <p:nvPr/>
        </p:nvSpPr>
        <p:spPr>
          <a:xfrm>
            <a:off x="471055" y="5656060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College of Policing (2022)Rape Crisis England &amp; Wales (2023)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63154" y="467397"/>
            <a:ext cx="521872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  <p:style>
            <a:lnRef idx="0">
              <a:scrgbClr r="0" g="0" b="0"/>
            </a:lnRef>
            <a:fillRef idx="1002">
              <a:schemeClr val="dk2"/>
            </a:fillRef>
            <a:effectRef idx="0">
              <a:scrgbClr r="0" g="0" b="0"/>
            </a:effectRef>
            <a:fontRef idx="major"/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279" y="1209957"/>
            <a:ext cx="2275935" cy="4438087"/>
          </a:xfrm>
        </p:spPr>
        <p:txBody>
          <a:bodyPr anchor="ctr">
            <a:normAutofit/>
          </a:bodyPr>
          <a:lstStyle/>
          <a:p>
            <a:pPr algn="r">
              <a:defRPr>
                <a:solidFill>
                  <a:srgbClr val="5C2D91"/>
                </a:solidFill>
              </a:defRPr>
            </a:pPr>
            <a:r>
              <a:rPr lang="en-GB" sz="2400" dirty="0">
                <a:solidFill>
                  <a:schemeClr val="tx1"/>
                </a:solidFill>
              </a:rPr>
              <a:t>Prevention &amp; Community Engagement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D23B2CD-009B-425A-9616-1E1AD1D5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67515" y="1930986"/>
            <a:ext cx="0" cy="3200400"/>
          </a:xfrm>
          <a:prstGeom prst="line">
            <a:avLst/>
          </a:prstGeom>
          <a:ln w="15875" cap="sq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8818" y="1059025"/>
            <a:ext cx="3976641" cy="4739950"/>
          </a:xfrm>
        </p:spPr>
        <p:txBody>
          <a:bodyPr anchor="ctr">
            <a:normAutofit/>
          </a:bodyPr>
          <a:lstStyle/>
          <a:p>
            <a:pPr>
              <a:defRPr sz="2200">
                <a:solidFill>
                  <a:srgbClr val="282828"/>
                </a:solidFill>
              </a:defRPr>
            </a:pPr>
            <a:r>
              <a:rPr lang="en-GB" sz="2200" dirty="0">
                <a:solidFill>
                  <a:schemeClr val="tx1"/>
                </a:solidFill>
              </a:rPr>
              <a:t>Third-sector partnership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rPr lang="en-GB" sz="2200" dirty="0">
                <a:solidFill>
                  <a:schemeClr val="tx1"/>
                </a:solidFill>
              </a:rPr>
              <a:t>Education and early intervention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rPr lang="en-GB" sz="2200" dirty="0">
                <a:solidFill>
                  <a:schemeClr val="tx1"/>
                </a:solidFill>
              </a:rPr>
              <a:t>Culturally competent policing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3EF266-9DEA-8411-BC15-283B1B92BA76}"/>
              </a:ext>
            </a:extLst>
          </p:cNvPr>
          <p:cNvSpPr txBox="1"/>
          <p:nvPr/>
        </p:nvSpPr>
        <p:spPr>
          <a:xfrm>
            <a:off x="418010" y="5692785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HM Government (2021)Rape Crisis England &amp; Wales (2023)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>
                <a:solidFill>
                  <a:srgbClr val="5C2D91"/>
                </a:solidFill>
              </a:defRPr>
            </a:pPr>
            <a:r>
              <a:rPr dirty="0">
                <a:solidFill>
                  <a:schemeClr val="accent5"/>
                </a:solidFill>
              </a:rPr>
              <a:t>Measuring Success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>
                <a:solidFill>
                  <a:srgbClr val="282828"/>
                </a:solidFill>
              </a:defRPr>
            </a:pPr>
            <a:r>
              <a:rPr dirty="0"/>
              <a:t>Safety not statistics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rPr dirty="0"/>
              <a:t>Reduced repeat harm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rPr dirty="0"/>
              <a:t>Victim confidence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56D40ED8-845F-72B0-198A-F912C8D8B7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3437" y="5954101"/>
            <a:ext cx="760977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/>
              <a:t>HM Inspectorate of Constabulary and Fire &amp; Rescue Services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(2021)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Office of national statistics (2023)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>
                <a:solidFill>
                  <a:srgbClr val="5C2D91"/>
                </a:solidFill>
              </a:defRPr>
            </a:pPr>
            <a:r>
              <a:rPr dirty="0">
                <a:solidFill>
                  <a:schemeClr val="accent5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>
                <a:solidFill>
                  <a:srgbClr val="282828"/>
                </a:solidFill>
              </a:defRPr>
            </a:pPr>
            <a:r>
              <a:rPr dirty="0"/>
              <a:t>Systemic failure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rPr dirty="0"/>
              <a:t>Reform is achievable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rPr dirty="0"/>
              <a:t>National commitment required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>
                <a:solidFill>
                  <a:srgbClr val="5C2D91"/>
                </a:solidFill>
              </a:defRPr>
            </a:pPr>
            <a:r>
              <a:rPr dirty="0">
                <a:solidFill>
                  <a:schemeClr val="accent5"/>
                </a:solidFill>
              </a:rPr>
              <a:t>References (Harvard)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382" y="2489200"/>
            <a:ext cx="7775526" cy="4368800"/>
          </a:xfrm>
        </p:spPr>
        <p:txBody>
          <a:bodyPr>
            <a:normAutofit/>
          </a:bodyPr>
          <a:lstStyle/>
          <a:p>
            <a:pPr>
              <a:defRPr sz="1400">
                <a:solidFill>
                  <a:srgbClr val="282828"/>
                </a:solidFill>
              </a:defRPr>
            </a:pPr>
            <a:r>
              <a:rPr lang="en-GB" sz="1200" dirty="0"/>
              <a:t>College of Policing (2022) Violence against women and girls (VAWG) toolkit. Available at: https://www.college.policing.gov.uk (Accessed: 5</a:t>
            </a:r>
            <a:r>
              <a:rPr lang="en-GB" sz="1200" baseline="30000" dirty="0"/>
              <a:t>th</a:t>
            </a:r>
            <a:r>
              <a:rPr lang="en-GB" sz="1200" dirty="0"/>
              <a:t> January 2026).</a:t>
            </a:r>
          </a:p>
          <a:p>
            <a:pPr>
              <a:defRPr sz="1400">
                <a:solidFill>
                  <a:srgbClr val="282828"/>
                </a:solidFill>
              </a:defRPr>
            </a:pPr>
            <a:r>
              <a:rPr lang="en-GB" sz="1200" dirty="0"/>
              <a:t>Dyfed Powys police (2025) support after rape and sexual assault available at:</a:t>
            </a:r>
            <a:r>
              <a:rPr lang="en-GB" sz="1200" dirty="0">
                <a:hlinkClick r:id="rId3"/>
              </a:rPr>
              <a:t> Support after rape and sexual assault | Dyfed-Powys Police</a:t>
            </a:r>
            <a:r>
              <a:rPr lang="en-GB" sz="1200" dirty="0"/>
              <a:t>  (accessed 8</a:t>
            </a:r>
            <a:r>
              <a:rPr lang="en-GB" sz="1200" baseline="30000" dirty="0"/>
              <a:t>th</a:t>
            </a:r>
            <a:r>
              <a:rPr lang="en-GB" sz="1200" dirty="0"/>
              <a:t> January 2026)</a:t>
            </a:r>
          </a:p>
          <a:p>
            <a:pPr>
              <a:defRPr sz="1400">
                <a:solidFill>
                  <a:srgbClr val="282828"/>
                </a:solidFill>
              </a:defRPr>
            </a:pPr>
            <a:r>
              <a:rPr lang="en-GB" sz="1200" dirty="0"/>
              <a:t>HM Government (2021) Tackling violence against women and girls strategy. London: Home Office.</a:t>
            </a:r>
          </a:p>
          <a:p>
            <a:pPr>
              <a:defRPr sz="1400">
                <a:solidFill>
                  <a:srgbClr val="282828"/>
                </a:solidFill>
              </a:defRPr>
            </a:pPr>
            <a:r>
              <a:rPr lang="en-GB" sz="1200" dirty="0"/>
              <a:t>HM Inspectorate of Constabulary and Fire &amp; Rescue Services (HMICFRS) (2021) Police response to violence against women and girls. London: HMICFRS.</a:t>
            </a:r>
          </a:p>
          <a:p>
            <a:pPr>
              <a:defRPr sz="1400">
                <a:solidFill>
                  <a:srgbClr val="282828"/>
                </a:solidFill>
              </a:defRPr>
            </a:pPr>
            <a:r>
              <a:rPr lang="en-GB" sz="1200" dirty="0"/>
              <a:t>Office for National Statistics (2023) Violence against women and girls: research update. Newport: ONS.</a:t>
            </a:r>
          </a:p>
          <a:p>
            <a:pPr>
              <a:defRPr sz="1400">
                <a:solidFill>
                  <a:srgbClr val="282828"/>
                </a:solidFill>
              </a:defRPr>
            </a:pPr>
            <a:r>
              <a:rPr lang="en-GB" sz="1200" dirty="0"/>
              <a:t>Office for National Statistics (2024) Domestic abuse in England and Wales overview: November 2024. Newport: ONS.</a:t>
            </a:r>
          </a:p>
          <a:p>
            <a:pPr>
              <a:defRPr sz="1400">
                <a:solidFill>
                  <a:srgbClr val="282828"/>
                </a:solidFill>
              </a:defRPr>
            </a:pPr>
            <a:r>
              <a:rPr lang="en-GB" sz="1200" dirty="0"/>
              <a:t>Rape Crisis England &amp; Wales (2023) Rape Review: Two years on. London: Rape Crisis England &amp; Wales.</a:t>
            </a:r>
          </a:p>
          <a:p>
            <a:pPr>
              <a:defRPr sz="1400">
                <a:solidFill>
                  <a:srgbClr val="282828"/>
                </a:solidFill>
              </a:defRPr>
            </a:pPr>
            <a:r>
              <a:rPr lang="en-GB" sz="1200" dirty="0"/>
              <a:t>The National policing chiefs council (2025) Violence against women and girls, available at </a:t>
            </a:r>
            <a:r>
              <a:rPr lang="en-GB" sz="1200" dirty="0">
                <a:hlinkClick r:id="rId4"/>
              </a:rPr>
              <a:t>Violence Against Women and Girls</a:t>
            </a:r>
            <a:r>
              <a:rPr lang="en-GB" sz="1200" dirty="0"/>
              <a:t> (Accessed 5</a:t>
            </a:r>
            <a:r>
              <a:rPr lang="en-GB" sz="1200" baseline="30000" dirty="0"/>
              <a:t>th</a:t>
            </a:r>
            <a:r>
              <a:rPr lang="en-GB" sz="1200" dirty="0"/>
              <a:t> January 2026)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3" ma:contentTypeDescription="Create a new document." ma:contentTypeScope="" ma:versionID="2b0cd07caf490a75d278a92b6c711b75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042273ba5273d453609be36a5c13a5cd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b23fa32-4003-4364-bee1-595462966394" xsi:nil="true"/>
  </documentManagement>
</p:properties>
</file>

<file path=customXml/itemProps1.xml><?xml version="1.0" encoding="utf-8"?>
<ds:datastoreItem xmlns:ds="http://schemas.openxmlformats.org/officeDocument/2006/customXml" ds:itemID="{A706406B-8223-42A9-B3C2-A6E594393F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62EE0F4-CFF5-4738-BCE9-14D8DCBC0EB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50D2977-0A9D-45D0-A63E-86F836D3E735}">
  <ds:schemaRefs>
    <ds:schemaRef ds:uri="http://purl.org/dc/dcmitype/"/>
    <ds:schemaRef ds:uri="http://schemas.openxmlformats.org/package/2006/metadata/core-properties"/>
    <ds:schemaRef ds:uri="http://purl.org/dc/elements/1.1/"/>
    <ds:schemaRef ds:uri="http://purl.org/dc/terms/"/>
    <ds:schemaRef ds:uri="7b23fa32-4003-4364-bee1-595462966394"/>
    <ds:schemaRef ds:uri="f54e4810-f1f5-4bce-aa8e-e4722dc561be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1486</TotalTime>
  <Words>764</Words>
  <Application>Microsoft Office PowerPoint</Application>
  <PresentationFormat>On-screen Show (4:3)</PresentationFormat>
  <Paragraphs>114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Century Gothic</vt:lpstr>
      <vt:lpstr>Wingdings 3</vt:lpstr>
      <vt:lpstr>Ion Boardroom</vt:lpstr>
      <vt:lpstr>How effective is the UK policing response to violence against women and girls, and what systemic reforms are needed to ensure consistent protection, justice, and prevention across all communities?</vt:lpstr>
      <vt:lpstr>Contents </vt:lpstr>
      <vt:lpstr>What is Violence Against Women &amp; Girls (VAWG)?</vt:lpstr>
      <vt:lpstr>    Why VAWG Matters for Policing   HMICFRS (2021) – Police response to violence against women and girls HM Government (2021)       </vt:lpstr>
      <vt:lpstr>The Current Picture in England &amp; Wales</vt:lpstr>
      <vt:lpstr>Strengths of the Policing Response</vt:lpstr>
      <vt:lpstr>Key Weaknesses in Practice</vt:lpstr>
      <vt:lpstr>Case Study: Sarah Everard</vt:lpstr>
      <vt:lpstr>Why is this case study relevant? </vt:lpstr>
      <vt:lpstr>What Needs to Change: Policy Reform</vt:lpstr>
      <vt:lpstr>Operational Reform</vt:lpstr>
      <vt:lpstr>Prevention &amp; Community Engagement</vt:lpstr>
      <vt:lpstr>Measuring Success</vt:lpstr>
      <vt:lpstr>Conclusion</vt:lpstr>
      <vt:lpstr>References (Harvard)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Chelsey Poulton (2007838)</cp:lastModifiedBy>
  <cp:revision>4</cp:revision>
  <dcterms:created xsi:type="dcterms:W3CDTF">2013-01-27T09:14:16Z</dcterms:created>
  <dcterms:modified xsi:type="dcterms:W3CDTF">2026-01-09T14:28:44Z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