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57" r:id="rId2"/>
    <p:sldId id="258" r:id="rId3"/>
    <p:sldId id="259" r:id="rId4"/>
    <p:sldId id="260"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132" autoAdjust="0"/>
  </p:normalViewPr>
  <p:slideViewPr>
    <p:cSldViewPr snapToGrid="0">
      <p:cViewPr varScale="1">
        <p:scale>
          <a:sx n="66" d="100"/>
          <a:sy n="66" d="100"/>
        </p:scale>
        <p:origin x="8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E1701A-15D4-4C3B-A0E9-D1ABB151D599}" type="datetimeFigureOut">
              <a:rPr lang="en-US" smtClean="0"/>
              <a:t>11/12/2023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CAF9CE-320F-42EA-8A05-513A549F8FDE}" type="slidenum">
              <a:rPr lang="en-US" smtClean="0"/>
              <a:t>‹#›</a:t>
            </a:fld>
            <a:endParaRPr lang="en-US"/>
          </a:p>
        </p:txBody>
      </p:sp>
    </p:spTree>
    <p:extLst>
      <p:ext uri="{BB962C8B-B14F-4D97-AF65-F5344CB8AC3E}">
        <p14:creationId xmlns:p14="http://schemas.microsoft.com/office/powerpoint/2010/main" val="9801708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4CAF9CE-320F-42EA-8A05-513A549F8FDE}" type="slidenum">
              <a:rPr lang="en-US" smtClean="0"/>
              <a:t>2</a:t>
            </a:fld>
            <a:endParaRPr lang="en-US"/>
          </a:p>
        </p:txBody>
      </p:sp>
    </p:spTree>
    <p:extLst>
      <p:ext uri="{BB962C8B-B14F-4D97-AF65-F5344CB8AC3E}">
        <p14:creationId xmlns:p14="http://schemas.microsoft.com/office/powerpoint/2010/main" val="11787517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dirty="0">
                <a:effectLst/>
                <a:latin typeface="Arial" panose="020B0604020202020204" pitchFamily="34" charset="0"/>
                <a:ea typeface="Times New Roman" panose="02020603050405020304" pitchFamily="18" charset="0"/>
                <a:cs typeface="Times New Roman" panose="02020603050405020304" pitchFamily="18" charset="0"/>
              </a:rPr>
              <a:t>Introduction</a:t>
            </a:r>
          </a:p>
          <a:p>
            <a:r>
              <a:rPr lang="en-US" sz="1800" dirty="0">
                <a:solidFill>
                  <a:srgbClr val="000000"/>
                </a:solidFill>
                <a:effectLst/>
                <a:latin typeface="Arial" panose="020B0604020202020204" pitchFamily="34" charset="0"/>
                <a:ea typeface="Arial" panose="020B0604020202020204" pitchFamily="34" charset="0"/>
              </a:rPr>
              <a:t>Employee engagement is the combination of professional and emotional connection that is built through various practices by organisations. The concept of employee engagement and the importance of employee engagement will be discussed in this presentation. Employee engagement facilitates the motivation in the job role and makes the employee feel valued in the organisation. Apart from this, the relationship between employee engagement and health and safety measures will be devised in this presentation as this enhances the overall productivity of the employees. The 5 C model will be added in this presentation to understand employee engagement in the Marriott hotel.  Furthermore, some recommendations will be included to improve employee engagement in the Marriott.</a:t>
            </a:r>
            <a:endParaRPr lang="en-US" dirty="0"/>
          </a:p>
        </p:txBody>
      </p:sp>
      <p:sp>
        <p:nvSpPr>
          <p:cNvPr id="4" name="Slide Number Placeholder 3"/>
          <p:cNvSpPr>
            <a:spLocks noGrp="1"/>
          </p:cNvSpPr>
          <p:nvPr>
            <p:ph type="sldNum" sz="quarter" idx="5"/>
          </p:nvPr>
        </p:nvSpPr>
        <p:spPr/>
        <p:txBody>
          <a:bodyPr/>
          <a:lstStyle/>
          <a:p>
            <a:fld id="{B4CAF9CE-320F-42EA-8A05-513A549F8FDE}" type="slidenum">
              <a:rPr lang="en-US" smtClean="0"/>
              <a:t>3</a:t>
            </a:fld>
            <a:endParaRPr lang="en-US"/>
          </a:p>
        </p:txBody>
      </p:sp>
    </p:spTree>
    <p:extLst>
      <p:ext uri="{BB962C8B-B14F-4D97-AF65-F5344CB8AC3E}">
        <p14:creationId xmlns:p14="http://schemas.microsoft.com/office/powerpoint/2010/main" val="1658281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800"/>
              </a:spcBef>
              <a:spcAft>
                <a:spcPts val="600"/>
              </a:spcAft>
            </a:pPr>
            <a:r>
              <a:rPr lang="en-US"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Concept of Employee Engagement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Employee engagement refers to the professional and emotional connections between the employees that they can feel for their organisation, work as well as colleagues. The high engagement guides the employees to boost job performance and satisfaction, as well as employee retention. This also has a positive impact on the experience of the employee. The fundamental purpose of employee engagement is to boost the working culture, increase productivity, and enhance the relationship between employees and customers (Bridger, 2018). Additionally, through employee engagement, they can understand the importance as well as they are genuinely cared for by the management.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4CAF9CE-320F-42EA-8A05-513A549F8FDE}" type="slidenum">
              <a:rPr lang="en-US" smtClean="0"/>
              <a:t>4</a:t>
            </a:fld>
            <a:endParaRPr lang="en-US"/>
          </a:p>
        </p:txBody>
      </p:sp>
    </p:spTree>
    <p:extLst>
      <p:ext uri="{BB962C8B-B14F-4D97-AF65-F5344CB8AC3E}">
        <p14:creationId xmlns:p14="http://schemas.microsoft.com/office/powerpoint/2010/main" val="3015127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dirty="0">
                <a:effectLst/>
                <a:latin typeface="Arial" panose="020B0604020202020204" pitchFamily="34" charset="0"/>
                <a:ea typeface="Times New Roman" panose="02020603050405020304" pitchFamily="18" charset="0"/>
                <a:cs typeface="Times New Roman" panose="02020603050405020304" pitchFamily="18" charset="0"/>
              </a:rPr>
              <a:t>Importance of employee engagement</a:t>
            </a:r>
          </a:p>
          <a:p>
            <a:pPr algn="just">
              <a:lnSpc>
                <a:spcPct val="150000"/>
              </a:lnSpc>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Employee engagement improves productivity, enhances the working culture, and creates a better customer relationship with the work. All of these factors affect the overall profit of the firm. Because of high employee engagement, the employees feel more connected to the work culture. The workers can feel and understand the surroundings and feel more engaged with the firm. Employee satisfaction helps the employees achieve greater and following this, the firm is able to control employee retention, high-stress behaviors, and other negative factors. Concerning this, the employees are able to maintain their personal life as well as professional life and also firmly committed to their job (Wickham, 2020).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4CAF9CE-320F-42EA-8A05-513A549F8FDE}" type="slidenum">
              <a:rPr lang="en-US" smtClean="0"/>
              <a:t>5</a:t>
            </a:fld>
            <a:endParaRPr lang="en-US"/>
          </a:p>
        </p:txBody>
      </p:sp>
    </p:spTree>
    <p:extLst>
      <p:ext uri="{BB962C8B-B14F-4D97-AF65-F5344CB8AC3E}">
        <p14:creationId xmlns:p14="http://schemas.microsoft.com/office/powerpoint/2010/main" val="3406991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dirty="0">
                <a:effectLst/>
                <a:latin typeface="Arial" panose="020B0604020202020204" pitchFamily="34" charset="0"/>
                <a:ea typeface="Times New Roman" panose="02020603050405020304" pitchFamily="18" charset="0"/>
                <a:cs typeface="Times New Roman" panose="02020603050405020304" pitchFamily="18" charset="0"/>
              </a:rPr>
              <a:t>Relationship between Employee Engagement and Health and Safety</a:t>
            </a:r>
          </a:p>
          <a:p>
            <a:pPr algn="just">
              <a:lnSpc>
                <a:spcPct val="150000"/>
              </a:lnSpc>
            </a:pPr>
            <a:r>
              <a:rPr lang="en-US"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Providing proper equipment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Implementing the employee engagement model, Marriott Hotel provides important equipment to their housekeeping team that helps them maintain their health and safety. Additionally, the equipment is also affecting the overall cleanliness, maintenance, and quality of the types of equipment. This training also ensures the standards of the brand as well as following the health and safety procedures.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Gives detailed instructions for safety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Marriott Hotel prepares a safety manual for the team of the housekeeping hence that they can read and understand how to maintain safety. Furthermore, they also paste the different kinds of safety rules along with a number of strategic points (</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Lin et al., 2021)</a:t>
            </a: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Conducts training on bloodborne pathogens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is one of the most necessary as well as critical training for protecting the health as well as safety of the housekeeping workers who may be facing the risk of exposure to the disease of bloodborne pathogens within a hotel room.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4CAF9CE-320F-42EA-8A05-513A549F8FDE}" type="slidenum">
              <a:rPr lang="en-US" smtClean="0"/>
              <a:t>6</a:t>
            </a:fld>
            <a:endParaRPr lang="en-US"/>
          </a:p>
        </p:txBody>
      </p:sp>
    </p:spTree>
    <p:extLst>
      <p:ext uri="{BB962C8B-B14F-4D97-AF65-F5344CB8AC3E}">
        <p14:creationId xmlns:p14="http://schemas.microsoft.com/office/powerpoint/2010/main" val="35456019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dirty="0">
                <a:effectLst/>
                <a:latin typeface="Arial" panose="020B0604020202020204" pitchFamily="34" charset="0"/>
                <a:ea typeface="Times New Roman" panose="02020603050405020304" pitchFamily="18" charset="0"/>
                <a:cs typeface="Times New Roman" panose="02020603050405020304" pitchFamily="18" charset="0"/>
              </a:rPr>
              <a:t>The 5C Model of Employee Engagement </a:t>
            </a:r>
          </a:p>
          <a:p>
            <a:pPr algn="just">
              <a:lnSpc>
                <a:spcPct val="150000"/>
              </a:lnSpc>
            </a:pPr>
            <a:r>
              <a:rPr lang="en-US" sz="18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Care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management department of the Marriott Hotel actively shows that they actually care for their staff. They connect to their management and are able to create a strong relationship with the workplace. By maintaining all health procedures, the employees feel valued and this encourages them to keep up their commitment as they can understand that the firm is also prioritising their well-being. In this way, the entire team feels more motivated and they support each member of the team mentally and physically. This leads to enhanced productivity, job satisfaction, as well as high profit for the firm (</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Kuijpers</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et al., 2020)</a:t>
            </a: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Connect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manager must engage and keep the informal chats with their employees in a regular way hence that</a:t>
            </a:r>
            <a:r>
              <a:rPr lang="en-US" sz="18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they can encourage them to build strong connections. They also can give personal reviews of each employee within the workplace this, helps them to enhance the opportunity to modify their mistakes. This also allows the workers to gauge their satisfaction of the employees with their working atmosphere such as colleagues, workload, as well as regular tasks. In order to give importance to the feedback and also act on the issues, the workers feel empowered to influence their managers honestly and openly.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4CAF9CE-320F-42EA-8A05-513A549F8FDE}" type="slidenum">
              <a:rPr lang="en-US" smtClean="0"/>
              <a:t>7</a:t>
            </a:fld>
            <a:endParaRPr lang="en-US"/>
          </a:p>
        </p:txBody>
      </p:sp>
    </p:spTree>
    <p:extLst>
      <p:ext uri="{BB962C8B-B14F-4D97-AF65-F5344CB8AC3E}">
        <p14:creationId xmlns:p14="http://schemas.microsoft.com/office/powerpoint/2010/main" val="11086060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Coach</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Successful leaders especially the management department able to understand the guidance and coaching among the team or the employees of Marriot Hotel. Understanding the perspectives of the employees guides to creation of a culture that fosters retention, growth, as well as employee happiness. Marriott Hotel implements a strong strategy as well as methods to develop a strong coaching program in the firm. Their constant effort helps the employees to understand their values and they feel motivated to strive for an excellent outcome rather than feeling dismissed or ignored (</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Dubbelt</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et al., 2019)</a:t>
            </a: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Contribute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Marriott Hotel empowers its employees to share their innovative perspectives as well as ideas in order to foster innovations and collaboration within the workplace. This demonstrates that the employer or the management department gives importance to their ideas as well as welcomes them. All of this help to create trust as well as the engagement. This also guides to cultivation of a sense of ownership along with responsibility among the employees. This is essential to give importance to each of the members of the team and be able to discover the untapped potential along with unlock the creative solutions to the current issues of the business.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Congratulate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employees are encouraged the daily habit of the commended and acknowledged in their personal as well as professional pursuits. Offering praise for their hard work and potential encourages them to enhance their confidence significantly while they are recognised within their workplace. The contributions of the employees are valued they understand the importance of their presence. The employees are focused on recognition and frequently praised.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spcAft>
                <a:spcPts val="800"/>
              </a:spcAft>
            </a:pPr>
            <a:br>
              <a:rPr lang="en-US" sz="1800" b="1" dirty="0">
                <a:solidFill>
                  <a:srgbClr val="000000"/>
                </a:solidFill>
                <a:effectLst/>
                <a:latin typeface="Arial" panose="020B0604020202020204" pitchFamily="34" charset="0"/>
                <a:ea typeface="Times New Roman" panose="02020603050405020304" pitchFamily="18" charset="0"/>
              </a:rPr>
            </a:br>
            <a:r>
              <a:rPr lang="en-US"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4CAF9CE-320F-42EA-8A05-513A549F8FDE}" type="slidenum">
              <a:rPr lang="en-US" smtClean="0"/>
              <a:t>8</a:t>
            </a:fld>
            <a:endParaRPr lang="en-US"/>
          </a:p>
        </p:txBody>
      </p:sp>
    </p:spTree>
    <p:extLst>
      <p:ext uri="{BB962C8B-B14F-4D97-AF65-F5344CB8AC3E}">
        <p14:creationId xmlns:p14="http://schemas.microsoft.com/office/powerpoint/2010/main" val="780147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dirty="0">
                <a:effectLst/>
                <a:latin typeface="Arial" panose="020B0604020202020204" pitchFamily="34" charset="0"/>
                <a:ea typeface="Times New Roman" panose="02020603050405020304" pitchFamily="18" charset="0"/>
                <a:cs typeface="Times New Roman" panose="02020603050405020304" pitchFamily="18" charset="0"/>
              </a:rPr>
              <a:t>Recommendations</a:t>
            </a:r>
          </a:p>
          <a:p>
            <a:pPr algn="just">
              <a:lnSpc>
                <a:spcPct val="150000"/>
              </a:lnSpc>
            </a:pPr>
            <a:r>
              <a:rPr lang="en-US"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Provide training to improve the employees' skills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is highly suggested to the firm Marriott Hotel provide relevant training in order to improve professional development to create a better working atmosphere. The employees of the firm can have room for learning new skills, and grow along with applying those skills within the daily tasks. Working with better efficiency helps them to improve their employability skills for future development (</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Karim et al., 2019)</a:t>
            </a: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Giving rewards to employees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is strongly suggested to Marriott Hotel to show appreciation for the employees as well as let them know the feedback of their efforts. Employees can expect to be recognised and rewarded for their effective hard work. After rewards, they can be more engaged and reduce the retention rate. Acknowledging the achievements motivates the employees to improve their performance and also their morale (</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Kollmann</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et al., 2020)</a:t>
            </a: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4CAF9CE-320F-42EA-8A05-513A549F8FDE}" type="slidenum">
              <a:rPr lang="en-US" smtClean="0"/>
              <a:t>9</a:t>
            </a:fld>
            <a:endParaRPr lang="en-US"/>
          </a:p>
        </p:txBody>
      </p:sp>
    </p:spTree>
    <p:extLst>
      <p:ext uri="{BB962C8B-B14F-4D97-AF65-F5344CB8AC3E}">
        <p14:creationId xmlns:p14="http://schemas.microsoft.com/office/powerpoint/2010/main" val="25558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dirty="0">
                <a:effectLst/>
                <a:latin typeface="Arial" panose="020B0604020202020204" pitchFamily="34" charset="0"/>
                <a:ea typeface="Times New Roman" panose="02020603050405020304" pitchFamily="18" charset="0"/>
                <a:cs typeface="Times New Roman" panose="02020603050405020304" pitchFamily="18" charset="0"/>
              </a:rPr>
              <a:t>Conclusion </a:t>
            </a:r>
          </a:p>
          <a:p>
            <a:pPr algn="just">
              <a:lnSpc>
                <a:spcPct val="150000"/>
              </a:lnSpc>
              <a:spcAft>
                <a:spcPts val="12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Employee engagement is the crucial part to gain the employee loyalty and incising the brand standards in the community. In relation to this, the concept of the employee engagement and the importance of employe engagement has been discussed in this presentation. In addition to this, the relationship between the employee engagement and the health and safety measures has also been added in this presentation. Considering this, the 5C model of employee engagement has been devised in this presentation to understand the employee engagement in the Marriott. Furthermore, recommendations have been made to increases the employee engagement.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4CAF9CE-320F-42EA-8A05-513A549F8FDE}" type="slidenum">
              <a:rPr lang="en-US" smtClean="0"/>
              <a:t>10</a:t>
            </a:fld>
            <a:endParaRPr lang="en-US"/>
          </a:p>
        </p:txBody>
      </p:sp>
    </p:spTree>
    <p:extLst>
      <p:ext uri="{BB962C8B-B14F-4D97-AF65-F5344CB8AC3E}">
        <p14:creationId xmlns:p14="http://schemas.microsoft.com/office/powerpoint/2010/main" val="12825265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de-DE" sz="1800" b="1" kern="0" dirty="0">
                <a:solidFill>
                  <a:srgbClr val="000000"/>
                </a:solidFill>
                <a:effectLst/>
                <a:latin typeface="Arial" panose="020B0604020202020204" pitchFamily="34" charset="0"/>
                <a:ea typeface="Times New Roman" panose="02020603050405020304" pitchFamily="18" charset="0"/>
              </a:rPr>
              <a:t>References</a:t>
            </a:r>
            <a:endParaRPr lang="en-IN" sz="1800" b="1" kern="0" dirty="0">
              <a:solidFill>
                <a:srgbClr val="000000"/>
              </a:solidFill>
              <a:effectLst/>
              <a:latin typeface="Arial" panose="020B0604020202020204" pitchFamily="34" charset="0"/>
              <a:ea typeface="Times New Roman" panose="02020603050405020304" pitchFamily="18" charset="0"/>
            </a:endParaRPr>
          </a:p>
          <a:p>
            <a:pPr algn="just">
              <a:lnSpc>
                <a:spcPct val="150000"/>
              </a:lnSpc>
            </a:pPr>
            <a:r>
              <a:rPr lang="en-US" sz="1800" dirty="0">
                <a:effectLst/>
                <a:latin typeface="Arial" panose="020B0604020202020204" pitchFamily="34" charset="0"/>
                <a:ea typeface="Arial" panose="020B0604020202020204" pitchFamily="34" charset="0"/>
                <a:cs typeface="Arial" panose="020B0604020202020204" pitchFamily="34" charset="0"/>
              </a:rPr>
              <a:t>Bridger, E. (2018) Employee engagement: a practical introduction. 2nd ed. HR Fundamentals. London: CIPD and Kogan Page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Dubbelt</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L., Demerouti, E. and </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Rispens</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S., (2019). The value of job crafting for work engagement, task performance, and career satisfaction: longitudinal and quasi-experimental evidence. </a:t>
            </a:r>
            <a:r>
              <a:rPr lang="en-US" sz="18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European Journal of Work and Organizational Psychology</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US" sz="18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28</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(3), pp.300-314.</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Karim, M.M., Choudhury, M.M. and Latif, W.B., (2019). The impact of training and development on employees’ performance: an analysis of quantitative data. </a:t>
            </a:r>
            <a:r>
              <a:rPr lang="en-US" sz="18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Noble International Journal of Business and Management Research</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US" sz="18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3</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(2), pp.25-33.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Kollmann</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T., </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Stöckmann</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C., </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Kensbock</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J.M. and </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Peschl</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 (2020). What satisfies younger versus older employees, and why? An aging perspective on equity theory to explain interactive effects of employee age, monetary rewards, and task contributions on job satisfaction. </a:t>
            </a:r>
            <a:r>
              <a:rPr lang="en-US" sz="18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Human Resource Management</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US" sz="18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59</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(1), pp.101-115.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Kuijpers</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 </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Kooij</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D.T. and van </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Woerkom</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M., (2020). Align your job with yourself: The relationship between a job crafting intervention and work engagement, and the role of workload. </a:t>
            </a:r>
            <a:r>
              <a:rPr lang="en-US" sz="18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Journal of occupational health psychology</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US" sz="18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25</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(1), p.1.</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a:effectLst/>
                <a:latin typeface="Arial" panose="020B0604020202020204" pitchFamily="34" charset="0"/>
                <a:ea typeface="Arial" panose="020B0604020202020204" pitchFamily="34" charset="0"/>
                <a:cs typeface="Arial" panose="020B0604020202020204" pitchFamily="34" charset="0"/>
              </a:rPr>
              <a:t>Wickham, N., (2020). Why is Employee Engagement Important? 14 Benefits Backed By Research. </a:t>
            </a:r>
            <a:r>
              <a:rPr lang="en-US" sz="1800">
                <a:effectLst/>
                <a:latin typeface="Arial" panose="020B0604020202020204" pitchFamily="34" charset="0"/>
                <a:ea typeface="Arial" panose="020B0604020202020204" pitchFamily="34" charset="0"/>
                <a:cs typeface="Arial" panose="020B0604020202020204" pitchFamily="34" charset="0"/>
              </a:rPr>
              <a:t>[Online] Available at: https://www.quantumworkplace.com/future-of-work/14-benefits-of-employee-engagement-backed-by-research[Accessed 20 October 2023].</a:t>
            </a:r>
            <a:endParaRPr lang="en-US" sz="180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4CAF9CE-320F-42EA-8A05-513A549F8FDE}" type="slidenum">
              <a:rPr lang="en-US" smtClean="0"/>
              <a:t>11</a:t>
            </a:fld>
            <a:endParaRPr lang="en-US"/>
          </a:p>
        </p:txBody>
      </p:sp>
    </p:spTree>
    <p:extLst>
      <p:ext uri="{BB962C8B-B14F-4D97-AF65-F5344CB8AC3E}">
        <p14:creationId xmlns:p14="http://schemas.microsoft.com/office/powerpoint/2010/main" val="3951613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B79B4-F38A-D24B-9D8B-7D7C9E21306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3F3726-BEA6-5283-4E3E-AE13CFBC41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30448A2-AFFB-A4DC-940B-00B8B916D7E1}"/>
              </a:ext>
            </a:extLst>
          </p:cNvPr>
          <p:cNvSpPr>
            <a:spLocks noGrp="1"/>
          </p:cNvSpPr>
          <p:nvPr>
            <p:ph type="dt" sz="half" idx="10"/>
          </p:nvPr>
        </p:nvSpPr>
        <p:spPr/>
        <p:txBody>
          <a:bodyPr/>
          <a:lstStyle/>
          <a:p>
            <a:fld id="{173C40B9-AD7F-4360-9C65-8E9CBEFFC936}" type="datetimeFigureOut">
              <a:rPr lang="en-US" smtClean="0"/>
              <a:t>11/12/2023</a:t>
            </a:fld>
            <a:endParaRPr lang="en-US"/>
          </a:p>
        </p:txBody>
      </p:sp>
      <p:sp>
        <p:nvSpPr>
          <p:cNvPr id="5" name="Footer Placeholder 4">
            <a:extLst>
              <a:ext uri="{FF2B5EF4-FFF2-40B4-BE49-F238E27FC236}">
                <a16:creationId xmlns:a16="http://schemas.microsoft.com/office/drawing/2014/main" id="{77CD01E6-377B-E317-D318-BA5A68AD1B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2F775A-436E-4BF0-268C-049993B6A1D2}"/>
              </a:ext>
            </a:extLst>
          </p:cNvPr>
          <p:cNvSpPr>
            <a:spLocks noGrp="1"/>
          </p:cNvSpPr>
          <p:nvPr>
            <p:ph type="sldNum" sz="quarter" idx="12"/>
          </p:nvPr>
        </p:nvSpPr>
        <p:spPr/>
        <p:txBody>
          <a:bodyPr/>
          <a:lstStyle/>
          <a:p>
            <a:fld id="{D4FA2FB4-7DD3-43BC-AF9A-091FB3FF1291}" type="slidenum">
              <a:rPr lang="en-US" smtClean="0"/>
              <a:t>‹#›</a:t>
            </a:fld>
            <a:endParaRPr lang="en-US"/>
          </a:p>
        </p:txBody>
      </p:sp>
    </p:spTree>
    <p:extLst>
      <p:ext uri="{BB962C8B-B14F-4D97-AF65-F5344CB8AC3E}">
        <p14:creationId xmlns:p14="http://schemas.microsoft.com/office/powerpoint/2010/main" val="2096307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E99E0-AA14-CA05-F53D-3BC6184BC1F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0CB4B1-5DD6-F9FC-01C5-6BC2FAA3BC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A7209F-E113-1ACA-A9F7-A6EF28F6AAD8}"/>
              </a:ext>
            </a:extLst>
          </p:cNvPr>
          <p:cNvSpPr>
            <a:spLocks noGrp="1"/>
          </p:cNvSpPr>
          <p:nvPr>
            <p:ph type="dt" sz="half" idx="10"/>
          </p:nvPr>
        </p:nvSpPr>
        <p:spPr/>
        <p:txBody>
          <a:bodyPr/>
          <a:lstStyle/>
          <a:p>
            <a:fld id="{173C40B9-AD7F-4360-9C65-8E9CBEFFC936}" type="datetimeFigureOut">
              <a:rPr lang="en-US" smtClean="0"/>
              <a:t>11/12/2023</a:t>
            </a:fld>
            <a:endParaRPr lang="en-US"/>
          </a:p>
        </p:txBody>
      </p:sp>
      <p:sp>
        <p:nvSpPr>
          <p:cNvPr id="5" name="Footer Placeholder 4">
            <a:extLst>
              <a:ext uri="{FF2B5EF4-FFF2-40B4-BE49-F238E27FC236}">
                <a16:creationId xmlns:a16="http://schemas.microsoft.com/office/drawing/2014/main" id="{BEEFB0E2-5C60-4F0B-E587-6209C22BF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2AAFBB-53B0-9F7F-3526-E372CE9F516F}"/>
              </a:ext>
            </a:extLst>
          </p:cNvPr>
          <p:cNvSpPr>
            <a:spLocks noGrp="1"/>
          </p:cNvSpPr>
          <p:nvPr>
            <p:ph type="sldNum" sz="quarter" idx="12"/>
          </p:nvPr>
        </p:nvSpPr>
        <p:spPr/>
        <p:txBody>
          <a:bodyPr/>
          <a:lstStyle/>
          <a:p>
            <a:fld id="{D4FA2FB4-7DD3-43BC-AF9A-091FB3FF1291}" type="slidenum">
              <a:rPr lang="en-US" smtClean="0"/>
              <a:t>‹#›</a:t>
            </a:fld>
            <a:endParaRPr lang="en-US"/>
          </a:p>
        </p:txBody>
      </p:sp>
    </p:spTree>
    <p:extLst>
      <p:ext uri="{BB962C8B-B14F-4D97-AF65-F5344CB8AC3E}">
        <p14:creationId xmlns:p14="http://schemas.microsoft.com/office/powerpoint/2010/main" val="549146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A5775-C499-5404-E0AC-78A051B946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2BA33DF-DEDA-A31F-1DB6-E73E55C146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00901CD-7EA9-77CB-B98C-0D6A0D40FDB5}"/>
              </a:ext>
            </a:extLst>
          </p:cNvPr>
          <p:cNvSpPr>
            <a:spLocks noGrp="1"/>
          </p:cNvSpPr>
          <p:nvPr>
            <p:ph type="dt" sz="half" idx="10"/>
          </p:nvPr>
        </p:nvSpPr>
        <p:spPr/>
        <p:txBody>
          <a:bodyPr/>
          <a:lstStyle/>
          <a:p>
            <a:fld id="{173C40B9-AD7F-4360-9C65-8E9CBEFFC936}" type="datetimeFigureOut">
              <a:rPr lang="en-US" smtClean="0"/>
              <a:t>11/12/2023</a:t>
            </a:fld>
            <a:endParaRPr lang="en-US"/>
          </a:p>
        </p:txBody>
      </p:sp>
      <p:sp>
        <p:nvSpPr>
          <p:cNvPr id="5" name="Footer Placeholder 4">
            <a:extLst>
              <a:ext uri="{FF2B5EF4-FFF2-40B4-BE49-F238E27FC236}">
                <a16:creationId xmlns:a16="http://schemas.microsoft.com/office/drawing/2014/main" id="{565B4364-36A1-97F1-9FA6-D94C35BD9A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C663D7-1A80-A3CD-DD02-321C478AF8EA}"/>
              </a:ext>
            </a:extLst>
          </p:cNvPr>
          <p:cNvSpPr>
            <a:spLocks noGrp="1"/>
          </p:cNvSpPr>
          <p:nvPr>
            <p:ph type="sldNum" sz="quarter" idx="12"/>
          </p:nvPr>
        </p:nvSpPr>
        <p:spPr/>
        <p:txBody>
          <a:bodyPr/>
          <a:lstStyle/>
          <a:p>
            <a:fld id="{D4FA2FB4-7DD3-43BC-AF9A-091FB3FF1291}" type="slidenum">
              <a:rPr lang="en-US" smtClean="0"/>
              <a:t>‹#›</a:t>
            </a:fld>
            <a:endParaRPr lang="en-US"/>
          </a:p>
        </p:txBody>
      </p:sp>
    </p:spTree>
    <p:extLst>
      <p:ext uri="{BB962C8B-B14F-4D97-AF65-F5344CB8AC3E}">
        <p14:creationId xmlns:p14="http://schemas.microsoft.com/office/powerpoint/2010/main" val="3245438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91FF5-5B07-E82F-99E5-F9578C32B52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9332C90-6782-23B2-7769-DC4AB89A9A8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6CDD666-51B6-935E-287B-A553188ACA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0675D33-D277-22D0-731C-8061BF62276E}"/>
              </a:ext>
            </a:extLst>
          </p:cNvPr>
          <p:cNvSpPr>
            <a:spLocks noGrp="1"/>
          </p:cNvSpPr>
          <p:nvPr>
            <p:ph type="dt" sz="half" idx="10"/>
          </p:nvPr>
        </p:nvSpPr>
        <p:spPr/>
        <p:txBody>
          <a:bodyPr/>
          <a:lstStyle/>
          <a:p>
            <a:fld id="{173C40B9-AD7F-4360-9C65-8E9CBEFFC936}" type="datetimeFigureOut">
              <a:rPr lang="en-US" smtClean="0"/>
              <a:t>11/12/2023</a:t>
            </a:fld>
            <a:endParaRPr lang="en-US"/>
          </a:p>
        </p:txBody>
      </p:sp>
      <p:sp>
        <p:nvSpPr>
          <p:cNvPr id="6" name="Footer Placeholder 5">
            <a:extLst>
              <a:ext uri="{FF2B5EF4-FFF2-40B4-BE49-F238E27FC236}">
                <a16:creationId xmlns:a16="http://schemas.microsoft.com/office/drawing/2014/main" id="{E3CC2B57-D0D4-8CD1-F99B-0BFED473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8D1C74-54C5-0D04-1FF6-6515F2406B11}"/>
              </a:ext>
            </a:extLst>
          </p:cNvPr>
          <p:cNvSpPr>
            <a:spLocks noGrp="1"/>
          </p:cNvSpPr>
          <p:nvPr>
            <p:ph type="sldNum" sz="quarter" idx="12"/>
          </p:nvPr>
        </p:nvSpPr>
        <p:spPr/>
        <p:txBody>
          <a:bodyPr/>
          <a:lstStyle/>
          <a:p>
            <a:fld id="{D4FA2FB4-7DD3-43BC-AF9A-091FB3FF1291}" type="slidenum">
              <a:rPr lang="en-US" smtClean="0"/>
              <a:t>‹#›</a:t>
            </a:fld>
            <a:endParaRPr lang="en-US"/>
          </a:p>
        </p:txBody>
      </p:sp>
    </p:spTree>
    <p:extLst>
      <p:ext uri="{BB962C8B-B14F-4D97-AF65-F5344CB8AC3E}">
        <p14:creationId xmlns:p14="http://schemas.microsoft.com/office/powerpoint/2010/main" val="512758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DE798-9C1C-8E6C-10A7-8E79ED70CB0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C796E29-ED10-77F6-AFCB-B4403F2824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F51F3A-5C04-0C71-2E56-4FBC6DAF3B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7970258-20ED-92CF-6126-24094E7736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016E78-B607-D09E-157E-9006786B25B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6B8D6C-4060-D835-B927-BCC3444637C8}"/>
              </a:ext>
            </a:extLst>
          </p:cNvPr>
          <p:cNvSpPr>
            <a:spLocks noGrp="1"/>
          </p:cNvSpPr>
          <p:nvPr>
            <p:ph type="dt" sz="half" idx="10"/>
          </p:nvPr>
        </p:nvSpPr>
        <p:spPr/>
        <p:txBody>
          <a:bodyPr/>
          <a:lstStyle/>
          <a:p>
            <a:fld id="{173C40B9-AD7F-4360-9C65-8E9CBEFFC936}" type="datetimeFigureOut">
              <a:rPr lang="en-US" smtClean="0"/>
              <a:t>11/12/2023</a:t>
            </a:fld>
            <a:endParaRPr lang="en-US"/>
          </a:p>
        </p:txBody>
      </p:sp>
      <p:sp>
        <p:nvSpPr>
          <p:cNvPr id="8" name="Footer Placeholder 7">
            <a:extLst>
              <a:ext uri="{FF2B5EF4-FFF2-40B4-BE49-F238E27FC236}">
                <a16:creationId xmlns:a16="http://schemas.microsoft.com/office/drawing/2014/main" id="{3172B303-07A3-89D9-FADA-0AE61811EA9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E73A5DC-E3FB-B478-BB30-4149A7E9CA28}"/>
              </a:ext>
            </a:extLst>
          </p:cNvPr>
          <p:cNvSpPr>
            <a:spLocks noGrp="1"/>
          </p:cNvSpPr>
          <p:nvPr>
            <p:ph type="sldNum" sz="quarter" idx="12"/>
          </p:nvPr>
        </p:nvSpPr>
        <p:spPr/>
        <p:txBody>
          <a:bodyPr/>
          <a:lstStyle/>
          <a:p>
            <a:fld id="{D4FA2FB4-7DD3-43BC-AF9A-091FB3FF1291}" type="slidenum">
              <a:rPr lang="en-US" smtClean="0"/>
              <a:t>‹#›</a:t>
            </a:fld>
            <a:endParaRPr lang="en-US"/>
          </a:p>
        </p:txBody>
      </p:sp>
    </p:spTree>
    <p:extLst>
      <p:ext uri="{BB962C8B-B14F-4D97-AF65-F5344CB8AC3E}">
        <p14:creationId xmlns:p14="http://schemas.microsoft.com/office/powerpoint/2010/main" val="3301978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8D5A9-07A6-E195-3F04-48A8582ED3F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B1AB2C2-1DFF-D09E-D215-C974EB0C9FD7}"/>
              </a:ext>
            </a:extLst>
          </p:cNvPr>
          <p:cNvSpPr>
            <a:spLocks noGrp="1"/>
          </p:cNvSpPr>
          <p:nvPr>
            <p:ph type="dt" sz="half" idx="10"/>
          </p:nvPr>
        </p:nvSpPr>
        <p:spPr/>
        <p:txBody>
          <a:bodyPr/>
          <a:lstStyle/>
          <a:p>
            <a:fld id="{173C40B9-AD7F-4360-9C65-8E9CBEFFC936}" type="datetimeFigureOut">
              <a:rPr lang="en-US" smtClean="0"/>
              <a:t>11/12/2023</a:t>
            </a:fld>
            <a:endParaRPr lang="en-US"/>
          </a:p>
        </p:txBody>
      </p:sp>
      <p:sp>
        <p:nvSpPr>
          <p:cNvPr id="4" name="Footer Placeholder 3">
            <a:extLst>
              <a:ext uri="{FF2B5EF4-FFF2-40B4-BE49-F238E27FC236}">
                <a16:creationId xmlns:a16="http://schemas.microsoft.com/office/drawing/2014/main" id="{957099C8-B454-26A2-8365-0BFC668CD65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33507A-C2F0-3E91-FCFE-DC40D3A2A591}"/>
              </a:ext>
            </a:extLst>
          </p:cNvPr>
          <p:cNvSpPr>
            <a:spLocks noGrp="1"/>
          </p:cNvSpPr>
          <p:nvPr>
            <p:ph type="sldNum" sz="quarter" idx="12"/>
          </p:nvPr>
        </p:nvSpPr>
        <p:spPr/>
        <p:txBody>
          <a:bodyPr/>
          <a:lstStyle/>
          <a:p>
            <a:fld id="{D4FA2FB4-7DD3-43BC-AF9A-091FB3FF1291}" type="slidenum">
              <a:rPr lang="en-US" smtClean="0"/>
              <a:t>‹#›</a:t>
            </a:fld>
            <a:endParaRPr lang="en-US"/>
          </a:p>
        </p:txBody>
      </p:sp>
    </p:spTree>
    <p:extLst>
      <p:ext uri="{BB962C8B-B14F-4D97-AF65-F5344CB8AC3E}">
        <p14:creationId xmlns:p14="http://schemas.microsoft.com/office/powerpoint/2010/main" val="1342456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1B9D2B-22EC-DDA3-C333-1CE81ACDCB9D}"/>
              </a:ext>
            </a:extLst>
          </p:cNvPr>
          <p:cNvSpPr>
            <a:spLocks noGrp="1"/>
          </p:cNvSpPr>
          <p:nvPr>
            <p:ph type="dt" sz="half" idx="10"/>
          </p:nvPr>
        </p:nvSpPr>
        <p:spPr/>
        <p:txBody>
          <a:bodyPr/>
          <a:lstStyle/>
          <a:p>
            <a:fld id="{173C40B9-AD7F-4360-9C65-8E9CBEFFC936}" type="datetimeFigureOut">
              <a:rPr lang="en-US" smtClean="0"/>
              <a:t>11/12/2023</a:t>
            </a:fld>
            <a:endParaRPr lang="en-US"/>
          </a:p>
        </p:txBody>
      </p:sp>
      <p:sp>
        <p:nvSpPr>
          <p:cNvPr id="3" name="Footer Placeholder 2">
            <a:extLst>
              <a:ext uri="{FF2B5EF4-FFF2-40B4-BE49-F238E27FC236}">
                <a16:creationId xmlns:a16="http://schemas.microsoft.com/office/drawing/2014/main" id="{2C45542D-4784-2DE1-08CC-3BE3482830D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942172B-3B39-D002-11D3-32D75DF5A282}"/>
              </a:ext>
            </a:extLst>
          </p:cNvPr>
          <p:cNvSpPr>
            <a:spLocks noGrp="1"/>
          </p:cNvSpPr>
          <p:nvPr>
            <p:ph type="sldNum" sz="quarter" idx="12"/>
          </p:nvPr>
        </p:nvSpPr>
        <p:spPr/>
        <p:txBody>
          <a:bodyPr/>
          <a:lstStyle/>
          <a:p>
            <a:fld id="{D4FA2FB4-7DD3-43BC-AF9A-091FB3FF1291}" type="slidenum">
              <a:rPr lang="en-US" smtClean="0"/>
              <a:t>‹#›</a:t>
            </a:fld>
            <a:endParaRPr lang="en-US"/>
          </a:p>
        </p:txBody>
      </p:sp>
    </p:spTree>
    <p:extLst>
      <p:ext uri="{BB962C8B-B14F-4D97-AF65-F5344CB8AC3E}">
        <p14:creationId xmlns:p14="http://schemas.microsoft.com/office/powerpoint/2010/main" val="2460152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F581A-6EDE-C955-CF81-9B12370D64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153262C-8E1D-4A1A-71E6-D8E1EE073E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421A0BF-1C44-AC9D-F18C-5B5ED67BBF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37F28A-3E53-E386-886A-820E988F7882}"/>
              </a:ext>
            </a:extLst>
          </p:cNvPr>
          <p:cNvSpPr>
            <a:spLocks noGrp="1"/>
          </p:cNvSpPr>
          <p:nvPr>
            <p:ph type="dt" sz="half" idx="10"/>
          </p:nvPr>
        </p:nvSpPr>
        <p:spPr/>
        <p:txBody>
          <a:bodyPr/>
          <a:lstStyle/>
          <a:p>
            <a:fld id="{173C40B9-AD7F-4360-9C65-8E9CBEFFC936}" type="datetimeFigureOut">
              <a:rPr lang="en-US" smtClean="0"/>
              <a:t>11/12/2023</a:t>
            </a:fld>
            <a:endParaRPr lang="en-US"/>
          </a:p>
        </p:txBody>
      </p:sp>
      <p:sp>
        <p:nvSpPr>
          <p:cNvPr id="6" name="Footer Placeholder 5">
            <a:extLst>
              <a:ext uri="{FF2B5EF4-FFF2-40B4-BE49-F238E27FC236}">
                <a16:creationId xmlns:a16="http://schemas.microsoft.com/office/drawing/2014/main" id="{ECBBF992-432D-510F-0B07-4BF38303F0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4DCB-C011-C5B3-DF49-3FF056020748}"/>
              </a:ext>
            </a:extLst>
          </p:cNvPr>
          <p:cNvSpPr>
            <a:spLocks noGrp="1"/>
          </p:cNvSpPr>
          <p:nvPr>
            <p:ph type="sldNum" sz="quarter" idx="12"/>
          </p:nvPr>
        </p:nvSpPr>
        <p:spPr/>
        <p:txBody>
          <a:bodyPr/>
          <a:lstStyle/>
          <a:p>
            <a:fld id="{D4FA2FB4-7DD3-43BC-AF9A-091FB3FF1291}" type="slidenum">
              <a:rPr lang="en-US" smtClean="0"/>
              <a:t>‹#›</a:t>
            </a:fld>
            <a:endParaRPr lang="en-US"/>
          </a:p>
        </p:txBody>
      </p:sp>
    </p:spTree>
    <p:extLst>
      <p:ext uri="{BB962C8B-B14F-4D97-AF65-F5344CB8AC3E}">
        <p14:creationId xmlns:p14="http://schemas.microsoft.com/office/powerpoint/2010/main" val="1427586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497DF-4CE7-DCFA-40E5-3CA26DD95A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DDE26CD-4F2C-18BA-1F03-1AD94E44F6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31FE6C8-F5FC-18A7-3329-5800B52235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F82710-5F2E-1A9B-D1E6-E12D354997EB}"/>
              </a:ext>
            </a:extLst>
          </p:cNvPr>
          <p:cNvSpPr>
            <a:spLocks noGrp="1"/>
          </p:cNvSpPr>
          <p:nvPr>
            <p:ph type="dt" sz="half" idx="10"/>
          </p:nvPr>
        </p:nvSpPr>
        <p:spPr/>
        <p:txBody>
          <a:bodyPr/>
          <a:lstStyle/>
          <a:p>
            <a:fld id="{173C40B9-AD7F-4360-9C65-8E9CBEFFC936}" type="datetimeFigureOut">
              <a:rPr lang="en-US" smtClean="0"/>
              <a:t>11/12/2023</a:t>
            </a:fld>
            <a:endParaRPr lang="en-US"/>
          </a:p>
        </p:txBody>
      </p:sp>
      <p:sp>
        <p:nvSpPr>
          <p:cNvPr id="6" name="Footer Placeholder 5">
            <a:extLst>
              <a:ext uri="{FF2B5EF4-FFF2-40B4-BE49-F238E27FC236}">
                <a16:creationId xmlns:a16="http://schemas.microsoft.com/office/drawing/2014/main" id="{5359B454-340A-41A5-316E-A151309C29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9673E9-FAB3-7908-1A5C-71F81D37C8B3}"/>
              </a:ext>
            </a:extLst>
          </p:cNvPr>
          <p:cNvSpPr>
            <a:spLocks noGrp="1"/>
          </p:cNvSpPr>
          <p:nvPr>
            <p:ph type="sldNum" sz="quarter" idx="12"/>
          </p:nvPr>
        </p:nvSpPr>
        <p:spPr/>
        <p:txBody>
          <a:bodyPr/>
          <a:lstStyle/>
          <a:p>
            <a:fld id="{D4FA2FB4-7DD3-43BC-AF9A-091FB3FF1291}" type="slidenum">
              <a:rPr lang="en-US" smtClean="0"/>
              <a:t>‹#›</a:t>
            </a:fld>
            <a:endParaRPr lang="en-US"/>
          </a:p>
        </p:txBody>
      </p:sp>
    </p:spTree>
    <p:extLst>
      <p:ext uri="{BB962C8B-B14F-4D97-AF65-F5344CB8AC3E}">
        <p14:creationId xmlns:p14="http://schemas.microsoft.com/office/powerpoint/2010/main" val="1419535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2B91C-4A19-1A98-1376-BC5BAD0D4D1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C7F27AD-EAB0-B348-7169-6C5144566C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9D20BC-C3C9-9A27-6E80-4BE763577E03}"/>
              </a:ext>
            </a:extLst>
          </p:cNvPr>
          <p:cNvSpPr>
            <a:spLocks noGrp="1"/>
          </p:cNvSpPr>
          <p:nvPr>
            <p:ph type="dt" sz="half" idx="10"/>
          </p:nvPr>
        </p:nvSpPr>
        <p:spPr/>
        <p:txBody>
          <a:bodyPr/>
          <a:lstStyle/>
          <a:p>
            <a:fld id="{173C40B9-AD7F-4360-9C65-8E9CBEFFC936}" type="datetimeFigureOut">
              <a:rPr lang="en-US" smtClean="0"/>
              <a:t>11/12/2023</a:t>
            </a:fld>
            <a:endParaRPr lang="en-US"/>
          </a:p>
        </p:txBody>
      </p:sp>
      <p:sp>
        <p:nvSpPr>
          <p:cNvPr id="5" name="Footer Placeholder 4">
            <a:extLst>
              <a:ext uri="{FF2B5EF4-FFF2-40B4-BE49-F238E27FC236}">
                <a16:creationId xmlns:a16="http://schemas.microsoft.com/office/drawing/2014/main" id="{BB532B42-2CE8-4D2F-9732-45D1EAA444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BBF962-6778-4DF4-5C7F-6EC2404CB7F9}"/>
              </a:ext>
            </a:extLst>
          </p:cNvPr>
          <p:cNvSpPr>
            <a:spLocks noGrp="1"/>
          </p:cNvSpPr>
          <p:nvPr>
            <p:ph type="sldNum" sz="quarter" idx="12"/>
          </p:nvPr>
        </p:nvSpPr>
        <p:spPr/>
        <p:txBody>
          <a:bodyPr/>
          <a:lstStyle/>
          <a:p>
            <a:fld id="{D4FA2FB4-7DD3-43BC-AF9A-091FB3FF1291}" type="slidenum">
              <a:rPr lang="en-US" smtClean="0"/>
              <a:t>‹#›</a:t>
            </a:fld>
            <a:endParaRPr lang="en-US"/>
          </a:p>
        </p:txBody>
      </p:sp>
    </p:spTree>
    <p:extLst>
      <p:ext uri="{BB962C8B-B14F-4D97-AF65-F5344CB8AC3E}">
        <p14:creationId xmlns:p14="http://schemas.microsoft.com/office/powerpoint/2010/main" val="3820252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C92764-981B-0F1F-857B-1698ADA8D24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07C419-89F0-587B-C67D-A4496B0389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DF5B4E6-B856-D4E2-2F57-0BD4AA36CAEC}"/>
              </a:ext>
            </a:extLst>
          </p:cNvPr>
          <p:cNvSpPr>
            <a:spLocks noGrp="1"/>
          </p:cNvSpPr>
          <p:nvPr>
            <p:ph type="dt" sz="half" idx="10"/>
          </p:nvPr>
        </p:nvSpPr>
        <p:spPr/>
        <p:txBody>
          <a:bodyPr/>
          <a:lstStyle/>
          <a:p>
            <a:fld id="{173C40B9-AD7F-4360-9C65-8E9CBEFFC936}" type="datetimeFigureOut">
              <a:rPr lang="en-US" smtClean="0"/>
              <a:t>11/12/2023</a:t>
            </a:fld>
            <a:endParaRPr lang="en-US"/>
          </a:p>
        </p:txBody>
      </p:sp>
      <p:sp>
        <p:nvSpPr>
          <p:cNvPr id="5" name="Footer Placeholder 4">
            <a:extLst>
              <a:ext uri="{FF2B5EF4-FFF2-40B4-BE49-F238E27FC236}">
                <a16:creationId xmlns:a16="http://schemas.microsoft.com/office/drawing/2014/main" id="{DDEEB994-F159-FA04-909A-2260BD9A21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22E4BA-60FE-2D8F-40E7-B47DA69F205A}"/>
              </a:ext>
            </a:extLst>
          </p:cNvPr>
          <p:cNvSpPr>
            <a:spLocks noGrp="1"/>
          </p:cNvSpPr>
          <p:nvPr>
            <p:ph type="sldNum" sz="quarter" idx="12"/>
          </p:nvPr>
        </p:nvSpPr>
        <p:spPr/>
        <p:txBody>
          <a:bodyPr/>
          <a:lstStyle/>
          <a:p>
            <a:fld id="{D4FA2FB4-7DD3-43BC-AF9A-091FB3FF1291}" type="slidenum">
              <a:rPr lang="en-US" smtClean="0"/>
              <a:t>‹#›</a:t>
            </a:fld>
            <a:endParaRPr lang="en-US"/>
          </a:p>
        </p:txBody>
      </p:sp>
    </p:spTree>
    <p:extLst>
      <p:ext uri="{BB962C8B-B14F-4D97-AF65-F5344CB8AC3E}">
        <p14:creationId xmlns:p14="http://schemas.microsoft.com/office/powerpoint/2010/main" val="2723328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A171D1-367E-438D-02C5-0D8C2D1FA1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0DCFBBB-5DE4-44E8-993E-3EFFA7FF47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98A0D3-1C1A-04EA-FF56-63EE059C29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3C40B9-AD7F-4360-9C65-8E9CBEFFC936}" type="datetimeFigureOut">
              <a:rPr lang="en-US" smtClean="0"/>
              <a:t>11/12/2023</a:t>
            </a:fld>
            <a:endParaRPr lang="en-US"/>
          </a:p>
        </p:txBody>
      </p:sp>
      <p:sp>
        <p:nvSpPr>
          <p:cNvPr id="5" name="Footer Placeholder 4">
            <a:extLst>
              <a:ext uri="{FF2B5EF4-FFF2-40B4-BE49-F238E27FC236}">
                <a16:creationId xmlns:a16="http://schemas.microsoft.com/office/drawing/2014/main" id="{8607C2D9-1968-2829-E125-871CF73A87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FEB38F9-EF50-7F70-00FC-401913AA2F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FA2FB4-7DD3-43BC-AF9A-091FB3FF1291}" type="slidenum">
              <a:rPr lang="en-US" smtClean="0"/>
              <a:t>‹#›</a:t>
            </a:fld>
            <a:endParaRPr lang="en-US"/>
          </a:p>
        </p:txBody>
      </p:sp>
    </p:spTree>
    <p:extLst>
      <p:ext uri="{BB962C8B-B14F-4D97-AF65-F5344CB8AC3E}">
        <p14:creationId xmlns:p14="http://schemas.microsoft.com/office/powerpoint/2010/main" val="1013714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244CFF-2E03-3184-5D89-69447DF9C950}"/>
              </a:ext>
            </a:extLst>
          </p:cNvPr>
          <p:cNvSpPr txBox="1"/>
          <p:nvPr/>
        </p:nvSpPr>
        <p:spPr>
          <a:xfrm>
            <a:off x="3049250" y="1304662"/>
            <a:ext cx="6093500" cy="3448765"/>
          </a:xfrm>
          <a:prstGeom prst="rect">
            <a:avLst/>
          </a:prstGeom>
          <a:noFill/>
        </p:spPr>
        <p:txBody>
          <a:bodyPr wrap="square">
            <a:spAutoFit/>
          </a:bodyPr>
          <a:lstStyle/>
          <a:p>
            <a:pPr algn="ctr">
              <a:lnSpc>
                <a:spcPct val="150000"/>
              </a:lnSpc>
              <a:spcBef>
                <a:spcPts val="1200"/>
              </a:spcBef>
              <a:spcAft>
                <a:spcPts val="1200"/>
              </a:spcAft>
            </a:pPr>
            <a:r>
              <a:rPr lang="en-US" sz="2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Module Title: Operating Hotel Facilities</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spcBef>
                <a:spcPts val="1200"/>
              </a:spcBef>
              <a:spcAft>
                <a:spcPts val="1200"/>
              </a:spcAft>
            </a:pPr>
            <a:r>
              <a:rPr lang="en-US" sz="2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Assignment title: Portfolio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spcBef>
                <a:spcPts val="1200"/>
              </a:spcBef>
              <a:spcAft>
                <a:spcPts val="1200"/>
              </a:spcAft>
            </a:pPr>
            <a:r>
              <a:rPr lang="en-US"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Module leader:</a:t>
            </a:r>
            <a:r>
              <a:rPr lang="ro-RO" b="1"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Natalie</a:t>
            </a:r>
            <a:r>
              <a:rPr lang="ro-RO"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ro-RO"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Brailsford</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spcBef>
                <a:spcPts val="1200"/>
              </a:spcBef>
              <a:spcAft>
                <a:spcPts val="1200"/>
              </a:spcAft>
            </a:pPr>
            <a:r>
              <a:rPr lang="en-US"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Student name:</a:t>
            </a:r>
            <a:r>
              <a:rPr lang="ro-RO"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Alexandra Ioana Staicu</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spcBef>
                <a:spcPts val="1200"/>
              </a:spcBef>
              <a:spcAft>
                <a:spcPts val="1200"/>
              </a:spcAft>
            </a:pPr>
            <a:r>
              <a:rPr lang="en-US"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Student Id:</a:t>
            </a:r>
            <a:r>
              <a:rPr lang="ro-RO"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2222626</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3312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236B0E-C759-4CB3-ACD5-2D500F7201B2}"/>
              </a:ext>
            </a:extLst>
          </p:cNvPr>
          <p:cNvSpPr txBox="1"/>
          <p:nvPr/>
        </p:nvSpPr>
        <p:spPr>
          <a:xfrm>
            <a:off x="3393948" y="551968"/>
            <a:ext cx="6099048" cy="830997"/>
          </a:xfrm>
          <a:prstGeom prst="rect">
            <a:avLst/>
          </a:prstGeom>
          <a:noFill/>
        </p:spPr>
        <p:txBody>
          <a:bodyPr wrap="square">
            <a:spAutoFit/>
          </a:bodyPr>
          <a:lstStyle/>
          <a:p>
            <a:r>
              <a:rPr lang="en-IN" sz="4800" dirty="0">
                <a:solidFill>
                  <a:schemeClr val="tx2"/>
                </a:solidFill>
                <a:latin typeface="Algerian" panose="04020705040A02060702" pitchFamily="82" charset="0"/>
              </a:rPr>
              <a:t>Table of contents</a:t>
            </a:r>
          </a:p>
        </p:txBody>
      </p:sp>
      <p:sp>
        <p:nvSpPr>
          <p:cNvPr id="5" name="TextBox 4">
            <a:extLst>
              <a:ext uri="{FF2B5EF4-FFF2-40B4-BE49-F238E27FC236}">
                <a16:creationId xmlns:a16="http://schemas.microsoft.com/office/drawing/2014/main" id="{ABB7079C-621A-4B38-91DE-3271DBB768B2}"/>
              </a:ext>
            </a:extLst>
          </p:cNvPr>
          <p:cNvSpPr txBox="1"/>
          <p:nvPr/>
        </p:nvSpPr>
        <p:spPr>
          <a:xfrm>
            <a:off x="1056132" y="1744718"/>
            <a:ext cx="10501884" cy="3730317"/>
          </a:xfrm>
          <a:prstGeom prst="rect">
            <a:avLst/>
          </a:prstGeom>
          <a:noFill/>
        </p:spPr>
        <p:txBody>
          <a:bodyPr wrap="square">
            <a:spAutoFit/>
          </a:bodyPr>
          <a:lstStyle/>
          <a:p>
            <a:pPr marL="342900" indent="-342900" algn="just">
              <a:lnSpc>
                <a:spcPct val="150000"/>
              </a:lnSpc>
              <a:buFont typeface="Wingdings" panose="05000000000000000000" pitchFamily="2" charset="2"/>
              <a:buChar char="v"/>
            </a:pPr>
            <a:r>
              <a:rPr lang="en-IN" sz="2000" b="1" dirty="0">
                <a:latin typeface="Times New Roman" panose="02020603050405020304" pitchFamily="18" charset="0"/>
                <a:cs typeface="Times New Roman" panose="02020603050405020304" pitchFamily="18" charset="0"/>
              </a:rPr>
              <a:t>Introduction									3</a:t>
            </a:r>
          </a:p>
          <a:p>
            <a:pPr marL="342900" indent="-342900" algn="just">
              <a:lnSpc>
                <a:spcPct val="150000"/>
              </a:lnSpc>
              <a:buFont typeface="Wingdings" panose="05000000000000000000" pitchFamily="2" charset="2"/>
              <a:buChar char="v"/>
            </a:pPr>
            <a:r>
              <a:rPr lang="en-US" sz="20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Concept of Employee Engagement						4</a:t>
            </a:r>
          </a:p>
          <a:p>
            <a:pPr marL="342900" indent="-342900" algn="just">
              <a:lnSpc>
                <a:spcPct val="150000"/>
              </a:lnSpc>
              <a:buFont typeface="Wingdings" panose="05000000000000000000" pitchFamily="2" charset="2"/>
              <a:buChar char="v"/>
            </a:pPr>
            <a:r>
              <a:rPr lang="en-US" sz="20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Concept of Employee Engagement						5</a:t>
            </a:r>
          </a:p>
          <a:p>
            <a:pPr marL="342900" indent="-342900" algn="just">
              <a:lnSpc>
                <a:spcPct val="150000"/>
              </a:lnSpc>
              <a:buFont typeface="Wingdings" panose="05000000000000000000" pitchFamily="2" charset="2"/>
              <a:buChar char="v"/>
            </a:pPr>
            <a:r>
              <a:rPr lang="en-US" sz="2000" b="1" dirty="0">
                <a:effectLst/>
                <a:latin typeface="Times New Roman" panose="02020603050405020304" pitchFamily="18" charset="0"/>
                <a:ea typeface="Times New Roman" panose="02020603050405020304" pitchFamily="18" charset="0"/>
                <a:cs typeface="Times New Roman" panose="02020603050405020304" pitchFamily="18" charset="0"/>
              </a:rPr>
              <a:t>Importance of employee engagement						6</a:t>
            </a:r>
          </a:p>
          <a:p>
            <a:pPr marL="342900" indent="-342900" algn="just">
              <a:lnSpc>
                <a:spcPct val="150000"/>
              </a:lnSpc>
              <a:buFont typeface="Wingdings" panose="05000000000000000000" pitchFamily="2" charset="2"/>
              <a:buChar char="v"/>
            </a:pPr>
            <a:r>
              <a:rPr lang="en-US" sz="2000" b="1" dirty="0">
                <a:effectLst/>
                <a:latin typeface="Times New Roman" panose="02020603050405020304" pitchFamily="18" charset="0"/>
                <a:ea typeface="Times New Roman" panose="02020603050405020304" pitchFamily="18" charset="0"/>
                <a:cs typeface="Times New Roman" panose="02020603050405020304" pitchFamily="18" charset="0"/>
              </a:rPr>
              <a:t>The 5C Model of Employee Engagement 					7</a:t>
            </a:r>
          </a:p>
          <a:p>
            <a:pPr marL="342900" indent="-342900" algn="just">
              <a:lnSpc>
                <a:spcPct val="150000"/>
              </a:lnSpc>
              <a:buFont typeface="Wingdings" panose="05000000000000000000" pitchFamily="2" charset="2"/>
              <a:buChar char="v"/>
            </a:pPr>
            <a:r>
              <a:rPr lang="en-US" sz="2000" b="1" dirty="0">
                <a:effectLst/>
                <a:latin typeface="Times New Roman" panose="02020603050405020304" pitchFamily="18" charset="0"/>
                <a:ea typeface="Times New Roman" panose="02020603050405020304" pitchFamily="18" charset="0"/>
                <a:cs typeface="Times New Roman" panose="02020603050405020304" pitchFamily="18" charset="0"/>
              </a:rPr>
              <a:t>Recommendations								9</a:t>
            </a:r>
          </a:p>
          <a:p>
            <a:pPr marL="342900" indent="-342900" algn="just">
              <a:lnSpc>
                <a:spcPct val="150000"/>
              </a:lnSpc>
              <a:buFont typeface="Wingdings" panose="05000000000000000000" pitchFamily="2" charset="2"/>
              <a:buChar char="v"/>
            </a:pPr>
            <a:r>
              <a:rPr lang="en-US" sz="2000" b="1" dirty="0">
                <a:latin typeface="Times New Roman" panose="02020603050405020304" pitchFamily="18" charset="0"/>
                <a:ea typeface="Times New Roman" panose="02020603050405020304" pitchFamily="18" charset="0"/>
                <a:cs typeface="Times New Roman" panose="02020603050405020304" pitchFamily="18" charset="0"/>
              </a:rPr>
              <a:t>Conclusion 									10</a:t>
            </a:r>
          </a:p>
          <a:p>
            <a:pPr marL="342900" indent="-342900" algn="just">
              <a:lnSpc>
                <a:spcPct val="150000"/>
              </a:lnSpc>
              <a:buFont typeface="Wingdings" panose="05000000000000000000" pitchFamily="2" charset="2"/>
              <a:buChar char="v"/>
            </a:pPr>
            <a:r>
              <a:rPr lang="en-US" sz="2000" b="1" dirty="0">
                <a:effectLst/>
                <a:latin typeface="Times New Roman" panose="02020603050405020304" pitchFamily="18" charset="0"/>
                <a:ea typeface="Times New Roman" panose="02020603050405020304" pitchFamily="18" charset="0"/>
                <a:cs typeface="Times New Roman" panose="02020603050405020304" pitchFamily="18" charset="0"/>
              </a:rPr>
              <a:t>References 									11</a:t>
            </a:r>
          </a:p>
        </p:txBody>
      </p:sp>
    </p:spTree>
    <p:extLst>
      <p:ext uri="{BB962C8B-B14F-4D97-AF65-F5344CB8AC3E}">
        <p14:creationId xmlns:p14="http://schemas.microsoft.com/office/powerpoint/2010/main" val="3221921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A5A52D-67E4-F6FE-A0E9-BD02F8EB0A6A}"/>
              </a:ext>
            </a:extLst>
          </p:cNvPr>
          <p:cNvSpPr txBox="1"/>
          <p:nvPr/>
        </p:nvSpPr>
        <p:spPr>
          <a:xfrm>
            <a:off x="573374" y="966787"/>
            <a:ext cx="6093500" cy="4924425"/>
          </a:xfrm>
          <a:prstGeom prst="rect">
            <a:avLst/>
          </a:prstGeom>
          <a:noFill/>
        </p:spPr>
        <p:txBody>
          <a:bodyPr wrap="square">
            <a:spAutoFit/>
          </a:bodyPr>
          <a:lstStyle/>
          <a:p>
            <a:pPr algn="just"/>
            <a:r>
              <a:rPr lang="en-US" sz="2000" b="1" dirty="0">
                <a:effectLst/>
                <a:latin typeface="Arial" panose="020B0604020202020204" pitchFamily="34" charset="0"/>
                <a:ea typeface="Times New Roman" panose="02020603050405020304" pitchFamily="18" charset="0"/>
                <a:cs typeface="Times New Roman" panose="02020603050405020304" pitchFamily="18" charset="0"/>
              </a:rPr>
              <a:t>Introduction</a:t>
            </a:r>
          </a:p>
          <a:p>
            <a:pPr algn="just"/>
            <a:endParaRPr lang="en-US" sz="2000" b="1" dirty="0">
              <a:effectLst/>
              <a:latin typeface="Arial" panose="020B0604020202020204" pitchFamily="34" charset="0"/>
              <a:ea typeface="Times New Roman" panose="02020603050405020304" pitchFamily="18" charset="0"/>
              <a:cs typeface="Times New Roman" panose="02020603050405020304" pitchFamily="18" charset="0"/>
            </a:endParaRPr>
          </a:p>
          <a:p>
            <a:pPr algn="just"/>
            <a:endParaRPr lang="en-US" sz="2000" b="1" dirty="0">
              <a:effectLst/>
              <a:latin typeface="Arial" panose="020B0604020202020204" pitchFamily="34" charset="0"/>
              <a:ea typeface="Times New Roman" panose="02020603050405020304" pitchFamily="18" charset="0"/>
              <a:cs typeface="Times New Roman" panose="02020603050405020304" pitchFamily="18" charset="0"/>
            </a:endParaRPr>
          </a:p>
          <a:p>
            <a:pPr marL="285750" indent="-285750" algn="just">
              <a:spcAft>
                <a:spcPts val="800"/>
              </a:spcAft>
              <a:buFont typeface="Arial" panose="020B0604020202020204" pitchFamily="34" charset="0"/>
              <a:buChar char="•"/>
            </a:pPr>
            <a:r>
              <a:rPr lang="en-US"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Employee engagement is the combination of professional and emotional connection that is built through various practices by organisations. </a:t>
            </a:r>
          </a:p>
          <a:p>
            <a:pPr marL="285750" indent="-285750" algn="just">
              <a:spcAft>
                <a:spcPts val="800"/>
              </a:spcAft>
              <a:buFont typeface="Arial" panose="020B0604020202020204" pitchFamily="34" charset="0"/>
              <a:buChar char="•"/>
            </a:pPr>
            <a:endParaRPr lang="en-US" dirty="0">
              <a:solidFill>
                <a:srgbClr val="000000"/>
              </a:solidFill>
              <a:latin typeface="Arial" panose="020B0604020202020204" pitchFamily="34" charset="0"/>
              <a:ea typeface="Arial" panose="020B0604020202020204" pitchFamily="34" charset="0"/>
              <a:cs typeface="Arial" panose="020B0604020202020204" pitchFamily="34" charset="0"/>
            </a:endParaRPr>
          </a:p>
          <a:p>
            <a:pPr marL="285750" indent="-285750" algn="just">
              <a:spcAft>
                <a:spcPts val="800"/>
              </a:spcAf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Employee engagement facilitates motivation in the job role and makes the employee feel valued in the organisation. </a:t>
            </a:r>
          </a:p>
          <a:p>
            <a:pPr marL="285750" indent="-285750" algn="just">
              <a:buFont typeface="Arial" panose="020B0604020202020204" pitchFamily="34" charset="0"/>
              <a:buChar char="•"/>
            </a:pPr>
            <a:endParaRPr lang="en-US" dirty="0">
              <a:solidFill>
                <a:srgbClr val="000000"/>
              </a:solidFill>
              <a:latin typeface="Arial" panose="020B0604020202020204" pitchFamily="34"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The 5 C model will be added in this presentation to understand employee engagement in the Marriott hotel.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026" name="Picture 2" descr="Employee Engagement vs Employee Experience - BPM">
            <a:extLst>
              <a:ext uri="{FF2B5EF4-FFF2-40B4-BE49-F238E27FC236}">
                <a16:creationId xmlns:a16="http://schemas.microsoft.com/office/drawing/2014/main" id="{C75203B6-9152-7228-6704-A2E3124735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1784" y="0"/>
            <a:ext cx="5390215" cy="6858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EDCF6D7-555D-4A17-AA1A-262C99BA640B}"/>
              </a:ext>
            </a:extLst>
          </p:cNvPr>
          <p:cNvSpPr txBox="1"/>
          <p:nvPr/>
        </p:nvSpPr>
        <p:spPr>
          <a:xfrm>
            <a:off x="8554212" y="6353294"/>
            <a:ext cx="3046476" cy="369332"/>
          </a:xfrm>
          <a:prstGeom prst="rect">
            <a:avLst/>
          </a:prstGeom>
          <a:noFill/>
        </p:spPr>
        <p:txBody>
          <a:bodyPr wrap="square">
            <a:spAutoFit/>
          </a:bodyPr>
          <a:lstStyle/>
          <a:p>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(Bridger, 2018)</a:t>
            </a:r>
            <a:endParaRPr lang="en-IN" dirty="0"/>
          </a:p>
        </p:txBody>
      </p:sp>
    </p:spTree>
    <p:extLst>
      <p:ext uri="{BB962C8B-B14F-4D97-AF65-F5344CB8AC3E}">
        <p14:creationId xmlns:p14="http://schemas.microsoft.com/office/powerpoint/2010/main" val="4254025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CF4F06-0FF9-3DAE-0219-2B78BF40B3D2}"/>
              </a:ext>
            </a:extLst>
          </p:cNvPr>
          <p:cNvSpPr txBox="1"/>
          <p:nvPr/>
        </p:nvSpPr>
        <p:spPr>
          <a:xfrm>
            <a:off x="5314969" y="1097592"/>
            <a:ext cx="6516974" cy="4662815"/>
          </a:xfrm>
          <a:prstGeom prst="rect">
            <a:avLst/>
          </a:prstGeom>
          <a:noFill/>
        </p:spPr>
        <p:txBody>
          <a:bodyPr wrap="square">
            <a:spAutoFit/>
          </a:bodyPr>
          <a:lstStyle/>
          <a:p>
            <a:pPr algn="just">
              <a:spcBef>
                <a:spcPts val="1800"/>
              </a:spcBef>
              <a:spcAft>
                <a:spcPts val="600"/>
              </a:spcAft>
            </a:pPr>
            <a:r>
              <a:rPr lang="en-US" sz="2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Concept of Employee Engagement</a:t>
            </a:r>
          </a:p>
          <a:p>
            <a:pPr marL="285750" indent="-285750" algn="just">
              <a:spcBef>
                <a:spcPts val="1800"/>
              </a:spcBef>
              <a:spcAft>
                <a:spcPts val="600"/>
              </a:spcAf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Employee engagement refers to the professional and emotional connections between the employees that they can feel for their organisation, work as well as colleagues.</a:t>
            </a:r>
          </a:p>
          <a:p>
            <a:pPr marL="285750" indent="-285750" algn="just">
              <a:buFont typeface="Arial" panose="020B0604020202020204" pitchFamily="34" charset="0"/>
              <a:buChar char="•"/>
            </a:pPr>
            <a:endParaRPr lang="en-US"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also has a positive impact on the experience of the employee. </a:t>
            </a:r>
          </a:p>
          <a:p>
            <a:pPr marL="285750" indent="-285750" algn="just">
              <a:buFont typeface="Arial" panose="020B0604020202020204" pitchFamily="34" charset="0"/>
              <a:buChar char="•"/>
            </a:pPr>
            <a:endParaRPr lang="en-US" dirty="0">
              <a:solidFill>
                <a:srgbClr val="000000"/>
              </a:solidFill>
              <a:latin typeface="Arial" panose="020B0604020202020204" pitchFamily="34"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fundamental purpose of employee engagement is to boost the working culture, increase productivity, and enhance the relationship between employees and customers (Bridger, 2018).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2050" name="Picture 2" descr="How to Increase Employee Engagement in the Workplace | Flexispot">
            <a:extLst>
              <a:ext uri="{FF2B5EF4-FFF2-40B4-BE49-F238E27FC236}">
                <a16:creationId xmlns:a16="http://schemas.microsoft.com/office/drawing/2014/main" id="{24E5A2FD-2A14-8323-C939-EF31F2B601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314969" cy="6858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63990E8-C4C1-4B55-BBB9-73AE28F1BBF3}"/>
              </a:ext>
            </a:extLst>
          </p:cNvPr>
          <p:cNvSpPr txBox="1"/>
          <p:nvPr/>
        </p:nvSpPr>
        <p:spPr>
          <a:xfrm>
            <a:off x="873252" y="6488668"/>
            <a:ext cx="2770407" cy="369332"/>
          </a:xfrm>
          <a:prstGeom prst="rect">
            <a:avLst/>
          </a:prstGeom>
          <a:noFill/>
        </p:spPr>
        <p:txBody>
          <a:bodyPr wrap="square">
            <a:spAutoFit/>
          </a:bodyPr>
          <a:lstStyle/>
          <a:p>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Kollmann</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et al., 2020)</a:t>
            </a:r>
            <a:endParaRPr lang="en-IN" dirty="0"/>
          </a:p>
        </p:txBody>
      </p:sp>
    </p:spTree>
    <p:extLst>
      <p:ext uri="{BB962C8B-B14F-4D97-AF65-F5344CB8AC3E}">
        <p14:creationId xmlns:p14="http://schemas.microsoft.com/office/powerpoint/2010/main" val="4228524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144356-F94B-16FE-1F26-EE5FBC3150E5}"/>
              </a:ext>
            </a:extLst>
          </p:cNvPr>
          <p:cNvSpPr txBox="1"/>
          <p:nvPr/>
        </p:nvSpPr>
        <p:spPr>
          <a:xfrm>
            <a:off x="393492" y="982176"/>
            <a:ext cx="6093500" cy="4893647"/>
          </a:xfrm>
          <a:prstGeom prst="rect">
            <a:avLst/>
          </a:prstGeom>
          <a:noFill/>
        </p:spPr>
        <p:txBody>
          <a:bodyPr wrap="square">
            <a:spAutoFit/>
          </a:bodyPr>
          <a:lstStyle/>
          <a:p>
            <a:pPr algn="just"/>
            <a:r>
              <a:rPr lang="en-US" sz="2000" b="1" dirty="0">
                <a:effectLst/>
                <a:latin typeface="Arial" panose="020B0604020202020204" pitchFamily="34" charset="0"/>
                <a:ea typeface="Times New Roman" panose="02020603050405020304" pitchFamily="18" charset="0"/>
                <a:cs typeface="Times New Roman" panose="02020603050405020304" pitchFamily="18" charset="0"/>
              </a:rPr>
              <a:t>Importance of employee engagement</a:t>
            </a:r>
          </a:p>
          <a:p>
            <a:pPr algn="just"/>
            <a:endParaRPr lang="en-US" sz="2000" b="1" dirty="0">
              <a:effectLst/>
              <a:latin typeface="Arial" panose="020B0604020202020204" pitchFamily="34" charset="0"/>
              <a:ea typeface="Times New Roman" panose="02020603050405020304" pitchFamily="18" charset="0"/>
              <a:cs typeface="Times New Roman" panose="02020603050405020304" pitchFamily="18" charset="0"/>
            </a:endParaRPr>
          </a:p>
          <a:p>
            <a:pPr algn="just"/>
            <a:endParaRPr lang="en-US" sz="2000" b="1" dirty="0">
              <a:effectLst/>
              <a:latin typeface="Arial" panose="020B0604020202020204" pitchFamily="34" charset="0"/>
              <a:ea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Employee engagement improves productivity, enhances the working culture, and creates a better customer relationship with the work. </a:t>
            </a: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Employee satisfaction helps the employees achieve greater and following this, the firm is able to control employee retention, high-stress behaviors, and other negative factors. </a:t>
            </a:r>
          </a:p>
          <a:p>
            <a:pPr marL="285750" indent="-285750" algn="just">
              <a:buFont typeface="Arial" panose="020B0604020202020204" pitchFamily="34" charset="0"/>
              <a:buChar char="•"/>
            </a:pPr>
            <a:endParaRPr lang="en-US"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endParaRPr lang="en-US"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Concerning this, the employees are able to maintain their personal life as well as professional life and also firmly committed to their job (Wickham, 2020).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3074" name="Picture 2" descr="How to Measure Employee Satisfaction">
            <a:extLst>
              <a:ext uri="{FF2B5EF4-FFF2-40B4-BE49-F238E27FC236}">
                <a16:creationId xmlns:a16="http://schemas.microsoft.com/office/drawing/2014/main" id="{D0EA5617-7CBE-E2D5-E8B3-D27FF68539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6992" y="0"/>
            <a:ext cx="5705008" cy="6858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B3EFE7C-AC44-4306-A30D-8284DC95D2B2}"/>
              </a:ext>
            </a:extLst>
          </p:cNvPr>
          <p:cNvSpPr txBox="1"/>
          <p:nvPr/>
        </p:nvSpPr>
        <p:spPr>
          <a:xfrm>
            <a:off x="8590788" y="6188702"/>
            <a:ext cx="2820924" cy="369332"/>
          </a:xfrm>
          <a:prstGeom prst="rect">
            <a:avLst/>
          </a:prstGeom>
          <a:noFill/>
        </p:spPr>
        <p:txBody>
          <a:bodyPr wrap="square">
            <a:spAutoFit/>
          </a:bodyPr>
          <a:lstStyle/>
          <a:p>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(Wickham, 2020) </a:t>
            </a:r>
            <a:endParaRPr lang="en-IN" dirty="0"/>
          </a:p>
        </p:txBody>
      </p:sp>
    </p:spTree>
    <p:extLst>
      <p:ext uri="{BB962C8B-B14F-4D97-AF65-F5344CB8AC3E}">
        <p14:creationId xmlns:p14="http://schemas.microsoft.com/office/powerpoint/2010/main" val="3352449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6521047-D6F9-F9C8-C2FA-069643328118}"/>
              </a:ext>
            </a:extLst>
          </p:cNvPr>
          <p:cNvSpPr txBox="1"/>
          <p:nvPr/>
        </p:nvSpPr>
        <p:spPr>
          <a:xfrm>
            <a:off x="5220325" y="289679"/>
            <a:ext cx="6561944" cy="6278642"/>
          </a:xfrm>
          <a:prstGeom prst="rect">
            <a:avLst/>
          </a:prstGeom>
          <a:noFill/>
        </p:spPr>
        <p:txBody>
          <a:bodyPr wrap="square">
            <a:spAutoFit/>
          </a:bodyPr>
          <a:lstStyle/>
          <a:p>
            <a:pPr algn="just"/>
            <a:r>
              <a:rPr lang="en-US" sz="2000" b="1" dirty="0">
                <a:effectLst/>
                <a:latin typeface="Arial" panose="020B0604020202020204" pitchFamily="34" charset="0"/>
                <a:ea typeface="Times New Roman" panose="02020603050405020304" pitchFamily="18" charset="0"/>
                <a:cs typeface="Times New Roman" panose="02020603050405020304" pitchFamily="18" charset="0"/>
              </a:rPr>
              <a:t>Relationship between Employee Engagement and Health and Safety</a:t>
            </a:r>
          </a:p>
          <a:p>
            <a:pPr algn="just"/>
            <a:endParaRPr lang="en-US" sz="2000" b="1"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US"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Providing proper equipment</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Implementing the employee engagement model, Marriott Hotel provides important equipment to their housekeeping team that helps them maintain their health and safety. </a:t>
            </a:r>
          </a:p>
          <a:p>
            <a:pPr algn="just"/>
            <a:endParaRPr lang="en-US" dirty="0">
              <a:solidFill>
                <a:srgbClr val="000000"/>
              </a:solidFill>
              <a:latin typeface="Arial" panose="020B0604020202020204" pitchFamily="34" charset="0"/>
              <a:ea typeface="Arial" panose="020B0604020202020204" pitchFamily="34" charset="0"/>
              <a:cs typeface="Arial" panose="020B0604020202020204" pitchFamily="34"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Gives detailed instructions for safety</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Marriott Hotel prepares a safety manual for the team of the housekeeping hence that they can read and understand how to maintain safety. </a:t>
            </a:r>
          </a:p>
          <a:p>
            <a:pPr algn="just"/>
            <a:endParaRPr lang="en-US" dirty="0">
              <a:solidFill>
                <a:srgbClr val="000000"/>
              </a:solidFill>
              <a:latin typeface="Arial" panose="020B0604020202020204" pitchFamily="34" charset="0"/>
              <a:ea typeface="Arial" panose="020B0604020202020204" pitchFamily="34" charset="0"/>
              <a:cs typeface="Arial" panose="020B0604020202020204" pitchFamily="34" charset="0"/>
            </a:endParaRP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Conducts training on bloodborne pathogens</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is one of the most necessary as well as critical training for protecting the health as well as safety of the housekeeping workers.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4098" name="Picture 2" descr="How to Create an Employee Training Program">
            <a:extLst>
              <a:ext uri="{FF2B5EF4-FFF2-40B4-BE49-F238E27FC236}">
                <a16:creationId xmlns:a16="http://schemas.microsoft.com/office/drawing/2014/main" id="{39888D65-34B6-5B3F-8F2A-80F94E210E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220325" cy="6858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9578AC8-EABA-4F7A-9C69-FF3ACA2FCD19}"/>
              </a:ext>
            </a:extLst>
          </p:cNvPr>
          <p:cNvSpPr txBox="1"/>
          <p:nvPr/>
        </p:nvSpPr>
        <p:spPr>
          <a:xfrm>
            <a:off x="160020" y="6383655"/>
            <a:ext cx="2839212" cy="369332"/>
          </a:xfrm>
          <a:prstGeom prst="rect">
            <a:avLst/>
          </a:prstGeom>
          <a:noFill/>
        </p:spPr>
        <p:txBody>
          <a:bodyPr wrap="square">
            <a:spAutoFit/>
          </a:bodyPr>
          <a:lstStyle/>
          <a:p>
            <a:r>
              <a:rPr lang="en-US"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(Lin et al., 2021)</a:t>
            </a:r>
            <a:endParaRPr lang="en-IN" dirty="0">
              <a:solidFill>
                <a:schemeClr val="bg1"/>
              </a:solidFill>
            </a:endParaRPr>
          </a:p>
        </p:txBody>
      </p:sp>
    </p:spTree>
    <p:extLst>
      <p:ext uri="{BB962C8B-B14F-4D97-AF65-F5344CB8AC3E}">
        <p14:creationId xmlns:p14="http://schemas.microsoft.com/office/powerpoint/2010/main" val="773259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8197668-3619-2CB1-0B42-795109D12B5E}"/>
              </a:ext>
            </a:extLst>
          </p:cNvPr>
          <p:cNvSpPr txBox="1"/>
          <p:nvPr/>
        </p:nvSpPr>
        <p:spPr>
          <a:xfrm>
            <a:off x="468443" y="622255"/>
            <a:ext cx="6093500" cy="5259388"/>
          </a:xfrm>
          <a:prstGeom prst="rect">
            <a:avLst/>
          </a:prstGeom>
          <a:noFill/>
        </p:spPr>
        <p:txBody>
          <a:bodyPr wrap="square">
            <a:spAutoFit/>
          </a:bodyPr>
          <a:lstStyle/>
          <a:p>
            <a:pPr algn="just">
              <a:lnSpc>
                <a:spcPct val="150000"/>
              </a:lnSpc>
            </a:pPr>
            <a:r>
              <a:rPr lang="en-US" sz="2000" b="1" dirty="0">
                <a:effectLst/>
                <a:latin typeface="Arial" panose="020B0604020202020204" pitchFamily="34" charset="0"/>
                <a:ea typeface="Times New Roman" panose="02020603050405020304" pitchFamily="18" charset="0"/>
                <a:cs typeface="Times New Roman" panose="02020603050405020304" pitchFamily="18" charset="0"/>
              </a:rPr>
              <a:t>The 5C Model of Employee Engagement </a:t>
            </a:r>
          </a:p>
          <a:p>
            <a:pPr algn="just">
              <a:lnSpc>
                <a:spcPct val="150000"/>
              </a:lnSpc>
            </a:pPr>
            <a:endParaRPr lang="en-US" sz="2000" b="1"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50000"/>
              </a:lnSpc>
            </a:pPr>
            <a:r>
              <a:rPr lang="en-US" sz="18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Care</a:t>
            </a:r>
          </a:p>
          <a:p>
            <a:pPr algn="just">
              <a:lnSpc>
                <a:spcPct val="150000"/>
              </a:lnSpc>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management department of the Marriott Hotel actively shows that they actually care for their staff.</a:t>
            </a: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Connect</a:t>
            </a:r>
          </a:p>
          <a:p>
            <a:pPr algn="just">
              <a:lnSpc>
                <a:spcPct val="150000"/>
              </a:lnSpc>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manager must engage and keep the informal chats with their employees in a regular way hence that</a:t>
            </a:r>
            <a:r>
              <a:rPr lang="en-US" sz="18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they can encourage them to build strong connections.</a:t>
            </a:r>
          </a:p>
          <a:p>
            <a:pPr algn="just">
              <a:lnSpc>
                <a:spcPct val="150000"/>
              </a:lnSpc>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5122" name="Picture 2" descr="5 New Rules to Help You Build the Right Support Framework for Improving Employee  Engagement and Retention - CXO Outlook">
            <a:extLst>
              <a:ext uri="{FF2B5EF4-FFF2-40B4-BE49-F238E27FC236}">
                <a16:creationId xmlns:a16="http://schemas.microsoft.com/office/drawing/2014/main" id="{EED97B37-952C-EB56-3F1C-DAF647FB1D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561943" y="0"/>
            <a:ext cx="5630057" cy="623574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897D8B6-7638-45B1-AD41-1FE70625929C}"/>
              </a:ext>
            </a:extLst>
          </p:cNvPr>
          <p:cNvSpPr txBox="1"/>
          <p:nvPr/>
        </p:nvSpPr>
        <p:spPr>
          <a:xfrm>
            <a:off x="8407908" y="6235745"/>
            <a:ext cx="6099048" cy="369332"/>
          </a:xfrm>
          <a:prstGeom prst="rect">
            <a:avLst/>
          </a:prstGeom>
          <a:noFill/>
        </p:spPr>
        <p:txBody>
          <a:bodyPr wrap="square">
            <a:spAutoFit/>
          </a:bodyPr>
          <a:lstStyle/>
          <a:p>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Kuijpers</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et al., 2020</a:t>
            </a:r>
            <a:endParaRPr lang="en-IN" dirty="0"/>
          </a:p>
        </p:txBody>
      </p:sp>
    </p:spTree>
    <p:extLst>
      <p:ext uri="{BB962C8B-B14F-4D97-AF65-F5344CB8AC3E}">
        <p14:creationId xmlns:p14="http://schemas.microsoft.com/office/powerpoint/2010/main" val="241999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C03710-49F2-4DC6-A56B-F7F5A4709237}"/>
              </a:ext>
            </a:extLst>
          </p:cNvPr>
          <p:cNvSpPr txBox="1"/>
          <p:nvPr/>
        </p:nvSpPr>
        <p:spPr>
          <a:xfrm>
            <a:off x="5520128" y="948690"/>
            <a:ext cx="6093500" cy="5909310"/>
          </a:xfrm>
          <a:prstGeom prst="rect">
            <a:avLst/>
          </a:prstGeom>
          <a:noFill/>
        </p:spPr>
        <p:txBody>
          <a:bodyPr wrap="square">
            <a:spAutoFit/>
          </a:bodyPr>
          <a:lstStyle/>
          <a:p>
            <a:pPr algn="just"/>
            <a:r>
              <a:rPr lang="en-US" sz="18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Coach</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Successful leaders especially the management department able to understand the guidance and coaching among the team or the employees of Marriot Hotel.</a:t>
            </a: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8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Contribute</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Marriott Hotel empowers its employees to share their innovative perspectives as well as ideas in order to foster innovations and collaboration within the workplace.</a:t>
            </a:r>
          </a:p>
          <a:p>
            <a:pPr marL="285750" indent="-285750" algn="just">
              <a:buFont typeface="Arial" panose="020B0604020202020204" pitchFamily="34" charset="0"/>
              <a:buChar char="•"/>
            </a:pPr>
            <a:endParaRPr lang="en-US" dirty="0">
              <a:solidFill>
                <a:srgbClr val="000000"/>
              </a:solidFill>
              <a:latin typeface="Arial" panose="020B0604020202020204" pitchFamily="34"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US" sz="18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Congratulate</a:t>
            </a:r>
          </a:p>
          <a:p>
            <a:pPr algn="just"/>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employees are encouraged the daily habit of the commended and acknowledged in their personal as well as professional pursuits.</a:t>
            </a:r>
            <a:endParaRPr lang="en-US" dirty="0"/>
          </a:p>
        </p:txBody>
      </p:sp>
      <p:sp>
        <p:nvSpPr>
          <p:cNvPr id="4" name="TextBox 3">
            <a:extLst>
              <a:ext uri="{FF2B5EF4-FFF2-40B4-BE49-F238E27FC236}">
                <a16:creationId xmlns:a16="http://schemas.microsoft.com/office/drawing/2014/main" id="{905EA6E7-F13A-A487-FE40-2AEF862E4361}"/>
              </a:ext>
            </a:extLst>
          </p:cNvPr>
          <p:cNvSpPr txBox="1"/>
          <p:nvPr/>
        </p:nvSpPr>
        <p:spPr>
          <a:xfrm>
            <a:off x="10047157" y="152612"/>
            <a:ext cx="1944974" cy="461665"/>
          </a:xfrm>
          <a:prstGeom prst="rect">
            <a:avLst/>
          </a:prstGeom>
          <a:noFill/>
        </p:spPr>
        <p:txBody>
          <a:bodyPr wrap="square">
            <a:spAutoFit/>
          </a:bodyPr>
          <a:lstStyle/>
          <a:p>
            <a:pPr marL="285750" indent="-285750" algn="just">
              <a:buFont typeface="Arial" panose="020B0604020202020204" pitchFamily="34" charset="0"/>
              <a:buChar char="•"/>
            </a:pPr>
            <a:r>
              <a:rPr lang="en-US" sz="2400" b="1" dirty="0">
                <a:solidFill>
                  <a:srgbClr val="000000"/>
                </a:solidFill>
                <a:latin typeface="Arial" panose="020B0604020202020204" pitchFamily="34" charset="0"/>
                <a:ea typeface="Arial" panose="020B0604020202020204" pitchFamily="34" charset="0"/>
                <a:cs typeface="Arial" panose="020B0604020202020204" pitchFamily="34" charset="0"/>
              </a:rPr>
              <a:t>CONTD…</a:t>
            </a:r>
          </a:p>
        </p:txBody>
      </p:sp>
      <p:pic>
        <p:nvPicPr>
          <p:cNvPr id="6146" name="Picture 2" descr="The Impact of Employee Engagement on Your Organisation">
            <a:extLst>
              <a:ext uri="{FF2B5EF4-FFF2-40B4-BE49-F238E27FC236}">
                <a16:creationId xmlns:a16="http://schemas.microsoft.com/office/drawing/2014/main" id="{E1285D20-759F-D321-345B-6F71DDF963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520128" cy="6858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B36D76B-D082-4D3D-9385-31BDB3C0BDC8}"/>
              </a:ext>
            </a:extLst>
          </p:cNvPr>
          <p:cNvSpPr txBox="1"/>
          <p:nvPr/>
        </p:nvSpPr>
        <p:spPr>
          <a:xfrm>
            <a:off x="67156" y="6424660"/>
            <a:ext cx="2692908" cy="369332"/>
          </a:xfrm>
          <a:prstGeom prst="rect">
            <a:avLst/>
          </a:prstGeom>
          <a:noFill/>
        </p:spPr>
        <p:txBody>
          <a:bodyPr wrap="square">
            <a:spAutoFit/>
          </a:bodyPr>
          <a:lstStyle/>
          <a:p>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Dubbelt</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et al., 2019)</a:t>
            </a:r>
            <a:endParaRPr lang="en-IN" dirty="0"/>
          </a:p>
        </p:txBody>
      </p:sp>
    </p:spTree>
    <p:extLst>
      <p:ext uri="{BB962C8B-B14F-4D97-AF65-F5344CB8AC3E}">
        <p14:creationId xmlns:p14="http://schemas.microsoft.com/office/powerpoint/2010/main" val="3412972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D2346F-E8BF-4004-76F8-EFAC4C2D7977}"/>
              </a:ext>
            </a:extLst>
          </p:cNvPr>
          <p:cNvSpPr txBox="1"/>
          <p:nvPr/>
        </p:nvSpPr>
        <p:spPr>
          <a:xfrm>
            <a:off x="348522" y="963598"/>
            <a:ext cx="6093500" cy="5170646"/>
          </a:xfrm>
          <a:prstGeom prst="rect">
            <a:avLst/>
          </a:prstGeom>
          <a:noFill/>
        </p:spPr>
        <p:txBody>
          <a:bodyPr wrap="square">
            <a:spAutoFit/>
          </a:bodyPr>
          <a:lstStyle/>
          <a:p>
            <a:pPr algn="just">
              <a:lnSpc>
                <a:spcPct val="150000"/>
              </a:lnSpc>
            </a:pPr>
            <a:r>
              <a:rPr lang="en-US" sz="2000" b="1" dirty="0">
                <a:effectLst/>
                <a:latin typeface="Arial" panose="020B0604020202020204" pitchFamily="34" charset="0"/>
                <a:ea typeface="Times New Roman" panose="02020603050405020304" pitchFamily="18" charset="0"/>
                <a:cs typeface="Times New Roman" panose="02020603050405020304" pitchFamily="18" charset="0"/>
              </a:rPr>
              <a:t>Recommendations</a:t>
            </a:r>
          </a:p>
          <a:p>
            <a:pPr algn="just">
              <a:lnSpc>
                <a:spcPct val="150000"/>
              </a:lnSpc>
            </a:pPr>
            <a:endParaRPr lang="en-US" sz="2000" b="1"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50000"/>
              </a:lnSpc>
            </a:pPr>
            <a:r>
              <a:rPr lang="en-US"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Provide training to improve the employees' skills</a:t>
            </a:r>
          </a:p>
          <a:p>
            <a:pPr algn="just">
              <a:lnSpc>
                <a:spcPct val="150000"/>
              </a:lnSpc>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is highly suggested to the firm Marriott Hotel provide relevant training in order to improve professional development to create a better working atmosphere.</a:t>
            </a:r>
          </a:p>
          <a:p>
            <a:pPr marL="285750" indent="-285750" algn="just">
              <a:buFont typeface="Arial" panose="020B0604020202020204" pitchFamily="34" charset="0"/>
              <a:buChar char="•"/>
            </a:pPr>
            <a:endParaRPr lang="en-US" dirty="0">
              <a:solidFill>
                <a:srgbClr val="000000"/>
              </a:solidFill>
              <a:latin typeface="Arial" panose="020B0604020202020204" pitchFamily="34"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Giving rewards to employees </a:t>
            </a:r>
          </a:p>
          <a:p>
            <a:pPr algn="just">
              <a:lnSpc>
                <a:spcPct val="150000"/>
              </a:lnSpc>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Acknowledging the achievements motivates the employees to improve their performance and also their morale (</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Kollmann</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et al., 2020)</a:t>
            </a:r>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7170" name="Picture 2" descr="20+ Employee Rewards that Employees Really Want">
            <a:extLst>
              <a:ext uri="{FF2B5EF4-FFF2-40B4-BE49-F238E27FC236}">
                <a16:creationId xmlns:a16="http://schemas.microsoft.com/office/drawing/2014/main" id="{8018BA30-90C3-088E-2D42-1E03E71994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5692" y="0"/>
            <a:ext cx="5626308" cy="6858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F7D83AC-F689-4CAC-964D-212C7827BE59}"/>
              </a:ext>
            </a:extLst>
          </p:cNvPr>
          <p:cNvSpPr txBox="1"/>
          <p:nvPr/>
        </p:nvSpPr>
        <p:spPr>
          <a:xfrm>
            <a:off x="6680066" y="6134244"/>
            <a:ext cx="3516168" cy="376690"/>
          </a:xfrm>
          <a:prstGeom prst="rect">
            <a:avLst/>
          </a:prstGeom>
          <a:noFill/>
        </p:spPr>
        <p:txBody>
          <a:bodyPr wrap="square">
            <a:spAutoFit/>
          </a:bodyPr>
          <a:lstStyle/>
          <a:p>
            <a:r>
              <a:rPr lang="en-US"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(Karim et al., 2019)</a:t>
            </a:r>
            <a:endParaRPr lang="en-IN" dirty="0">
              <a:solidFill>
                <a:schemeClr val="bg1"/>
              </a:solidFill>
            </a:endParaRPr>
          </a:p>
        </p:txBody>
      </p:sp>
    </p:spTree>
    <p:extLst>
      <p:ext uri="{BB962C8B-B14F-4D97-AF65-F5344CB8AC3E}">
        <p14:creationId xmlns:p14="http://schemas.microsoft.com/office/powerpoint/2010/main" val="194651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5ABE14-4AAC-3035-51B6-48F7F38ED270}"/>
              </a:ext>
            </a:extLst>
          </p:cNvPr>
          <p:cNvSpPr txBox="1"/>
          <p:nvPr/>
        </p:nvSpPr>
        <p:spPr>
          <a:xfrm>
            <a:off x="5819931" y="1243786"/>
            <a:ext cx="6093500" cy="4370427"/>
          </a:xfrm>
          <a:prstGeom prst="rect">
            <a:avLst/>
          </a:prstGeom>
          <a:noFill/>
        </p:spPr>
        <p:txBody>
          <a:bodyPr wrap="square">
            <a:spAutoFit/>
          </a:bodyPr>
          <a:lstStyle/>
          <a:p>
            <a:pPr algn="just"/>
            <a:r>
              <a:rPr lang="en-US" sz="2000" b="1" dirty="0">
                <a:effectLst/>
                <a:latin typeface="Arial" panose="020B0604020202020204" pitchFamily="34" charset="0"/>
                <a:ea typeface="Times New Roman" panose="02020603050405020304" pitchFamily="18" charset="0"/>
                <a:cs typeface="Times New Roman" panose="02020603050405020304" pitchFamily="18" charset="0"/>
              </a:rPr>
              <a:t>Conclusion</a:t>
            </a:r>
          </a:p>
          <a:p>
            <a:pPr algn="just"/>
            <a:endParaRPr lang="en-US" sz="2000" b="1"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US" sz="2000" b="1" dirty="0">
                <a:effectLst/>
                <a:latin typeface="Arial" panose="020B0604020202020204" pitchFamily="34" charset="0"/>
                <a:ea typeface="Times New Roman" panose="02020603050405020304" pitchFamily="18" charset="0"/>
                <a:cs typeface="Times New Roman" panose="02020603050405020304" pitchFamily="18" charset="0"/>
              </a:rPr>
              <a:t> </a:t>
            </a:r>
          </a:p>
          <a:p>
            <a:pPr marL="285750" indent="-285750" algn="just">
              <a:spcAft>
                <a:spcPts val="1200"/>
              </a:spcAft>
              <a:buFont typeface="Arial" panose="020B0604020202020204" pitchFamily="34" charset="0"/>
              <a:buChar char="•"/>
            </a:pPr>
            <a:r>
              <a:rPr lang="en-US" sz="1800" dirty="0">
                <a:effectLst/>
                <a:latin typeface="Arial" panose="020B0604020202020204" pitchFamily="34" charset="0"/>
                <a:ea typeface="Times New Roman" panose="02020603050405020304" pitchFamily="18" charset="0"/>
                <a:cs typeface="Arial" panose="020B0604020202020204" pitchFamily="34" charset="0"/>
              </a:rPr>
              <a:t>Employee engagement is a crucial part of gaining employee loyalty and incising brand standards in the community.</a:t>
            </a:r>
          </a:p>
          <a:p>
            <a:pPr algn="just">
              <a:spcAft>
                <a:spcPts val="1200"/>
              </a:spcAft>
            </a:pP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dirty="0">
                <a:latin typeface="Arial" panose="020B0604020202020204" pitchFamily="34" charset="0"/>
                <a:ea typeface="Times New Roman" panose="02020603050405020304" pitchFamily="18" charset="0"/>
                <a:cs typeface="Arial" panose="020B0604020202020204" pitchFamily="34" charset="0"/>
              </a:rPr>
              <a:t>T</a:t>
            </a:r>
            <a:r>
              <a:rPr lang="en-US" sz="1800" dirty="0">
                <a:effectLst/>
                <a:latin typeface="Arial" panose="020B0604020202020204" pitchFamily="34" charset="0"/>
                <a:ea typeface="Times New Roman" panose="02020603050405020304" pitchFamily="18" charset="0"/>
                <a:cs typeface="Arial" panose="020B0604020202020204" pitchFamily="34" charset="0"/>
              </a:rPr>
              <a:t>he 5C model of employee engagement has been devised in this presentation to understand employee engagement in the Marriott.</a:t>
            </a:r>
          </a:p>
          <a:p>
            <a:pPr marL="285750" indent="-285750" algn="just">
              <a:buFont typeface="Arial" panose="020B0604020202020204" pitchFamily="34" charset="0"/>
              <a:buChar char="•"/>
            </a:pPr>
            <a:endParaRPr lang="en-US" dirty="0">
              <a:latin typeface="Arial" panose="020B0604020202020204" pitchFamily="34"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dirty="0">
              <a:latin typeface="Arial" panose="020B0604020202020204" pitchFamily="34"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effectLst/>
                <a:latin typeface="Arial" panose="020B0604020202020204" pitchFamily="34" charset="0"/>
                <a:ea typeface="Times New Roman" panose="02020603050405020304" pitchFamily="18" charset="0"/>
              </a:rPr>
              <a:t>Furthermore, recommendations have been made to increase employee engagement.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8194" name="Picture 2" descr="Why should you reward your employees? | HR blog">
            <a:extLst>
              <a:ext uri="{FF2B5EF4-FFF2-40B4-BE49-F238E27FC236}">
                <a16:creationId xmlns:a16="http://schemas.microsoft.com/office/drawing/2014/main" id="{68482141-25D7-D70C-4592-B4544E4EEA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819931" cy="6858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4C9D7D7-CA9A-48BA-8F13-30585952616D}"/>
              </a:ext>
            </a:extLst>
          </p:cNvPr>
          <p:cNvSpPr txBox="1"/>
          <p:nvPr/>
        </p:nvSpPr>
        <p:spPr>
          <a:xfrm>
            <a:off x="1988820" y="6479524"/>
            <a:ext cx="2770407" cy="369332"/>
          </a:xfrm>
          <a:prstGeom prst="rect">
            <a:avLst/>
          </a:prstGeom>
          <a:noFill/>
        </p:spPr>
        <p:txBody>
          <a:bodyPr wrap="square">
            <a:spAutoFit/>
          </a:bodyPr>
          <a:lstStyle/>
          <a:p>
            <a:r>
              <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Kollmann</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et al., 2020)</a:t>
            </a:r>
            <a:endParaRPr lang="en-IN" dirty="0"/>
          </a:p>
        </p:txBody>
      </p:sp>
    </p:spTree>
    <p:extLst>
      <p:ext uri="{BB962C8B-B14F-4D97-AF65-F5344CB8AC3E}">
        <p14:creationId xmlns:p14="http://schemas.microsoft.com/office/powerpoint/2010/main" val="2484342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7954CB7-C472-42A0-67FD-7AA0DDD1F930}"/>
              </a:ext>
            </a:extLst>
          </p:cNvPr>
          <p:cNvSpPr txBox="1"/>
          <p:nvPr/>
        </p:nvSpPr>
        <p:spPr>
          <a:xfrm>
            <a:off x="670560" y="737539"/>
            <a:ext cx="10850880" cy="5632311"/>
          </a:xfrm>
          <a:prstGeom prst="rect">
            <a:avLst/>
          </a:prstGeom>
          <a:noFill/>
        </p:spPr>
        <p:txBody>
          <a:bodyPr wrap="square">
            <a:spAutoFit/>
          </a:bodyPr>
          <a:lstStyle/>
          <a:p>
            <a:pPr algn="just">
              <a:spcBef>
                <a:spcPts val="1200"/>
              </a:spcBef>
            </a:pPr>
            <a:r>
              <a:rPr lang="en-US" sz="1800" b="1" dirty="0">
                <a:effectLst/>
                <a:latin typeface="Arial" panose="020B0604020202020204" pitchFamily="34" charset="0"/>
                <a:ea typeface="Calibri" panose="020F0502020204030204" pitchFamily="34" charset="0"/>
                <a:cs typeface="Arial" panose="020B0604020202020204" pitchFamily="34" charset="0"/>
              </a:rPr>
              <a:t>References</a:t>
            </a:r>
            <a:endParaRPr lang="en-US" sz="2000" b="1" dirty="0">
              <a:effectLst/>
              <a:latin typeface="Times New Roman" panose="02020603050405020304" pitchFamily="18" charset="0"/>
              <a:ea typeface="Calibri" panose="020F0502020204030204" pitchFamily="34" charset="0"/>
              <a:cs typeface="Arial" panose="020B0604020202020204" pitchFamily="34" charset="0"/>
            </a:endParaRPr>
          </a:p>
          <a:p>
            <a:pPr algn="just"/>
            <a:r>
              <a:rPr lang="de-DE" sz="1800" dirty="0">
                <a:effectLst/>
                <a:latin typeface="Arial" panose="020B0604020202020204" pitchFamily="34" charset="0"/>
                <a:ea typeface="Arial" panose="020B0604020202020204" pitchFamily="34" charset="0"/>
                <a:cs typeface="Arial" panose="020B0604020202020204" pitchFamily="34"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cs typeface="Arial" panose="020B0604020202020204" pitchFamily="34" charset="0"/>
              </a:rPr>
              <a:t>Bridger, E. (2018) Employee engagement: a practical introduction. 2nd ed. HR Fundamentals. London: CIPD and Kogan Page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Dubbelt</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L., Demerouti, E. and </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Rispens</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S., (2019). The value of job crafting for work engagement, task performance, and career satisfaction: longitudinal and quasi-experimental evidence. </a:t>
            </a:r>
            <a:r>
              <a:rPr lang="en-US" sz="18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European Journal of Work and Organizational Psychology</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US" sz="18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28</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(3), pp.300-314.</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Karim, M.M., Choudhury, M.M. and Latif, W.B., (2019). The impact of training and development on employees’ performance: an analysis of quantitative data. </a:t>
            </a:r>
            <a:r>
              <a:rPr lang="en-US" sz="18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Noble International Journal of Business and Management Research</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US" sz="18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3</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(2), pp.25-33.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Kollmann</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T., </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Stöckmann</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C., </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Kensbock</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J.M. and </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Peschl</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 (2020). What satisfies younger versus older employees, and why? An aging perspective on equity theory to explain interactive effects of employee age, monetary rewards, and task contributions on job satisfaction. </a:t>
            </a:r>
            <a:r>
              <a:rPr lang="en-US" sz="18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Human Resource Management</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US" sz="18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59</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(1), pp.101-115.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Kuijpers</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 </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Kooij</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D.T. and van </a:t>
            </a:r>
            <a:r>
              <a:rPr lang="en-US" sz="180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Woerkom</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M., (2020). Align your job with yourself: The relationship between a job crafting intervention and work engagement, and the role of workload. </a:t>
            </a:r>
            <a:r>
              <a:rPr lang="en-US" sz="18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Journal of occupational health psychology</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US" sz="18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25</a:t>
            </a:r>
            <a:r>
              <a:rPr lang="en-US"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(1), p.1.</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800" dirty="0">
                <a:effectLst/>
                <a:latin typeface="Arial" panose="020B0604020202020204" pitchFamily="34" charset="0"/>
                <a:ea typeface="Arial" panose="020B0604020202020204" pitchFamily="34" charset="0"/>
                <a:cs typeface="Arial" panose="020B0604020202020204" pitchFamily="34" charset="0"/>
              </a:rPr>
              <a:t>Wickham, N., (2020). Why is Employee Engagement Important? 14 Benefits Backed By Research. [Online] Available at: https://www.quantumworkplace.com/future-of-work/14-benefits-of-employee-engagement-backed-by-research[Accessed 20 October 2023].</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775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2620</Words>
  <Application>Microsoft Office PowerPoint</Application>
  <PresentationFormat>Ecran lat</PresentationFormat>
  <Paragraphs>167</Paragraphs>
  <Slides>11</Slides>
  <Notes>10</Notes>
  <HiddenSlides>0</HiddenSlides>
  <MMClips>0</MMClips>
  <ScaleCrop>false</ScaleCrop>
  <HeadingPairs>
    <vt:vector size="6" baseType="variant">
      <vt:variant>
        <vt:lpstr>Fonturi utilizate</vt:lpstr>
      </vt:variant>
      <vt:variant>
        <vt:i4>6</vt:i4>
      </vt:variant>
      <vt:variant>
        <vt:lpstr>Temă</vt:lpstr>
      </vt:variant>
      <vt:variant>
        <vt:i4>1</vt:i4>
      </vt:variant>
      <vt:variant>
        <vt:lpstr>Titluri diapozitive</vt:lpstr>
      </vt:variant>
      <vt:variant>
        <vt:i4>11</vt:i4>
      </vt:variant>
    </vt:vector>
  </HeadingPairs>
  <TitlesOfParts>
    <vt:vector size="18" baseType="lpstr">
      <vt:lpstr>Algerian</vt:lpstr>
      <vt:lpstr>Arial</vt:lpstr>
      <vt:lpstr>Calibri</vt:lpstr>
      <vt:lpstr>Calibri Light</vt:lpstr>
      <vt:lpstr>Times New Roman</vt:lpstr>
      <vt:lpstr>Wingdings</vt: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2023-10-31T17:30:28Z</dcterms:created>
  <dcterms:modified xsi:type="dcterms:W3CDTF">2023-11-12T18:46:07Z</dcterms:modified>
</cp:coreProperties>
</file>