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74" r:id="rId3"/>
    <p:sldId id="260" r:id="rId4"/>
    <p:sldId id="272" r:id="rId5"/>
    <p:sldId id="261" r:id="rId6"/>
    <p:sldId id="263" r:id="rId7"/>
    <p:sldId id="262" r:id="rId8"/>
    <p:sldId id="264" r:id="rId9"/>
    <p:sldId id="275" r:id="rId10"/>
    <p:sldId id="27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150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421075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931051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408959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59873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776040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381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638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8549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436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9667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76883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12/12/2025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859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12/12/2025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3723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12/12/2025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2039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12/12/2025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3740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12/12/2025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978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12/12/2025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7400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12/12/2025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8992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12/12/2025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1777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12/12/2025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296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12/12/2025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42787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12/12/2025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168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AA3B5D9-4C75-4C21-8654-B5654430129E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41011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12/12/2025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563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7828" y="116632"/>
            <a:ext cx="8656890" cy="331236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b="1" dirty="0">
                <a:ea typeface="Times New Roman"/>
                <a:cs typeface="Calibri"/>
              </a:rPr>
              <a:t>Pompeii: The life, death and rediscovery of a Roman town</a:t>
            </a:r>
            <a:br>
              <a:rPr lang="en-GB" b="1" dirty="0">
                <a:ea typeface="Times New Roman"/>
                <a:cs typeface="Calibri"/>
              </a:rPr>
            </a:br>
            <a:r>
              <a:rPr lang="en-GB" sz="2800" b="1" dirty="0"/>
              <a:t>Take-home Exam Preparation guidance</a:t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6129045"/>
            <a:ext cx="6316099" cy="744488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>
                <a:solidFill>
                  <a:schemeClr val="tx1"/>
                </a:solidFill>
                <a:ea typeface="Times New Roman"/>
                <a:cs typeface="Calibri"/>
              </a:rPr>
              <a:t>(HPAH5078/HPAH6078)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9567" y="2585794"/>
            <a:ext cx="2741393" cy="3543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805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2736" y="1943100"/>
            <a:ext cx="8977745" cy="2161308"/>
          </a:xfrm>
          <a:prstGeom prst="rect">
            <a:avLst/>
          </a:prstGeom>
        </p:spPr>
        <p:txBody>
          <a:bodyPr>
            <a:no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b="1" dirty="0">
                <a:solidFill>
                  <a:schemeClr val="tx1"/>
                </a:solidFill>
                <a:latin typeface="Calibri" panose="020F0502020204030204" pitchFamily="34" charset="0"/>
              </a:rPr>
              <a:t>Procedural and Technical Stuff</a:t>
            </a:r>
          </a:p>
        </p:txBody>
      </p:sp>
    </p:spTree>
    <p:extLst>
      <p:ext uri="{BB962C8B-B14F-4D97-AF65-F5344CB8AC3E}">
        <p14:creationId xmlns:p14="http://schemas.microsoft.com/office/powerpoint/2010/main" val="8139918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</a:rPr>
              <a:t>The aim, scope and 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2529" y="1569027"/>
            <a:ext cx="8833448" cy="4966855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Calibri" panose="020F0502020204030204" pitchFamily="34" charset="0"/>
              </a:rPr>
              <a:t>The aim of the take-home exam is to simulate a situation where exacting work needs to be produced within the space of one working day.</a:t>
            </a:r>
          </a:p>
          <a:p>
            <a:endParaRPr lang="en-GB" altLang="en-US" sz="500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The Take-Home exam question sheet will be uploaded on Moodle on the Friday morning (9th January) – 10am.</a:t>
            </a:r>
          </a:p>
          <a:p>
            <a:pPr lvl="1"/>
            <a:r>
              <a:rPr lang="en-GB" sz="2300" dirty="0">
                <a:solidFill>
                  <a:schemeClr val="tx1"/>
                </a:solidFill>
                <a:latin typeface="Calibri" panose="020F0502020204030204" pitchFamily="34" charset="0"/>
              </a:rPr>
              <a:t>You do not physically need to come into campus.</a:t>
            </a:r>
          </a:p>
          <a:p>
            <a:r>
              <a:rPr lang="en-GB" dirty="0">
                <a:latin typeface="Calibri" panose="020F0502020204030204" pitchFamily="34" charset="0"/>
              </a:rPr>
              <a:t>You will have until 6pm to submit the work.</a:t>
            </a:r>
          </a:p>
          <a:p>
            <a:pPr lvl="1"/>
            <a:r>
              <a:rPr lang="en-GB" sz="2300" dirty="0">
                <a:solidFill>
                  <a:schemeClr val="tx1"/>
                </a:solidFill>
                <a:latin typeface="Calibri" panose="020F0502020204030204" pitchFamily="34" charset="0"/>
              </a:rPr>
              <a:t>Those with </a:t>
            </a:r>
            <a:r>
              <a:rPr lang="en-GB" sz="2300" b="1" dirty="0">
                <a:solidFill>
                  <a:schemeClr val="tx1"/>
                </a:solidFill>
                <a:latin typeface="Calibri" panose="020F0502020204030204" pitchFamily="34" charset="0"/>
              </a:rPr>
              <a:t>compensatory measures </a:t>
            </a:r>
            <a:r>
              <a:rPr lang="en-GB" sz="2300" dirty="0">
                <a:solidFill>
                  <a:schemeClr val="tx1"/>
                </a:solidFill>
                <a:latin typeface="Calibri" panose="020F0502020204030204" pitchFamily="34" charset="0"/>
              </a:rPr>
              <a:t>will have the extra allocated time – </a:t>
            </a:r>
            <a:r>
              <a:rPr lang="en-GB" sz="2300" b="1" dirty="0">
                <a:solidFill>
                  <a:schemeClr val="tx1"/>
                </a:solidFill>
                <a:latin typeface="Calibri" panose="020F0502020204030204" pitchFamily="34" charset="0"/>
              </a:rPr>
              <a:t>the deadline in this case is 8pm</a:t>
            </a:r>
            <a:r>
              <a:rPr lang="en-GB" sz="2300" dirty="0">
                <a:latin typeface="Calibri" panose="020F0502020204030204" pitchFamily="34" charset="0"/>
              </a:rPr>
              <a:t>. Submission link on Moodle.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Save to the “cloud” – avoid potential of techno mishaps!</a:t>
            </a:r>
          </a:p>
        </p:txBody>
      </p:sp>
    </p:spTree>
    <p:extLst>
      <p:ext uri="{BB962C8B-B14F-4D97-AF65-F5344CB8AC3E}">
        <p14:creationId xmlns:p14="http://schemas.microsoft.com/office/powerpoint/2010/main" val="3848697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2736" y="2223654"/>
            <a:ext cx="8977745" cy="1880753"/>
          </a:xfrm>
          <a:prstGeom prst="rect">
            <a:avLst/>
          </a:prstGeom>
        </p:spPr>
        <p:txBody>
          <a:bodyPr>
            <a:no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b="1" dirty="0">
                <a:solidFill>
                  <a:schemeClr val="tx1"/>
                </a:solidFill>
                <a:latin typeface="Calibri" panose="020F0502020204030204" pitchFamily="34" charset="0"/>
              </a:rPr>
              <a:t>The Exam Itself</a:t>
            </a:r>
          </a:p>
        </p:txBody>
      </p:sp>
    </p:spTree>
    <p:extLst>
      <p:ext uri="{BB962C8B-B14F-4D97-AF65-F5344CB8AC3E}">
        <p14:creationId xmlns:p14="http://schemas.microsoft.com/office/powerpoint/2010/main" val="1582309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</a:rPr>
              <a:t>Exam Format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45672"/>
            <a:ext cx="8643840" cy="4714949"/>
          </a:xfrm>
        </p:spPr>
        <p:txBody>
          <a:bodyPr>
            <a:normAutofit lnSpcReduction="10000"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The work should be written essay style – that is typed – of 1200 (level 5) or 1500 (level 6) words.</a:t>
            </a:r>
          </a:p>
          <a:p>
            <a:pPr lvl="1"/>
            <a:r>
              <a:rPr lang="en-GB" sz="2800" b="1" u="sng" dirty="0">
                <a:solidFill>
                  <a:schemeClr val="tx1"/>
                </a:solidFill>
                <a:latin typeface="Calibri" panose="020F0502020204030204" pitchFamily="34" charset="0"/>
              </a:rPr>
              <a:t>excludes citations and the bibliography</a:t>
            </a: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</a:rPr>
              <a:t>.</a:t>
            </a:r>
          </a:p>
          <a:p>
            <a:pPr lvl="1"/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</a:rPr>
              <a:t>Critical Engagement with source material; Critical Engagement with Scholarship; Argument; Analytical Approach.</a:t>
            </a:r>
          </a:p>
          <a:p>
            <a:pPr lvl="1"/>
            <a:endParaRPr lang="en-GB" sz="500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The same marking criteria as for essays.</a:t>
            </a:r>
          </a:p>
          <a:p>
            <a:endParaRPr lang="en-GB" sz="500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You will have a choice of 4 questions to choose from – </a:t>
            </a:r>
            <a:r>
              <a:rPr lang="en-GB" sz="3200" u="sng" dirty="0">
                <a:latin typeface="Calibri" panose="020F0502020204030204" pitchFamily="34" charset="0"/>
              </a:rPr>
              <a:t>only attempt to answer one</a:t>
            </a:r>
            <a:r>
              <a:rPr lang="en-GB" sz="3200" dirty="0">
                <a:latin typeface="Calibri" panose="020F050202020403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889672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</a:rPr>
              <a:t>Topics Covered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18209" y="1712890"/>
            <a:ext cx="8707582" cy="514510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Calibri" panose="020F0502020204030204" pitchFamily="34" charset="0"/>
              </a:rPr>
              <a:t>Diet </a:t>
            </a:r>
            <a:endParaRPr lang="en-GB" sz="800" dirty="0"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Calibri" panose="020F0502020204030204" pitchFamily="34" charset="0"/>
              </a:rPr>
              <a:t>Health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Calibri" panose="020F0502020204030204" pitchFamily="34" charset="0"/>
              </a:rPr>
              <a:t>Religion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Calibri" panose="020F0502020204030204" pitchFamily="34" charset="0"/>
              </a:rPr>
              <a:t>Households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2358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2736" y="1922318"/>
            <a:ext cx="8977745" cy="2182089"/>
          </a:xfrm>
          <a:prstGeom prst="rect">
            <a:avLst/>
          </a:prstGeom>
        </p:spPr>
        <p:txBody>
          <a:bodyPr>
            <a:no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b="1" dirty="0">
                <a:solidFill>
                  <a:schemeClr val="tx1"/>
                </a:solidFill>
                <a:latin typeface="Calibri" panose="020F0502020204030204" pitchFamily="34" charset="0"/>
              </a:rPr>
              <a:t>Suggestions For Revision</a:t>
            </a:r>
          </a:p>
        </p:txBody>
      </p:sp>
    </p:spTree>
    <p:extLst>
      <p:ext uri="{BB962C8B-B14F-4D97-AF65-F5344CB8AC3E}">
        <p14:creationId xmlns:p14="http://schemas.microsoft.com/office/powerpoint/2010/main" val="2799030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</a:rPr>
              <a:t>Finding 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49338"/>
            <a:ext cx="8503920" cy="472582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The most obvious place to look, as a starting point, is the Moodle information of the relevant units. </a:t>
            </a:r>
          </a:p>
          <a:p>
            <a:endParaRPr lang="en-GB" sz="600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Follow this up with a general search in the library catalogue (and Google Scholar) – does the scholarship you have already consulted reference anything important looking. </a:t>
            </a:r>
          </a:p>
          <a:p>
            <a:endParaRPr lang="en-GB" sz="600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Buddy system with books.  </a:t>
            </a:r>
          </a:p>
        </p:txBody>
      </p:sp>
    </p:spTree>
    <p:extLst>
      <p:ext uri="{BB962C8B-B14F-4D97-AF65-F5344CB8AC3E}">
        <p14:creationId xmlns:p14="http://schemas.microsoft.com/office/powerpoint/2010/main" val="1259079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9EDA0-8BA5-41A4-CBE6-FDB96D27E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</a:rPr>
              <a:t>Some starting scholarship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A184D-FEA0-5F93-7ABB-F35A91D7494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35579" y="1495514"/>
            <a:ext cx="8600573" cy="503988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Rowan, Erica (2016). 'Sewers,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Archaeobotany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, and Diet at Pompeii and Herculaneum', in Miko Flohr, and Andrew Wilson (eds),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The Economy of Pompeii, Oxford Studies on the Roman Economy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Oxford: Oxford University Press, pp.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111-134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Lazer, Estelle (2016). ‘Skeletal Remains and the Health of the Population at Pompeii’, in Miko Flohr and Andrew Wilson (eds.), The Economy of Pompeii. Oxford: Oxford University Press, pp. 135-160.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Hughes, Jessica (2021). ‘MATERIAL RELIGION AND POMPEII: INTRODUCTION’, Open Arts Journal 10: 4-12.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Wallace-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Hadrill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Andrew (1994).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Houses and Society in Pompeii and Herculaneum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Princeton University Press.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0815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396</TotalTime>
  <Words>416</Words>
  <Application>Microsoft Office PowerPoint</Application>
  <PresentationFormat>On-screen Show (4:3)</PresentationFormat>
  <Paragraphs>38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Georgia</vt:lpstr>
      <vt:lpstr>Times New Roman</vt:lpstr>
      <vt:lpstr>Wingdings</vt:lpstr>
      <vt:lpstr>Wingdings 2</vt:lpstr>
      <vt:lpstr>Civic</vt:lpstr>
      <vt:lpstr>2_Office Theme</vt:lpstr>
      <vt:lpstr>Pompeii: The life, death and rediscovery of a Roman town Take-home Exam Preparation guidance </vt:lpstr>
      <vt:lpstr>PowerPoint Presentation</vt:lpstr>
      <vt:lpstr>The aim, scope and date</vt:lpstr>
      <vt:lpstr>PowerPoint Presentation</vt:lpstr>
      <vt:lpstr>Exam Format</vt:lpstr>
      <vt:lpstr>Topics Covered</vt:lpstr>
      <vt:lpstr>PowerPoint Presentation</vt:lpstr>
      <vt:lpstr>Finding Bibliography</vt:lpstr>
      <vt:lpstr>Some starting scholarship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Macedon and the Macedonians</dc:title>
  <dc:creator>Matthew Cobb</dc:creator>
  <cp:lastModifiedBy>Matthew Cobb</cp:lastModifiedBy>
  <cp:revision>92</cp:revision>
  <dcterms:created xsi:type="dcterms:W3CDTF">2015-12-09T16:37:20Z</dcterms:created>
  <dcterms:modified xsi:type="dcterms:W3CDTF">2025-12-12T08:42:52Z</dcterms:modified>
</cp:coreProperties>
</file>